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2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1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notesSlides/notesSlide21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30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31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35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notesSlides/notesSlide36.xml" ContentType="application/vnd.openxmlformats-officedocument.presentationml.notesSlide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notesSlides/notesSlide37.xml" ContentType="application/vnd.openxmlformats-officedocument.presentationml.notesSlide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63" r:id="rId3"/>
    <p:sldId id="264" r:id="rId4"/>
    <p:sldId id="271" r:id="rId5"/>
    <p:sldId id="291" r:id="rId6"/>
    <p:sldId id="292" r:id="rId7"/>
    <p:sldId id="265" r:id="rId8"/>
    <p:sldId id="272" r:id="rId9"/>
    <p:sldId id="273" r:id="rId10"/>
    <p:sldId id="274" r:id="rId11"/>
    <p:sldId id="298" r:id="rId12"/>
    <p:sldId id="287" r:id="rId13"/>
    <p:sldId id="299" r:id="rId14"/>
    <p:sldId id="300" r:id="rId15"/>
    <p:sldId id="301" r:id="rId16"/>
    <p:sldId id="275" r:id="rId17"/>
    <p:sldId id="283" r:id="rId18"/>
    <p:sldId id="276" r:id="rId19"/>
    <p:sldId id="284" r:id="rId20"/>
    <p:sldId id="285" r:id="rId21"/>
    <p:sldId id="277" r:id="rId22"/>
    <p:sldId id="286" r:id="rId23"/>
    <p:sldId id="278" r:id="rId24"/>
    <p:sldId id="279" r:id="rId25"/>
    <p:sldId id="280" r:id="rId26"/>
    <p:sldId id="290" r:id="rId27"/>
    <p:sldId id="281" r:id="rId28"/>
    <p:sldId id="282" r:id="rId29"/>
    <p:sldId id="288" r:id="rId30"/>
    <p:sldId id="289" r:id="rId31"/>
    <p:sldId id="302" r:id="rId32"/>
    <p:sldId id="303" r:id="rId33"/>
    <p:sldId id="304" r:id="rId34"/>
    <p:sldId id="306" r:id="rId35"/>
    <p:sldId id="305" r:id="rId36"/>
    <p:sldId id="293" r:id="rId37"/>
    <p:sldId id="270" r:id="rId38"/>
    <p:sldId id="296" r:id="rId39"/>
    <p:sldId id="294" r:id="rId40"/>
    <p:sldId id="295" r:id="rId41"/>
    <p:sldId id="29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1D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84960" autoAdjust="0"/>
  </p:normalViewPr>
  <p:slideViewPr>
    <p:cSldViewPr snapToGrid="0">
      <p:cViewPr varScale="1">
        <p:scale>
          <a:sx n="97" d="100"/>
          <a:sy n="9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10:05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2,'182'-2,"203"5,-193 20,38 0,-220-22,9-2,1 2,-1 0,1 1,-1 1,0 1,0 1,19 7,3 5,60 17,-59-24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11:39.1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1,'43'2,"0"2,57 13,-51-7,67 4,423-11,-278-6,-233 4,1 0,28 6,-10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11:42.4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98,'725'0,"-707"0,0 0,0-2,0 0,-1-1,1-1,-1-1,0 0,0-1,27-14,-23 11,1 0,1 2,-1 0,1 2,0 0,1 2,-1 0,28 1,-4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39:13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1,'849'0,"-833"1,0 1,0 0,0 2,-1-1,30 13,-29-10,0-1,0 0,1-1,0-1,22 2,28-5,-40-1,-1 1,0 1,46 8,-49-3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39:15.6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1,'985'0,"-961"0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39:28.0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0,'1093'0,"-1069"0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39:29.9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49,'521'0,"-501"-1,0-1,38-9,-36 6,-1 1,29-1,43 5,-59 2,0-2,0-2,0-1,48-10,-64 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49:48.9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0,'614'0,"-572"3,0 1,0 3,76 21,-76-16,0-2,1-2,66 4,-84-12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49:51.4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39,'66'0,"11"1,-1-3,87-13,-85 6,1 3,122 7,-65 2,-84-1,-33-1,1 0,-1-1,1-1,36-7,-39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51:40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1,'548'0,"-528"1,0 1,38 9,-37-6,1-1,27 1,32-4,-57-1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54:31.4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85,'63'1,"-29"1,1-2,-1-1,0-1,0-2,0-2,55-16,-63 15,0 1,0 0,0 2,40-1,37-6,-63 5,0 2,0 1,1 3,45 4,-8 6,87 22,-118-25,0-1,0-3,93-5,-38-1,-78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8:10:2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800 3798 24575,'-2'-4'0,"-1"0"0,0 0 0,0 0 0,-1 0 0,1 0 0,-1 0 0,0 1 0,0 0 0,0 0 0,0 0 0,-1 0 0,-6-2 0,0-3 0,-260-209 0,252 200 0,-8-9 0,2-1 0,1-1 0,-23-34 0,-11-13 0,21 25 0,2-3 0,2 0 0,3-2 0,2-1 0,-25-74 0,41 91 0,2-2 0,2 1 0,2-1 0,2 0 0,1-66 0,2 72 0,-3-574 0,6 421 0,0 116 0,3-1 0,3 1 0,27-111 0,-14 117 0,40-90 0,17-49 0,-66 166 0,2 2 0,1 0 0,2 0 0,2 2 0,1 0 0,2 1 0,35-42 0,-6 18 0,2 2 0,112-89 0,212-174-1365,-355 303-5461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54:34.0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0,'9'1,"0"0,0 1,0-1,15 7,26 4,285-7,-183-8,52 19,-124-7,273-3,-192-9,797 3,-934 2,0 0,0 2,0 1,31 10,-30-7,-1-2,1-1,49 4,25-10,47 1,-124 5,-4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54:35.8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2,'87'-1,"57"0,149 19,-216-7,19 2,137 2,-206-15,-4-1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5:12:00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0,'956'0,"-923"0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5:12:02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1,'92'-1,"1"4,-1 4,95 20,-142-20,-1-1,58-1,-23-2,-48 1,-5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5:12:04.0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46,'729'0,"-718"0,-1 0,1 0,0-1,-1-1,1 0,-1 0,1-1,-1-1,0 1,17-11,-7-1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5:12:05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0,'1425'0,"-1394"0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7:10:27.4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1,'637'0,"-606"0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7:10:29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0,'14'6,"1"0,-1-2,1 0,0 0,0-2,28 3,97-6,-70-1,1 0,0 4,1 3,139 27,-183-25,-4-2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7:10:31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1,'674'0,"-645"0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7:10:38.3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0,'1'2,"-1"-1,0 0,1-1,-1 1,1 0,-1 0,1 0,-1 0,1 0,0 0,-1-1,1 1,0 0,0 0,-1-1,1 1,0-1,0 1,0 0,0-1,0 0,0 1,0-1,0 0,0 1,0-1,2 0,34 5,-31-4,383 4,-213-8,-133 2,50 1,-87 0,0 1,0 0,1 0,-1 1,0 0,0 0,0 0,0 0,-1 1,1 0,6 5,6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8:10:3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24575,'12'-1'0,"0"-1"0,0 0 0,0-1 0,0 0 0,15-6 0,32-7 0,-40 12 0,-1 1 0,1-2 0,-1-1 0,-1 0 0,1-1 0,18-11 0,-35 18 0,0-1 0,0 0 0,0 1 0,0-1 0,0 0 0,0 1 0,0 0 0,1-1 0,-1 1 0,0 0 0,0-1 0,0 1 0,1 0 0,-1 0 0,0 0 0,0 0 0,1 0 0,-1 0 0,0 0 0,0 1 0,0-1 0,1 0 0,-1 1 0,2 0 0,-2 0 0,1 1 0,-1-1 0,0 1 0,0-1 0,0 1 0,0-1 0,0 1 0,0 0 0,0-1 0,0 1 0,-1 0 0,1 0 0,0 0 0,-1 3 0,3 11 0,-2 1 0,-1 0 0,-1 20 0,0-15 0,-4 285-1365,4-251-5461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7:33:11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1,'0'1,"0"0,1 0,-1 0,1 0,0 0,-1 0,1 0,0 0,-1 0,1 0,0 0,0-1,0 1,0 0,0-1,0 1,0 0,0-1,0 1,0-1,0 0,0 1,0-1,0 0,1 1,1-1,38 5,-36-4,396 4,-218-7,-36 0,157 4,-272 2,-3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7:33:13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0,'921'0,"-893"0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7:18:50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57,'694'0,"-677"0,0-2,1 0,-1-1,0-1,0 0,-1-1,1-1,19-10,-7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3T17:18:54.0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31,'1'1,"-1"0,1 0,-1 0,1 0,-1 1,1-1,0 0,0 0,0 0,0 0,-1 0,1-1,0 1,1 0,-1 0,0-1,0 1,0 0,0-1,0 1,1-1,-1 1,0-1,0 0,1 0,-1 0,2 1,42 4,-40-5,76 3,82-6,-147 1,0-1,-1-1,1 0,22-10,-23 8,1 0,-1 2,1 0,25-3,154 5,-112 3,-53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0:28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1,'9'0,"-1"1,1 1,-1 0,1 0,8 4,32 6,54-6,115-7,-73-1,265 2,-361-5,-31-1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0:29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31,'91'0,"138"-17,-122 7,209 6,-156 7,-137-3,12-1,1 2,0 1,63 13,-75-11,-1 0,1-2,29 0,-30-2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0:32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84,'58'-22,"-6"15,2 3,-1 2,56 6,-4-1,-49-3,-5 2,-1-3,0-2,62-11,-78 8,1 3,-1 0,48 4,-48 0,-1-1,1-1,52-10,-56 5,48-4,-55 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0:36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0,'630'0,"-609"1,-1 2,38 7,-37-5,1-1,27 2,32-6,-57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0:38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0,'1068'0,"-1045"0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1:18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35,'48'0,"0"-2,74-13,-55 6,0 4,1 2,69 6,-9 0,-41-4,96 3,-107 11,-57-8,1-1,30 2,168-7,-194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8:10:3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1:20.2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11,'1012'0,"-963"-5,-32-1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1:22.0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1,'1094'0,"-1071"0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1:23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1 110,'134'2,"147"-4,-231-5,-1-1,56-18,-56 13,98-13,-59 12,-61 8,54-3,-59 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2:36.2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2,'52'0,"-12"-2,-1 3,1 1,74 14,-78-10,0-1,0-2,0-2,41-3,-36 1,0 1,71 10,-25 0,1-3,137-6,-96-3,-105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2:38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27,'3852'0,"-3836"-1,-1-1,0 0,21-6,20-3,-35 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7:29.7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1,'1942'0,"-1916"1,0 2,34 7,-31-5,47 4,-24-8,-21-1,-1 0,1 2,-1 2,1 1,40 12,-21-3,1-1,1-3,0-2,57 2,215-10,-145-3,-156 2,0-1,43-10,-36 6,-11 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7:39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1,'847'0,"-824"0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7:45.9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3,'301'-3,"321"6,-450 10,39 1,-15 0,27-1,732-14,-924 3,-1 1,32 7,-31-4,59 2,510-9,-576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7:48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0,'3280'0,"-3230"5,-33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7:49.5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0,'821'0,"-798"0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8:10:4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3779 24575,'-7'0'0,"0"-1"0,0 0 0,0-1 0,0 1 0,0-2 0,0 1 0,1 0 0,-1-1 0,-8-6 0,-57-39 0,34 21 0,8 6 0,1-2 0,1 0 0,1-2 0,2-1 0,0-1 0,2-1 0,-24-36 0,13 10 0,3-1 0,3-2 0,-29-76 0,-6-61 0,53 156 0,2-1 0,1 0 0,-4-70 0,0-5 0,-2 17 0,3-1 0,7-187 0,26 146 0,-14 95 0,5-59 0,-12 78 0,-1-7 0,1 1 0,2 1 0,1-1 0,11-35 0,71-264 0,-65 241 0,-17 62 0,2 1 0,0 0 0,17-38 0,11-12 0,-4 0 0,36-135 0,-46 149 0,2 1 0,3 1 0,3 1 0,47-74 0,28-57 0,-51 88-1365,-28 64-5461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7:50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0,'957'0,"-934"0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9:08:07.5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1,'1751'0,"-1726"1,1 2,34 7,-32-5,48 4,65 5,-89-7,57 0,1338-9,-1424 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22:04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0,'0'1,"0"0,0 0,1 0,-1 0,1 0,-1 0,1-1,-1 1,1 0,-1 0,1 0,0-1,-1 1,1 0,0-1,0 1,0-1,-1 1,1-1,0 1,0-1,0 1,0-1,1 1,30 8,-23-7,36 8,-1-2,81 4,5 1,-34-4,180-6,-139-5,-106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22:09.3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2,'48'-1,"1"2,-1 1,0 3,0 2,0 3,70 22,-90-24,2-1,-1-1,1-2,0-1,0-1,54-3,-78 0,23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22:12.1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85,'36'0,"81"0,139-17,-217 12,-14 3,0-2,0-1,-1 0,34-13,-39 11,1 1,0 1,0 1,0 1,1 1,-1 0,22 2,-15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22:14.4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11,'720'0,"-647"-5,-46-1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22:19.0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979 1,'-952'0,"925"0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22:20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886 27,'0'-1,"0"0,-1 0,1 0,-1 0,1 0,-1 0,1 0,-1 0,1 0,-1 1,0-1,1 0,-1 0,0 1,0-1,0 0,1 1,-1-1,0 1,0-1,0 1,0-1,0 1,0 0,0-1,0 1,-2 0,-34-6,31 6,-26-1,0 1,1 2,-51 9,39-4,-52 0,19-7,9-1,1 3,-1 3,-77 15,98-10,6-1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22:23.2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644 66,'-419'0,"399"-1,-1-2,1-1,0 0,0-1,0-1,1-1,-22-11,29 13,-20-8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33:05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32,'43'-11,"-7"0,50 3,171 7,-113 4,178-3,-293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8:11:0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24575,'8'-9'0,"18"-1"0,14-1 0,7 3 0,4 2 0,9 2 0,3 2 0,-2 2 0,-3-8 0,-11-2-8191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33:08.8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3,'179'-3,"193"7,-288 11,-62-10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33:10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0,'73'2,"99"13,-81-6,153-6,-139-4,-83 0,0-1,28-7,-24 4,3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33:11.7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1,'891'0,"-861"0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33:26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2,'99'-1,"105"3,-111 11,-55-7,48 2,-8-10,-51 0,0 2,0 0,50 8,-56-2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33:28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1,'98'1,"98"15,-79-7,145-5,9-1,-153 6,198 42,-250-40,1-4,0-2,118-8,-60 0,-70 3,87-1,151 18,-129-5,206-10,-167-5,409 3,-581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33:35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0,'1624'0,"-1591"2,58 10,-55-6,46 1,448 21,47 0,5-27,-284-2,-266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33:41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1,'2430'0,"-2403"0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33:44.4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2,'151'-2,"165"5,-189 10,43 1,1529-15,-1668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33:46.6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0 112,'1265'0,"-1251"-1,-1 0,1-2,-1 0,0 0,0-1,0-1,-1 0,18-10,-16 8,0 0,1 1,0 1,0 0,0 1,21-3,251 6,-25 1,-145-12,48-3,-129 15,-11-2,1 1,0 2,0 1,0 0,0 2,-1 1,34 12,-36-4,-6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2:33:48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1,'2578'0,"-2546"0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8:11:2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24575,'0'7'0,"0"12"0,0 9 0,0 9 0,0 6 0,0 3 0,8-6 0,2-1 0,8-8 0,1-1 0,-3 2 0,4-3 0,-2-8-8191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4:50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81,'32'1,"0"-2,1-1,-1-1,0-2,42-12,-40 8,1 1,0 2,64-3,110 11,-77 1,-51-3,133-17,-149 9,-37 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5:02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0,'792'0,"-767"0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5:33.3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1,'471'16,"149"-3,5 1,-44 42,-520-49,-1-3,69-5,-69 0,-30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5:40.3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1,'669'0,"-639"0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5:42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0,'730'0,"-702"0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6:36.9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31,'0'-1,"0"0,1 0,-1 0,0 0,1 0,-1 0,1 0,-1 0,1 0,0 1,-1-1,1 0,0 0,-1 0,1 1,0-1,0 1,0-1,0 0,0 1,-1 0,1-1,0 1,0-1,0 1,0 0,2 0,32-6,-32 6,373-6,-205 9,-124-3,59-1,149 19,-142-7,218-8,-162-6,1045 3,-1189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6:42.2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1,'14'1,"0"0,0 1,17 6,31 4,396-7,-250-8,1202 3,-1376 3,-1 0,-1 2,1 2,51 17,47 9,-80-27,1-1,81-5,-83-1,-12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6:45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1,'815'0,"-788"0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6:46.7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56,'29'0,"63"0,140-16,-121 5,-70 9,70-14,-30 6,-54 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6:48.3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1,'674'0,"-646"0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11:25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6:51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3,'0'2,"1"-1,-1 0,1 0,0 0,-1 0,1 0,0 1,0-1,0 0,-1-1,1 1,0 0,0 0,0 0,0 0,1-1,-1 1,0-1,0 1,0-1,1 1,-1-1,0 1,0-1,1 0,-1 0,2 0,42 5,-40-4,426 2,-224-6,379-13,344 2,-563 17,10-3,-351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6:54.1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2,'22'0,"21"-1,-1 2,0 1,0 2,68 17,-26-2,112 13,-106-25,145-7,-101-2,1622 2,-1725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6:56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0,'2058'0,"-1789"14,12 0,-278-14,71-1,0 3,81 13,-127-10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7:52.3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51,'150'2,"165"-5,-263-3,-1-2,74-22,-104 24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7:54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30,'1'-2,"-1"1,1 0,-1 0,1-1,0 1,-1 0,1 0,0 0,0 0,0 0,0 0,0 0,0 0,0 1,0-1,0 0,0 1,1-1,-1 0,0 1,0 0,1-1,-1 1,0 0,0-1,1 1,2 0,43-5,-41 5,460-3,-241 6,-194-3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7:57.2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1,'788'0,"-761"0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8:04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1,'1970'0,"-1949"1,1 1,35 9,32 2,148-14,43 3,-277-1,1-1,-1 0,0 1,1 0,-1-1,0 1,0 1,0-1,0 0,0 1,5 3,4 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8:06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1,'2599'0,"-2564"1,52 10,-24-2,-28-5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8:08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29,'2526'0,"-2492"-1,60-12,7 0,-75 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8:11.2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0,'2741'0,"-2709"0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8:11:27.3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0,'922'0,"-856"3,100 18,31 2,-71-20,-72-3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28:51.0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0,'4'0,"12"0,11 0,7 0,6 0,10 0,12 0,8 0,1 0,-1 0,1 0,-3 0,2 0,-7 0,-9 0,-15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31:44.6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0,'4'0,"12"0,7 0,4 0,3 0,5 0,1 0,0 0,2 0,0 0,-2 0,-3 0,3 0,-1 0,-5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31:46.7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1,'5'0,"5"0,7 0,9 0,5 0,2 0,4 0,1 0,-1 0,-3 0,-2 0,3 0,-1 0,-5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6:31:52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0,'1977'0,"-1946"0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F3A98-410B-4CB0-9BC6-C633939BC43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06B72-8D01-436E-9CA7-3A644E781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4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7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0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7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94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6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77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96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26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2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17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5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53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75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33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42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73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75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97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17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12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4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90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55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14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79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09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02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77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25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1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5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6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0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0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44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06B72-8D01-436E-9CA7-3A644E781A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945-A902-48F8-85B9-8C2CC8CF561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9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1DD1-8D46-4E2D-A9F3-0398C00308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AE62-CBE8-4DAF-9A72-8DFE4A4FDBC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7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BE63-66DD-482D-836B-D4AED0A901E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11E56-71C4-4148-A1BD-BD35CDDF8328}" type="slidenum">
              <a:rPr lang="en-US" altLang="ko-KR" smtClean="0"/>
              <a:pPr/>
              <a:t>‹#›</a:t>
            </a:fld>
            <a:r>
              <a:rPr lang="en-US" altLang="ko-KR" dirty="0"/>
              <a:t> / #</a:t>
            </a:r>
          </a:p>
        </p:txBody>
      </p:sp>
    </p:spTree>
    <p:extLst>
      <p:ext uri="{BB962C8B-B14F-4D97-AF65-F5344CB8AC3E}">
        <p14:creationId xmlns:p14="http://schemas.microsoft.com/office/powerpoint/2010/main" val="198341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F14B-0B71-420F-A814-56F1F76101B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2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DFF4D-8C54-4995-B0EC-CD2AA06158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2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AD3B-EFCE-455D-BF77-2BD0430DA36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5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14CC-936D-4F84-9FE5-C48BCE71D2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0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7EEE-C9D7-4DE4-92DA-9CE1208618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5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3C22-3D42-42FB-9C15-5030F2877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16CB-ACE3-47A8-A7C9-706C695DFA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9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F62D-52B8-4C0A-8B6B-0CDBC1FFF44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2022-11-04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8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6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24" Type="http://schemas.openxmlformats.org/officeDocument/2006/relationships/customXml" Target="../ink/ink10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customXml" Target="../ink/ink3.xml"/><Relationship Id="rId19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customXml" Target="../ink/ink13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customXml" Target="../ink/ink19.xm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90.png"/><Relationship Id="rId3" Type="http://schemas.openxmlformats.org/officeDocument/2006/relationships/image" Target="../media/image230.png"/><Relationship Id="rId7" Type="http://schemas.openxmlformats.org/officeDocument/2006/relationships/image" Target="../media/image260.png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280.png"/><Relationship Id="rId5" Type="http://schemas.openxmlformats.org/officeDocument/2006/relationships/image" Target="../media/image36.png"/><Relationship Id="rId10" Type="http://schemas.openxmlformats.org/officeDocument/2006/relationships/customXml" Target="../ink/ink24.xml"/><Relationship Id="rId4" Type="http://schemas.openxmlformats.org/officeDocument/2006/relationships/image" Target="../media/image35.png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41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390.png"/><Relationship Id="rId5" Type="http://schemas.openxmlformats.org/officeDocument/2006/relationships/image" Target="../media/image360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440.png"/><Relationship Id="rId4" Type="http://schemas.openxmlformats.org/officeDocument/2006/relationships/customXml" Target="../ink/ink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47.png"/><Relationship Id="rId4" Type="http://schemas.openxmlformats.org/officeDocument/2006/relationships/customXml" Target="../ink/ink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12" Type="http://schemas.openxmlformats.org/officeDocument/2006/relationships/customXml" Target="../ink/ink3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10" Type="http://schemas.openxmlformats.org/officeDocument/2006/relationships/customXml" Target="../ink/ink36.xml"/><Relationship Id="rId4" Type="http://schemas.openxmlformats.org/officeDocument/2006/relationships/image" Target="../media/image56.png"/><Relationship Id="rId9" Type="http://schemas.openxmlformats.org/officeDocument/2006/relationships/image" Target="../media/image59.png"/><Relationship Id="rId14" Type="http://schemas.openxmlformats.org/officeDocument/2006/relationships/customXml" Target="../ink/ink3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customXml" Target="../ink/ink43.xml"/><Relationship Id="rId3" Type="http://schemas.openxmlformats.org/officeDocument/2006/relationships/image" Target="../media/image63.png"/><Relationship Id="rId7" Type="http://schemas.openxmlformats.org/officeDocument/2006/relationships/customXml" Target="../ink/ink40.xm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10" Type="http://schemas.openxmlformats.org/officeDocument/2006/relationships/image" Target="../media/image24.png"/><Relationship Id="rId4" Type="http://schemas.openxmlformats.org/officeDocument/2006/relationships/image" Target="../media/image64.png"/><Relationship Id="rId9" Type="http://schemas.openxmlformats.org/officeDocument/2006/relationships/customXml" Target="../ink/ink41.xml"/><Relationship Id="rId1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customXml" Target="../ink/ink49.xml"/><Relationship Id="rId1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customXml" Target="../ink/ink46.xml"/><Relationship Id="rId12" Type="http://schemas.openxmlformats.org/officeDocument/2006/relationships/image" Target="../media/image75.png"/><Relationship Id="rId17" Type="http://schemas.openxmlformats.org/officeDocument/2006/relationships/customXml" Target="../ink/ink51.xml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customXml" Target="../ink/ink47.xml"/><Relationship Id="rId1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customXml" Target="../ink/ink55.xml"/><Relationship Id="rId18" Type="http://schemas.openxmlformats.org/officeDocument/2006/relationships/image" Target="../media/image630.png"/><Relationship Id="rId3" Type="http://schemas.openxmlformats.org/officeDocument/2006/relationships/image" Target="../media/image84.png"/><Relationship Id="rId7" Type="http://schemas.openxmlformats.org/officeDocument/2006/relationships/customXml" Target="../ink/ink52.xml"/><Relationship Id="rId12" Type="http://schemas.openxmlformats.org/officeDocument/2006/relationships/image" Target="../media/image600.png"/><Relationship Id="rId17" Type="http://schemas.openxmlformats.org/officeDocument/2006/relationships/customXml" Target="../ink/ink57.xml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620.png"/><Relationship Id="rId20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customXml" Target="../ink/ink54.xml"/><Relationship Id="rId5" Type="http://schemas.openxmlformats.org/officeDocument/2006/relationships/image" Target="../media/image86.png"/><Relationship Id="rId15" Type="http://schemas.openxmlformats.org/officeDocument/2006/relationships/customXml" Target="../ink/ink56.xml"/><Relationship Id="rId10" Type="http://schemas.openxmlformats.org/officeDocument/2006/relationships/image" Target="../media/image590.png"/><Relationship Id="rId19" Type="http://schemas.openxmlformats.org/officeDocument/2006/relationships/customXml" Target="../ink/ink58.xml"/><Relationship Id="rId4" Type="http://schemas.openxmlformats.org/officeDocument/2006/relationships/image" Target="../media/image85.png"/><Relationship Id="rId9" Type="http://schemas.openxmlformats.org/officeDocument/2006/relationships/customXml" Target="../ink/ink53.xml"/><Relationship Id="rId14" Type="http://schemas.openxmlformats.org/officeDocument/2006/relationships/image" Target="../media/image6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13" Type="http://schemas.openxmlformats.org/officeDocument/2006/relationships/image" Target="../media/image710.png"/><Relationship Id="rId18" Type="http://schemas.openxmlformats.org/officeDocument/2006/relationships/customXml" Target="../ink/ink65.xml"/><Relationship Id="rId26" Type="http://schemas.openxmlformats.org/officeDocument/2006/relationships/customXml" Target="../ink/ink69.xml"/><Relationship Id="rId3" Type="http://schemas.openxmlformats.org/officeDocument/2006/relationships/image" Target="../media/image88.png"/><Relationship Id="rId21" Type="http://schemas.openxmlformats.org/officeDocument/2006/relationships/image" Target="../media/image750.png"/><Relationship Id="rId7" Type="http://schemas.openxmlformats.org/officeDocument/2006/relationships/image" Target="../media/image680.png"/><Relationship Id="rId12" Type="http://schemas.openxmlformats.org/officeDocument/2006/relationships/customXml" Target="../ink/ink62.xml"/><Relationship Id="rId17" Type="http://schemas.openxmlformats.org/officeDocument/2006/relationships/image" Target="../media/image730.png"/><Relationship Id="rId25" Type="http://schemas.openxmlformats.org/officeDocument/2006/relationships/image" Target="../media/image770.png"/><Relationship Id="rId2" Type="http://schemas.openxmlformats.org/officeDocument/2006/relationships/notesSlide" Target="../notesSlides/notesSlide35.xml"/><Relationship Id="rId16" Type="http://schemas.openxmlformats.org/officeDocument/2006/relationships/customXml" Target="../ink/ink64.xml"/><Relationship Id="rId20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image" Target="../media/image700.png"/><Relationship Id="rId24" Type="http://schemas.openxmlformats.org/officeDocument/2006/relationships/customXml" Target="../ink/ink68.xml"/><Relationship Id="rId5" Type="http://schemas.openxmlformats.org/officeDocument/2006/relationships/image" Target="../media/image90.png"/><Relationship Id="rId15" Type="http://schemas.openxmlformats.org/officeDocument/2006/relationships/image" Target="../media/image720.png"/><Relationship Id="rId23" Type="http://schemas.openxmlformats.org/officeDocument/2006/relationships/image" Target="../media/image760.png"/><Relationship Id="rId10" Type="http://schemas.openxmlformats.org/officeDocument/2006/relationships/customXml" Target="../ink/ink61.xml"/><Relationship Id="rId19" Type="http://schemas.openxmlformats.org/officeDocument/2006/relationships/image" Target="../media/image740.png"/><Relationship Id="rId4" Type="http://schemas.openxmlformats.org/officeDocument/2006/relationships/image" Target="../media/image89.png"/><Relationship Id="rId9" Type="http://schemas.openxmlformats.org/officeDocument/2006/relationships/image" Target="../media/image690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78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13" Type="http://schemas.openxmlformats.org/officeDocument/2006/relationships/customXml" Target="../ink/ink73.xml"/><Relationship Id="rId18" Type="http://schemas.openxmlformats.org/officeDocument/2006/relationships/image" Target="../media/image880.png"/><Relationship Id="rId26" Type="http://schemas.openxmlformats.org/officeDocument/2006/relationships/image" Target="../media/image380.png"/><Relationship Id="rId3" Type="http://schemas.openxmlformats.org/officeDocument/2006/relationships/image" Target="../media/image91.png"/><Relationship Id="rId21" Type="http://schemas.openxmlformats.org/officeDocument/2006/relationships/customXml" Target="../ink/ink77.xml"/><Relationship Id="rId7" Type="http://schemas.openxmlformats.org/officeDocument/2006/relationships/customXml" Target="../ink/ink70.xml"/><Relationship Id="rId12" Type="http://schemas.openxmlformats.org/officeDocument/2006/relationships/image" Target="../media/image850.png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870.png"/><Relationship Id="rId20" Type="http://schemas.openxmlformats.org/officeDocument/2006/relationships/image" Target="../media/image890.png"/><Relationship Id="rId29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customXml" Target="../ink/ink72.xml"/><Relationship Id="rId24" Type="http://schemas.openxmlformats.org/officeDocument/2006/relationships/image" Target="../media/image910.png"/><Relationship Id="rId32" Type="http://schemas.openxmlformats.org/officeDocument/2006/relationships/image" Target="../media/image940.png"/><Relationship Id="rId5" Type="http://schemas.openxmlformats.org/officeDocument/2006/relationships/image" Target="../media/image93.png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920.png"/><Relationship Id="rId10" Type="http://schemas.openxmlformats.org/officeDocument/2006/relationships/image" Target="../media/image840.png"/><Relationship Id="rId19" Type="http://schemas.openxmlformats.org/officeDocument/2006/relationships/customXml" Target="../ink/ink76.xml"/><Relationship Id="rId31" Type="http://schemas.openxmlformats.org/officeDocument/2006/relationships/customXml" Target="../ink/ink82.xml"/><Relationship Id="rId4" Type="http://schemas.openxmlformats.org/officeDocument/2006/relationships/image" Target="../media/image92.png"/><Relationship Id="rId9" Type="http://schemas.openxmlformats.org/officeDocument/2006/relationships/customXml" Target="../ink/ink71.xml"/><Relationship Id="rId14" Type="http://schemas.openxmlformats.org/officeDocument/2006/relationships/image" Target="../media/image860.png"/><Relationship Id="rId22" Type="http://schemas.openxmlformats.org/officeDocument/2006/relationships/image" Target="../media/image900.png"/><Relationship Id="rId27" Type="http://schemas.openxmlformats.org/officeDocument/2006/relationships/customXml" Target="../ink/ink80.xml"/><Relationship Id="rId30" Type="http://schemas.openxmlformats.org/officeDocument/2006/relationships/image" Target="../media/image93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101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" Type="http://schemas.openxmlformats.org/officeDocument/2006/relationships/image" Target="../media/image95.png"/><Relationship Id="rId21" Type="http://schemas.openxmlformats.org/officeDocument/2006/relationships/image" Target="../media/image105.png"/><Relationship Id="rId7" Type="http://schemas.openxmlformats.org/officeDocument/2006/relationships/image" Target="../media/image98.png"/><Relationship Id="rId12" Type="http://schemas.openxmlformats.org/officeDocument/2006/relationships/customXml" Target="../ink/ink86.xml"/><Relationship Id="rId17" Type="http://schemas.openxmlformats.org/officeDocument/2006/relationships/image" Target="../media/image103.png"/><Relationship Id="rId25" Type="http://schemas.openxmlformats.org/officeDocument/2006/relationships/image" Target="../media/image107.png"/><Relationship Id="rId2" Type="http://schemas.openxmlformats.org/officeDocument/2006/relationships/notesSlide" Target="../notesSlides/notesSlide37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100.png"/><Relationship Id="rId24" Type="http://schemas.openxmlformats.org/officeDocument/2006/relationships/customXml" Target="../ink/ink92.xml"/><Relationship Id="rId5" Type="http://schemas.openxmlformats.org/officeDocument/2006/relationships/image" Target="../media/image97.png"/><Relationship Id="rId15" Type="http://schemas.openxmlformats.org/officeDocument/2006/relationships/image" Target="../media/image102.png"/><Relationship Id="rId23" Type="http://schemas.openxmlformats.org/officeDocument/2006/relationships/image" Target="../media/image106.png"/><Relationship Id="rId10" Type="http://schemas.openxmlformats.org/officeDocument/2006/relationships/customXml" Target="../ink/ink85.xml"/><Relationship Id="rId19" Type="http://schemas.openxmlformats.org/officeDocument/2006/relationships/image" Target="../media/image104.png"/><Relationship Id="rId4" Type="http://schemas.openxmlformats.org/officeDocument/2006/relationships/image" Target="../media/image96.png"/><Relationship Id="rId9" Type="http://schemas.openxmlformats.org/officeDocument/2006/relationships/image" Target="../media/image99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E4E4F69D-EA5E-4A45-A9EF-CF98A36AA0D9}"/>
              </a:ext>
            </a:extLst>
          </p:cNvPr>
          <p:cNvSpPr/>
          <p:nvPr/>
        </p:nvSpPr>
        <p:spPr>
          <a:xfrm>
            <a:off x="85725" y="609600"/>
            <a:ext cx="11991975" cy="6105525"/>
          </a:xfrm>
          <a:custGeom>
            <a:avLst/>
            <a:gdLst>
              <a:gd name="connsiteX0" fmla="*/ 438150 w 11953875"/>
              <a:gd name="connsiteY0" fmla="*/ 9525 h 6076950"/>
              <a:gd name="connsiteX1" fmla="*/ 438150 w 11953875"/>
              <a:gd name="connsiteY1" fmla="*/ 9525 h 6076950"/>
              <a:gd name="connsiteX2" fmla="*/ 314325 w 11953875"/>
              <a:gd name="connsiteY2" fmla="*/ 19050 h 6076950"/>
              <a:gd name="connsiteX3" fmla="*/ 76200 w 11953875"/>
              <a:gd name="connsiteY3" fmla="*/ 0 h 6076950"/>
              <a:gd name="connsiteX4" fmla="*/ 238125 w 11953875"/>
              <a:gd name="connsiteY4" fmla="*/ 2762250 h 6076950"/>
              <a:gd name="connsiteX5" fmla="*/ 0 w 11953875"/>
              <a:gd name="connsiteY5" fmla="*/ 6067425 h 6076950"/>
              <a:gd name="connsiteX6" fmla="*/ 5924550 w 11953875"/>
              <a:gd name="connsiteY6" fmla="*/ 5781675 h 6076950"/>
              <a:gd name="connsiteX7" fmla="*/ 11953875 w 11953875"/>
              <a:gd name="connsiteY7" fmla="*/ 6076950 h 6076950"/>
              <a:gd name="connsiteX8" fmla="*/ 11715750 w 11953875"/>
              <a:gd name="connsiteY8" fmla="*/ 2657475 h 6076950"/>
              <a:gd name="connsiteX9" fmla="*/ 11849100 w 11953875"/>
              <a:gd name="connsiteY9" fmla="*/ 19050 h 6076950"/>
              <a:gd name="connsiteX10" fmla="*/ 438150 w 11953875"/>
              <a:gd name="connsiteY10" fmla="*/ 9525 h 6076950"/>
              <a:gd name="connsiteX0" fmla="*/ 438150 w 11953875"/>
              <a:gd name="connsiteY0" fmla="*/ 0 h 6067425"/>
              <a:gd name="connsiteX1" fmla="*/ 438150 w 11953875"/>
              <a:gd name="connsiteY1" fmla="*/ 0 h 6067425"/>
              <a:gd name="connsiteX2" fmla="*/ 314325 w 11953875"/>
              <a:gd name="connsiteY2" fmla="*/ 9525 h 6067425"/>
              <a:gd name="connsiteX3" fmla="*/ 19050 w 11953875"/>
              <a:gd name="connsiteY3" fmla="*/ 38100 h 6067425"/>
              <a:gd name="connsiteX4" fmla="*/ 238125 w 11953875"/>
              <a:gd name="connsiteY4" fmla="*/ 2752725 h 6067425"/>
              <a:gd name="connsiteX5" fmla="*/ 0 w 11953875"/>
              <a:gd name="connsiteY5" fmla="*/ 6057900 h 6067425"/>
              <a:gd name="connsiteX6" fmla="*/ 5924550 w 11953875"/>
              <a:gd name="connsiteY6" fmla="*/ 5772150 h 6067425"/>
              <a:gd name="connsiteX7" fmla="*/ 11953875 w 11953875"/>
              <a:gd name="connsiteY7" fmla="*/ 6067425 h 6067425"/>
              <a:gd name="connsiteX8" fmla="*/ 11715750 w 11953875"/>
              <a:gd name="connsiteY8" fmla="*/ 2647950 h 6067425"/>
              <a:gd name="connsiteX9" fmla="*/ 11849100 w 11953875"/>
              <a:gd name="connsiteY9" fmla="*/ 9525 h 6067425"/>
              <a:gd name="connsiteX10" fmla="*/ 438150 w 11953875"/>
              <a:gd name="connsiteY10" fmla="*/ 0 h 6067425"/>
              <a:gd name="connsiteX0" fmla="*/ 466725 w 11982450"/>
              <a:gd name="connsiteY0" fmla="*/ 0 h 6105525"/>
              <a:gd name="connsiteX1" fmla="*/ 466725 w 11982450"/>
              <a:gd name="connsiteY1" fmla="*/ 0 h 6105525"/>
              <a:gd name="connsiteX2" fmla="*/ 342900 w 11982450"/>
              <a:gd name="connsiteY2" fmla="*/ 9525 h 6105525"/>
              <a:gd name="connsiteX3" fmla="*/ 47625 w 11982450"/>
              <a:gd name="connsiteY3" fmla="*/ 38100 h 6105525"/>
              <a:gd name="connsiteX4" fmla="*/ 266700 w 11982450"/>
              <a:gd name="connsiteY4" fmla="*/ 2752725 h 6105525"/>
              <a:gd name="connsiteX5" fmla="*/ 0 w 11982450"/>
              <a:gd name="connsiteY5" fmla="*/ 6105525 h 6105525"/>
              <a:gd name="connsiteX6" fmla="*/ 5953125 w 11982450"/>
              <a:gd name="connsiteY6" fmla="*/ 5772150 h 6105525"/>
              <a:gd name="connsiteX7" fmla="*/ 11982450 w 11982450"/>
              <a:gd name="connsiteY7" fmla="*/ 6067425 h 6105525"/>
              <a:gd name="connsiteX8" fmla="*/ 11744325 w 11982450"/>
              <a:gd name="connsiteY8" fmla="*/ 2647950 h 6105525"/>
              <a:gd name="connsiteX9" fmla="*/ 11877675 w 11982450"/>
              <a:gd name="connsiteY9" fmla="*/ 9525 h 6105525"/>
              <a:gd name="connsiteX10" fmla="*/ 466725 w 11982450"/>
              <a:gd name="connsiteY10" fmla="*/ 0 h 6105525"/>
              <a:gd name="connsiteX0" fmla="*/ 466725 w 11991975"/>
              <a:gd name="connsiteY0" fmla="*/ 0 h 6105525"/>
              <a:gd name="connsiteX1" fmla="*/ 466725 w 11991975"/>
              <a:gd name="connsiteY1" fmla="*/ 0 h 6105525"/>
              <a:gd name="connsiteX2" fmla="*/ 342900 w 11991975"/>
              <a:gd name="connsiteY2" fmla="*/ 9525 h 6105525"/>
              <a:gd name="connsiteX3" fmla="*/ 47625 w 11991975"/>
              <a:gd name="connsiteY3" fmla="*/ 38100 h 6105525"/>
              <a:gd name="connsiteX4" fmla="*/ 266700 w 11991975"/>
              <a:gd name="connsiteY4" fmla="*/ 2752725 h 6105525"/>
              <a:gd name="connsiteX5" fmla="*/ 0 w 11991975"/>
              <a:gd name="connsiteY5" fmla="*/ 6105525 h 6105525"/>
              <a:gd name="connsiteX6" fmla="*/ 5953125 w 11991975"/>
              <a:gd name="connsiteY6" fmla="*/ 5772150 h 6105525"/>
              <a:gd name="connsiteX7" fmla="*/ 11991975 w 11991975"/>
              <a:gd name="connsiteY7" fmla="*/ 6096000 h 6105525"/>
              <a:gd name="connsiteX8" fmla="*/ 11744325 w 11991975"/>
              <a:gd name="connsiteY8" fmla="*/ 2647950 h 6105525"/>
              <a:gd name="connsiteX9" fmla="*/ 11877675 w 11991975"/>
              <a:gd name="connsiteY9" fmla="*/ 9525 h 6105525"/>
              <a:gd name="connsiteX10" fmla="*/ 466725 w 11991975"/>
              <a:gd name="connsiteY10" fmla="*/ 0 h 6105525"/>
              <a:gd name="connsiteX0" fmla="*/ 466725 w 11991975"/>
              <a:gd name="connsiteY0" fmla="*/ 0 h 6105525"/>
              <a:gd name="connsiteX1" fmla="*/ 466725 w 11991975"/>
              <a:gd name="connsiteY1" fmla="*/ 0 h 6105525"/>
              <a:gd name="connsiteX2" fmla="*/ 342900 w 11991975"/>
              <a:gd name="connsiteY2" fmla="*/ 9525 h 6105525"/>
              <a:gd name="connsiteX3" fmla="*/ 47625 w 11991975"/>
              <a:gd name="connsiteY3" fmla="*/ 38100 h 6105525"/>
              <a:gd name="connsiteX4" fmla="*/ 266700 w 11991975"/>
              <a:gd name="connsiteY4" fmla="*/ 2752725 h 6105525"/>
              <a:gd name="connsiteX5" fmla="*/ 0 w 11991975"/>
              <a:gd name="connsiteY5" fmla="*/ 6105525 h 6105525"/>
              <a:gd name="connsiteX6" fmla="*/ 5953125 w 11991975"/>
              <a:gd name="connsiteY6" fmla="*/ 5772150 h 6105525"/>
              <a:gd name="connsiteX7" fmla="*/ 11991975 w 11991975"/>
              <a:gd name="connsiteY7" fmla="*/ 6096000 h 6105525"/>
              <a:gd name="connsiteX8" fmla="*/ 11744325 w 11991975"/>
              <a:gd name="connsiteY8" fmla="*/ 2647950 h 6105525"/>
              <a:gd name="connsiteX9" fmla="*/ 11934825 w 11991975"/>
              <a:gd name="connsiteY9" fmla="*/ 0 h 6105525"/>
              <a:gd name="connsiteX10" fmla="*/ 466725 w 11991975"/>
              <a:gd name="connsiteY10" fmla="*/ 0 h 610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91975" h="6105525">
                <a:moveTo>
                  <a:pt x="466725" y="0"/>
                </a:moveTo>
                <a:lnTo>
                  <a:pt x="466725" y="0"/>
                </a:lnTo>
                <a:lnTo>
                  <a:pt x="342900" y="9525"/>
                </a:lnTo>
                <a:lnTo>
                  <a:pt x="47625" y="38100"/>
                </a:lnTo>
                <a:lnTo>
                  <a:pt x="266700" y="2752725"/>
                </a:lnTo>
                <a:lnTo>
                  <a:pt x="0" y="6105525"/>
                </a:lnTo>
                <a:lnTo>
                  <a:pt x="5953125" y="5772150"/>
                </a:lnTo>
                <a:lnTo>
                  <a:pt x="11991975" y="6096000"/>
                </a:lnTo>
                <a:lnTo>
                  <a:pt x="11744325" y="2647950"/>
                </a:lnTo>
                <a:lnTo>
                  <a:pt x="11934825" y="0"/>
                </a:lnTo>
                <a:lnTo>
                  <a:pt x="466725" y="0"/>
                </a:ln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4B738E-CD38-4D05-9F7A-ACDEB2ED8AC7}"/>
              </a:ext>
            </a:extLst>
          </p:cNvPr>
          <p:cNvSpPr/>
          <p:nvPr/>
        </p:nvSpPr>
        <p:spPr>
          <a:xfrm>
            <a:off x="371475" y="419100"/>
            <a:ext cx="11449050" cy="6019800"/>
          </a:xfrm>
          <a:prstGeom prst="rect">
            <a:avLst/>
          </a:prstGeom>
          <a:solidFill>
            <a:srgbClr val="F6F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6000" b="1" i="1" kern="0" dirty="0" err="1">
                <a:solidFill>
                  <a:srgbClr val="FF7C80"/>
                </a:solidFill>
              </a:rPr>
              <a:t>다중매개모형</a:t>
            </a:r>
            <a:endParaRPr lang="en-US" altLang="ko-KR" sz="6000" b="1" i="1" kern="0" dirty="0">
              <a:solidFill>
                <a:srgbClr val="FF7C80"/>
              </a:solidFill>
            </a:endParaRPr>
          </a:p>
          <a:p>
            <a:pPr algn="ctr" latinLnBrk="0">
              <a:defRPr/>
            </a:pPr>
            <a:r>
              <a:rPr lang="en-US" altLang="ko-KR" sz="2000" kern="0" dirty="0">
                <a:solidFill>
                  <a:srgbClr val="FF7C80"/>
                </a:solidFill>
              </a:rPr>
              <a:t>18010367 </a:t>
            </a:r>
            <a:r>
              <a:rPr lang="ko-KR" altLang="en-US" sz="2000" kern="0" dirty="0">
                <a:solidFill>
                  <a:srgbClr val="FF7C80"/>
                </a:solidFill>
              </a:rPr>
              <a:t>강다정</a:t>
            </a:r>
            <a:endParaRPr lang="ko-KR" altLang="en-US" sz="2000" dirty="0">
              <a:solidFill>
                <a:srgbClr val="FF7C80"/>
              </a:solidFill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F6B8C0D-9FAC-4269-91AD-233C92D0C489}"/>
              </a:ext>
            </a:extLst>
          </p:cNvPr>
          <p:cNvSpPr/>
          <p:nvPr/>
        </p:nvSpPr>
        <p:spPr>
          <a:xfrm>
            <a:off x="6752249" y="1098218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52BC36A-D86A-48A0-9EB7-EFF693B65781}"/>
              </a:ext>
            </a:extLst>
          </p:cNvPr>
          <p:cNvSpPr/>
          <p:nvPr/>
        </p:nvSpPr>
        <p:spPr>
          <a:xfrm rot="19682594">
            <a:off x="7913400" y="1500843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35C700A-831C-4D1E-9C2E-8BD2054E1BAD}"/>
              </a:ext>
            </a:extLst>
          </p:cNvPr>
          <p:cNvSpPr/>
          <p:nvPr/>
        </p:nvSpPr>
        <p:spPr>
          <a:xfrm rot="2887457">
            <a:off x="7815354" y="186913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AF20194-07ED-4947-A959-8F5A6195573E}"/>
              </a:ext>
            </a:extLst>
          </p:cNvPr>
          <p:cNvSpPr/>
          <p:nvPr/>
        </p:nvSpPr>
        <p:spPr>
          <a:xfrm rot="18450219">
            <a:off x="9090345" y="1090902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0A62ED5-F0F8-45DB-B863-DED801C1F01A}"/>
              </a:ext>
            </a:extLst>
          </p:cNvPr>
          <p:cNvSpPr/>
          <p:nvPr/>
        </p:nvSpPr>
        <p:spPr>
          <a:xfrm rot="2887457">
            <a:off x="8811063" y="-321467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FF7574A-56D1-4627-AF20-F542CC4F5FB0}"/>
              </a:ext>
            </a:extLst>
          </p:cNvPr>
          <p:cNvSpPr/>
          <p:nvPr/>
        </p:nvSpPr>
        <p:spPr>
          <a:xfrm rot="18450219">
            <a:off x="10068068" y="729749"/>
            <a:ext cx="2983774" cy="1659091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C379E39-8D30-41F5-A45B-71C8430EDFE9}"/>
              </a:ext>
            </a:extLst>
          </p:cNvPr>
          <p:cNvSpPr/>
          <p:nvPr/>
        </p:nvSpPr>
        <p:spPr>
          <a:xfrm rot="2887457">
            <a:off x="9928701" y="-827807"/>
            <a:ext cx="2977519" cy="1655613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18FB450-E53F-4A01-A484-5C3781A6D9CC}"/>
              </a:ext>
            </a:extLst>
          </p:cNvPr>
          <p:cNvSpPr/>
          <p:nvPr/>
        </p:nvSpPr>
        <p:spPr>
          <a:xfrm rot="3776253">
            <a:off x="9123320" y="4082903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A92A943-A0CE-4900-B2F7-85BCE626A47B}"/>
              </a:ext>
            </a:extLst>
          </p:cNvPr>
          <p:cNvSpPr/>
          <p:nvPr/>
        </p:nvSpPr>
        <p:spPr>
          <a:xfrm rot="6476886">
            <a:off x="9931557" y="3922739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A6B0A62-02D9-4031-AD7F-503010862100}"/>
              </a:ext>
            </a:extLst>
          </p:cNvPr>
          <p:cNvSpPr/>
          <p:nvPr/>
        </p:nvSpPr>
        <p:spPr>
          <a:xfrm rot="1520222">
            <a:off x="9274428" y="4972801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892FCD3-6C30-4A6B-A41F-3F042B469A1D}"/>
              </a:ext>
            </a:extLst>
          </p:cNvPr>
          <p:cNvSpPr/>
          <p:nvPr/>
        </p:nvSpPr>
        <p:spPr>
          <a:xfrm rot="6476886">
            <a:off x="10641657" y="4600451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83A3EFF-6CE4-4393-927E-2BB694462807}"/>
              </a:ext>
            </a:extLst>
          </p:cNvPr>
          <p:cNvSpPr/>
          <p:nvPr/>
        </p:nvSpPr>
        <p:spPr>
          <a:xfrm rot="932304">
            <a:off x="10162689" y="5736379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4543DD3-3E09-303F-25E6-D1849D39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1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40581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5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6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7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D74970-90EF-9B0A-09AA-A9EA99EC5FDC}"/>
              </a:ext>
            </a:extLst>
          </p:cNvPr>
          <p:cNvSpPr/>
          <p:nvPr/>
        </p:nvSpPr>
        <p:spPr>
          <a:xfrm>
            <a:off x="589935" y="1848465"/>
            <a:ext cx="10943304" cy="4073364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Process y=reaction/x=</a:t>
            </a:r>
            <a:r>
              <a:rPr lang="en-US" altLang="ko-KR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cond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/m=import </a:t>
            </a:r>
            <a:r>
              <a:rPr lang="en-US" altLang="ko-KR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pmi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/total=1/contrast=1/model=4/seed=62520</a:t>
            </a: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병렬다중매개모형에서는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매개변수의 순서가 분석에 영향을 주지 않는다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모형번호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model=4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DE7B2715-4337-6EF7-6BA6-D9C1CB83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10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77598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F782C4-6285-AA08-135B-2EDFE5F0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280" y="2545044"/>
            <a:ext cx="8669440" cy="2673569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1CA2705A-8145-E524-EBC3-89C7B70E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11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415072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DBE1B0-0102-D335-699A-E7CE6DC6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681438"/>
            <a:ext cx="6161151" cy="19592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32C0B8-C35B-7FAE-6E17-9532E7F6D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658" y="3300893"/>
            <a:ext cx="2680315" cy="9404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0A2281-AC6A-7883-5460-8E009EC13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73" y="4007920"/>
            <a:ext cx="6243977" cy="19592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9E412CA-F8F9-61BB-61C1-4C0A0316E220}"/>
                  </a:ext>
                </a:extLst>
              </p14:cNvPr>
              <p14:cNvContentPartPr/>
              <p14:nvPr/>
            </p14:nvContentPartPr>
            <p14:xfrm>
              <a:off x="2048240" y="3300893"/>
              <a:ext cx="488520" cy="50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9E412CA-F8F9-61BB-61C1-4C0A0316E2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4600" y="3192893"/>
                <a:ext cx="59616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0EC38957-B3CE-94D6-94C6-8153A8424B85}"/>
              </a:ext>
            </a:extLst>
          </p:cNvPr>
          <p:cNvGrpSpPr/>
          <p:nvPr/>
        </p:nvGrpSpPr>
        <p:grpSpPr>
          <a:xfrm>
            <a:off x="439400" y="2049533"/>
            <a:ext cx="410760" cy="1404720"/>
            <a:chOff x="439400" y="2049533"/>
            <a:chExt cx="410760" cy="14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44C5CB5-E131-3701-B3DA-214EE7270E06}"/>
                    </a:ext>
                  </a:extLst>
                </p14:cNvPr>
                <p14:cNvContentPartPr/>
                <p14:nvPr/>
              </p14:nvContentPartPr>
              <p14:xfrm>
                <a:off x="439400" y="2086613"/>
                <a:ext cx="380520" cy="13676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44C5CB5-E131-3701-B3DA-214EE7270E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0400" y="2077973"/>
                  <a:ext cx="398160" cy="13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569713D-00AB-1A8F-D366-80D88F937B09}"/>
                    </a:ext>
                  </a:extLst>
                </p14:cNvPr>
                <p14:cNvContentPartPr/>
                <p14:nvPr/>
              </p14:nvContentPartPr>
              <p14:xfrm>
                <a:off x="727400" y="2049533"/>
                <a:ext cx="122760" cy="1814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569713D-00AB-1A8F-D366-80D88F937B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400" y="2040893"/>
                  <a:ext cx="140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B645B5-6493-2EA3-6CD0-9E4283FF2B6A}"/>
                    </a:ext>
                  </a:extLst>
                </p14:cNvPr>
                <p14:cNvContentPartPr/>
                <p14:nvPr/>
              </p14:nvContentPartPr>
              <p14:xfrm>
                <a:off x="846560" y="2251853"/>
                <a:ext cx="36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B645B5-6493-2EA3-6CD0-9E4283FF2B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7560" y="22432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A9BF550-68E9-5FA0-55C1-0581905C52E1}"/>
                  </a:ext>
                </a:extLst>
              </p14:cNvPr>
              <p14:cNvContentPartPr/>
              <p14:nvPr/>
            </p14:nvContentPartPr>
            <p14:xfrm>
              <a:off x="405920" y="4481333"/>
              <a:ext cx="258480" cy="13608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A9BF550-68E9-5FA0-55C1-0581905C52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6920" y="4472333"/>
                <a:ext cx="276120" cy="13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AD6E3BC5-436A-5A92-B9F4-223DF30955E8}"/>
                  </a:ext>
                </a:extLst>
              </p14:cNvPr>
              <p14:cNvContentPartPr/>
              <p14:nvPr/>
            </p14:nvContentPartPr>
            <p14:xfrm>
              <a:off x="524360" y="4479533"/>
              <a:ext cx="166320" cy="2484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AD6E3BC5-436A-5A92-B9F4-223DF30955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5720" y="4470893"/>
                <a:ext cx="1839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90A008F-77FB-1FE9-A6B9-306398EEE940}"/>
                  </a:ext>
                </a:extLst>
              </p14:cNvPr>
              <p14:cNvContentPartPr/>
              <p14:nvPr/>
            </p14:nvContentPartPr>
            <p14:xfrm>
              <a:off x="660080" y="4504013"/>
              <a:ext cx="39600" cy="1450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90A008F-77FB-1FE9-A6B9-306398EEE9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440" y="4495373"/>
                <a:ext cx="572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4DD6CF30-2B65-2119-A48B-E0C35293942A}"/>
                  </a:ext>
                </a:extLst>
              </p14:cNvPr>
              <p14:cNvContentPartPr/>
              <p14:nvPr/>
            </p14:nvContentPartPr>
            <p14:xfrm>
              <a:off x="1946720" y="5672213"/>
              <a:ext cx="360" cy="3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4DD6CF30-2B65-2119-A48B-E0C3529394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2720" y="55642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E83EE56-09C1-7A4A-7B06-76F722C9E009}"/>
                  </a:ext>
                </a:extLst>
              </p14:cNvPr>
              <p14:cNvContentPartPr/>
              <p14:nvPr/>
            </p14:nvContentPartPr>
            <p14:xfrm>
              <a:off x="1946720" y="5672213"/>
              <a:ext cx="551520" cy="18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E83EE56-09C1-7A4A-7B06-76F722C9E0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2720" y="5564213"/>
                <a:ext cx="659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417FB564-095C-EF0E-0EBF-CFBE3105CF67}"/>
                  </a:ext>
                </a:extLst>
              </p14:cNvPr>
              <p14:cNvContentPartPr/>
              <p14:nvPr/>
            </p14:nvContentPartPr>
            <p14:xfrm>
              <a:off x="2014400" y="3487733"/>
              <a:ext cx="472320" cy="241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417FB564-095C-EF0E-0EBF-CFBE3105CF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60400" y="3380093"/>
                <a:ext cx="5799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A9720E1-98B1-37C7-AB6B-D359CB7AFE45}"/>
                  </a:ext>
                </a:extLst>
              </p14:cNvPr>
              <p14:cNvContentPartPr/>
              <p14:nvPr/>
            </p14:nvContentPartPr>
            <p14:xfrm>
              <a:off x="2031680" y="5840333"/>
              <a:ext cx="434520" cy="3564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A9720E1-98B1-37C7-AB6B-D359CB7AFE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77680" y="5732333"/>
                <a:ext cx="542160" cy="2512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2634A910-64D7-14A5-4D2B-993F5B3F7169}"/>
              </a:ext>
            </a:extLst>
          </p:cNvPr>
          <p:cNvSpPr/>
          <p:nvPr/>
        </p:nvSpPr>
        <p:spPr>
          <a:xfrm>
            <a:off x="7344723" y="3523089"/>
            <a:ext cx="945018" cy="496067"/>
          </a:xfrm>
          <a:prstGeom prst="rightArrow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EC2A7F2-6E34-79C5-6494-6D60A9C2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12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21558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30973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54B7FF-E6A7-19D8-5CD6-D3F388D72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51" y="5263724"/>
            <a:ext cx="4134427" cy="419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D287FA-BFA5-BCB3-1BC5-CC58513BF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397" y="1757852"/>
            <a:ext cx="7068536" cy="26578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DAB7F83-F035-B900-9967-B8B0D424BECC}"/>
                  </a:ext>
                </a:extLst>
              </p14:cNvPr>
              <p14:cNvContentPartPr/>
              <p14:nvPr/>
            </p14:nvContentPartPr>
            <p14:xfrm>
              <a:off x="4069901" y="3568773"/>
              <a:ext cx="480960" cy="259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DAB7F83-F035-B900-9967-B8B0D424BE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6261" y="3461133"/>
                <a:ext cx="5886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19D92C0-A790-70CD-4AA2-C4F1D91E1D62}"/>
                  </a:ext>
                </a:extLst>
              </p14:cNvPr>
              <p14:cNvContentPartPr/>
              <p14:nvPr/>
            </p14:nvContentPartPr>
            <p14:xfrm>
              <a:off x="4198061" y="3765333"/>
              <a:ext cx="36360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19D92C0-A790-70CD-4AA2-C4F1D91E1D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4061" y="3657693"/>
                <a:ext cx="47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847D02C-1FCC-F331-FB26-AFA466DBD13E}"/>
                  </a:ext>
                </a:extLst>
              </p14:cNvPr>
              <p14:cNvContentPartPr/>
              <p14:nvPr/>
            </p14:nvContentPartPr>
            <p14:xfrm>
              <a:off x="4158461" y="4001493"/>
              <a:ext cx="40248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847D02C-1FCC-F331-FB26-AFA466DBD1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4821" y="3893493"/>
                <a:ext cx="510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F22707D-8ACA-FD4E-7E2F-40A5935165AE}"/>
                  </a:ext>
                </a:extLst>
              </p14:cNvPr>
              <p14:cNvContentPartPr/>
              <p14:nvPr/>
            </p14:nvContentPartPr>
            <p14:xfrm>
              <a:off x="4178261" y="4200213"/>
              <a:ext cx="375120" cy="180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F22707D-8ACA-FD4E-7E2F-40A5935165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24261" y="4092213"/>
                <a:ext cx="482760" cy="2336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8675D3E-655C-C99C-55B8-31F117BC59C5}"/>
              </a:ext>
            </a:extLst>
          </p:cNvPr>
          <p:cNvSpPr/>
          <p:nvPr/>
        </p:nvSpPr>
        <p:spPr>
          <a:xfrm>
            <a:off x="5948516" y="4584208"/>
            <a:ext cx="393290" cy="501445"/>
          </a:xfrm>
          <a:prstGeom prst="downArrow">
            <a:avLst/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246CFCDB-DE8D-553D-BC68-E262AF53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13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41613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882950-9D04-72EA-B1D6-AA76A928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90" y="2173359"/>
            <a:ext cx="5228386" cy="31458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5326515-95D0-0E73-9F11-3CE64C869113}"/>
                  </a:ext>
                </a:extLst>
              </p:cNvPr>
              <p:cNvSpPr/>
              <p:nvPr/>
            </p:nvSpPr>
            <p:spPr>
              <a:xfrm>
                <a:off x="700320" y="2010751"/>
                <a:ext cx="5596176" cy="3471108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IMPORT</a:t>
                </a:r>
                <a:r>
                  <a:rPr lang="ko-KR" altLang="en-US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를 </a:t>
                </a:r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X</a:t>
                </a:r>
                <a:r>
                  <a:rPr lang="ko-KR" altLang="en-US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가 한 단위 다른 두사람의 </a:t>
                </a:r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Y</a:t>
                </a:r>
                <a:r>
                  <a:rPr lang="ko-KR" altLang="en-US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값의 차이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=0.203</a:t>
                </a: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COND=1 &gt; COND=0 →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설탕구매의도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0.203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단위만큼 큼</a:t>
                </a:r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PMI</a:t>
                </a:r>
                <a:r>
                  <a:rPr lang="ko-KR" altLang="en-US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를 </a:t>
                </a:r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X</a:t>
                </a:r>
                <a:r>
                  <a:rPr lang="ko-KR" altLang="en-US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가 한 단위 다른 두사람의 </a:t>
                </a:r>
                <a:r>
                  <a:rPr lang="en-US" altLang="ko-KR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Y</a:t>
                </a:r>
                <a:r>
                  <a:rPr lang="ko-KR" altLang="en-US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값의 차이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=0.189</a:t>
                </a: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COND=1 &gt; COND=0 →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설탕구매의도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0.189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단위만큼 큼</a:t>
                </a:r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5326515-95D0-0E73-9F11-3CE64C869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0" y="2010751"/>
                <a:ext cx="5596176" cy="347110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535A73F-AB5D-F939-DDD1-8B6C1EB626D1}"/>
                  </a:ext>
                </a:extLst>
              </p14:cNvPr>
              <p14:cNvContentPartPr/>
              <p14:nvPr/>
            </p14:nvContentPartPr>
            <p14:xfrm>
              <a:off x="8553701" y="4414413"/>
              <a:ext cx="403200" cy="306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535A73F-AB5D-F939-DDD1-8B6C1EB626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9701" y="4306413"/>
                <a:ext cx="510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57E6A5B-FB91-F2E7-03B6-72157F1A5F4A}"/>
                  </a:ext>
                </a:extLst>
              </p14:cNvPr>
              <p14:cNvContentPartPr/>
              <p14:nvPr/>
            </p14:nvContentPartPr>
            <p14:xfrm>
              <a:off x="8553701" y="4557693"/>
              <a:ext cx="388800" cy="144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57E6A5B-FB91-F2E7-03B6-72157F1A5F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9701" y="4450053"/>
                <a:ext cx="496440" cy="2300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2F7625F9-725F-B4D7-0CB1-A42BBA54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14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77143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882950-9D04-72EA-B1D6-AA76A928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90" y="2173359"/>
            <a:ext cx="5228386" cy="31458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5326515-95D0-0E73-9F11-3CE64C869113}"/>
                  </a:ext>
                </a:extLst>
              </p:cNvPr>
              <p:cNvSpPr/>
              <p:nvPr/>
            </p:nvSpPr>
            <p:spPr>
              <a:xfrm>
                <a:off x="700320" y="2010751"/>
                <a:ext cx="5596176" cy="3471108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총간접효과 </a:t>
                </a:r>
                <a:r>
                  <a:rPr lang="en-US" altLang="ko-KR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𝒂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𝒂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𝒃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=  0.392</a:t>
                </a:r>
              </a:p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신문기사의 위치가 매개변수들에 미치는 영향과 매개변수들이 설탕구매의도에 미치는 영향의 결과</a:t>
                </a:r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COND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= 1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이 평균적으로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0.392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만큼 큼</a:t>
                </a:r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직접효과 </a:t>
                </a:r>
                <a:r>
                  <a:rPr lang="en-US" altLang="ko-KR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= c’ = 0.103</a:t>
                </a: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COND = 1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이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COND = 0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보다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0.103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단위만큼 설탕구매의도를 표명함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/ but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유의하지 않음</a:t>
                </a:r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5326515-95D0-0E73-9F11-3CE64C869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0" y="2010751"/>
                <a:ext cx="5596176" cy="347110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2A7E0AA-65D0-4986-8622-6A5A0CAC072D}"/>
                  </a:ext>
                </a:extLst>
              </p14:cNvPr>
              <p14:cNvContentPartPr/>
              <p14:nvPr/>
            </p14:nvContentPartPr>
            <p14:xfrm>
              <a:off x="8563781" y="4227213"/>
              <a:ext cx="303840" cy="108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2A7E0AA-65D0-4986-8622-6A5A0CAC07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9781" y="4119573"/>
                <a:ext cx="4114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E712363-7890-9269-C0E6-E399DA40B9D4}"/>
                  </a:ext>
                </a:extLst>
              </p14:cNvPr>
              <p14:cNvContentPartPr/>
              <p14:nvPr/>
            </p14:nvContentPartPr>
            <p14:xfrm>
              <a:off x="7413221" y="3439893"/>
              <a:ext cx="549720" cy="320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E712363-7890-9269-C0E6-E399DA40B9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9221" y="3332253"/>
                <a:ext cx="6573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412537C-C492-EAAE-FE6B-2F99908EAC8C}"/>
                  </a:ext>
                </a:extLst>
              </p14:cNvPr>
              <p14:cNvContentPartPr/>
              <p14:nvPr/>
            </p14:nvContentPartPr>
            <p14:xfrm>
              <a:off x="10421741" y="3529533"/>
              <a:ext cx="1057320" cy="435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412537C-C492-EAAE-FE6B-2F99908EAC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67741" y="3421533"/>
                <a:ext cx="11649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F53F4B4-B92F-635B-36D2-BFAC04940E7E}"/>
                  </a:ext>
                </a:extLst>
              </p14:cNvPr>
              <p14:cNvContentPartPr/>
              <p14:nvPr/>
            </p14:nvContentPartPr>
            <p14:xfrm>
              <a:off x="9763301" y="3519093"/>
              <a:ext cx="353160" cy="208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F53F4B4-B92F-635B-36D2-BFAC04940E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09301" y="3411093"/>
                <a:ext cx="460800" cy="2365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474B05F-820F-C8B5-FF65-6D883C73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15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7987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통계적 추론 </a:t>
            </a: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– 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직접효과의 추론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6D74970-90EF-9B0A-09AA-A9EA99EC5FDC}"/>
                  </a:ext>
                </a:extLst>
              </p:cNvPr>
              <p:cNvSpPr/>
              <p:nvPr/>
            </p:nvSpPr>
            <p:spPr>
              <a:xfrm>
                <a:off x="688258" y="1919694"/>
                <a:ext cx="10808935" cy="4073364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직접효과의 추론검정</a:t>
                </a:r>
                <a:endParaRPr lang="en-US" altLang="ko-KR" sz="2400" b="1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𝑇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𝑐</m:t>
                        </m:r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에 대한 </a:t>
                </a:r>
                <a:r>
                  <a:rPr lang="ko-KR" altLang="en-US" sz="2400" dirty="0" err="1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귀무가설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검정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𝑇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𝑐</m:t>
                        </m:r>
                        <m: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의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신뢰구간의 설정 이용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𝑇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𝑐</m:t>
                        </m:r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가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0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과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:r>
                  <a:rPr lang="ko-KR" altLang="en-US" sz="2400" dirty="0" err="1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다른지에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대해 관심을 둠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0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과 다르면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M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과는 독립적으로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X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가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Y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와 관계가 있다고 주장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6D74970-90EF-9B0A-09AA-A9EA99EC5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8" y="1919694"/>
                <a:ext cx="10808935" cy="40733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932F7CEB-AE12-3CF6-1B9C-6128E015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16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31515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통계적 추론 </a:t>
            </a: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– 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직접효과의 추론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6D74970-90EF-9B0A-09AA-A9EA99EC5FDC}"/>
                  </a:ext>
                </a:extLst>
              </p:cNvPr>
              <p:cNvSpPr/>
              <p:nvPr/>
            </p:nvSpPr>
            <p:spPr>
              <a:xfrm>
                <a:off x="6309461" y="1730477"/>
                <a:ext cx="5334025" cy="4341240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PROCESS </a:t>
                </a:r>
                <a:r>
                  <a:rPr lang="ko-KR" altLang="en-US" sz="24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결과</a:t>
                </a:r>
                <a:endParaRPr lang="en-US" altLang="ko-KR" sz="2400" b="1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𝑇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𝑐</m:t>
                        </m:r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에 대한 </a:t>
                </a:r>
                <a:r>
                  <a:rPr lang="ko-KR" altLang="en-US" sz="2400" dirty="0" err="1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귀무가설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검정 결과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– 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비유의적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𝑇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𝑐</m:t>
                        </m:r>
                        <m: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의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신뢰구간의 설정 이용 결과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95% 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신뢰구간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-0.370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0.577</a:t>
                </a:r>
              </a:p>
              <a:p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비유의적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신문기사위치가 설탕구매의도에 미치는 영향은 차이가 있다고 할 수 없음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6D74970-90EF-9B0A-09AA-A9EA99EC5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461" y="1730477"/>
                <a:ext cx="5334025" cy="43412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80CC5E94-F6EF-5419-7ABE-FAD9ED8D7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2190609"/>
            <a:ext cx="5280535" cy="20274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4C003F-F767-C363-AEE6-62628A494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52" y="4474286"/>
            <a:ext cx="5039428" cy="6382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36BA646-0EE2-71BC-7AF4-35B2421F45CD}"/>
                  </a:ext>
                </a:extLst>
              </p14:cNvPr>
              <p14:cNvContentPartPr/>
              <p14:nvPr/>
            </p14:nvContentPartPr>
            <p14:xfrm>
              <a:off x="1956341" y="3686853"/>
              <a:ext cx="3564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36BA646-0EE2-71BC-7AF4-35B2421F45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2341" y="3578853"/>
                <a:ext cx="464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1970B15-C4D6-5E97-8725-A9FA8051E5BD}"/>
                  </a:ext>
                </a:extLst>
              </p14:cNvPr>
              <p14:cNvContentPartPr/>
              <p14:nvPr/>
            </p14:nvContentPartPr>
            <p14:xfrm>
              <a:off x="4168541" y="3666693"/>
              <a:ext cx="285120" cy="248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1970B15-C4D6-5E97-8725-A9FA8051E5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4901" y="3558693"/>
                <a:ext cx="392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91969B8-F1E7-4AFB-AE9E-F9805BBDCA73}"/>
                  </a:ext>
                </a:extLst>
              </p14:cNvPr>
              <p14:cNvContentPartPr/>
              <p14:nvPr/>
            </p14:nvContentPartPr>
            <p14:xfrm>
              <a:off x="4089701" y="4938573"/>
              <a:ext cx="317520" cy="169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91969B8-F1E7-4AFB-AE9E-F9805BBDCA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6061" y="4830573"/>
                <a:ext cx="425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9C95E56-69F4-AE36-80DD-C8113B87A676}"/>
                  </a:ext>
                </a:extLst>
              </p14:cNvPr>
              <p14:cNvContentPartPr/>
              <p14:nvPr/>
            </p14:nvContentPartPr>
            <p14:xfrm>
              <a:off x="1729901" y="4896453"/>
              <a:ext cx="52452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9C95E56-69F4-AE36-80DD-C8113B87A6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6261" y="4788453"/>
                <a:ext cx="6321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90CF2A98-5E7E-1F86-4200-B65F8552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17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66086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통계적 추론 </a:t>
            </a: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– 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특정간접효과의 추론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6D74970-90EF-9B0A-09AA-A9EA99EC5FDC}"/>
                  </a:ext>
                </a:extLst>
              </p:cNvPr>
              <p:cNvSpPr/>
              <p:nvPr/>
            </p:nvSpPr>
            <p:spPr>
              <a:xfrm>
                <a:off x="693947" y="1848465"/>
                <a:ext cx="10888453" cy="4073364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특정간접효과의 추론검정</a:t>
                </a:r>
                <a:endParaRPr lang="en-US" altLang="ko-KR" sz="2400" b="1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𝑇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𝑇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에 대한 </a:t>
                </a:r>
                <a:r>
                  <a:rPr lang="ko-KR" altLang="en-US" sz="2400" dirty="0" err="1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귀무가설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검정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or 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구간추정치의 설정을 통한 검정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marL="457200" indent="-457200">
                  <a:buAutoNum type="arabicParenR"/>
                </a:pP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정규이론방법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marL="457200" indent="-457200">
                  <a:buAutoNum type="arabicParenR"/>
                </a:pP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marL="457200" indent="-457200">
                  <a:buAutoNum type="arabicParenR"/>
                </a:pP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부트스트랩 신뢰구간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-&gt; ‘Indirect effect(s) X on Y’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에 제시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6D74970-90EF-9B0A-09AA-A9EA99EC5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7" y="1848465"/>
                <a:ext cx="10888453" cy="40733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AD00A53-9BF2-9874-C944-E7764F0C1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136" y="3879029"/>
            <a:ext cx="2619741" cy="409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A2F20E-05B7-3C6D-1372-FAB979020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153" y="3885147"/>
            <a:ext cx="3663929" cy="4096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6A0FA3-89E1-4B1B-8919-3B24292A1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434" y="3777439"/>
            <a:ext cx="954379" cy="612812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CB0B164-9E15-608F-5434-93AC2E8A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18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79294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통계적 추론 </a:t>
            </a: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– 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특정간접효과의 추론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6D74970-90EF-9B0A-09AA-A9EA99EC5FDC}"/>
                  </a:ext>
                </a:extLst>
              </p:cNvPr>
              <p:cNvSpPr/>
              <p:nvPr/>
            </p:nvSpPr>
            <p:spPr>
              <a:xfrm>
                <a:off x="884901" y="1641986"/>
                <a:ext cx="10545098" cy="4341240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4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PROCESS </a:t>
                </a:r>
                <a:r>
                  <a:rPr lang="ko-KR" altLang="en-US" sz="24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결과</a:t>
                </a:r>
                <a:endParaRPr lang="en-US" altLang="ko-KR" sz="2400" b="1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정규이론방법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– normal=1 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옵션 사용시 정확한 결과 산출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정규이론방법의 단점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의 표본분포가 </a:t>
                </a:r>
                <a:r>
                  <a:rPr lang="ko-KR" altLang="en-US" sz="2400" dirty="0" err="1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정규분포한다는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가정 필요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2) </a:t>
                </a:r>
                <a:r>
                  <a:rPr lang="ko-KR" altLang="en-US" sz="2400" dirty="0" err="1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검정력이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가장 낮은 방법 중 하나이며 신뢰구간도 부정확함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mc:Choice>
        <mc:Fallback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6D74970-90EF-9B0A-09AA-A9EA99EC5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01" y="1641986"/>
                <a:ext cx="10545098" cy="43412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4D381A5-A65A-FB16-E988-6321DAB8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19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1961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F58E234-E24B-F38E-FD22-2698BCA52A81}"/>
              </a:ext>
            </a:extLst>
          </p:cNvPr>
          <p:cNvSpPr/>
          <p:nvPr/>
        </p:nvSpPr>
        <p:spPr>
          <a:xfrm>
            <a:off x="661908" y="978007"/>
            <a:ext cx="2584704" cy="731520"/>
          </a:xfrm>
          <a:prstGeom prst="roundRect">
            <a:avLst/>
          </a:prstGeom>
          <a:solidFill>
            <a:srgbClr val="F1D7B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매개효과분석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48AE18-7ADB-4AEE-9604-37A36A48795B}"/>
              </a:ext>
            </a:extLst>
          </p:cNvPr>
          <p:cNvSpPr/>
          <p:nvPr/>
        </p:nvSpPr>
        <p:spPr>
          <a:xfrm>
            <a:off x="2301732" y="2341383"/>
            <a:ext cx="2584704" cy="731520"/>
          </a:xfrm>
          <a:prstGeom prst="roundRect">
            <a:avLst/>
          </a:prstGeom>
          <a:solidFill>
            <a:srgbClr val="F1D7B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단순매개효과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CFE7D8E-3D26-0219-70A6-B753F9D8781F}"/>
              </a:ext>
            </a:extLst>
          </p:cNvPr>
          <p:cNvSpPr/>
          <p:nvPr/>
        </p:nvSpPr>
        <p:spPr>
          <a:xfrm>
            <a:off x="2301732" y="3574216"/>
            <a:ext cx="2584704" cy="731520"/>
          </a:xfrm>
          <a:prstGeom prst="roundRect">
            <a:avLst/>
          </a:prstGeom>
          <a:solidFill>
            <a:srgbClr val="F1D7B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다중매개효과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32761AE-87BF-21A4-0E99-C5D1F6795AB8}"/>
              </a:ext>
            </a:extLst>
          </p:cNvPr>
          <p:cNvSpPr/>
          <p:nvPr/>
        </p:nvSpPr>
        <p:spPr>
          <a:xfrm>
            <a:off x="5179762" y="4241574"/>
            <a:ext cx="2584704" cy="731520"/>
          </a:xfrm>
          <a:prstGeom prst="roundRect">
            <a:avLst/>
          </a:prstGeom>
          <a:solidFill>
            <a:srgbClr val="F1D7B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병렬매개모형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4FADA8-B830-887B-8D0A-1FA16D338D26}"/>
              </a:ext>
            </a:extLst>
          </p:cNvPr>
          <p:cNvSpPr/>
          <p:nvPr/>
        </p:nvSpPr>
        <p:spPr>
          <a:xfrm>
            <a:off x="5179762" y="5290503"/>
            <a:ext cx="2584704" cy="731520"/>
          </a:xfrm>
          <a:prstGeom prst="roundRect">
            <a:avLst/>
          </a:prstGeom>
          <a:solidFill>
            <a:srgbClr val="F1D7B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직렬매개모형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A44A769-C9DD-85E3-D73B-70E27696E0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7436" y="1936623"/>
            <a:ext cx="911393" cy="457200"/>
          </a:xfrm>
          <a:prstGeom prst="bentConnector3">
            <a:avLst>
              <a:gd name="adj1" fmla="val 99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A0B4099-EC65-D547-6938-A036DBEB68EC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1385666" y="3023910"/>
            <a:ext cx="1374930" cy="457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AA0A8C6-9452-9AFA-F2FA-C01D2770D30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36116" y="4310400"/>
            <a:ext cx="1543646" cy="1345863"/>
          </a:xfrm>
          <a:prstGeom prst="bentConnector3">
            <a:avLst>
              <a:gd name="adj1" fmla="val -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907FBD-CAD8-1455-4365-F23EC69F6244}"/>
              </a:ext>
            </a:extLst>
          </p:cNvPr>
          <p:cNvCxnSpPr>
            <a:cxnSpLocks/>
          </p:cNvCxnSpPr>
          <p:nvPr/>
        </p:nvCxnSpPr>
        <p:spPr>
          <a:xfrm>
            <a:off x="3636116" y="4594300"/>
            <a:ext cx="1543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0C2DC0-E0D9-890D-47B2-52851F97D51C}"/>
              </a:ext>
            </a:extLst>
          </p:cNvPr>
          <p:cNvSpPr/>
          <p:nvPr/>
        </p:nvSpPr>
        <p:spPr>
          <a:xfrm>
            <a:off x="5179762" y="2476514"/>
            <a:ext cx="780771" cy="53645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D09ADC-DC1D-3CD6-2696-9D5A7F5A3414}"/>
              </a:ext>
            </a:extLst>
          </p:cNvPr>
          <p:cNvSpPr/>
          <p:nvPr/>
        </p:nvSpPr>
        <p:spPr>
          <a:xfrm>
            <a:off x="6370948" y="2476512"/>
            <a:ext cx="780771" cy="53645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94019C-3515-344A-EC17-AA644AD378EC}"/>
              </a:ext>
            </a:extLst>
          </p:cNvPr>
          <p:cNvSpPr/>
          <p:nvPr/>
        </p:nvSpPr>
        <p:spPr>
          <a:xfrm>
            <a:off x="7576822" y="2476512"/>
            <a:ext cx="780771" cy="53645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B5155D-142A-7541-AC46-F445220B949B}"/>
              </a:ext>
            </a:extLst>
          </p:cNvPr>
          <p:cNvSpPr/>
          <p:nvPr/>
        </p:nvSpPr>
        <p:spPr>
          <a:xfrm>
            <a:off x="8176511" y="4320237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74BEBA-0723-4E4D-788A-6554957F1246}"/>
              </a:ext>
            </a:extLst>
          </p:cNvPr>
          <p:cNvSpPr/>
          <p:nvPr/>
        </p:nvSpPr>
        <p:spPr>
          <a:xfrm>
            <a:off x="9308112" y="3876993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D2EC59-A4CB-5FA9-60DD-6ACC9BB4E2AD}"/>
              </a:ext>
            </a:extLst>
          </p:cNvPr>
          <p:cNvSpPr/>
          <p:nvPr/>
        </p:nvSpPr>
        <p:spPr>
          <a:xfrm>
            <a:off x="9308112" y="476895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EFB60A-FA6B-2EB3-F9B8-1998E9E53638}"/>
              </a:ext>
            </a:extLst>
          </p:cNvPr>
          <p:cNvSpPr/>
          <p:nvPr/>
        </p:nvSpPr>
        <p:spPr>
          <a:xfrm>
            <a:off x="10433014" y="4320236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708363-7B19-36A2-B01C-2D67A0EDB79F}"/>
              </a:ext>
            </a:extLst>
          </p:cNvPr>
          <p:cNvSpPr/>
          <p:nvPr/>
        </p:nvSpPr>
        <p:spPr>
          <a:xfrm>
            <a:off x="9103030" y="546438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C953B2-51CE-D7A9-ACC6-46EB4502AB21}"/>
              </a:ext>
            </a:extLst>
          </p:cNvPr>
          <p:cNvSpPr/>
          <p:nvPr/>
        </p:nvSpPr>
        <p:spPr>
          <a:xfrm>
            <a:off x="8175167" y="546438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1D51B9-ED5E-F0C4-550B-30A8E98DF9D7}"/>
              </a:ext>
            </a:extLst>
          </p:cNvPr>
          <p:cNvSpPr/>
          <p:nvPr/>
        </p:nvSpPr>
        <p:spPr>
          <a:xfrm>
            <a:off x="10039693" y="546438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87EE37-4F25-56C4-F2CC-B4E93DDA814C}"/>
              </a:ext>
            </a:extLst>
          </p:cNvPr>
          <p:cNvSpPr/>
          <p:nvPr/>
        </p:nvSpPr>
        <p:spPr>
          <a:xfrm>
            <a:off x="10970769" y="546438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7E7C4E8-6DE0-5FA7-F32F-6D607D0397F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960533" y="2744738"/>
            <a:ext cx="41041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E9C3881-3D73-1BFF-F1EF-B8F7E1D180FB}"/>
              </a:ext>
            </a:extLst>
          </p:cNvPr>
          <p:cNvCxnSpPr>
            <a:cxnSpLocks/>
          </p:cNvCxnSpPr>
          <p:nvPr/>
        </p:nvCxnSpPr>
        <p:spPr>
          <a:xfrm flipV="1">
            <a:off x="7151719" y="2744735"/>
            <a:ext cx="41041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A16FA02-B4EB-ADCA-076C-CD17CBC1A692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809672" y="5678752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DD57495-2D45-BF0A-23BD-BB1D958833E1}"/>
              </a:ext>
            </a:extLst>
          </p:cNvPr>
          <p:cNvCxnSpPr>
            <a:cxnSpLocks/>
          </p:cNvCxnSpPr>
          <p:nvPr/>
        </p:nvCxnSpPr>
        <p:spPr>
          <a:xfrm flipV="1">
            <a:off x="9751611" y="5679527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873DC98-AC5A-5EF1-CBE8-762CFCB6133D}"/>
              </a:ext>
            </a:extLst>
          </p:cNvPr>
          <p:cNvCxnSpPr>
            <a:cxnSpLocks/>
          </p:cNvCxnSpPr>
          <p:nvPr/>
        </p:nvCxnSpPr>
        <p:spPr>
          <a:xfrm flipV="1">
            <a:off x="10677411" y="5678751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2154ED7-7D5A-BCE6-D690-E17D449AB323}"/>
              </a:ext>
            </a:extLst>
          </p:cNvPr>
          <p:cNvCxnSpPr>
            <a:cxnSpLocks/>
            <a:stCxn id="40" idx="0"/>
            <a:endCxn id="44" idx="1"/>
          </p:cNvCxnSpPr>
          <p:nvPr/>
        </p:nvCxnSpPr>
        <p:spPr>
          <a:xfrm flipV="1">
            <a:off x="8493108" y="4091365"/>
            <a:ext cx="815004" cy="22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F5CAD6-2696-E239-27BB-4A1FB4C48BE5}"/>
              </a:ext>
            </a:extLst>
          </p:cNvPr>
          <p:cNvCxnSpPr>
            <a:cxnSpLocks/>
            <a:stCxn id="40" idx="2"/>
            <a:endCxn id="45" idx="1"/>
          </p:cNvCxnSpPr>
          <p:nvPr/>
        </p:nvCxnSpPr>
        <p:spPr>
          <a:xfrm>
            <a:off x="8493108" y="4748980"/>
            <a:ext cx="815004" cy="23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A423C92-44FB-A81E-B569-38E0E114A29D}"/>
              </a:ext>
            </a:extLst>
          </p:cNvPr>
          <p:cNvCxnSpPr>
            <a:cxnSpLocks/>
            <a:stCxn id="44" idx="3"/>
            <a:endCxn id="46" idx="0"/>
          </p:cNvCxnSpPr>
          <p:nvPr/>
        </p:nvCxnSpPr>
        <p:spPr>
          <a:xfrm>
            <a:off x="9941305" y="4091365"/>
            <a:ext cx="808306" cy="22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DF9017E-A23C-026A-C96D-9B95C2E30A23}"/>
              </a:ext>
            </a:extLst>
          </p:cNvPr>
          <p:cNvCxnSpPr>
            <a:cxnSpLocks/>
            <a:stCxn id="45" idx="3"/>
            <a:endCxn id="46" idx="2"/>
          </p:cNvCxnSpPr>
          <p:nvPr/>
        </p:nvCxnSpPr>
        <p:spPr>
          <a:xfrm flipV="1">
            <a:off x="9941305" y="4748979"/>
            <a:ext cx="808306" cy="23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14AC6A6E-8E15-2092-E3AB-F7705A55E245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04987C-29F7-432B-B883-ED8D01B47793}" type="slidenum">
              <a:rPr lang="ko-KR" altLang="en-US" smtClean="0"/>
              <a:pPr/>
              <a:t>2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34896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통계적 추론 </a:t>
            </a: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– 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특정간접효과의 추론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D74970-90EF-9B0A-09AA-A9EA99EC5FDC}"/>
              </a:ext>
            </a:extLst>
          </p:cNvPr>
          <p:cNvSpPr/>
          <p:nvPr/>
        </p:nvSpPr>
        <p:spPr>
          <a:xfrm>
            <a:off x="6061137" y="1730477"/>
            <a:ext cx="5582350" cy="4341240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PROCESS </a:t>
            </a:r>
            <a:r>
              <a:rPr lang="ko-KR" altLang="en-US" sz="2400" b="1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결과</a:t>
            </a:r>
            <a:endParaRPr lang="en-US" altLang="ko-KR" sz="2400" b="1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부트스트랩 신뢰구간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IMPORT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와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PMI </a:t>
            </a:r>
            <a:r>
              <a:rPr lang="ko-KR" altLang="en-US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둘다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신뢰구간이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을 포함하지 않음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신문기사위치가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IMPORT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와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PMI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경유하여 설탕 구매의도에 간접적으로 영향을 미침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C48689-0B3B-1A10-4343-35A31827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13" y="3056780"/>
            <a:ext cx="4991797" cy="1247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E081D45-63E5-3357-89A1-C2D0D6B7B5D5}"/>
                  </a:ext>
                </a:extLst>
              </p14:cNvPr>
              <p14:cNvContentPartPr/>
              <p14:nvPr/>
            </p14:nvContentPartPr>
            <p14:xfrm>
              <a:off x="4551941" y="3893133"/>
              <a:ext cx="24120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E081D45-63E5-3357-89A1-C2D0D6B7B5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8301" y="3785493"/>
                <a:ext cx="348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6D0C0E-3480-3A3C-95F4-CC773A360A78}"/>
                  </a:ext>
                </a:extLst>
              </p14:cNvPr>
              <p14:cNvContentPartPr/>
              <p14:nvPr/>
            </p14:nvContentPartPr>
            <p14:xfrm>
              <a:off x="5387861" y="3873693"/>
              <a:ext cx="294840" cy="28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6D0C0E-3480-3A3C-95F4-CC773A360A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3861" y="3765693"/>
                <a:ext cx="4024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E1A9808-AEEE-DF6B-0BBB-F7ACB384798F}"/>
                  </a:ext>
                </a:extLst>
              </p14:cNvPr>
              <p14:cNvContentPartPr/>
              <p14:nvPr/>
            </p14:nvContentPartPr>
            <p14:xfrm>
              <a:off x="4561661" y="4050453"/>
              <a:ext cx="25380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E1A9808-AEEE-DF6B-0BBB-F7ACB38479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8021" y="3942813"/>
                <a:ext cx="361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49DCE6A-D1C4-E83C-87E4-5173B2870304}"/>
                  </a:ext>
                </a:extLst>
              </p14:cNvPr>
              <p14:cNvContentPartPr/>
              <p14:nvPr/>
            </p14:nvContentPartPr>
            <p14:xfrm>
              <a:off x="5377781" y="4060533"/>
              <a:ext cx="310680" cy="255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49DCE6A-D1C4-E83C-87E4-5173B28703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3781" y="3952533"/>
                <a:ext cx="418320" cy="241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CFE4F3A8-01E2-371E-3BAA-12E6B716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20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56109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통계적 추론 </a:t>
            </a: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– 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특정간접효과들의 </a:t>
            </a: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대응별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비교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D74970-90EF-9B0A-09AA-A9EA99EC5FDC}"/>
              </a:ext>
            </a:extLst>
          </p:cNvPr>
          <p:cNvSpPr/>
          <p:nvPr/>
        </p:nvSpPr>
        <p:spPr>
          <a:xfrm>
            <a:off x="693947" y="1848465"/>
            <a:ext cx="10736052" cy="4073364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한 간접효과가 다른 간접효과와 통계적으로 차이가 나는지 검정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정규이론방법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indent="-457200">
              <a:buAutoNum type="arabicParenR"/>
            </a:pP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indent="-457200">
              <a:buAutoNum type="arabicParenR"/>
            </a:pP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간접효과들의 차이에 관한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95%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신뢰구간 설정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58F2A-28F3-D346-8D5A-4A6CC7CF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38" y="3552024"/>
            <a:ext cx="5268060" cy="409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90F5EC-D29A-0D5C-61A8-A1121D6F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538" y="4026401"/>
            <a:ext cx="4382112" cy="495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017670-06B6-DC66-7838-B04BD044D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538" y="5066210"/>
            <a:ext cx="2038635" cy="400106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E42092D1-C74D-02D3-CA1F-07056B05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21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43771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통계적 추론 </a:t>
            </a: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– 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특정간접효과들의 </a:t>
            </a: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대응별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비교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D74970-90EF-9B0A-09AA-A9EA99EC5FDC}"/>
              </a:ext>
            </a:extLst>
          </p:cNvPr>
          <p:cNvSpPr/>
          <p:nvPr/>
        </p:nvSpPr>
        <p:spPr>
          <a:xfrm>
            <a:off x="693947" y="1848464"/>
            <a:ext cx="10736052" cy="4462483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부트스트랩 신뢰구간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PROCESS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에서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contrast=1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옵션 지정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매개변수가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개인 경우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k(k-1)/2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</a:t>
            </a:r>
            <a:r>
              <a:rPr lang="ko-KR" altLang="en-US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대응별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비교결과 도출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신뢰구간이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을 포함하지 않으면 두 간접효과는 통계적으로 차이가 난다고 결론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37427-4CF4-F9C3-9277-8B9F3EE7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32" y="4800760"/>
            <a:ext cx="5048955" cy="1247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8E4B727-2A23-2E6D-D9E2-4C25FFB539CB}"/>
                  </a:ext>
                </a:extLst>
              </p14:cNvPr>
              <p14:cNvContentPartPr/>
              <p14:nvPr/>
            </p14:nvContentPartPr>
            <p14:xfrm>
              <a:off x="4964861" y="5918493"/>
              <a:ext cx="420480" cy="14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8E4B727-2A23-2E6D-D9E2-4C25FFB539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1221" y="5810853"/>
                <a:ext cx="5281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599EFE6-4C7A-D361-88B6-A288D873C403}"/>
                  </a:ext>
                </a:extLst>
              </p14:cNvPr>
              <p14:cNvContentPartPr/>
              <p14:nvPr/>
            </p14:nvContentPartPr>
            <p14:xfrm>
              <a:off x="5938301" y="5958093"/>
              <a:ext cx="34200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599EFE6-4C7A-D361-88B6-A288D873C4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4301" y="5850093"/>
                <a:ext cx="4496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7187FDD-047F-BBB9-4C4A-A2C95BB58BD5}"/>
              </a:ext>
            </a:extLst>
          </p:cNvPr>
          <p:cNvSpPr txBox="1"/>
          <p:nvPr/>
        </p:nvSpPr>
        <p:spPr>
          <a:xfrm>
            <a:off x="6621286" y="5070791"/>
            <a:ext cx="3293807" cy="707886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두 특정간접효과는 서로 다르다고 말할 수 없음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D3AD30C6-97D5-58DD-D1B2-62E593BD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22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677422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통계적 추론 </a:t>
            </a: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– 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총간접효과들의 추론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D74970-90EF-9B0A-09AA-A9EA99EC5FDC}"/>
              </a:ext>
            </a:extLst>
          </p:cNvPr>
          <p:cNvSpPr/>
          <p:nvPr/>
        </p:nvSpPr>
        <p:spPr>
          <a:xfrm>
            <a:off x="521110" y="1883443"/>
            <a:ext cx="11159613" cy="4073364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총간접효과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모든 특정간접효과들의 합계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총간접효과의 검정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정규성 이론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-&gt;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권장하지 않음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부트스트랩 신뢰구간 및 몬테카를로 신뢰구간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457200" indent="-457200">
              <a:buAutoNum type="arabicParenR"/>
            </a:pP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총간접효과의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95%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신뢰구간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[0.087,0.731]</a:t>
            </a:r>
          </a:p>
          <a:p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-&gt; IMPORT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와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PMI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는 신문기사의 위치가 설탕구매의도에 미치는 영향을 집합적으로 매개함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515B04-A926-A8A9-E8C6-4A6B5F67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65" y="2545295"/>
            <a:ext cx="5048955" cy="1247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EDCA532-1A3A-3473-31DE-1C9AA5614E15}"/>
                  </a:ext>
                </a:extLst>
              </p14:cNvPr>
              <p14:cNvContentPartPr/>
              <p14:nvPr/>
            </p14:nvContentPartPr>
            <p14:xfrm>
              <a:off x="9832061" y="3587493"/>
              <a:ext cx="322200" cy="208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EDCA532-1A3A-3473-31DE-1C9AA5614E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8061" y="3479853"/>
                <a:ext cx="4298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EE870C1-DDCF-5FB9-C957-A30345192E5E}"/>
                  </a:ext>
                </a:extLst>
              </p14:cNvPr>
              <p14:cNvContentPartPr/>
              <p14:nvPr/>
            </p14:nvContentPartPr>
            <p14:xfrm>
              <a:off x="10697141" y="3577773"/>
              <a:ext cx="300960" cy="216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EE870C1-DDCF-5FB9-C957-A30345192E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3141" y="3470133"/>
                <a:ext cx="408600" cy="2372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5EAFB032-3AF5-D270-1A6F-E70357F4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23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639461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통계적 추론 </a:t>
            </a:r>
            <a:r>
              <a:rPr lang="en-US" altLang="ko-KR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– 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총효과의 추론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D74970-90EF-9B0A-09AA-A9EA99EC5FDC}"/>
              </a:ext>
            </a:extLst>
          </p:cNvPr>
          <p:cNvSpPr/>
          <p:nvPr/>
        </p:nvSpPr>
        <p:spPr>
          <a:xfrm>
            <a:off x="693947" y="1848465"/>
            <a:ext cx="10736052" cy="4073364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총효과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(c)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직접효과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+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간접효과의 합계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PROCESS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에서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total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=1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옵션 지정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 = 0.496, p = 0.077, 95%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신뢰구간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[-0.054,1.045]</a:t>
            </a:r>
          </a:p>
          <a:p>
            <a:r>
              <a:rPr lang="ko-KR" altLang="en-US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단순매개모형의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결과와 동일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-&gt;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총효과는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와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사이의 매개변수의 개수에 영향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9E7262-4DBD-235F-B78C-3C21C411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83" y="2610755"/>
            <a:ext cx="5001323" cy="609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256A9E-6559-3E9C-A432-00B4EB2B3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582" y="3607690"/>
            <a:ext cx="5001323" cy="628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1AE7D5-04CE-B312-E774-F7A8D74DEC17}"/>
              </a:ext>
            </a:extLst>
          </p:cNvPr>
          <p:cNvSpPr txBox="1"/>
          <p:nvPr/>
        </p:nvSpPr>
        <p:spPr>
          <a:xfrm>
            <a:off x="7069394" y="2247853"/>
            <a:ext cx="2900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PROCESS 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F32CB-CF44-A364-07F2-30083628B760}"/>
              </a:ext>
            </a:extLst>
          </p:cNvPr>
          <p:cNvSpPr txBox="1"/>
          <p:nvPr/>
        </p:nvSpPr>
        <p:spPr>
          <a:xfrm>
            <a:off x="7187378" y="3245618"/>
            <a:ext cx="2477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단일매개모형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PROCESS 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결과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13C1F792-15AD-2529-7382-6B9C882F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24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94754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3790252" y="206478"/>
            <a:ext cx="4640826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822DE5-60E9-B75C-BC32-D0A836C8F165}"/>
              </a:ext>
            </a:extLst>
          </p:cNvPr>
          <p:cNvSpPr/>
          <p:nvPr/>
        </p:nvSpPr>
        <p:spPr>
          <a:xfrm>
            <a:off x="725514" y="2566223"/>
            <a:ext cx="10740969" cy="3400417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매개변수가 두개 이상이며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매개변수끼리 순차적 인과관계를 설정하고 최종적으로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에  영향을 미치는 매개모형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60AEF0-CA85-D2FC-A116-A4639B93D111}"/>
              </a:ext>
            </a:extLst>
          </p:cNvPr>
          <p:cNvSpPr/>
          <p:nvPr/>
        </p:nvSpPr>
        <p:spPr>
          <a:xfrm>
            <a:off x="5307779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08FBB5-DA16-1D03-ED83-CD76165A1888}"/>
              </a:ext>
            </a:extLst>
          </p:cNvPr>
          <p:cNvSpPr/>
          <p:nvPr/>
        </p:nvSpPr>
        <p:spPr>
          <a:xfrm>
            <a:off x="4379916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F624F1-CDC0-4A7C-26AA-D20459E3521D}"/>
              </a:ext>
            </a:extLst>
          </p:cNvPr>
          <p:cNvSpPr/>
          <p:nvPr/>
        </p:nvSpPr>
        <p:spPr>
          <a:xfrm>
            <a:off x="6244442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C75652-59EB-B4F1-0A78-7B1A8C1E4CE0}"/>
              </a:ext>
            </a:extLst>
          </p:cNvPr>
          <p:cNvSpPr/>
          <p:nvPr/>
        </p:nvSpPr>
        <p:spPr>
          <a:xfrm>
            <a:off x="7175518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5278B2A-0E69-A7FB-0C86-05C5040108D4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014421" y="2013721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C604D4A-99E1-8B5C-5ABA-D9C237715265}"/>
              </a:ext>
            </a:extLst>
          </p:cNvPr>
          <p:cNvCxnSpPr>
            <a:cxnSpLocks/>
          </p:cNvCxnSpPr>
          <p:nvPr/>
        </p:nvCxnSpPr>
        <p:spPr>
          <a:xfrm flipV="1">
            <a:off x="5956360" y="2014496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D1C51A-464C-E1CF-3991-3D4D92BB60BE}"/>
              </a:ext>
            </a:extLst>
          </p:cNvPr>
          <p:cNvCxnSpPr>
            <a:cxnSpLocks/>
          </p:cNvCxnSpPr>
          <p:nvPr/>
        </p:nvCxnSpPr>
        <p:spPr>
          <a:xfrm flipV="1">
            <a:off x="6882160" y="2013720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C186C63-BF4D-8BA6-0114-943BA389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25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84439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3790252" y="206478"/>
            <a:ext cx="4640826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B822DE5-60E9-B75C-BC32-D0A836C8F165}"/>
                  </a:ext>
                </a:extLst>
              </p:cNvPr>
              <p:cNvSpPr/>
              <p:nvPr/>
            </p:nvSpPr>
            <p:spPr>
              <a:xfrm>
                <a:off x="725514" y="2566223"/>
                <a:ext cx="10740969" cy="3400417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간접효과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=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서울남산 장체B" panose="02020603020101020101" pitchFamily="18" charset="-127"/>
                  </a:rPr>
                  <a:t> X→M1→Y,  X→M2→Y,  X→M1→M2→Y</a:t>
                </a:r>
              </a:p>
              <a:p>
                <a:pPr algn="ctr"/>
                <a:r>
                  <a:rPr lang="ko-KR" altLang="en-US" sz="24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서울남산 장체B" panose="02020603020101020101" pitchFamily="18" charset="-127"/>
                  </a:rPr>
                  <a:t>직접효과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서울남산 장체B" panose="02020603020101020101" pitchFamily="18" charset="-127"/>
                  </a:rPr>
                  <a:t>= X → Y</a:t>
                </a:r>
              </a:p>
              <a:p>
                <a:pPr algn="ctr"/>
                <a:endParaRPr lang="en-US" altLang="ko-KR" sz="24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서울남산 장체B" panose="0202060302010102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서울남산 장체B" panose="02020603020101020101" pitchFamily="18" charset="-127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𝑌</m:t>
                      </m:r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𝑌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𝑋</m:t>
                      </m:r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서울남산 장체B" panose="02020603020101020101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서울남산 장체B" panose="02020603020101020101" pitchFamily="18" charset="-127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B822DE5-60E9-B75C-BC32-D0A836C8F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4" y="2566223"/>
                <a:ext cx="10740969" cy="340041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60AEF0-CA85-D2FC-A116-A4639B93D111}"/>
              </a:ext>
            </a:extLst>
          </p:cNvPr>
          <p:cNvSpPr/>
          <p:nvPr/>
        </p:nvSpPr>
        <p:spPr>
          <a:xfrm>
            <a:off x="5307779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08FBB5-DA16-1D03-ED83-CD76165A1888}"/>
              </a:ext>
            </a:extLst>
          </p:cNvPr>
          <p:cNvSpPr/>
          <p:nvPr/>
        </p:nvSpPr>
        <p:spPr>
          <a:xfrm>
            <a:off x="4379916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F624F1-CDC0-4A7C-26AA-D20459E3521D}"/>
              </a:ext>
            </a:extLst>
          </p:cNvPr>
          <p:cNvSpPr/>
          <p:nvPr/>
        </p:nvSpPr>
        <p:spPr>
          <a:xfrm>
            <a:off x="6244442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C75652-59EB-B4F1-0A78-7B1A8C1E4CE0}"/>
              </a:ext>
            </a:extLst>
          </p:cNvPr>
          <p:cNvSpPr/>
          <p:nvPr/>
        </p:nvSpPr>
        <p:spPr>
          <a:xfrm>
            <a:off x="7175518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5278B2A-0E69-A7FB-0C86-05C5040108D4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014421" y="2013721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C604D4A-99E1-8B5C-5ABA-D9C237715265}"/>
              </a:ext>
            </a:extLst>
          </p:cNvPr>
          <p:cNvCxnSpPr>
            <a:cxnSpLocks/>
          </p:cNvCxnSpPr>
          <p:nvPr/>
        </p:nvCxnSpPr>
        <p:spPr>
          <a:xfrm flipV="1">
            <a:off x="5956360" y="2014496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D1C51A-464C-E1CF-3991-3D4D92BB60BE}"/>
              </a:ext>
            </a:extLst>
          </p:cNvPr>
          <p:cNvCxnSpPr>
            <a:cxnSpLocks/>
          </p:cNvCxnSpPr>
          <p:nvPr/>
        </p:nvCxnSpPr>
        <p:spPr>
          <a:xfrm flipV="1">
            <a:off x="6882160" y="2013720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A4BD4DB-534D-4290-D857-B6F3D5FC5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555" y="1056317"/>
            <a:ext cx="3648571" cy="1233655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6DB61BEB-440A-CC89-099A-E9942924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26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620659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570271" y="206478"/>
            <a:ext cx="10992463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직접효과와 간접효과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822DE5-60E9-B75C-BC32-D0A836C8F165}"/>
              </a:ext>
            </a:extLst>
          </p:cNvPr>
          <p:cNvSpPr/>
          <p:nvPr/>
        </p:nvSpPr>
        <p:spPr>
          <a:xfrm>
            <a:off x="725514" y="2566223"/>
            <a:ext cx="10740969" cy="3400417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직접효과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(c’) =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모형 내의 모든 매개변수들이 동일한 값을 가지는 경우에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가 한 단위 다른 두 사례의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값의 추정된 차이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간접효과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각 경로들의 회귀가중치들의 곱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가 한 단위 차이나는 두 사례가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“X→M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들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→Y“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의 인과순서를 거쳐서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값에 미치는 영향의 추정된 차이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총간접효과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모든 특정간접효과들의 합계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/ </a:t>
            </a:r>
            <a:r>
              <a:rPr lang="ko-KR" altLang="en-US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총효과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직접효과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+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특정간접효과들의 합계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60AEF0-CA85-D2FC-A116-A4639B93D111}"/>
              </a:ext>
            </a:extLst>
          </p:cNvPr>
          <p:cNvSpPr/>
          <p:nvPr/>
        </p:nvSpPr>
        <p:spPr>
          <a:xfrm>
            <a:off x="5307779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08FBB5-DA16-1D03-ED83-CD76165A1888}"/>
              </a:ext>
            </a:extLst>
          </p:cNvPr>
          <p:cNvSpPr/>
          <p:nvPr/>
        </p:nvSpPr>
        <p:spPr>
          <a:xfrm>
            <a:off x="4379916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F624F1-CDC0-4A7C-26AA-D20459E3521D}"/>
              </a:ext>
            </a:extLst>
          </p:cNvPr>
          <p:cNvSpPr/>
          <p:nvPr/>
        </p:nvSpPr>
        <p:spPr>
          <a:xfrm>
            <a:off x="6244442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C75652-59EB-B4F1-0A78-7B1A8C1E4CE0}"/>
              </a:ext>
            </a:extLst>
          </p:cNvPr>
          <p:cNvSpPr/>
          <p:nvPr/>
        </p:nvSpPr>
        <p:spPr>
          <a:xfrm>
            <a:off x="7175518" y="179934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5278B2A-0E69-A7FB-0C86-05C5040108D4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014421" y="2013721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C604D4A-99E1-8B5C-5ABA-D9C237715265}"/>
              </a:ext>
            </a:extLst>
          </p:cNvPr>
          <p:cNvCxnSpPr>
            <a:cxnSpLocks/>
          </p:cNvCxnSpPr>
          <p:nvPr/>
        </p:nvCxnSpPr>
        <p:spPr>
          <a:xfrm flipV="1">
            <a:off x="5956360" y="2014496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D1C51A-464C-E1CF-3991-3D4D92BB60BE}"/>
              </a:ext>
            </a:extLst>
          </p:cNvPr>
          <p:cNvCxnSpPr>
            <a:cxnSpLocks/>
          </p:cNvCxnSpPr>
          <p:nvPr/>
        </p:nvCxnSpPr>
        <p:spPr>
          <a:xfrm flipV="1">
            <a:off x="6882160" y="2013720"/>
            <a:ext cx="293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BAA6389-E203-A04A-29C2-ECB46AE0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27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884656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D74970-90EF-9B0A-09AA-A9EA99EC5FDC}"/>
              </a:ext>
            </a:extLst>
          </p:cNvPr>
          <p:cNvSpPr/>
          <p:nvPr/>
        </p:nvSpPr>
        <p:spPr>
          <a:xfrm>
            <a:off x="693947" y="1848465"/>
            <a:ext cx="7383847" cy="4073364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설탕재고부족 가능성을 다룬 신문기사에 대한 실험참가자들의 반응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COND=1 1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면에 신문기사가 실림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COND=0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중간면에 신문기사가 실림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PMI(M1)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미디어의 영향력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IMPORT(M2)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이슈중요도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REACTION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설탕구매의도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81B738-F9B7-DF4E-F048-56E7EB036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9"/>
          <a:stretch/>
        </p:blipFill>
        <p:spPr>
          <a:xfrm>
            <a:off x="8371120" y="2390652"/>
            <a:ext cx="3270973" cy="3036754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9DD03B3-5ED3-19E7-BC5D-93E427AD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28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70107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D74970-90EF-9B0A-09AA-A9EA99EC5FDC}"/>
              </a:ext>
            </a:extLst>
          </p:cNvPr>
          <p:cNvSpPr/>
          <p:nvPr/>
        </p:nvSpPr>
        <p:spPr>
          <a:xfrm>
            <a:off x="589935" y="1848465"/>
            <a:ext cx="10943304" cy="4073364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Process y=reaction/x=</a:t>
            </a:r>
            <a:r>
              <a:rPr lang="en-US" altLang="ko-KR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cond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/m=import </a:t>
            </a:r>
            <a:r>
              <a:rPr lang="en-US" altLang="ko-KR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pmi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/total=1/contrast=1/model=6/seed=62520</a:t>
            </a: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직렬다중매개모형에서는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매개변수의 순서가 중요하다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모형번호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model=6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995F2B0F-20FA-6906-6707-4A410D84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29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81056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3790252" y="206478"/>
            <a:ext cx="4640826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927193-2130-EB7C-1821-881328A58954}"/>
              </a:ext>
            </a:extLst>
          </p:cNvPr>
          <p:cNvSpPr/>
          <p:nvPr/>
        </p:nvSpPr>
        <p:spPr>
          <a:xfrm>
            <a:off x="8429236" y="3429001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5CE04A-19CD-EFA0-1877-AF48251F20C5}"/>
              </a:ext>
            </a:extLst>
          </p:cNvPr>
          <p:cNvSpPr/>
          <p:nvPr/>
        </p:nvSpPr>
        <p:spPr>
          <a:xfrm>
            <a:off x="9560837" y="2985757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83E31B-ED25-CBFB-3869-4EEC16FAADEC}"/>
              </a:ext>
            </a:extLst>
          </p:cNvPr>
          <p:cNvSpPr/>
          <p:nvPr/>
        </p:nvSpPr>
        <p:spPr>
          <a:xfrm>
            <a:off x="9560837" y="3877723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4BE72-5D14-A2FD-959A-5FE242048E34}"/>
              </a:ext>
            </a:extLst>
          </p:cNvPr>
          <p:cNvSpPr/>
          <p:nvPr/>
        </p:nvSpPr>
        <p:spPr>
          <a:xfrm>
            <a:off x="10685739" y="342900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E9AC25-CAD9-BCF2-3D1E-2968BA420186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V="1">
            <a:off x="8745833" y="3200129"/>
            <a:ext cx="815004" cy="22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72D452-323C-EBBF-5A08-DD90498B56FE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8745833" y="3857744"/>
            <a:ext cx="815004" cy="23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D82128-4504-4A71-8AF1-24349E94D53C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10194030" y="3200129"/>
            <a:ext cx="808306" cy="22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AFEC15-ACC3-A39D-1D12-521195374E76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10194030" y="3857743"/>
            <a:ext cx="808306" cy="23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822DE5-60E9-B75C-BC32-D0A836C8F165}"/>
              </a:ext>
            </a:extLst>
          </p:cNvPr>
          <p:cNvSpPr/>
          <p:nvPr/>
        </p:nvSpPr>
        <p:spPr>
          <a:xfrm>
            <a:off x="693947" y="1848465"/>
            <a:ext cx="7383847" cy="4073364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매개변수가 두개 이상이며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매개변수끼리 인과적으로 영향을 미치지 않는 모형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매개변수 간 상관관계는 낮지만 매개변수들과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사이에 상관관계가 높을 때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-&gt; </a:t>
            </a:r>
            <a:r>
              <a:rPr lang="ko-KR" altLang="en-US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검정력을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높여줌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&amp;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서로 다른 매개변수를 경유한 간접효과들의 크기를 비교할 수 있음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6B101946-BD31-1278-AF45-B8421C4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3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90095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34CF4A-F01B-5592-49F3-16A35DF04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04" y="2601165"/>
            <a:ext cx="7383591" cy="2252334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E58B98-4F40-9A89-A400-05283E53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30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508407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198B1B-237B-9B31-CC5F-423B1938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890" y="3275886"/>
            <a:ext cx="3057952" cy="809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CC8A3F-E5A9-7ABE-C007-5ED3CC11E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08" y="1504893"/>
            <a:ext cx="6247124" cy="2006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B1EE59-10F5-837D-857C-B21C5DD87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58" y="3792794"/>
            <a:ext cx="5859024" cy="219028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6111EC5-378D-B352-84C4-F32D741CDC3E}"/>
              </a:ext>
            </a:extLst>
          </p:cNvPr>
          <p:cNvSpPr/>
          <p:nvPr/>
        </p:nvSpPr>
        <p:spPr>
          <a:xfrm>
            <a:off x="7313558" y="3588774"/>
            <a:ext cx="650571" cy="393291"/>
          </a:xfrm>
          <a:prstGeom prst="rightArrow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B8249F4-357B-C873-E6C1-EE02DD9D11D0}"/>
                  </a:ext>
                </a:extLst>
              </p14:cNvPr>
              <p14:cNvContentPartPr/>
              <p14:nvPr/>
            </p14:nvContentPartPr>
            <p14:xfrm>
              <a:off x="2103941" y="3303093"/>
              <a:ext cx="378720" cy="118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B8249F4-357B-C873-E6C1-EE02DD9D11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9941" y="3195453"/>
                <a:ext cx="486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A2CFC3E-8145-D0FD-BC32-94B8F7947965}"/>
                  </a:ext>
                </a:extLst>
              </p14:cNvPr>
              <p14:cNvContentPartPr/>
              <p14:nvPr/>
            </p14:nvContentPartPr>
            <p14:xfrm>
              <a:off x="2044901" y="3086013"/>
              <a:ext cx="460800" cy="118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A2CFC3E-8145-D0FD-BC32-94B8F79479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0901" y="2978013"/>
                <a:ext cx="5684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D52C569-9A74-A87C-F44A-515138BC6AD7}"/>
                  </a:ext>
                </a:extLst>
              </p14:cNvPr>
              <p14:cNvContentPartPr/>
              <p14:nvPr/>
            </p14:nvContentPartPr>
            <p14:xfrm>
              <a:off x="2172701" y="5495493"/>
              <a:ext cx="451440" cy="302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D52C569-9A74-A87C-F44A-515138BC6A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8701" y="5387493"/>
                <a:ext cx="5590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C5001CD-07CB-76E9-ED7A-8842CFB0DCC4}"/>
                  </a:ext>
                </a:extLst>
              </p14:cNvPr>
              <p14:cNvContentPartPr/>
              <p14:nvPr/>
            </p14:nvContentPartPr>
            <p14:xfrm>
              <a:off x="2290421" y="5682693"/>
              <a:ext cx="333360" cy="108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C5001CD-07CB-76E9-ED7A-8842CFB0DC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36421" y="5574693"/>
                <a:ext cx="4410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18E2E53-28E1-19D0-7F75-36D0FEF6BD60}"/>
                  </a:ext>
                </a:extLst>
              </p14:cNvPr>
              <p14:cNvContentPartPr/>
              <p14:nvPr/>
            </p14:nvContentPartPr>
            <p14:xfrm>
              <a:off x="2251541" y="5879253"/>
              <a:ext cx="39312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18E2E53-28E1-19D0-7F75-36D0FEF6BD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97541" y="5771253"/>
                <a:ext cx="500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슬라이드 번호 개체 틀 3">
            <a:extLst>
              <a:ext uri="{FF2B5EF4-FFF2-40B4-BE49-F238E27FC236}">
                <a16:creationId xmlns:a16="http://schemas.microsoft.com/office/drawing/2014/main" id="{4794D76F-61D0-8ED0-888A-974DDF3D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31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675830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22F440-9997-9217-D150-28F7B21F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03" y="5310650"/>
            <a:ext cx="4096322" cy="400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91915E-9BBA-E571-6D1D-22B0ECF7C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870" y="1842177"/>
            <a:ext cx="7087589" cy="2648320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2DAB28E-622A-CE51-2AC4-D167966A9437}"/>
              </a:ext>
            </a:extLst>
          </p:cNvPr>
          <p:cNvSpPr/>
          <p:nvPr/>
        </p:nvSpPr>
        <p:spPr>
          <a:xfrm>
            <a:off x="5883935" y="4666181"/>
            <a:ext cx="424128" cy="551837"/>
          </a:xfrm>
          <a:prstGeom prst="downArrow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65AB3DB-5433-2823-A79F-9B1096EEA2AC}"/>
                  </a:ext>
                </a:extLst>
              </p14:cNvPr>
              <p14:cNvContentPartPr/>
              <p14:nvPr/>
            </p14:nvContentPartPr>
            <p14:xfrm>
              <a:off x="4099781" y="3684333"/>
              <a:ext cx="490680" cy="129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65AB3DB-5433-2823-A79F-9B1096EEA2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6141" y="3576693"/>
                <a:ext cx="598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1269FB2-D520-CE13-4F65-9A633D508043}"/>
                  </a:ext>
                </a:extLst>
              </p14:cNvPr>
              <p14:cNvContentPartPr/>
              <p14:nvPr/>
            </p14:nvContentPartPr>
            <p14:xfrm>
              <a:off x="4207781" y="3899253"/>
              <a:ext cx="388440" cy="43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1269FB2-D520-CE13-4F65-9A633D5080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54141" y="3791253"/>
                <a:ext cx="4960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91927B5-0459-7985-957E-8C2A744A786D}"/>
                  </a:ext>
                </a:extLst>
              </p14:cNvPr>
              <p14:cNvContentPartPr/>
              <p14:nvPr/>
            </p14:nvContentPartPr>
            <p14:xfrm>
              <a:off x="4198061" y="4109493"/>
              <a:ext cx="40248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91927B5-0459-7985-957E-8C2A744A78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44061" y="4001853"/>
                <a:ext cx="510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4399080-4670-8BD6-E148-E4A5B1B91ACF}"/>
                  </a:ext>
                </a:extLst>
              </p14:cNvPr>
              <p14:cNvContentPartPr/>
              <p14:nvPr/>
            </p14:nvContentPartPr>
            <p14:xfrm>
              <a:off x="4227581" y="4295973"/>
              <a:ext cx="372600" cy="4068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4399080-4670-8BD6-E148-E4A5B1B91A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73941" y="4188333"/>
                <a:ext cx="480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9DD1C57-F58F-75F7-408B-20045231A4A9}"/>
                  </a:ext>
                </a:extLst>
              </p14:cNvPr>
              <p14:cNvContentPartPr/>
              <p14:nvPr/>
            </p14:nvContentPartPr>
            <p14:xfrm>
              <a:off x="7098581" y="3882693"/>
              <a:ext cx="451440" cy="212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9DD1C57-F58F-75F7-408B-20045231A4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4941" y="3774693"/>
                <a:ext cx="5590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F74473A-0DAE-145A-4D7B-D0CF41A29EE3}"/>
                  </a:ext>
                </a:extLst>
              </p14:cNvPr>
              <p14:cNvContentPartPr/>
              <p14:nvPr/>
            </p14:nvContentPartPr>
            <p14:xfrm>
              <a:off x="8042501" y="3873693"/>
              <a:ext cx="1444680" cy="972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F74473A-0DAE-145A-4D7B-D0CF41A29E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88861" y="3766053"/>
                <a:ext cx="1552320" cy="2253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슬라이드 번호 개체 틀 3">
            <a:extLst>
              <a:ext uri="{FF2B5EF4-FFF2-40B4-BE49-F238E27FC236}">
                <a16:creationId xmlns:a16="http://schemas.microsoft.com/office/drawing/2014/main" id="{0BC176EC-127D-BEDB-AED3-AB707B79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32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033907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7B4DD3-3340-6708-DF57-30C9B34D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22" y="2452994"/>
            <a:ext cx="5299033" cy="26892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8967CDB-8AE0-73B2-D6B8-015E8E94505C}"/>
                  </a:ext>
                </a:extLst>
              </p:cNvPr>
              <p:cNvSpPr/>
              <p:nvPr/>
            </p:nvSpPr>
            <p:spPr>
              <a:xfrm>
                <a:off x="796074" y="1754018"/>
                <a:ext cx="5299033" cy="4087229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특정간접효과</a:t>
                </a:r>
                <a:endParaRPr lang="en-US" altLang="ko-KR" sz="2000" b="1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sz="2000" b="1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X → M1 → Y (Ind1)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= 0.203 /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유의함</a:t>
                </a:r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COND = 1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이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PMI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와 독립적으로 설탕구매의도가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0.203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단위만큼 큼</a:t>
                </a:r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X → M2 → Y (Ind2)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= 0.140 /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유의하지 않음</a:t>
                </a:r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X → M1 → M2 → Y (Ind3)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21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= 0.049 /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유의함</a:t>
                </a:r>
                <a:endParaRPr lang="en-US" altLang="ko-KR" b="1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mc:Choice>
        <mc:Fallback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8967CDB-8AE0-73B2-D6B8-015E8E945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74" y="1754018"/>
                <a:ext cx="5299033" cy="40872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C036854-B350-E49C-4F57-D9A9B0A4C5B6}"/>
                  </a:ext>
                </a:extLst>
              </p14:cNvPr>
              <p14:cNvContentPartPr/>
              <p14:nvPr/>
            </p14:nvContentPartPr>
            <p14:xfrm>
              <a:off x="9074981" y="2575533"/>
              <a:ext cx="1229040" cy="410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C036854-B350-E49C-4F57-D9A9B0A4C5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0981" y="2467893"/>
                <a:ext cx="13366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5EDC76A-FF86-5113-F7D7-7C6701BE30D8}"/>
                  </a:ext>
                </a:extLst>
              </p14:cNvPr>
              <p14:cNvContentPartPr/>
              <p14:nvPr/>
            </p14:nvContentPartPr>
            <p14:xfrm>
              <a:off x="7570541" y="2575533"/>
              <a:ext cx="31392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5EDC76A-FF86-5113-F7D7-7C6701BE30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16901" y="2467893"/>
                <a:ext cx="421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490125B-4CE1-A6C8-E688-2386BEF83B6A}"/>
                  </a:ext>
                </a:extLst>
              </p14:cNvPr>
              <p14:cNvContentPartPr/>
              <p14:nvPr/>
            </p14:nvContentPartPr>
            <p14:xfrm>
              <a:off x="9015941" y="2771733"/>
              <a:ext cx="1277280" cy="309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490125B-4CE1-A6C8-E688-2386BEF83B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61941" y="2663733"/>
                <a:ext cx="13849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894EC5C-9505-808F-5442-B2CE4B45B097}"/>
                  </a:ext>
                </a:extLst>
              </p14:cNvPr>
              <p14:cNvContentPartPr/>
              <p14:nvPr/>
            </p14:nvContentPartPr>
            <p14:xfrm>
              <a:off x="9064901" y="2949573"/>
              <a:ext cx="1205640" cy="43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894EC5C-9505-808F-5442-B2CE4B45B0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1261" y="2841573"/>
                <a:ext cx="13132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CD784D0-A54D-4A27-4F92-5362F58DC23A}"/>
                  </a:ext>
                </a:extLst>
              </p14:cNvPr>
              <p14:cNvContentPartPr/>
              <p14:nvPr/>
            </p14:nvContentPartPr>
            <p14:xfrm>
              <a:off x="7580261" y="2723133"/>
              <a:ext cx="304560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CD784D0-A54D-4A27-4F92-5362F58DC2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26621" y="2615133"/>
                <a:ext cx="412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56A0E87-2A50-8914-6702-0BA6E710F5E4}"/>
                  </a:ext>
                </a:extLst>
              </p14:cNvPr>
              <p14:cNvContentPartPr/>
              <p14:nvPr/>
            </p14:nvContentPartPr>
            <p14:xfrm>
              <a:off x="7551101" y="2949573"/>
              <a:ext cx="35316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56A0E87-2A50-8914-6702-0BA6E710F5E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97101" y="2841573"/>
                <a:ext cx="460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0832EDE-A176-E050-98FB-5CF7B60E5E67}"/>
                  </a:ext>
                </a:extLst>
              </p14:cNvPr>
              <p14:cNvContentPartPr/>
              <p14:nvPr/>
            </p14:nvContentPartPr>
            <p14:xfrm>
              <a:off x="6439781" y="4443573"/>
              <a:ext cx="1346400" cy="205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0832EDE-A176-E050-98FB-5CF7B60E5E6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86141" y="4335933"/>
                <a:ext cx="1454040" cy="2361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슬라이드 번호 개체 틀 3">
            <a:extLst>
              <a:ext uri="{FF2B5EF4-FFF2-40B4-BE49-F238E27FC236}">
                <a16:creationId xmlns:a16="http://schemas.microsoft.com/office/drawing/2014/main" id="{902384C0-9393-CCF8-72DF-3BBBA0F4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33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765060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F5C141-A0E5-DA6F-405A-1CBA3108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11" y="2542704"/>
            <a:ext cx="4115374" cy="1095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77CE810E-B298-3B2B-2FC2-8D83D9E05A00}"/>
                  </a:ext>
                </a:extLst>
              </p:cNvPr>
              <p:cNvSpPr/>
              <p:nvPr/>
            </p:nvSpPr>
            <p:spPr>
              <a:xfrm>
                <a:off x="761999" y="3833783"/>
                <a:ext cx="10756829" cy="2397540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err="1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특정간접효과들간의</a:t>
                </a:r>
                <a:r>
                  <a:rPr lang="ko-KR" altLang="en-US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:r>
                  <a:rPr lang="ko-KR" altLang="en-US" sz="2000" b="1" dirty="0" err="1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대응별</a:t>
                </a:r>
                <a:r>
                  <a:rPr lang="ko-KR" altLang="en-US" sz="2000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비교결과</a:t>
                </a:r>
                <a:endParaRPr lang="en-US" altLang="ko-KR" sz="2000" b="1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sz="20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sz="20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PROCESS</a:t>
                </a:r>
                <a:r>
                  <a:rPr lang="ko-KR" altLang="en-US" sz="20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에서 </a:t>
                </a:r>
                <a:r>
                  <a:rPr lang="en-US" altLang="ko-KR" sz="20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contrast = 1 </a:t>
                </a:r>
                <a:r>
                  <a:rPr lang="ko-KR" altLang="en-US" sz="20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옵션 지정</a:t>
                </a:r>
                <a:endParaRPr lang="en-US" altLang="ko-KR" sz="20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sz="20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sz="20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C2</a:t>
                </a:r>
                <a:r>
                  <a:rPr lang="ko-KR" altLang="en-US" sz="20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만 신뢰구간에서 </a:t>
                </a:r>
                <a:r>
                  <a:rPr lang="en-US" altLang="ko-KR" sz="20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0</a:t>
                </a:r>
                <a:r>
                  <a:rPr lang="ko-KR" altLang="en-US" sz="20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을 포함하지 않음 </a:t>
                </a:r>
                <a:r>
                  <a:rPr lang="en-US" altLang="ko-KR" sz="20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의 간접효과가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21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의 간접효과보다 큼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77CE810E-B298-3B2B-2FC2-8D83D9E05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3833783"/>
                <a:ext cx="10756829" cy="23975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5C4F9C90-FD14-65B4-94B2-EC4FB9C0D1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74"/>
          <a:stretch/>
        </p:blipFill>
        <p:spPr>
          <a:xfrm>
            <a:off x="2819456" y="1665274"/>
            <a:ext cx="6868484" cy="751609"/>
          </a:xfrm>
          <a:prstGeom prst="rect">
            <a:avLst/>
          </a:prstGeom>
        </p:spPr>
      </p:pic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31EE4D73-B233-4915-920C-A3127868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34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733930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5326515-95D0-0E73-9F11-3CE64C869113}"/>
                  </a:ext>
                </a:extLst>
              </p:cNvPr>
              <p:cNvSpPr/>
              <p:nvPr/>
            </p:nvSpPr>
            <p:spPr>
              <a:xfrm>
                <a:off x="761999" y="3894067"/>
                <a:ext cx="10668000" cy="2339495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총간접효과 </a:t>
                </a:r>
                <a:r>
                  <a:rPr lang="en-US" altLang="ko-KR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𝒂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𝒂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𝒃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=  0.392</a:t>
                </a:r>
              </a:p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신문기사의 위치가 매개변수들에 미치는 영향과 매개변수들이 설탕구매의도에 미치는 영향의 결과</a:t>
                </a:r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COND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= 1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이 평균적으로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0.392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만큼 큼</a:t>
                </a:r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직접효과 </a:t>
                </a:r>
                <a:r>
                  <a:rPr lang="en-US" altLang="ko-KR" b="1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= c’ = 0.103</a:t>
                </a: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COND = 1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이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COND = 0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보다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0.103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단위만큼 설탕구매의도를 표명함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/ but </a:t>
                </a:r>
                <a:r>
                  <a:rPr lang="ko-KR" altLang="en-US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유의하지 않음</a:t>
                </a:r>
                <a:endParaRPr lang="en-US" altLang="ko-KR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mc:Choice>
        <mc:Fallback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D5326515-95D0-0E73-9F11-3CE64C869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3894067"/>
                <a:ext cx="10668000" cy="233949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0B7D7925-905C-216A-9CB5-D802C0C98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772" y="1504893"/>
            <a:ext cx="6514456" cy="2174408"/>
          </a:xfrm>
          <a:prstGeom prst="rect">
            <a:avLst/>
          </a:prstGeom>
        </p:spPr>
      </p:pic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8BA5A78F-6E58-CDC8-53AD-5B4322FE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35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922730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E4E4F69D-EA5E-4A45-A9EF-CF98A36AA0D9}"/>
              </a:ext>
            </a:extLst>
          </p:cNvPr>
          <p:cNvSpPr/>
          <p:nvPr/>
        </p:nvSpPr>
        <p:spPr>
          <a:xfrm>
            <a:off x="85725" y="609600"/>
            <a:ext cx="11991975" cy="6105525"/>
          </a:xfrm>
          <a:custGeom>
            <a:avLst/>
            <a:gdLst>
              <a:gd name="connsiteX0" fmla="*/ 438150 w 11953875"/>
              <a:gd name="connsiteY0" fmla="*/ 9525 h 6076950"/>
              <a:gd name="connsiteX1" fmla="*/ 438150 w 11953875"/>
              <a:gd name="connsiteY1" fmla="*/ 9525 h 6076950"/>
              <a:gd name="connsiteX2" fmla="*/ 314325 w 11953875"/>
              <a:gd name="connsiteY2" fmla="*/ 19050 h 6076950"/>
              <a:gd name="connsiteX3" fmla="*/ 76200 w 11953875"/>
              <a:gd name="connsiteY3" fmla="*/ 0 h 6076950"/>
              <a:gd name="connsiteX4" fmla="*/ 238125 w 11953875"/>
              <a:gd name="connsiteY4" fmla="*/ 2762250 h 6076950"/>
              <a:gd name="connsiteX5" fmla="*/ 0 w 11953875"/>
              <a:gd name="connsiteY5" fmla="*/ 6067425 h 6076950"/>
              <a:gd name="connsiteX6" fmla="*/ 5924550 w 11953875"/>
              <a:gd name="connsiteY6" fmla="*/ 5781675 h 6076950"/>
              <a:gd name="connsiteX7" fmla="*/ 11953875 w 11953875"/>
              <a:gd name="connsiteY7" fmla="*/ 6076950 h 6076950"/>
              <a:gd name="connsiteX8" fmla="*/ 11715750 w 11953875"/>
              <a:gd name="connsiteY8" fmla="*/ 2657475 h 6076950"/>
              <a:gd name="connsiteX9" fmla="*/ 11849100 w 11953875"/>
              <a:gd name="connsiteY9" fmla="*/ 19050 h 6076950"/>
              <a:gd name="connsiteX10" fmla="*/ 438150 w 11953875"/>
              <a:gd name="connsiteY10" fmla="*/ 9525 h 6076950"/>
              <a:gd name="connsiteX0" fmla="*/ 438150 w 11953875"/>
              <a:gd name="connsiteY0" fmla="*/ 0 h 6067425"/>
              <a:gd name="connsiteX1" fmla="*/ 438150 w 11953875"/>
              <a:gd name="connsiteY1" fmla="*/ 0 h 6067425"/>
              <a:gd name="connsiteX2" fmla="*/ 314325 w 11953875"/>
              <a:gd name="connsiteY2" fmla="*/ 9525 h 6067425"/>
              <a:gd name="connsiteX3" fmla="*/ 19050 w 11953875"/>
              <a:gd name="connsiteY3" fmla="*/ 38100 h 6067425"/>
              <a:gd name="connsiteX4" fmla="*/ 238125 w 11953875"/>
              <a:gd name="connsiteY4" fmla="*/ 2752725 h 6067425"/>
              <a:gd name="connsiteX5" fmla="*/ 0 w 11953875"/>
              <a:gd name="connsiteY5" fmla="*/ 6057900 h 6067425"/>
              <a:gd name="connsiteX6" fmla="*/ 5924550 w 11953875"/>
              <a:gd name="connsiteY6" fmla="*/ 5772150 h 6067425"/>
              <a:gd name="connsiteX7" fmla="*/ 11953875 w 11953875"/>
              <a:gd name="connsiteY7" fmla="*/ 6067425 h 6067425"/>
              <a:gd name="connsiteX8" fmla="*/ 11715750 w 11953875"/>
              <a:gd name="connsiteY8" fmla="*/ 2647950 h 6067425"/>
              <a:gd name="connsiteX9" fmla="*/ 11849100 w 11953875"/>
              <a:gd name="connsiteY9" fmla="*/ 9525 h 6067425"/>
              <a:gd name="connsiteX10" fmla="*/ 438150 w 11953875"/>
              <a:gd name="connsiteY10" fmla="*/ 0 h 6067425"/>
              <a:gd name="connsiteX0" fmla="*/ 466725 w 11982450"/>
              <a:gd name="connsiteY0" fmla="*/ 0 h 6105525"/>
              <a:gd name="connsiteX1" fmla="*/ 466725 w 11982450"/>
              <a:gd name="connsiteY1" fmla="*/ 0 h 6105525"/>
              <a:gd name="connsiteX2" fmla="*/ 342900 w 11982450"/>
              <a:gd name="connsiteY2" fmla="*/ 9525 h 6105525"/>
              <a:gd name="connsiteX3" fmla="*/ 47625 w 11982450"/>
              <a:gd name="connsiteY3" fmla="*/ 38100 h 6105525"/>
              <a:gd name="connsiteX4" fmla="*/ 266700 w 11982450"/>
              <a:gd name="connsiteY4" fmla="*/ 2752725 h 6105525"/>
              <a:gd name="connsiteX5" fmla="*/ 0 w 11982450"/>
              <a:gd name="connsiteY5" fmla="*/ 6105525 h 6105525"/>
              <a:gd name="connsiteX6" fmla="*/ 5953125 w 11982450"/>
              <a:gd name="connsiteY6" fmla="*/ 5772150 h 6105525"/>
              <a:gd name="connsiteX7" fmla="*/ 11982450 w 11982450"/>
              <a:gd name="connsiteY7" fmla="*/ 6067425 h 6105525"/>
              <a:gd name="connsiteX8" fmla="*/ 11744325 w 11982450"/>
              <a:gd name="connsiteY8" fmla="*/ 2647950 h 6105525"/>
              <a:gd name="connsiteX9" fmla="*/ 11877675 w 11982450"/>
              <a:gd name="connsiteY9" fmla="*/ 9525 h 6105525"/>
              <a:gd name="connsiteX10" fmla="*/ 466725 w 11982450"/>
              <a:gd name="connsiteY10" fmla="*/ 0 h 6105525"/>
              <a:gd name="connsiteX0" fmla="*/ 466725 w 11991975"/>
              <a:gd name="connsiteY0" fmla="*/ 0 h 6105525"/>
              <a:gd name="connsiteX1" fmla="*/ 466725 w 11991975"/>
              <a:gd name="connsiteY1" fmla="*/ 0 h 6105525"/>
              <a:gd name="connsiteX2" fmla="*/ 342900 w 11991975"/>
              <a:gd name="connsiteY2" fmla="*/ 9525 h 6105525"/>
              <a:gd name="connsiteX3" fmla="*/ 47625 w 11991975"/>
              <a:gd name="connsiteY3" fmla="*/ 38100 h 6105525"/>
              <a:gd name="connsiteX4" fmla="*/ 266700 w 11991975"/>
              <a:gd name="connsiteY4" fmla="*/ 2752725 h 6105525"/>
              <a:gd name="connsiteX5" fmla="*/ 0 w 11991975"/>
              <a:gd name="connsiteY5" fmla="*/ 6105525 h 6105525"/>
              <a:gd name="connsiteX6" fmla="*/ 5953125 w 11991975"/>
              <a:gd name="connsiteY6" fmla="*/ 5772150 h 6105525"/>
              <a:gd name="connsiteX7" fmla="*/ 11991975 w 11991975"/>
              <a:gd name="connsiteY7" fmla="*/ 6096000 h 6105525"/>
              <a:gd name="connsiteX8" fmla="*/ 11744325 w 11991975"/>
              <a:gd name="connsiteY8" fmla="*/ 2647950 h 6105525"/>
              <a:gd name="connsiteX9" fmla="*/ 11877675 w 11991975"/>
              <a:gd name="connsiteY9" fmla="*/ 9525 h 6105525"/>
              <a:gd name="connsiteX10" fmla="*/ 466725 w 11991975"/>
              <a:gd name="connsiteY10" fmla="*/ 0 h 6105525"/>
              <a:gd name="connsiteX0" fmla="*/ 466725 w 11991975"/>
              <a:gd name="connsiteY0" fmla="*/ 0 h 6105525"/>
              <a:gd name="connsiteX1" fmla="*/ 466725 w 11991975"/>
              <a:gd name="connsiteY1" fmla="*/ 0 h 6105525"/>
              <a:gd name="connsiteX2" fmla="*/ 342900 w 11991975"/>
              <a:gd name="connsiteY2" fmla="*/ 9525 h 6105525"/>
              <a:gd name="connsiteX3" fmla="*/ 47625 w 11991975"/>
              <a:gd name="connsiteY3" fmla="*/ 38100 h 6105525"/>
              <a:gd name="connsiteX4" fmla="*/ 266700 w 11991975"/>
              <a:gd name="connsiteY4" fmla="*/ 2752725 h 6105525"/>
              <a:gd name="connsiteX5" fmla="*/ 0 w 11991975"/>
              <a:gd name="connsiteY5" fmla="*/ 6105525 h 6105525"/>
              <a:gd name="connsiteX6" fmla="*/ 5953125 w 11991975"/>
              <a:gd name="connsiteY6" fmla="*/ 5772150 h 6105525"/>
              <a:gd name="connsiteX7" fmla="*/ 11991975 w 11991975"/>
              <a:gd name="connsiteY7" fmla="*/ 6096000 h 6105525"/>
              <a:gd name="connsiteX8" fmla="*/ 11744325 w 11991975"/>
              <a:gd name="connsiteY8" fmla="*/ 2647950 h 6105525"/>
              <a:gd name="connsiteX9" fmla="*/ 11934825 w 11991975"/>
              <a:gd name="connsiteY9" fmla="*/ 0 h 6105525"/>
              <a:gd name="connsiteX10" fmla="*/ 466725 w 11991975"/>
              <a:gd name="connsiteY10" fmla="*/ 0 h 610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91975" h="6105525">
                <a:moveTo>
                  <a:pt x="466725" y="0"/>
                </a:moveTo>
                <a:lnTo>
                  <a:pt x="466725" y="0"/>
                </a:lnTo>
                <a:lnTo>
                  <a:pt x="342900" y="9525"/>
                </a:lnTo>
                <a:lnTo>
                  <a:pt x="47625" y="38100"/>
                </a:lnTo>
                <a:lnTo>
                  <a:pt x="266700" y="2752725"/>
                </a:lnTo>
                <a:lnTo>
                  <a:pt x="0" y="6105525"/>
                </a:lnTo>
                <a:lnTo>
                  <a:pt x="5953125" y="5772150"/>
                </a:lnTo>
                <a:lnTo>
                  <a:pt x="11991975" y="6096000"/>
                </a:lnTo>
                <a:lnTo>
                  <a:pt x="11744325" y="2647950"/>
                </a:lnTo>
                <a:lnTo>
                  <a:pt x="11934825" y="0"/>
                </a:lnTo>
                <a:lnTo>
                  <a:pt x="466725" y="0"/>
                </a:ln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4B738E-CD38-4D05-9F7A-ACDEB2ED8AC7}"/>
              </a:ext>
            </a:extLst>
          </p:cNvPr>
          <p:cNvSpPr/>
          <p:nvPr/>
        </p:nvSpPr>
        <p:spPr>
          <a:xfrm>
            <a:off x="371475" y="419100"/>
            <a:ext cx="11449050" cy="6019800"/>
          </a:xfrm>
          <a:prstGeom prst="rect">
            <a:avLst/>
          </a:prstGeom>
          <a:solidFill>
            <a:srgbClr val="F6F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6000" b="1" i="1" kern="0" dirty="0" err="1">
                <a:solidFill>
                  <a:srgbClr val="FF7C80"/>
                </a:solidFill>
              </a:rPr>
              <a:t>병렬다중매개모형</a:t>
            </a:r>
            <a:r>
              <a:rPr lang="ko-KR" altLang="en-US" sz="6000" b="1" i="1" kern="0" dirty="0">
                <a:solidFill>
                  <a:srgbClr val="FF7C80"/>
                </a:solidFill>
              </a:rPr>
              <a:t> 실습결과</a:t>
            </a:r>
            <a:endParaRPr lang="en-US" altLang="ko-KR" sz="6000" b="1" i="1" kern="0" dirty="0">
              <a:solidFill>
                <a:srgbClr val="FF7C80"/>
              </a:solidFill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F6B8C0D-9FAC-4269-91AD-233C92D0C489}"/>
              </a:ext>
            </a:extLst>
          </p:cNvPr>
          <p:cNvSpPr/>
          <p:nvPr/>
        </p:nvSpPr>
        <p:spPr>
          <a:xfrm>
            <a:off x="6752249" y="1098218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52BC36A-D86A-48A0-9EB7-EFF693B65781}"/>
              </a:ext>
            </a:extLst>
          </p:cNvPr>
          <p:cNvSpPr/>
          <p:nvPr/>
        </p:nvSpPr>
        <p:spPr>
          <a:xfrm rot="19682594">
            <a:off x="7913400" y="1500843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35C700A-831C-4D1E-9C2E-8BD2054E1BAD}"/>
              </a:ext>
            </a:extLst>
          </p:cNvPr>
          <p:cNvSpPr/>
          <p:nvPr/>
        </p:nvSpPr>
        <p:spPr>
          <a:xfrm rot="2887457">
            <a:off x="7815354" y="186913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AF20194-07ED-4947-A959-8F5A6195573E}"/>
              </a:ext>
            </a:extLst>
          </p:cNvPr>
          <p:cNvSpPr/>
          <p:nvPr/>
        </p:nvSpPr>
        <p:spPr>
          <a:xfrm rot="18450219">
            <a:off x="9090345" y="1090902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0A62ED5-F0F8-45DB-B863-DED801C1F01A}"/>
              </a:ext>
            </a:extLst>
          </p:cNvPr>
          <p:cNvSpPr/>
          <p:nvPr/>
        </p:nvSpPr>
        <p:spPr>
          <a:xfrm rot="2887457">
            <a:off x="8811063" y="-321467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FF7574A-56D1-4627-AF20-F542CC4F5FB0}"/>
              </a:ext>
            </a:extLst>
          </p:cNvPr>
          <p:cNvSpPr/>
          <p:nvPr/>
        </p:nvSpPr>
        <p:spPr>
          <a:xfrm rot="18450219">
            <a:off x="10068068" y="729749"/>
            <a:ext cx="2983774" cy="1659091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C379E39-8D30-41F5-A45B-71C8430EDFE9}"/>
              </a:ext>
            </a:extLst>
          </p:cNvPr>
          <p:cNvSpPr/>
          <p:nvPr/>
        </p:nvSpPr>
        <p:spPr>
          <a:xfrm rot="2887457">
            <a:off x="9928701" y="-827807"/>
            <a:ext cx="2977519" cy="1655613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18FB450-E53F-4A01-A484-5C3781A6D9CC}"/>
              </a:ext>
            </a:extLst>
          </p:cNvPr>
          <p:cNvSpPr/>
          <p:nvPr/>
        </p:nvSpPr>
        <p:spPr>
          <a:xfrm rot="3776253">
            <a:off x="9123320" y="4082903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A92A943-A0CE-4900-B2F7-85BCE626A47B}"/>
              </a:ext>
            </a:extLst>
          </p:cNvPr>
          <p:cNvSpPr/>
          <p:nvPr/>
        </p:nvSpPr>
        <p:spPr>
          <a:xfrm rot="6476886">
            <a:off x="9931557" y="3922739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A6B0A62-02D9-4031-AD7F-503010862100}"/>
              </a:ext>
            </a:extLst>
          </p:cNvPr>
          <p:cNvSpPr/>
          <p:nvPr/>
        </p:nvSpPr>
        <p:spPr>
          <a:xfrm rot="1520222">
            <a:off x="9274428" y="4972801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892FCD3-6C30-4A6B-A41F-3F042B469A1D}"/>
              </a:ext>
            </a:extLst>
          </p:cNvPr>
          <p:cNvSpPr/>
          <p:nvPr/>
        </p:nvSpPr>
        <p:spPr>
          <a:xfrm rot="6476886">
            <a:off x="10641657" y="4600451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83A3EFF-6CE4-4393-927E-2BB694462807}"/>
              </a:ext>
            </a:extLst>
          </p:cNvPr>
          <p:cNvSpPr/>
          <p:nvPr/>
        </p:nvSpPr>
        <p:spPr>
          <a:xfrm rot="932304">
            <a:off x="10162689" y="5736379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555331F-EAB7-4207-0375-2DD996FC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36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4054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5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6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7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2A72F9B-C417-A97E-FF40-B702405A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8" y="911962"/>
            <a:ext cx="3479083" cy="21328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AF88A77-6D07-65AD-A932-2C7576395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98" y="584700"/>
            <a:ext cx="4249112" cy="2155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363D77D-D311-C75F-470E-D77A7EA80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050" y="3888462"/>
            <a:ext cx="4675579" cy="2342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4A7655-B99E-CA6B-0199-DE04DBFB1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0639" y="2458721"/>
            <a:ext cx="4864270" cy="2081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E2A501D-9E57-4302-D8BC-8E57155E4130}"/>
              </a:ext>
            </a:extLst>
          </p:cNvPr>
          <p:cNvSpPr/>
          <p:nvPr/>
        </p:nvSpPr>
        <p:spPr>
          <a:xfrm>
            <a:off x="8840133" y="1176864"/>
            <a:ext cx="2431812" cy="573278"/>
          </a:xfrm>
          <a:prstGeom prst="roundRect">
            <a:avLst/>
          </a:prstGeom>
          <a:solidFill>
            <a:srgbClr val="FF7C8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 → M1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87DC0C-79CD-FA52-E2FE-E0F60F154D33}"/>
              </a:ext>
            </a:extLst>
          </p:cNvPr>
          <p:cNvSpPr/>
          <p:nvPr/>
        </p:nvSpPr>
        <p:spPr>
          <a:xfrm>
            <a:off x="4087939" y="3011090"/>
            <a:ext cx="2431812" cy="573278"/>
          </a:xfrm>
          <a:prstGeom prst="roundRect">
            <a:avLst/>
          </a:prstGeom>
          <a:solidFill>
            <a:srgbClr val="FF7C8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 → M2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83B2DB1-F61A-6C89-8400-707C4671D7D8}"/>
              </a:ext>
            </a:extLst>
          </p:cNvPr>
          <p:cNvSpPr/>
          <p:nvPr/>
        </p:nvSpPr>
        <p:spPr>
          <a:xfrm>
            <a:off x="8857863" y="5249069"/>
            <a:ext cx="2431812" cy="573278"/>
          </a:xfrm>
          <a:prstGeom prst="roundRect">
            <a:avLst/>
          </a:prstGeom>
          <a:solidFill>
            <a:srgbClr val="FF7C8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 → M3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57F4411-926E-92FF-E3B0-487AAB475769}"/>
                  </a:ext>
                </a:extLst>
              </p14:cNvPr>
              <p14:cNvContentPartPr/>
              <p14:nvPr/>
            </p14:nvContentPartPr>
            <p14:xfrm>
              <a:off x="540461" y="1809093"/>
              <a:ext cx="339840" cy="306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57F4411-926E-92FF-E3B0-487AAB4757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821" y="1701093"/>
                <a:ext cx="4474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9D7D62B-81F3-67E7-3278-6FCA3F878185}"/>
                  </a:ext>
                </a:extLst>
              </p14:cNvPr>
              <p14:cNvContentPartPr/>
              <p14:nvPr/>
            </p14:nvContentPartPr>
            <p14:xfrm>
              <a:off x="6773861" y="2339013"/>
              <a:ext cx="253440" cy="320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9D7D62B-81F3-67E7-3278-6FCA3F8781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20221" y="2231373"/>
                <a:ext cx="3610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70D30053-1A70-6435-035E-49A36D9F5A28}"/>
                  </a:ext>
                </a:extLst>
              </p14:cNvPr>
              <p14:cNvContentPartPr/>
              <p14:nvPr/>
            </p14:nvContentPartPr>
            <p14:xfrm>
              <a:off x="9694541" y="4393893"/>
              <a:ext cx="293040" cy="309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70D30053-1A70-6435-035E-49A36D9F5A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40541" y="4285893"/>
                <a:ext cx="4006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EFA9E7C-75BB-1005-232C-49DC24794983}"/>
                  </a:ext>
                </a:extLst>
              </p14:cNvPr>
              <p14:cNvContentPartPr/>
              <p14:nvPr/>
            </p14:nvContentPartPr>
            <p14:xfrm>
              <a:off x="6695381" y="5826333"/>
              <a:ext cx="295560" cy="43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EFA9E7C-75BB-1005-232C-49DC247949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41741" y="5718333"/>
                <a:ext cx="403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B061ED3-D5FD-255C-45A6-0511A2B978A4}"/>
                  </a:ext>
                </a:extLst>
              </p14:cNvPr>
              <p14:cNvContentPartPr/>
              <p14:nvPr/>
            </p14:nvContentPartPr>
            <p14:xfrm>
              <a:off x="4691261" y="5859453"/>
              <a:ext cx="35280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B061ED3-D5FD-255C-45A6-0511A2B978A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37261" y="5751813"/>
                <a:ext cx="460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12E0051-74B3-A405-CC8E-A578D3C38366}"/>
                  </a:ext>
                </a:extLst>
              </p14:cNvPr>
              <p14:cNvContentPartPr/>
              <p14:nvPr/>
            </p14:nvContentPartPr>
            <p14:xfrm>
              <a:off x="7704101" y="4414773"/>
              <a:ext cx="319320" cy="26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12E0051-74B3-A405-CC8E-A578D3C383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50101" y="4307133"/>
                <a:ext cx="426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D3BAC92A-B709-5277-B4ED-38B743F6FAB1}"/>
                  </a:ext>
                </a:extLst>
              </p14:cNvPr>
              <p14:cNvContentPartPr/>
              <p14:nvPr/>
            </p14:nvContentPartPr>
            <p14:xfrm>
              <a:off x="4998701" y="2306253"/>
              <a:ext cx="231840" cy="241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D3BAC92A-B709-5277-B4ED-38B743F6FA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44701" y="2198253"/>
                <a:ext cx="339480" cy="2397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A697297C-5F30-6ED1-F1EA-2A9C5599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37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19234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FB81ECC-6F75-3971-47F3-C1F04B8C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66" y="1164412"/>
            <a:ext cx="4896117" cy="2595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8A3098-4225-19C3-F712-73EA4EDDE6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9" r="1899"/>
          <a:stretch/>
        </p:blipFill>
        <p:spPr>
          <a:xfrm>
            <a:off x="6556687" y="3258334"/>
            <a:ext cx="4344006" cy="1114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6E49F4-4E05-F72A-25B0-23B471B4A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687" y="1164412"/>
            <a:ext cx="4344006" cy="2276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B2353E4-0FD2-329D-B0EE-D2E4C8E7DA26}"/>
                  </a:ext>
                </a:extLst>
              </p14:cNvPr>
              <p14:cNvContentPartPr/>
              <p14:nvPr/>
            </p14:nvContentPartPr>
            <p14:xfrm>
              <a:off x="3883421" y="3577413"/>
              <a:ext cx="330480" cy="115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B2353E4-0FD2-329D-B0EE-D2E4C8E7DA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9781" y="3469773"/>
                <a:ext cx="4381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14C8EF2-6569-9981-4E41-FB0ABD8C697B}"/>
                  </a:ext>
                </a:extLst>
              </p14:cNvPr>
              <p14:cNvContentPartPr/>
              <p14:nvPr/>
            </p14:nvContentPartPr>
            <p14:xfrm>
              <a:off x="3912941" y="2968293"/>
              <a:ext cx="236880" cy="9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14C8EF2-6569-9981-4E41-FB0ABD8C69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8941" y="2860293"/>
                <a:ext cx="3445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186510B-F0A0-600A-E80B-22FC4473F086}"/>
                  </a:ext>
                </a:extLst>
              </p14:cNvPr>
              <p14:cNvContentPartPr/>
              <p14:nvPr/>
            </p14:nvContentPartPr>
            <p14:xfrm>
              <a:off x="3873341" y="3195093"/>
              <a:ext cx="300600" cy="10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186510B-F0A0-600A-E80B-22FC4473F0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9701" y="3087093"/>
                <a:ext cx="4082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9CD754F-88DE-5601-A7AB-A30801FB871B}"/>
                  </a:ext>
                </a:extLst>
              </p14:cNvPr>
              <p14:cNvContentPartPr/>
              <p14:nvPr/>
            </p14:nvContentPartPr>
            <p14:xfrm>
              <a:off x="3883421" y="3371853"/>
              <a:ext cx="33192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9CD754F-88DE-5601-A7AB-A30801FB87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29781" y="3264213"/>
                <a:ext cx="439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441A40F-157F-A06E-50B1-DDFD446845AE}"/>
                  </a:ext>
                </a:extLst>
              </p14:cNvPr>
              <p14:cNvContentPartPr/>
              <p14:nvPr/>
            </p14:nvContentPartPr>
            <p14:xfrm>
              <a:off x="8888141" y="1985133"/>
              <a:ext cx="280080" cy="14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441A40F-157F-A06E-50B1-DDFD446845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34141" y="1877493"/>
                <a:ext cx="3877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24A712B-20CC-0F7F-F822-92E36C0C08BE}"/>
                  </a:ext>
                </a:extLst>
              </p14:cNvPr>
              <p14:cNvContentPartPr/>
              <p14:nvPr/>
            </p14:nvContentPartPr>
            <p14:xfrm>
              <a:off x="6646061" y="1611813"/>
              <a:ext cx="1353600" cy="50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24A712B-20CC-0F7F-F822-92E36C0C08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2421" y="1504173"/>
                <a:ext cx="14612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1AB4B82-E46F-D36F-C57B-27F5E0430589}"/>
                  </a:ext>
                </a:extLst>
              </p14:cNvPr>
              <p14:cNvContentPartPr/>
              <p14:nvPr/>
            </p14:nvContentPartPr>
            <p14:xfrm>
              <a:off x="6636341" y="2339733"/>
              <a:ext cx="1398960" cy="306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1AB4B82-E46F-D36F-C57B-27F5E04305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82701" y="2231733"/>
                <a:ext cx="15066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C71B650-2280-A282-4B83-F81022C1218A}"/>
                  </a:ext>
                </a:extLst>
              </p14:cNvPr>
              <p14:cNvContentPartPr/>
              <p14:nvPr/>
            </p14:nvContentPartPr>
            <p14:xfrm>
              <a:off x="8533901" y="3234333"/>
              <a:ext cx="88488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C71B650-2280-A282-4B83-F81022C121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79901" y="3126693"/>
                <a:ext cx="992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E890770E-78E5-4AFA-180D-2A13A0E75C8B}"/>
                  </a:ext>
                </a:extLst>
              </p14:cNvPr>
              <p14:cNvContentPartPr/>
              <p14:nvPr/>
            </p14:nvContentPartPr>
            <p14:xfrm>
              <a:off x="8543981" y="3076653"/>
              <a:ext cx="898200" cy="111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E890770E-78E5-4AFA-180D-2A13A0E75C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89981" y="2968653"/>
                <a:ext cx="1005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375841E-AA63-44FA-F5FD-32814B2C0549}"/>
                  </a:ext>
                </a:extLst>
              </p14:cNvPr>
              <p14:cNvContentPartPr/>
              <p14:nvPr/>
            </p14:nvContentPartPr>
            <p14:xfrm>
              <a:off x="8484941" y="2879373"/>
              <a:ext cx="961200" cy="406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375841E-AA63-44FA-F5FD-32814B2C05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30941" y="2771373"/>
                <a:ext cx="1068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7E8F96A-F735-2A07-FFC6-35089B63BFD6}"/>
                  </a:ext>
                </a:extLst>
              </p14:cNvPr>
              <p14:cNvContentPartPr/>
              <p14:nvPr/>
            </p14:nvContentPartPr>
            <p14:xfrm>
              <a:off x="8495021" y="2703333"/>
              <a:ext cx="9399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7E8F96A-F735-2A07-FFC6-35089B63BF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41021" y="2595693"/>
                <a:ext cx="10476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8FE9EC9-9343-3712-8F4D-470D4C169D20}"/>
              </a:ext>
            </a:extLst>
          </p:cNvPr>
          <p:cNvSpPr/>
          <p:nvPr/>
        </p:nvSpPr>
        <p:spPr>
          <a:xfrm>
            <a:off x="947466" y="4616526"/>
            <a:ext cx="9953227" cy="1515815"/>
          </a:xfrm>
          <a:prstGeom prst="roundRect">
            <a:avLst/>
          </a:prstGeom>
          <a:solidFill>
            <a:srgbClr val="FF7C8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M1 </a:t>
            </a:r>
            <a:r>
              <a:rPr lang="ko-KR" altLang="en-US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유의확률 </a:t>
            </a:r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</a:t>
            </a:r>
            <a:r>
              <a:rPr lang="ko-KR" altLang="en-US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결과와 부트스트랩 신뢰구간에 </a:t>
            </a:r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</a:t>
            </a:r>
            <a:r>
              <a:rPr lang="ko-KR" altLang="en-US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 포함되어 있으므로 유의하지 </a:t>
            </a:r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</a:t>
            </a:r>
          </a:p>
          <a:p>
            <a:pPr algn="ctr"/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M2 &amp; M3</a:t>
            </a:r>
            <a:r>
              <a:rPr lang="ko-KR" altLang="en-US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는 유의함</a:t>
            </a:r>
            <a:endParaRPr lang="en-US" altLang="ko-KR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직접효과 또한 유의하지 않아서 </a:t>
            </a:r>
            <a:r>
              <a:rPr lang="ko-KR" altLang="en-US" sz="24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완전매개함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C25ED11-9F02-1FC5-12F5-D8379F78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38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859098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E4E4F69D-EA5E-4A45-A9EF-CF98A36AA0D9}"/>
              </a:ext>
            </a:extLst>
          </p:cNvPr>
          <p:cNvSpPr/>
          <p:nvPr/>
        </p:nvSpPr>
        <p:spPr>
          <a:xfrm>
            <a:off x="85725" y="609600"/>
            <a:ext cx="11991975" cy="6105525"/>
          </a:xfrm>
          <a:custGeom>
            <a:avLst/>
            <a:gdLst>
              <a:gd name="connsiteX0" fmla="*/ 438150 w 11953875"/>
              <a:gd name="connsiteY0" fmla="*/ 9525 h 6076950"/>
              <a:gd name="connsiteX1" fmla="*/ 438150 w 11953875"/>
              <a:gd name="connsiteY1" fmla="*/ 9525 h 6076950"/>
              <a:gd name="connsiteX2" fmla="*/ 314325 w 11953875"/>
              <a:gd name="connsiteY2" fmla="*/ 19050 h 6076950"/>
              <a:gd name="connsiteX3" fmla="*/ 76200 w 11953875"/>
              <a:gd name="connsiteY3" fmla="*/ 0 h 6076950"/>
              <a:gd name="connsiteX4" fmla="*/ 238125 w 11953875"/>
              <a:gd name="connsiteY4" fmla="*/ 2762250 h 6076950"/>
              <a:gd name="connsiteX5" fmla="*/ 0 w 11953875"/>
              <a:gd name="connsiteY5" fmla="*/ 6067425 h 6076950"/>
              <a:gd name="connsiteX6" fmla="*/ 5924550 w 11953875"/>
              <a:gd name="connsiteY6" fmla="*/ 5781675 h 6076950"/>
              <a:gd name="connsiteX7" fmla="*/ 11953875 w 11953875"/>
              <a:gd name="connsiteY7" fmla="*/ 6076950 h 6076950"/>
              <a:gd name="connsiteX8" fmla="*/ 11715750 w 11953875"/>
              <a:gd name="connsiteY8" fmla="*/ 2657475 h 6076950"/>
              <a:gd name="connsiteX9" fmla="*/ 11849100 w 11953875"/>
              <a:gd name="connsiteY9" fmla="*/ 19050 h 6076950"/>
              <a:gd name="connsiteX10" fmla="*/ 438150 w 11953875"/>
              <a:gd name="connsiteY10" fmla="*/ 9525 h 6076950"/>
              <a:gd name="connsiteX0" fmla="*/ 438150 w 11953875"/>
              <a:gd name="connsiteY0" fmla="*/ 0 h 6067425"/>
              <a:gd name="connsiteX1" fmla="*/ 438150 w 11953875"/>
              <a:gd name="connsiteY1" fmla="*/ 0 h 6067425"/>
              <a:gd name="connsiteX2" fmla="*/ 314325 w 11953875"/>
              <a:gd name="connsiteY2" fmla="*/ 9525 h 6067425"/>
              <a:gd name="connsiteX3" fmla="*/ 19050 w 11953875"/>
              <a:gd name="connsiteY3" fmla="*/ 38100 h 6067425"/>
              <a:gd name="connsiteX4" fmla="*/ 238125 w 11953875"/>
              <a:gd name="connsiteY4" fmla="*/ 2752725 h 6067425"/>
              <a:gd name="connsiteX5" fmla="*/ 0 w 11953875"/>
              <a:gd name="connsiteY5" fmla="*/ 6057900 h 6067425"/>
              <a:gd name="connsiteX6" fmla="*/ 5924550 w 11953875"/>
              <a:gd name="connsiteY6" fmla="*/ 5772150 h 6067425"/>
              <a:gd name="connsiteX7" fmla="*/ 11953875 w 11953875"/>
              <a:gd name="connsiteY7" fmla="*/ 6067425 h 6067425"/>
              <a:gd name="connsiteX8" fmla="*/ 11715750 w 11953875"/>
              <a:gd name="connsiteY8" fmla="*/ 2647950 h 6067425"/>
              <a:gd name="connsiteX9" fmla="*/ 11849100 w 11953875"/>
              <a:gd name="connsiteY9" fmla="*/ 9525 h 6067425"/>
              <a:gd name="connsiteX10" fmla="*/ 438150 w 11953875"/>
              <a:gd name="connsiteY10" fmla="*/ 0 h 6067425"/>
              <a:gd name="connsiteX0" fmla="*/ 466725 w 11982450"/>
              <a:gd name="connsiteY0" fmla="*/ 0 h 6105525"/>
              <a:gd name="connsiteX1" fmla="*/ 466725 w 11982450"/>
              <a:gd name="connsiteY1" fmla="*/ 0 h 6105525"/>
              <a:gd name="connsiteX2" fmla="*/ 342900 w 11982450"/>
              <a:gd name="connsiteY2" fmla="*/ 9525 h 6105525"/>
              <a:gd name="connsiteX3" fmla="*/ 47625 w 11982450"/>
              <a:gd name="connsiteY3" fmla="*/ 38100 h 6105525"/>
              <a:gd name="connsiteX4" fmla="*/ 266700 w 11982450"/>
              <a:gd name="connsiteY4" fmla="*/ 2752725 h 6105525"/>
              <a:gd name="connsiteX5" fmla="*/ 0 w 11982450"/>
              <a:gd name="connsiteY5" fmla="*/ 6105525 h 6105525"/>
              <a:gd name="connsiteX6" fmla="*/ 5953125 w 11982450"/>
              <a:gd name="connsiteY6" fmla="*/ 5772150 h 6105525"/>
              <a:gd name="connsiteX7" fmla="*/ 11982450 w 11982450"/>
              <a:gd name="connsiteY7" fmla="*/ 6067425 h 6105525"/>
              <a:gd name="connsiteX8" fmla="*/ 11744325 w 11982450"/>
              <a:gd name="connsiteY8" fmla="*/ 2647950 h 6105525"/>
              <a:gd name="connsiteX9" fmla="*/ 11877675 w 11982450"/>
              <a:gd name="connsiteY9" fmla="*/ 9525 h 6105525"/>
              <a:gd name="connsiteX10" fmla="*/ 466725 w 11982450"/>
              <a:gd name="connsiteY10" fmla="*/ 0 h 6105525"/>
              <a:gd name="connsiteX0" fmla="*/ 466725 w 11991975"/>
              <a:gd name="connsiteY0" fmla="*/ 0 h 6105525"/>
              <a:gd name="connsiteX1" fmla="*/ 466725 w 11991975"/>
              <a:gd name="connsiteY1" fmla="*/ 0 h 6105525"/>
              <a:gd name="connsiteX2" fmla="*/ 342900 w 11991975"/>
              <a:gd name="connsiteY2" fmla="*/ 9525 h 6105525"/>
              <a:gd name="connsiteX3" fmla="*/ 47625 w 11991975"/>
              <a:gd name="connsiteY3" fmla="*/ 38100 h 6105525"/>
              <a:gd name="connsiteX4" fmla="*/ 266700 w 11991975"/>
              <a:gd name="connsiteY4" fmla="*/ 2752725 h 6105525"/>
              <a:gd name="connsiteX5" fmla="*/ 0 w 11991975"/>
              <a:gd name="connsiteY5" fmla="*/ 6105525 h 6105525"/>
              <a:gd name="connsiteX6" fmla="*/ 5953125 w 11991975"/>
              <a:gd name="connsiteY6" fmla="*/ 5772150 h 6105525"/>
              <a:gd name="connsiteX7" fmla="*/ 11991975 w 11991975"/>
              <a:gd name="connsiteY7" fmla="*/ 6096000 h 6105525"/>
              <a:gd name="connsiteX8" fmla="*/ 11744325 w 11991975"/>
              <a:gd name="connsiteY8" fmla="*/ 2647950 h 6105525"/>
              <a:gd name="connsiteX9" fmla="*/ 11877675 w 11991975"/>
              <a:gd name="connsiteY9" fmla="*/ 9525 h 6105525"/>
              <a:gd name="connsiteX10" fmla="*/ 466725 w 11991975"/>
              <a:gd name="connsiteY10" fmla="*/ 0 h 6105525"/>
              <a:gd name="connsiteX0" fmla="*/ 466725 w 11991975"/>
              <a:gd name="connsiteY0" fmla="*/ 0 h 6105525"/>
              <a:gd name="connsiteX1" fmla="*/ 466725 w 11991975"/>
              <a:gd name="connsiteY1" fmla="*/ 0 h 6105525"/>
              <a:gd name="connsiteX2" fmla="*/ 342900 w 11991975"/>
              <a:gd name="connsiteY2" fmla="*/ 9525 h 6105525"/>
              <a:gd name="connsiteX3" fmla="*/ 47625 w 11991975"/>
              <a:gd name="connsiteY3" fmla="*/ 38100 h 6105525"/>
              <a:gd name="connsiteX4" fmla="*/ 266700 w 11991975"/>
              <a:gd name="connsiteY4" fmla="*/ 2752725 h 6105525"/>
              <a:gd name="connsiteX5" fmla="*/ 0 w 11991975"/>
              <a:gd name="connsiteY5" fmla="*/ 6105525 h 6105525"/>
              <a:gd name="connsiteX6" fmla="*/ 5953125 w 11991975"/>
              <a:gd name="connsiteY6" fmla="*/ 5772150 h 6105525"/>
              <a:gd name="connsiteX7" fmla="*/ 11991975 w 11991975"/>
              <a:gd name="connsiteY7" fmla="*/ 6096000 h 6105525"/>
              <a:gd name="connsiteX8" fmla="*/ 11744325 w 11991975"/>
              <a:gd name="connsiteY8" fmla="*/ 2647950 h 6105525"/>
              <a:gd name="connsiteX9" fmla="*/ 11934825 w 11991975"/>
              <a:gd name="connsiteY9" fmla="*/ 0 h 6105525"/>
              <a:gd name="connsiteX10" fmla="*/ 466725 w 11991975"/>
              <a:gd name="connsiteY10" fmla="*/ 0 h 610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91975" h="6105525">
                <a:moveTo>
                  <a:pt x="466725" y="0"/>
                </a:moveTo>
                <a:lnTo>
                  <a:pt x="466725" y="0"/>
                </a:lnTo>
                <a:lnTo>
                  <a:pt x="342900" y="9525"/>
                </a:lnTo>
                <a:lnTo>
                  <a:pt x="47625" y="38100"/>
                </a:lnTo>
                <a:lnTo>
                  <a:pt x="266700" y="2752725"/>
                </a:lnTo>
                <a:lnTo>
                  <a:pt x="0" y="6105525"/>
                </a:lnTo>
                <a:lnTo>
                  <a:pt x="5953125" y="5772150"/>
                </a:lnTo>
                <a:lnTo>
                  <a:pt x="11991975" y="6096000"/>
                </a:lnTo>
                <a:lnTo>
                  <a:pt x="11744325" y="2647950"/>
                </a:lnTo>
                <a:lnTo>
                  <a:pt x="11934825" y="0"/>
                </a:lnTo>
                <a:lnTo>
                  <a:pt x="466725" y="0"/>
                </a:ln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4B738E-CD38-4D05-9F7A-ACDEB2ED8AC7}"/>
              </a:ext>
            </a:extLst>
          </p:cNvPr>
          <p:cNvSpPr/>
          <p:nvPr/>
        </p:nvSpPr>
        <p:spPr>
          <a:xfrm>
            <a:off x="371475" y="419100"/>
            <a:ext cx="11449050" cy="6019800"/>
          </a:xfrm>
          <a:prstGeom prst="rect">
            <a:avLst/>
          </a:prstGeom>
          <a:solidFill>
            <a:srgbClr val="F6F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6000" b="1" i="1" kern="0" dirty="0" err="1">
                <a:solidFill>
                  <a:srgbClr val="FF7C80"/>
                </a:solidFill>
              </a:rPr>
              <a:t>직렬다중매개모형</a:t>
            </a:r>
            <a:r>
              <a:rPr lang="ko-KR" altLang="en-US" sz="6000" b="1" i="1" kern="0" dirty="0">
                <a:solidFill>
                  <a:srgbClr val="FF7C80"/>
                </a:solidFill>
              </a:rPr>
              <a:t> 실습결과</a:t>
            </a:r>
            <a:endParaRPr lang="en-US" altLang="ko-KR" sz="6000" b="1" i="1" kern="0" dirty="0">
              <a:solidFill>
                <a:srgbClr val="FF7C80"/>
              </a:solidFill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F6B8C0D-9FAC-4269-91AD-233C92D0C489}"/>
              </a:ext>
            </a:extLst>
          </p:cNvPr>
          <p:cNvSpPr/>
          <p:nvPr/>
        </p:nvSpPr>
        <p:spPr>
          <a:xfrm>
            <a:off x="6752249" y="1098218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52BC36A-D86A-48A0-9EB7-EFF693B65781}"/>
              </a:ext>
            </a:extLst>
          </p:cNvPr>
          <p:cNvSpPr/>
          <p:nvPr/>
        </p:nvSpPr>
        <p:spPr>
          <a:xfrm rot="19682594">
            <a:off x="7913400" y="1500843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35C700A-831C-4D1E-9C2E-8BD2054E1BAD}"/>
              </a:ext>
            </a:extLst>
          </p:cNvPr>
          <p:cNvSpPr/>
          <p:nvPr/>
        </p:nvSpPr>
        <p:spPr>
          <a:xfrm rot="2887457">
            <a:off x="7815354" y="186913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AF20194-07ED-4947-A959-8F5A6195573E}"/>
              </a:ext>
            </a:extLst>
          </p:cNvPr>
          <p:cNvSpPr/>
          <p:nvPr/>
        </p:nvSpPr>
        <p:spPr>
          <a:xfrm rot="18450219">
            <a:off x="9090345" y="1090902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0A62ED5-F0F8-45DB-B863-DED801C1F01A}"/>
              </a:ext>
            </a:extLst>
          </p:cNvPr>
          <p:cNvSpPr/>
          <p:nvPr/>
        </p:nvSpPr>
        <p:spPr>
          <a:xfrm rot="2887457">
            <a:off x="8811063" y="-321467"/>
            <a:ext cx="2776366" cy="1543764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FF7574A-56D1-4627-AF20-F542CC4F5FB0}"/>
              </a:ext>
            </a:extLst>
          </p:cNvPr>
          <p:cNvSpPr/>
          <p:nvPr/>
        </p:nvSpPr>
        <p:spPr>
          <a:xfrm rot="18450219">
            <a:off x="10068068" y="729749"/>
            <a:ext cx="2983774" cy="1659091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C379E39-8D30-41F5-A45B-71C8430EDFE9}"/>
              </a:ext>
            </a:extLst>
          </p:cNvPr>
          <p:cNvSpPr/>
          <p:nvPr/>
        </p:nvSpPr>
        <p:spPr>
          <a:xfrm rot="2887457">
            <a:off x="9928701" y="-827807"/>
            <a:ext cx="2977519" cy="1655613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18FB450-E53F-4A01-A484-5C3781A6D9CC}"/>
              </a:ext>
            </a:extLst>
          </p:cNvPr>
          <p:cNvSpPr/>
          <p:nvPr/>
        </p:nvSpPr>
        <p:spPr>
          <a:xfrm rot="3776253">
            <a:off x="9123320" y="4082903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A92A943-A0CE-4900-B2F7-85BCE626A47B}"/>
              </a:ext>
            </a:extLst>
          </p:cNvPr>
          <p:cNvSpPr/>
          <p:nvPr/>
        </p:nvSpPr>
        <p:spPr>
          <a:xfrm rot="6476886">
            <a:off x="9931557" y="3922739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A6B0A62-02D9-4031-AD7F-503010862100}"/>
              </a:ext>
            </a:extLst>
          </p:cNvPr>
          <p:cNvSpPr/>
          <p:nvPr/>
        </p:nvSpPr>
        <p:spPr>
          <a:xfrm rot="1520222">
            <a:off x="9274428" y="4972801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892FCD3-6C30-4A6B-A41F-3F042B469A1D}"/>
              </a:ext>
            </a:extLst>
          </p:cNvPr>
          <p:cNvSpPr/>
          <p:nvPr/>
        </p:nvSpPr>
        <p:spPr>
          <a:xfrm rot="6476886">
            <a:off x="10641657" y="4600451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83A3EFF-6CE4-4393-927E-2BB694462807}"/>
              </a:ext>
            </a:extLst>
          </p:cNvPr>
          <p:cNvSpPr/>
          <p:nvPr/>
        </p:nvSpPr>
        <p:spPr>
          <a:xfrm rot="932304">
            <a:off x="10162689" y="5736379"/>
            <a:ext cx="2485423" cy="1381989"/>
          </a:xfrm>
          <a:custGeom>
            <a:avLst/>
            <a:gdLst>
              <a:gd name="connsiteX0" fmla="*/ 1726800 w 2255266"/>
              <a:gd name="connsiteY0" fmla="*/ 113733 h 1254013"/>
              <a:gd name="connsiteX1" fmla="*/ 745725 w 2255266"/>
              <a:gd name="connsiteY1" fmla="*/ 56583 h 1254013"/>
              <a:gd name="connsiteX2" fmla="*/ 2775 w 2255266"/>
              <a:gd name="connsiteY2" fmla="*/ 894783 h 1254013"/>
              <a:gd name="connsiteX3" fmla="*/ 1012425 w 2255266"/>
              <a:gd name="connsiteY3" fmla="*/ 1237683 h 1254013"/>
              <a:gd name="connsiteX4" fmla="*/ 2231625 w 2255266"/>
              <a:gd name="connsiteY4" fmla="*/ 418533 h 1254013"/>
              <a:gd name="connsiteX5" fmla="*/ 1726800 w 2255266"/>
              <a:gd name="connsiteY5" fmla="*/ 113733 h 125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5266" h="1254013">
                <a:moveTo>
                  <a:pt x="1726800" y="113733"/>
                </a:moveTo>
                <a:cubicBezTo>
                  <a:pt x="1479150" y="53408"/>
                  <a:pt x="1033062" y="-73592"/>
                  <a:pt x="745725" y="56583"/>
                </a:cubicBezTo>
                <a:cubicBezTo>
                  <a:pt x="458388" y="186758"/>
                  <a:pt x="-41675" y="697933"/>
                  <a:pt x="2775" y="894783"/>
                </a:cubicBezTo>
                <a:cubicBezTo>
                  <a:pt x="47225" y="1091633"/>
                  <a:pt x="640950" y="1317058"/>
                  <a:pt x="1012425" y="1237683"/>
                </a:cubicBezTo>
                <a:cubicBezTo>
                  <a:pt x="1383900" y="1158308"/>
                  <a:pt x="2109388" y="605858"/>
                  <a:pt x="2231625" y="418533"/>
                </a:cubicBezTo>
                <a:cubicBezTo>
                  <a:pt x="2353862" y="231208"/>
                  <a:pt x="1974450" y="174058"/>
                  <a:pt x="1726800" y="11373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D31284EC-F991-7CFC-AE3B-987D44DB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39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9592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5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6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7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3790252" y="206478"/>
            <a:ext cx="4640826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B822DE5-60E9-B75C-BC32-D0A836C8F165}"/>
                  </a:ext>
                </a:extLst>
              </p:cNvPr>
              <p:cNvSpPr/>
              <p:nvPr/>
            </p:nvSpPr>
            <p:spPr>
              <a:xfrm>
                <a:off x="693947" y="1848465"/>
                <a:ext cx="7383847" cy="4073364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𝑀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남산 장체B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남산 장체B" panose="02020603020101020101" pitchFamily="18" charset="-127"/>
                      </a:rPr>
                      <m:t>𝑋</m:t>
                    </m:r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남산 장체B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( i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는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1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부터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k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까지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)</a:t>
                </a:r>
              </a:p>
              <a:p>
                <a:pPr algn="ctr"/>
                <a:endParaRPr lang="en-US" altLang="ko-KR" sz="2400" dirty="0">
                  <a:solidFill>
                    <a:schemeClr val="tx1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Y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=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𝑖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+ </a:t>
                </a:r>
                <a:r>
                  <a:rPr lang="en-US" altLang="ko-KR" sz="2400" dirty="0" err="1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c’X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𝑖</m:t>
                        </m:r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𝑒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𝑌</m:t>
                        </m:r>
                      </m:sub>
                    </m:sSub>
                  </m:oMath>
                </a14:m>
                <a:endParaRPr lang="en-US" altLang="ko-KR" sz="2400" dirty="0">
                  <a:solidFill>
                    <a:schemeClr val="tx1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B822DE5-60E9-B75C-BC32-D0A836C8F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7" y="1848465"/>
                <a:ext cx="7383847" cy="40733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A4822AF1-D41F-A53C-041C-F393632C17ED}"/>
              </a:ext>
            </a:extLst>
          </p:cNvPr>
          <p:cNvSpPr/>
          <p:nvPr/>
        </p:nvSpPr>
        <p:spPr>
          <a:xfrm>
            <a:off x="8537380" y="342900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6117F8-030E-FD8A-89D6-D0CB66DB3947}"/>
              </a:ext>
            </a:extLst>
          </p:cNvPr>
          <p:cNvSpPr/>
          <p:nvPr/>
        </p:nvSpPr>
        <p:spPr>
          <a:xfrm>
            <a:off x="9614023" y="1848465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2FF25B-843B-AACA-41BE-614FA0C12128}"/>
              </a:ext>
            </a:extLst>
          </p:cNvPr>
          <p:cNvSpPr/>
          <p:nvPr/>
        </p:nvSpPr>
        <p:spPr>
          <a:xfrm>
            <a:off x="9614023" y="259080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55CE26-AE3A-5B9E-D6F3-2422B58400B6}"/>
              </a:ext>
            </a:extLst>
          </p:cNvPr>
          <p:cNvSpPr/>
          <p:nvPr/>
        </p:nvSpPr>
        <p:spPr>
          <a:xfrm>
            <a:off x="9614022" y="4366421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Mk-1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315565-1723-4115-6CDF-D58204979815}"/>
              </a:ext>
            </a:extLst>
          </p:cNvPr>
          <p:cNvSpPr/>
          <p:nvPr/>
        </p:nvSpPr>
        <p:spPr>
          <a:xfrm>
            <a:off x="9614022" y="5108756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5A98F-4C90-5E14-3A1B-9C220AFF6BD1}"/>
              </a:ext>
            </a:extLst>
          </p:cNvPr>
          <p:cNvSpPr/>
          <p:nvPr/>
        </p:nvSpPr>
        <p:spPr>
          <a:xfrm>
            <a:off x="10660384" y="342899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B49B70-AD08-E44F-24AF-AA636DC71D47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8853977" y="2805172"/>
            <a:ext cx="760046" cy="62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C2FA49-40CA-D207-CA9B-3A7B9F49F74F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flipV="1">
            <a:off x="8853977" y="2062837"/>
            <a:ext cx="760046" cy="136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152CDE-5064-D1DF-363E-F7FE153BDA25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>
            <a:off x="8853977" y="3857743"/>
            <a:ext cx="760045" cy="72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489668D-8095-EDB3-9173-837F28B595B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>
            <a:off x="8853977" y="3857743"/>
            <a:ext cx="760045" cy="146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0926D5-9ABB-7F8A-07CA-3A0C5325618A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9170573" y="3643371"/>
            <a:ext cx="148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57C0D2-0801-E5DE-0F11-F7D442E9A59F}"/>
              </a:ext>
            </a:extLst>
          </p:cNvPr>
          <p:cNvCxnSpPr>
            <a:cxnSpLocks/>
            <a:stCxn id="18" idx="3"/>
            <a:endCxn id="20" idx="2"/>
          </p:cNvCxnSpPr>
          <p:nvPr/>
        </p:nvCxnSpPr>
        <p:spPr>
          <a:xfrm flipV="1">
            <a:off x="10247215" y="3857742"/>
            <a:ext cx="729766" cy="72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5DF562-9851-EF46-CA48-F2BB336D208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0247215" y="3885147"/>
            <a:ext cx="729765" cy="143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AD2074F-AE3E-0C21-6EC4-38F4116BC81C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10247216" y="2805172"/>
            <a:ext cx="729765" cy="6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A4A66B-3E2C-58B6-3DAA-9760A8F2BBC8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10247216" y="2062837"/>
            <a:ext cx="729765" cy="136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DC71B3-5C4C-A25D-3231-B4220F7B4D6A}"/>
              </a:ext>
            </a:extLst>
          </p:cNvPr>
          <p:cNvSpPr txBox="1"/>
          <p:nvPr/>
        </p:nvSpPr>
        <p:spPr>
          <a:xfrm>
            <a:off x="8980830" y="2452301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a1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5A9BD1-75C0-82F8-ADE6-54FDF70C3C99}"/>
              </a:ext>
            </a:extLst>
          </p:cNvPr>
          <p:cNvSpPr txBox="1"/>
          <p:nvPr/>
        </p:nvSpPr>
        <p:spPr>
          <a:xfrm>
            <a:off x="9192592" y="3041747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a2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6FD772-C337-0A9C-EDE2-E021FDDA0F98}"/>
              </a:ext>
            </a:extLst>
          </p:cNvPr>
          <p:cNvSpPr txBox="1"/>
          <p:nvPr/>
        </p:nvSpPr>
        <p:spPr>
          <a:xfrm>
            <a:off x="9803766" y="3343519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c’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F27AC8-8B13-35FA-CB46-4B61CF3D7798}"/>
              </a:ext>
            </a:extLst>
          </p:cNvPr>
          <p:cNvSpPr txBox="1"/>
          <p:nvPr/>
        </p:nvSpPr>
        <p:spPr>
          <a:xfrm>
            <a:off x="9130098" y="3962316"/>
            <a:ext cx="5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 </a:t>
            </a:r>
            <a:r>
              <a:rPr lang="en-US" altLang="ko-KR" sz="105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k-1</a:t>
            </a:r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806E4A-F7A9-E5F3-8135-0653351D0802}"/>
              </a:ext>
            </a:extLst>
          </p:cNvPr>
          <p:cNvSpPr txBox="1"/>
          <p:nvPr/>
        </p:nvSpPr>
        <p:spPr>
          <a:xfrm>
            <a:off x="8935194" y="4539667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 </a:t>
            </a:r>
            <a:r>
              <a:rPr lang="en-US" altLang="ko-KR" sz="1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</a:t>
            </a:r>
            <a:endParaRPr lang="ko-KR" altLang="en-US" sz="1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E2269B-D074-0236-F9D0-7A61A35EEB87}"/>
              </a:ext>
            </a:extLst>
          </p:cNvPr>
          <p:cNvSpPr txBox="1"/>
          <p:nvPr/>
        </p:nvSpPr>
        <p:spPr>
          <a:xfrm>
            <a:off x="10572484" y="2452300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b1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4B0577-27AD-A9F2-AB04-D805972E3642}"/>
              </a:ext>
            </a:extLst>
          </p:cNvPr>
          <p:cNvSpPr txBox="1"/>
          <p:nvPr/>
        </p:nvSpPr>
        <p:spPr>
          <a:xfrm>
            <a:off x="10368940" y="3046662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b2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FD4DE-AFEE-9D52-E1CA-19F3043113DE}"/>
              </a:ext>
            </a:extLst>
          </p:cNvPr>
          <p:cNvSpPr txBox="1"/>
          <p:nvPr/>
        </p:nvSpPr>
        <p:spPr>
          <a:xfrm>
            <a:off x="10164780" y="3937220"/>
            <a:ext cx="5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 </a:t>
            </a:r>
            <a:r>
              <a:rPr lang="en-US" altLang="ko-KR" sz="105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k-1</a:t>
            </a:r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AA3BD9-DFDB-AA4D-8897-54B313F916DD}"/>
              </a:ext>
            </a:extLst>
          </p:cNvPr>
          <p:cNvSpPr txBox="1"/>
          <p:nvPr/>
        </p:nvSpPr>
        <p:spPr>
          <a:xfrm>
            <a:off x="10612097" y="4535372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 </a:t>
            </a:r>
            <a:r>
              <a:rPr lang="en-US" altLang="ko-KR" sz="1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</a:t>
            </a:r>
            <a:endParaRPr lang="ko-KR" altLang="en-US" sz="1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364AE624-9342-AAC8-F53F-438A48E7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4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94668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FF37014-A2DD-9C98-6F3E-8623214BF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466"/>
          <a:stretch/>
        </p:blipFill>
        <p:spPr>
          <a:xfrm>
            <a:off x="911759" y="3222150"/>
            <a:ext cx="1273580" cy="1646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5E1EFC-22B1-AE13-F003-11BD3C5C6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414" y="704371"/>
            <a:ext cx="4801133" cy="2101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EF51A2-5AA7-E3BA-792F-FE22D844B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223" y="3662683"/>
            <a:ext cx="4943865" cy="2528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886304-BF80-DB88-2F73-AB7641C0F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845" y="1922310"/>
            <a:ext cx="4723507" cy="2244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EEE4D7-2AA7-C898-AE68-69F737EDF262}"/>
              </a:ext>
            </a:extLst>
          </p:cNvPr>
          <p:cNvSpPr/>
          <p:nvPr/>
        </p:nvSpPr>
        <p:spPr>
          <a:xfrm>
            <a:off x="7542275" y="1026702"/>
            <a:ext cx="2431812" cy="573278"/>
          </a:xfrm>
          <a:prstGeom prst="roundRect">
            <a:avLst/>
          </a:prstGeom>
          <a:solidFill>
            <a:srgbClr val="FF7C8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 → M1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8192E9-B3A1-85BE-4E2B-40FC8FA82130}"/>
              </a:ext>
            </a:extLst>
          </p:cNvPr>
          <p:cNvSpPr/>
          <p:nvPr/>
        </p:nvSpPr>
        <p:spPr>
          <a:xfrm>
            <a:off x="3303639" y="2947561"/>
            <a:ext cx="3310212" cy="573278"/>
          </a:xfrm>
          <a:prstGeom prst="roundRect">
            <a:avLst/>
          </a:prstGeom>
          <a:solidFill>
            <a:srgbClr val="FF7C8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 + M1 → M2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776174F-5B1A-7005-BDC4-8D10BEC228F3}"/>
              </a:ext>
            </a:extLst>
          </p:cNvPr>
          <p:cNvSpPr/>
          <p:nvPr/>
        </p:nvSpPr>
        <p:spPr>
          <a:xfrm>
            <a:off x="8079414" y="4811141"/>
            <a:ext cx="3640638" cy="573278"/>
          </a:xfrm>
          <a:prstGeom prst="roundRect">
            <a:avLst/>
          </a:prstGeom>
          <a:solidFill>
            <a:srgbClr val="FF7C8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 + M1 +M2 → Y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D825FCC-F255-6F6B-BC53-67A45FCB4C17}"/>
                  </a:ext>
                </a:extLst>
              </p14:cNvPr>
              <p14:cNvContentPartPr/>
              <p14:nvPr/>
            </p14:nvContentPartPr>
            <p14:xfrm>
              <a:off x="985032" y="3412472"/>
              <a:ext cx="420480" cy="298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D825FCC-F255-6F6B-BC53-67A45FCB4C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1392" y="3304472"/>
                <a:ext cx="5281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67F596A-C73C-D972-CB37-F40A2B59ABBA}"/>
                  </a:ext>
                </a:extLst>
              </p14:cNvPr>
              <p14:cNvContentPartPr/>
              <p14:nvPr/>
            </p14:nvContentPartPr>
            <p14:xfrm>
              <a:off x="5201021" y="2664093"/>
              <a:ext cx="29448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67F596A-C73C-D972-CB37-F40A2B59AB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47021" y="2556093"/>
                <a:ext cx="402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F155760-963C-1958-B2A8-E21FFA0A3B83}"/>
                  </a:ext>
                </a:extLst>
              </p14:cNvPr>
              <p14:cNvContentPartPr/>
              <p14:nvPr/>
            </p14:nvContentPartPr>
            <p14:xfrm>
              <a:off x="5859821" y="2644653"/>
              <a:ext cx="949680" cy="399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F155760-963C-1958-B2A8-E21FFA0A3B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05821" y="2537013"/>
                <a:ext cx="1057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92613A7-C1EF-2967-0224-FC0727007F19}"/>
                  </a:ext>
                </a:extLst>
              </p14:cNvPr>
              <p14:cNvContentPartPr/>
              <p14:nvPr/>
            </p14:nvContentPartPr>
            <p14:xfrm>
              <a:off x="9753221" y="4040733"/>
              <a:ext cx="25200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92613A7-C1EF-2967-0224-FC0727007F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99221" y="3933093"/>
                <a:ext cx="35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264FB5D3-B551-AEC5-4AA4-EDE8C68ABE0C}"/>
                  </a:ext>
                </a:extLst>
              </p14:cNvPr>
              <p14:cNvContentPartPr/>
              <p14:nvPr/>
            </p14:nvContentPartPr>
            <p14:xfrm>
              <a:off x="9733421" y="3863613"/>
              <a:ext cx="27324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264FB5D3-B551-AEC5-4AA4-EDE8C68ABE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79781" y="3755613"/>
                <a:ext cx="380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ECDC8AC6-887F-71A0-4E49-C90CE88D078E}"/>
                  </a:ext>
                </a:extLst>
              </p14:cNvPr>
              <p14:cNvContentPartPr/>
              <p14:nvPr/>
            </p14:nvContentPartPr>
            <p14:xfrm>
              <a:off x="10313381" y="4029933"/>
              <a:ext cx="1032120" cy="126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ECDC8AC6-887F-71A0-4E49-C90CE88D078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59741" y="3921933"/>
                <a:ext cx="11397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5B359BD5-04E9-5408-8332-3FB303B187BB}"/>
                  </a:ext>
                </a:extLst>
              </p14:cNvPr>
              <p14:cNvContentPartPr/>
              <p14:nvPr/>
            </p14:nvContentPartPr>
            <p14:xfrm>
              <a:off x="10323461" y="3853893"/>
              <a:ext cx="1038240" cy="406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5B359BD5-04E9-5408-8332-3FB303B187B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69821" y="3746253"/>
                <a:ext cx="11458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EBF6EAF2-A5D7-32C9-A65D-B1577D7967E2}"/>
                  </a:ext>
                </a:extLst>
              </p14:cNvPr>
              <p14:cNvContentPartPr/>
              <p14:nvPr/>
            </p14:nvContentPartPr>
            <p14:xfrm>
              <a:off x="5820221" y="5712213"/>
              <a:ext cx="30348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EBF6EAF2-A5D7-32C9-A65D-B1577D7967E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66581" y="5604573"/>
                <a:ext cx="411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875E7215-BCB1-A05A-9027-C85BFA5F30F1}"/>
                  </a:ext>
                </a:extLst>
              </p14:cNvPr>
              <p14:cNvContentPartPr/>
              <p14:nvPr/>
            </p14:nvContentPartPr>
            <p14:xfrm>
              <a:off x="5859821" y="5898693"/>
              <a:ext cx="261000" cy="205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875E7215-BCB1-A05A-9027-C85BFA5F30F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05821" y="5790693"/>
                <a:ext cx="368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85072EB9-C882-0D1A-0E08-1C7724997D2C}"/>
                  </a:ext>
                </a:extLst>
              </p14:cNvPr>
              <p14:cNvContentPartPr/>
              <p14:nvPr/>
            </p14:nvContentPartPr>
            <p14:xfrm>
              <a:off x="5840021" y="6115053"/>
              <a:ext cx="253440" cy="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85072EB9-C882-0D1A-0E08-1C7724997D2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86381" y="6007413"/>
                <a:ext cx="36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BE7FFC1-0052-14B1-7F0C-546C792570A9}"/>
                  </a:ext>
                </a:extLst>
              </p14:cNvPr>
              <p14:cNvContentPartPr/>
              <p14:nvPr/>
            </p14:nvContentPartPr>
            <p14:xfrm>
              <a:off x="6410261" y="6084813"/>
              <a:ext cx="1081440" cy="1224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BE7FFC1-0052-14B1-7F0C-546C792570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56261" y="5976813"/>
                <a:ext cx="11890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113C78F-9BD8-6AD5-7646-7E218E5E607B}"/>
                  </a:ext>
                </a:extLst>
              </p14:cNvPr>
              <p14:cNvContentPartPr/>
              <p14:nvPr/>
            </p14:nvContentPartPr>
            <p14:xfrm>
              <a:off x="6459581" y="5898333"/>
              <a:ext cx="1018080" cy="313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113C78F-9BD8-6AD5-7646-7E218E5E607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05581" y="5790693"/>
                <a:ext cx="11257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B881EDF5-58D0-DD96-3360-8B1C5FE46268}"/>
                  </a:ext>
                </a:extLst>
              </p14:cNvPr>
              <p14:cNvContentPartPr/>
              <p14:nvPr/>
            </p14:nvContentPartPr>
            <p14:xfrm>
              <a:off x="6419981" y="5702493"/>
              <a:ext cx="1059480" cy="1800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B881EDF5-58D0-DD96-3360-8B1C5FE4626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66341" y="5594493"/>
                <a:ext cx="1167120" cy="233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4169B58A-98C0-C59B-4400-91669B7D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40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50613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95043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4A281E5-02CE-D9D8-9D2C-AC3FFE5D9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" t="-1" r="3057" b="-16120"/>
          <a:stretch/>
        </p:blipFill>
        <p:spPr>
          <a:xfrm>
            <a:off x="1282973" y="3137205"/>
            <a:ext cx="5096748" cy="478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76549E-E05B-4EE6-9A99-E5A343ED7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73" y="594606"/>
            <a:ext cx="5096748" cy="2679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3EB713-A93D-0373-E224-C4D70ED3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047" y="590594"/>
            <a:ext cx="3953382" cy="3853587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121F632-649E-B296-2F72-A2B0414DEE16}"/>
              </a:ext>
            </a:extLst>
          </p:cNvPr>
          <p:cNvSpPr/>
          <p:nvPr/>
        </p:nvSpPr>
        <p:spPr>
          <a:xfrm>
            <a:off x="947466" y="4616526"/>
            <a:ext cx="10475710" cy="1515815"/>
          </a:xfrm>
          <a:prstGeom prst="roundRect">
            <a:avLst/>
          </a:prstGeom>
          <a:solidFill>
            <a:srgbClr val="FF7C8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모두가 유의한 결과가 나옴</a:t>
            </a:r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즉</a:t>
            </a:r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</a:t>
            </a:r>
            <a:r>
              <a:rPr lang="ko-KR" altLang="en-US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도박 단절행동에 독립변수와 매개변수들 모두 기능을 한다</a:t>
            </a:r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9323D446-CDDC-5907-BC4E-4C1400A29C33}"/>
                  </a:ext>
                </a:extLst>
              </p14:cNvPr>
              <p14:cNvContentPartPr/>
              <p14:nvPr/>
            </p14:nvContentPartPr>
            <p14:xfrm>
              <a:off x="4424141" y="2675804"/>
              <a:ext cx="257400" cy="190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9323D446-CDDC-5907-BC4E-4C1400A29C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0501" y="2567804"/>
                <a:ext cx="3650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4597750-421A-8985-7BC1-796AEB8BB9A1}"/>
                  </a:ext>
                </a:extLst>
              </p14:cNvPr>
              <p14:cNvContentPartPr/>
              <p14:nvPr/>
            </p14:nvContentPartPr>
            <p14:xfrm>
              <a:off x="4375181" y="2889644"/>
              <a:ext cx="290520" cy="108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4597750-421A-8985-7BC1-796AEB8BB9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1181" y="2781644"/>
                <a:ext cx="3981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48541FA-6144-076A-C81D-D778DA5D80AD}"/>
                  </a:ext>
                </a:extLst>
              </p14:cNvPr>
              <p14:cNvContentPartPr/>
              <p14:nvPr/>
            </p14:nvContentPartPr>
            <p14:xfrm>
              <a:off x="4365101" y="3362324"/>
              <a:ext cx="2937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48541FA-6144-076A-C81D-D778DA5D80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1461" y="3254684"/>
                <a:ext cx="40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FDF79D5-7DCC-2185-88DC-274B643A1D3E}"/>
                  </a:ext>
                </a:extLst>
              </p14:cNvPr>
              <p14:cNvContentPartPr/>
              <p14:nvPr/>
            </p14:nvContentPartPr>
            <p14:xfrm>
              <a:off x="5132261" y="2683724"/>
              <a:ext cx="983520" cy="201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FDF79D5-7DCC-2185-88DC-274B643A1D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78261" y="2576084"/>
                <a:ext cx="10911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CE55095D-BE62-59CA-B1B2-BB0623B24D6F}"/>
                  </a:ext>
                </a:extLst>
              </p14:cNvPr>
              <p14:cNvContentPartPr/>
              <p14:nvPr/>
            </p14:nvContentPartPr>
            <p14:xfrm>
              <a:off x="5112461" y="2900084"/>
              <a:ext cx="1014840" cy="9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CE55095D-BE62-59CA-B1B2-BB0623B24D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58461" y="2792444"/>
                <a:ext cx="11224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A510E2A-45DC-F5E9-DDF6-DA45BDB64303}"/>
                  </a:ext>
                </a:extLst>
              </p14:cNvPr>
              <p14:cNvContentPartPr/>
              <p14:nvPr/>
            </p14:nvContentPartPr>
            <p14:xfrm>
              <a:off x="5132261" y="3096284"/>
              <a:ext cx="1001520" cy="10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A510E2A-45DC-F5E9-DDF6-DA45BDB643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8261" y="2988644"/>
                <a:ext cx="11091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8EB25092-A85C-E4F1-626A-7BBA887577CD}"/>
                  </a:ext>
                </a:extLst>
              </p14:cNvPr>
              <p14:cNvContentPartPr/>
              <p14:nvPr/>
            </p14:nvContentPartPr>
            <p14:xfrm>
              <a:off x="5102381" y="3382124"/>
              <a:ext cx="99864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8EB25092-A85C-E4F1-626A-7BBA887577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48741" y="3274124"/>
                <a:ext cx="110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D00A1CA-54C3-40D3-2CEF-31BC58D9A69A}"/>
                  </a:ext>
                </a:extLst>
              </p14:cNvPr>
              <p14:cNvContentPartPr/>
              <p14:nvPr/>
            </p14:nvContentPartPr>
            <p14:xfrm>
              <a:off x="4365101" y="3136053"/>
              <a:ext cx="2919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D00A1CA-54C3-40D3-2CEF-31BC58D9A6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11461" y="3028053"/>
                <a:ext cx="3996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A9168C0-120D-CE0A-43F6-F71E929F0086}"/>
              </a:ext>
            </a:extLst>
          </p:cNvPr>
          <p:cNvSpPr/>
          <p:nvPr/>
        </p:nvSpPr>
        <p:spPr>
          <a:xfrm>
            <a:off x="2011028" y="3696060"/>
            <a:ext cx="3640638" cy="573278"/>
          </a:xfrm>
          <a:prstGeom prst="roundRect">
            <a:avLst/>
          </a:prstGeom>
          <a:solidFill>
            <a:srgbClr val="FF7C8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 + M1 +M2 + M3 → Y</a:t>
            </a:r>
            <a:endParaRPr lang="ko-KR" altLang="en-US" sz="24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D4D800BA-2448-405E-D106-D97C86E9492E}"/>
                  </a:ext>
                </a:extLst>
              </p14:cNvPr>
              <p14:cNvContentPartPr/>
              <p14:nvPr/>
            </p14:nvContentPartPr>
            <p14:xfrm>
              <a:off x="6773861" y="3686853"/>
              <a:ext cx="16344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D4D800BA-2448-405E-D106-D97C86E949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20221" y="3578853"/>
                <a:ext cx="271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7EC1F7B0-BD98-5ADF-CCA2-1DBBD025944A}"/>
                  </a:ext>
                </a:extLst>
              </p14:cNvPr>
              <p14:cNvContentPartPr/>
              <p14:nvPr/>
            </p14:nvContentPartPr>
            <p14:xfrm>
              <a:off x="6734981" y="2378973"/>
              <a:ext cx="14364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7EC1F7B0-BD98-5ADF-CCA2-1DBBD02594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80981" y="2271333"/>
                <a:ext cx="25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110036A4-02AA-4A5D-ED23-E4AEE4E12FD1}"/>
                  </a:ext>
                </a:extLst>
              </p14:cNvPr>
              <p14:cNvContentPartPr/>
              <p14:nvPr/>
            </p14:nvContentPartPr>
            <p14:xfrm>
              <a:off x="8288381" y="2389053"/>
              <a:ext cx="72324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110036A4-02AA-4A5D-ED23-E4AEE4E12F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34381" y="2281053"/>
                <a:ext cx="830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D66B802E-F80B-2AE1-D405-01E2E6C0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41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93570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3790252" y="206478"/>
            <a:ext cx="4640826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822DE5-60E9-B75C-BC32-D0A836C8F165}"/>
              </a:ext>
            </a:extLst>
          </p:cNvPr>
          <p:cNvSpPr/>
          <p:nvPr/>
        </p:nvSpPr>
        <p:spPr>
          <a:xfrm>
            <a:off x="693947" y="1848465"/>
            <a:ext cx="7383847" cy="4073364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ai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= X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가 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Mi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에 미치는 영향의 추정치</a:t>
            </a:r>
            <a:endParaRPr lang="en-US" altLang="ko-KR" sz="2400" dirty="0">
              <a:solidFill>
                <a:schemeClr val="tx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가 한 단위 차이나는 두 사례가 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Mi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에 미치는 영향</a:t>
            </a:r>
            <a:endParaRPr lang="en-US" altLang="ko-KR" sz="2400" dirty="0">
              <a:solidFill>
                <a:schemeClr val="tx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bi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= X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와 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Mi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를 제외한 나머지 매개변수를 통제한 상태에서 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Mi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가 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에 미치는 영향의 추정치</a:t>
            </a:r>
            <a:endParaRPr lang="en-US" altLang="ko-KR" sz="2400" dirty="0">
              <a:solidFill>
                <a:schemeClr val="tx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Mi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 한 단위 차이나는 두 사례의 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의 차이</a:t>
            </a:r>
            <a:endParaRPr lang="en-US" altLang="ko-KR" sz="2400" dirty="0">
              <a:solidFill>
                <a:schemeClr val="tx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c’ 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모든 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을 동일 수준으로 유지한 상태에서 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가 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에 미치는 영향에 대한 추정치</a:t>
            </a:r>
            <a:endParaRPr lang="en-US" altLang="ko-KR" sz="2400" dirty="0">
              <a:solidFill>
                <a:schemeClr val="tx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가 한 단위 차이나는 두 사례의 </a:t>
            </a:r>
            <a:r>
              <a:rPr lang="en-US" altLang="ko-KR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</a:t>
            </a:r>
            <a:r>
              <a:rPr lang="ko-KR" altLang="en-US" sz="2400" dirty="0">
                <a:solidFill>
                  <a:schemeClr val="tx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의 차이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822AF1-D41F-A53C-041C-F393632C17ED}"/>
              </a:ext>
            </a:extLst>
          </p:cNvPr>
          <p:cNvSpPr/>
          <p:nvPr/>
        </p:nvSpPr>
        <p:spPr>
          <a:xfrm>
            <a:off x="8537380" y="342900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6117F8-030E-FD8A-89D6-D0CB66DB3947}"/>
              </a:ext>
            </a:extLst>
          </p:cNvPr>
          <p:cNvSpPr/>
          <p:nvPr/>
        </p:nvSpPr>
        <p:spPr>
          <a:xfrm>
            <a:off x="9614023" y="1848465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2FF25B-843B-AACA-41BE-614FA0C12128}"/>
              </a:ext>
            </a:extLst>
          </p:cNvPr>
          <p:cNvSpPr/>
          <p:nvPr/>
        </p:nvSpPr>
        <p:spPr>
          <a:xfrm>
            <a:off x="9614023" y="259080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55CE26-AE3A-5B9E-D6F3-2422B58400B6}"/>
              </a:ext>
            </a:extLst>
          </p:cNvPr>
          <p:cNvSpPr/>
          <p:nvPr/>
        </p:nvSpPr>
        <p:spPr>
          <a:xfrm>
            <a:off x="9614022" y="4366421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Mk-1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315565-1723-4115-6CDF-D58204979815}"/>
              </a:ext>
            </a:extLst>
          </p:cNvPr>
          <p:cNvSpPr/>
          <p:nvPr/>
        </p:nvSpPr>
        <p:spPr>
          <a:xfrm>
            <a:off x="9614022" y="5108756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5A98F-4C90-5E14-3A1B-9C220AFF6BD1}"/>
              </a:ext>
            </a:extLst>
          </p:cNvPr>
          <p:cNvSpPr/>
          <p:nvPr/>
        </p:nvSpPr>
        <p:spPr>
          <a:xfrm>
            <a:off x="10660384" y="342899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B49B70-AD08-E44F-24AF-AA636DC71D47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8853977" y="2805172"/>
            <a:ext cx="760046" cy="62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C2FA49-40CA-D207-CA9B-3A7B9F49F74F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flipV="1">
            <a:off x="8853977" y="2062837"/>
            <a:ext cx="760046" cy="136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152CDE-5064-D1DF-363E-F7FE153BDA25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>
            <a:off x="8853977" y="3857743"/>
            <a:ext cx="760045" cy="72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489668D-8095-EDB3-9173-837F28B595B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>
            <a:off x="8853977" y="3857743"/>
            <a:ext cx="760045" cy="146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0926D5-9ABB-7F8A-07CA-3A0C5325618A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9170573" y="3643371"/>
            <a:ext cx="148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57C0D2-0801-E5DE-0F11-F7D442E9A59F}"/>
              </a:ext>
            </a:extLst>
          </p:cNvPr>
          <p:cNvCxnSpPr>
            <a:cxnSpLocks/>
            <a:stCxn id="18" idx="3"/>
            <a:endCxn id="20" idx="2"/>
          </p:cNvCxnSpPr>
          <p:nvPr/>
        </p:nvCxnSpPr>
        <p:spPr>
          <a:xfrm flipV="1">
            <a:off x="10247215" y="3857742"/>
            <a:ext cx="729766" cy="72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5DF562-9851-EF46-CA48-F2BB336D208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0247215" y="3885147"/>
            <a:ext cx="729765" cy="143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AD2074F-AE3E-0C21-6EC4-38F4116BC81C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10247216" y="2805172"/>
            <a:ext cx="729765" cy="6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A4A66B-3E2C-58B6-3DAA-9760A8F2BBC8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10247216" y="2062837"/>
            <a:ext cx="729765" cy="136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DC71B3-5C4C-A25D-3231-B4220F7B4D6A}"/>
              </a:ext>
            </a:extLst>
          </p:cNvPr>
          <p:cNvSpPr txBox="1"/>
          <p:nvPr/>
        </p:nvSpPr>
        <p:spPr>
          <a:xfrm>
            <a:off x="8980830" y="2452301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a1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5A9BD1-75C0-82F8-ADE6-54FDF70C3C99}"/>
              </a:ext>
            </a:extLst>
          </p:cNvPr>
          <p:cNvSpPr txBox="1"/>
          <p:nvPr/>
        </p:nvSpPr>
        <p:spPr>
          <a:xfrm>
            <a:off x="9192592" y="3041747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a2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6FD772-C337-0A9C-EDE2-E021FDDA0F98}"/>
              </a:ext>
            </a:extLst>
          </p:cNvPr>
          <p:cNvSpPr txBox="1"/>
          <p:nvPr/>
        </p:nvSpPr>
        <p:spPr>
          <a:xfrm>
            <a:off x="9803766" y="3343519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c’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F27AC8-8B13-35FA-CB46-4B61CF3D7798}"/>
              </a:ext>
            </a:extLst>
          </p:cNvPr>
          <p:cNvSpPr txBox="1"/>
          <p:nvPr/>
        </p:nvSpPr>
        <p:spPr>
          <a:xfrm>
            <a:off x="9130098" y="3962316"/>
            <a:ext cx="5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 </a:t>
            </a:r>
            <a:r>
              <a:rPr lang="en-US" altLang="ko-KR" sz="105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k-1</a:t>
            </a:r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806E4A-F7A9-E5F3-8135-0653351D0802}"/>
              </a:ext>
            </a:extLst>
          </p:cNvPr>
          <p:cNvSpPr txBox="1"/>
          <p:nvPr/>
        </p:nvSpPr>
        <p:spPr>
          <a:xfrm>
            <a:off x="8935194" y="4539667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 </a:t>
            </a:r>
            <a:r>
              <a:rPr lang="en-US" altLang="ko-KR" sz="1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</a:t>
            </a:r>
            <a:endParaRPr lang="ko-KR" altLang="en-US" sz="1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E2269B-D074-0236-F9D0-7A61A35EEB87}"/>
              </a:ext>
            </a:extLst>
          </p:cNvPr>
          <p:cNvSpPr txBox="1"/>
          <p:nvPr/>
        </p:nvSpPr>
        <p:spPr>
          <a:xfrm>
            <a:off x="10572484" y="2452300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b1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4B0577-27AD-A9F2-AB04-D805972E3642}"/>
              </a:ext>
            </a:extLst>
          </p:cNvPr>
          <p:cNvSpPr txBox="1"/>
          <p:nvPr/>
        </p:nvSpPr>
        <p:spPr>
          <a:xfrm>
            <a:off x="10368940" y="3046662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b2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FD4DE-AFEE-9D52-E1CA-19F3043113DE}"/>
              </a:ext>
            </a:extLst>
          </p:cNvPr>
          <p:cNvSpPr txBox="1"/>
          <p:nvPr/>
        </p:nvSpPr>
        <p:spPr>
          <a:xfrm>
            <a:off x="10164780" y="3937220"/>
            <a:ext cx="5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 </a:t>
            </a:r>
            <a:r>
              <a:rPr lang="en-US" altLang="ko-KR" sz="105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k-1</a:t>
            </a:r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AA3BD9-DFDB-AA4D-8897-54B313F916DD}"/>
              </a:ext>
            </a:extLst>
          </p:cNvPr>
          <p:cNvSpPr txBox="1"/>
          <p:nvPr/>
        </p:nvSpPr>
        <p:spPr>
          <a:xfrm>
            <a:off x="10612097" y="4535372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 </a:t>
            </a:r>
            <a:r>
              <a:rPr lang="en-US" altLang="ko-KR" sz="1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</a:t>
            </a:r>
            <a:endParaRPr lang="ko-KR" altLang="en-US" sz="1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52CA2C2C-C11D-2F4E-A919-5FBF01B6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5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25012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3790252" y="206478"/>
            <a:ext cx="4640826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B822DE5-60E9-B75C-BC32-D0A836C8F165}"/>
                  </a:ext>
                </a:extLst>
              </p:cNvPr>
              <p:cNvSpPr/>
              <p:nvPr/>
            </p:nvSpPr>
            <p:spPr>
              <a:xfrm>
                <a:off x="693947" y="1848465"/>
                <a:ext cx="7608054" cy="4073364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X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가 한 단위 차이로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코딩된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집단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(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이분형 변수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)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일때</a:t>
                </a:r>
                <a:endParaRPr lang="en-US" altLang="ko-KR" sz="2400" dirty="0">
                  <a:solidFill>
                    <a:schemeClr val="tx1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sz="2400" dirty="0">
                  <a:solidFill>
                    <a:schemeClr val="tx1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ko-KR" altLang="en-US" sz="2400" dirty="0">
                    <a:solidFill>
                      <a:schemeClr val="accent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추정된 평균의 차이로 해석</a:t>
                </a:r>
                <a:endParaRPr lang="en-US" altLang="ko-KR" sz="2400" dirty="0">
                  <a:solidFill>
                    <a:schemeClr val="accent1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sz="2400" dirty="0">
                  <a:solidFill>
                    <a:schemeClr val="tx1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|(X=1)] -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|(X=0)]</a:t>
                </a:r>
              </a:p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c’ =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∗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|(X=1)] -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∗</m:t>
                            </m:r>
                          </m:sup>
                        </m:sSup>
                      </m:e>
                    </m:acc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남산 장체B" panose="02020603020101020101" pitchFamily="18" charset="-127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|(X=0)]</a:t>
                </a:r>
              </a:p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∗</m:t>
                            </m:r>
                          </m:sup>
                        </m:sSup>
                      </m:e>
                    </m:acc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는 모든 매개변수들을 표본평균으로 고정시킨 수정평균 값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B822DE5-60E9-B75C-BC32-D0A836C8F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7" y="1848465"/>
                <a:ext cx="7608054" cy="40733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A4822AF1-D41F-A53C-041C-F393632C17ED}"/>
              </a:ext>
            </a:extLst>
          </p:cNvPr>
          <p:cNvSpPr/>
          <p:nvPr/>
        </p:nvSpPr>
        <p:spPr>
          <a:xfrm>
            <a:off x="8537380" y="342900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6117F8-030E-FD8A-89D6-D0CB66DB3947}"/>
              </a:ext>
            </a:extLst>
          </p:cNvPr>
          <p:cNvSpPr/>
          <p:nvPr/>
        </p:nvSpPr>
        <p:spPr>
          <a:xfrm>
            <a:off x="9614023" y="1848465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2FF25B-843B-AACA-41BE-614FA0C12128}"/>
              </a:ext>
            </a:extLst>
          </p:cNvPr>
          <p:cNvSpPr/>
          <p:nvPr/>
        </p:nvSpPr>
        <p:spPr>
          <a:xfrm>
            <a:off x="9614023" y="259080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55CE26-AE3A-5B9E-D6F3-2422B58400B6}"/>
              </a:ext>
            </a:extLst>
          </p:cNvPr>
          <p:cNvSpPr/>
          <p:nvPr/>
        </p:nvSpPr>
        <p:spPr>
          <a:xfrm>
            <a:off x="9614022" y="4366421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Mk-1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315565-1723-4115-6CDF-D58204979815}"/>
              </a:ext>
            </a:extLst>
          </p:cNvPr>
          <p:cNvSpPr/>
          <p:nvPr/>
        </p:nvSpPr>
        <p:spPr>
          <a:xfrm>
            <a:off x="9614022" y="5108756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5A98F-4C90-5E14-3A1B-9C220AFF6BD1}"/>
              </a:ext>
            </a:extLst>
          </p:cNvPr>
          <p:cNvSpPr/>
          <p:nvPr/>
        </p:nvSpPr>
        <p:spPr>
          <a:xfrm>
            <a:off x="10660384" y="342899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B49B70-AD08-E44F-24AF-AA636DC71D47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8853977" y="2805172"/>
            <a:ext cx="760046" cy="62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C2FA49-40CA-D207-CA9B-3A7B9F49F74F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flipV="1">
            <a:off x="8853977" y="2062837"/>
            <a:ext cx="760046" cy="136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152CDE-5064-D1DF-363E-F7FE153BDA25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>
            <a:off x="8853977" y="3857743"/>
            <a:ext cx="760045" cy="72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489668D-8095-EDB3-9173-837F28B595B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>
            <a:off x="8853977" y="3857743"/>
            <a:ext cx="760045" cy="146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0926D5-9ABB-7F8A-07CA-3A0C5325618A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9170573" y="3643371"/>
            <a:ext cx="148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57C0D2-0801-E5DE-0F11-F7D442E9A59F}"/>
              </a:ext>
            </a:extLst>
          </p:cNvPr>
          <p:cNvCxnSpPr>
            <a:cxnSpLocks/>
            <a:stCxn id="18" idx="3"/>
            <a:endCxn id="20" idx="2"/>
          </p:cNvCxnSpPr>
          <p:nvPr/>
        </p:nvCxnSpPr>
        <p:spPr>
          <a:xfrm flipV="1">
            <a:off x="10247215" y="3857742"/>
            <a:ext cx="729766" cy="72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5DF562-9851-EF46-CA48-F2BB336D208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0247215" y="3885147"/>
            <a:ext cx="729765" cy="143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AD2074F-AE3E-0C21-6EC4-38F4116BC81C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10247216" y="2805172"/>
            <a:ext cx="729765" cy="6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A4A66B-3E2C-58B6-3DAA-9760A8F2BBC8}"/>
              </a:ext>
            </a:extLst>
          </p:cNvPr>
          <p:cNvCxnSpPr>
            <a:cxnSpLocks/>
            <a:stCxn id="8" idx="3"/>
            <a:endCxn id="20" idx="0"/>
          </p:cNvCxnSpPr>
          <p:nvPr/>
        </p:nvCxnSpPr>
        <p:spPr>
          <a:xfrm>
            <a:off x="10247216" y="2062837"/>
            <a:ext cx="729765" cy="136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DC71B3-5C4C-A25D-3231-B4220F7B4D6A}"/>
              </a:ext>
            </a:extLst>
          </p:cNvPr>
          <p:cNvSpPr txBox="1"/>
          <p:nvPr/>
        </p:nvSpPr>
        <p:spPr>
          <a:xfrm>
            <a:off x="8980830" y="2452301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a1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5A9BD1-75C0-82F8-ADE6-54FDF70C3C99}"/>
              </a:ext>
            </a:extLst>
          </p:cNvPr>
          <p:cNvSpPr txBox="1"/>
          <p:nvPr/>
        </p:nvSpPr>
        <p:spPr>
          <a:xfrm>
            <a:off x="9192592" y="3041747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a2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6FD772-C337-0A9C-EDE2-E021FDDA0F98}"/>
              </a:ext>
            </a:extLst>
          </p:cNvPr>
          <p:cNvSpPr txBox="1"/>
          <p:nvPr/>
        </p:nvSpPr>
        <p:spPr>
          <a:xfrm>
            <a:off x="9803766" y="3343519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c’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F27AC8-8B13-35FA-CB46-4B61CF3D7798}"/>
              </a:ext>
            </a:extLst>
          </p:cNvPr>
          <p:cNvSpPr txBox="1"/>
          <p:nvPr/>
        </p:nvSpPr>
        <p:spPr>
          <a:xfrm>
            <a:off x="9130098" y="3962316"/>
            <a:ext cx="5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 </a:t>
            </a:r>
            <a:r>
              <a:rPr lang="en-US" altLang="ko-KR" sz="105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k-1</a:t>
            </a:r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806E4A-F7A9-E5F3-8135-0653351D0802}"/>
              </a:ext>
            </a:extLst>
          </p:cNvPr>
          <p:cNvSpPr txBox="1"/>
          <p:nvPr/>
        </p:nvSpPr>
        <p:spPr>
          <a:xfrm>
            <a:off x="8935194" y="4539667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 </a:t>
            </a:r>
            <a:r>
              <a:rPr lang="en-US" altLang="ko-KR" sz="1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</a:t>
            </a:r>
            <a:endParaRPr lang="ko-KR" altLang="en-US" sz="1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E2269B-D074-0236-F9D0-7A61A35EEB87}"/>
              </a:ext>
            </a:extLst>
          </p:cNvPr>
          <p:cNvSpPr txBox="1"/>
          <p:nvPr/>
        </p:nvSpPr>
        <p:spPr>
          <a:xfrm>
            <a:off x="10572484" y="2452300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b1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4B0577-27AD-A9F2-AB04-D805972E3642}"/>
              </a:ext>
            </a:extLst>
          </p:cNvPr>
          <p:cNvSpPr txBox="1"/>
          <p:nvPr/>
        </p:nvSpPr>
        <p:spPr>
          <a:xfrm>
            <a:off x="10368940" y="3046662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b2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FD4DE-AFEE-9D52-E1CA-19F3043113DE}"/>
              </a:ext>
            </a:extLst>
          </p:cNvPr>
          <p:cNvSpPr txBox="1"/>
          <p:nvPr/>
        </p:nvSpPr>
        <p:spPr>
          <a:xfrm>
            <a:off x="10164780" y="3937220"/>
            <a:ext cx="5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 </a:t>
            </a:r>
            <a:r>
              <a:rPr lang="en-US" altLang="ko-KR" sz="105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k-1</a:t>
            </a:r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AA3BD9-DFDB-AA4D-8897-54B313F916DD}"/>
              </a:ext>
            </a:extLst>
          </p:cNvPr>
          <p:cNvSpPr txBox="1"/>
          <p:nvPr/>
        </p:nvSpPr>
        <p:spPr>
          <a:xfrm>
            <a:off x="10612097" y="4535372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 </a:t>
            </a:r>
            <a:r>
              <a:rPr lang="en-US" altLang="ko-KR" sz="1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</a:t>
            </a:r>
            <a:endParaRPr lang="ko-KR" altLang="en-US" sz="1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CE077E3D-8AC9-2DF8-E7FE-E98D20C7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6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330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직접효과와 간접효과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8BC1F9-7599-5288-FE1F-6639515FF295}"/>
              </a:ext>
            </a:extLst>
          </p:cNvPr>
          <p:cNvSpPr/>
          <p:nvPr/>
        </p:nvSpPr>
        <p:spPr>
          <a:xfrm>
            <a:off x="8537380" y="342900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A975B7-BFE0-879C-DA57-79BB75D9C6CA}"/>
              </a:ext>
            </a:extLst>
          </p:cNvPr>
          <p:cNvSpPr/>
          <p:nvPr/>
        </p:nvSpPr>
        <p:spPr>
          <a:xfrm>
            <a:off x="9614023" y="1848465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843E13-31BE-0477-D1A1-B6F9F3412A2F}"/>
              </a:ext>
            </a:extLst>
          </p:cNvPr>
          <p:cNvSpPr/>
          <p:nvPr/>
        </p:nvSpPr>
        <p:spPr>
          <a:xfrm>
            <a:off x="9614023" y="259080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B6A8C6-93D1-B937-1145-2CB4D5038DB1}"/>
              </a:ext>
            </a:extLst>
          </p:cNvPr>
          <p:cNvSpPr/>
          <p:nvPr/>
        </p:nvSpPr>
        <p:spPr>
          <a:xfrm>
            <a:off x="9614022" y="4366421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Mk-1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9F10F6-1AF4-E3BF-1E34-CAF3568F148E}"/>
              </a:ext>
            </a:extLst>
          </p:cNvPr>
          <p:cNvSpPr/>
          <p:nvPr/>
        </p:nvSpPr>
        <p:spPr>
          <a:xfrm>
            <a:off x="9614022" y="5108756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E98DF-96C1-8E6B-737B-E4F4B1B1161F}"/>
              </a:ext>
            </a:extLst>
          </p:cNvPr>
          <p:cNvSpPr/>
          <p:nvPr/>
        </p:nvSpPr>
        <p:spPr>
          <a:xfrm>
            <a:off x="10660384" y="342899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2CD2DCB-7A07-0F7B-06D2-E5692F63B828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flipV="1">
            <a:off x="8853977" y="2805172"/>
            <a:ext cx="760046" cy="62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F15699-04BD-F7D8-A2BE-646ED7977A97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8853977" y="2062837"/>
            <a:ext cx="760046" cy="136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12981E-1BBE-851C-C622-22E9E894F915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>
            <a:off x="8853977" y="3857743"/>
            <a:ext cx="760045" cy="72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25488B-DC95-55D5-908E-35AC8B18DDF5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>
            <a:off x="8853977" y="3857743"/>
            <a:ext cx="760045" cy="146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08E60D-27E6-F525-FB15-5A9DFED4438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170573" y="3643371"/>
            <a:ext cx="148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533700-73D8-4BDA-63F2-8A03D1939989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10247215" y="3857742"/>
            <a:ext cx="729766" cy="72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DFDCFC-25AA-534B-814A-8592849B0D8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247215" y="3885147"/>
            <a:ext cx="729765" cy="143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CC98937-B5FD-970C-073C-DF04DF66932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10247216" y="2805172"/>
            <a:ext cx="729765" cy="6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2EBD53-96A3-098B-2528-36355F3E1299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247216" y="2062837"/>
            <a:ext cx="729765" cy="136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516A96-1520-DB78-4414-4D8EAF4173B7}"/>
              </a:ext>
            </a:extLst>
          </p:cNvPr>
          <p:cNvSpPr txBox="1"/>
          <p:nvPr/>
        </p:nvSpPr>
        <p:spPr>
          <a:xfrm>
            <a:off x="8980830" y="2452301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a1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934E6C-A76E-4650-DB73-4CCD0BF4F0A1}"/>
              </a:ext>
            </a:extLst>
          </p:cNvPr>
          <p:cNvSpPr txBox="1"/>
          <p:nvPr/>
        </p:nvSpPr>
        <p:spPr>
          <a:xfrm>
            <a:off x="9192592" y="3041747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a2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6FBDD-693F-AC79-13DD-E2B18F8FF0C2}"/>
              </a:ext>
            </a:extLst>
          </p:cNvPr>
          <p:cNvSpPr txBox="1"/>
          <p:nvPr/>
        </p:nvSpPr>
        <p:spPr>
          <a:xfrm>
            <a:off x="9803766" y="3343519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c’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8A5B4-023F-CD79-F870-382F5A8D1B32}"/>
              </a:ext>
            </a:extLst>
          </p:cNvPr>
          <p:cNvSpPr txBox="1"/>
          <p:nvPr/>
        </p:nvSpPr>
        <p:spPr>
          <a:xfrm>
            <a:off x="9130098" y="3962316"/>
            <a:ext cx="5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 </a:t>
            </a:r>
            <a:r>
              <a:rPr lang="en-US" altLang="ko-KR" sz="105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k-1</a:t>
            </a:r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AF4CC0-B684-8FF9-C1A4-BB60624A762F}"/>
              </a:ext>
            </a:extLst>
          </p:cNvPr>
          <p:cNvSpPr txBox="1"/>
          <p:nvPr/>
        </p:nvSpPr>
        <p:spPr>
          <a:xfrm>
            <a:off x="8935194" y="4539667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 </a:t>
            </a:r>
            <a:r>
              <a:rPr lang="en-US" altLang="ko-KR" sz="1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</a:t>
            </a:r>
            <a:endParaRPr lang="ko-KR" altLang="en-US" sz="1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2D515-B276-41C6-7E5E-CD5EF4B5A2B2}"/>
              </a:ext>
            </a:extLst>
          </p:cNvPr>
          <p:cNvSpPr txBox="1"/>
          <p:nvPr/>
        </p:nvSpPr>
        <p:spPr>
          <a:xfrm>
            <a:off x="10572484" y="2452300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b1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2A330-4BEF-4E2A-36A5-C267B1CB6453}"/>
              </a:ext>
            </a:extLst>
          </p:cNvPr>
          <p:cNvSpPr txBox="1"/>
          <p:nvPr/>
        </p:nvSpPr>
        <p:spPr>
          <a:xfrm>
            <a:off x="10368940" y="3046662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b2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BDCAC5-A5ED-8667-FD83-771E95370C0B}"/>
              </a:ext>
            </a:extLst>
          </p:cNvPr>
          <p:cNvSpPr txBox="1"/>
          <p:nvPr/>
        </p:nvSpPr>
        <p:spPr>
          <a:xfrm>
            <a:off x="10164780" y="3937220"/>
            <a:ext cx="5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 </a:t>
            </a:r>
            <a:r>
              <a:rPr lang="en-US" altLang="ko-KR" sz="105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k-1</a:t>
            </a:r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665D6-4817-E3FF-0D43-4961A9947CDA}"/>
              </a:ext>
            </a:extLst>
          </p:cNvPr>
          <p:cNvSpPr txBox="1"/>
          <p:nvPr/>
        </p:nvSpPr>
        <p:spPr>
          <a:xfrm>
            <a:off x="10612097" y="4535372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 </a:t>
            </a:r>
            <a:r>
              <a:rPr lang="en-US" altLang="ko-KR" sz="1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</a:t>
            </a:r>
            <a:endParaRPr lang="ko-KR" altLang="en-US" sz="1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D74970-90EF-9B0A-09AA-A9EA99EC5FDC}"/>
              </a:ext>
            </a:extLst>
          </p:cNvPr>
          <p:cNvSpPr/>
          <p:nvPr/>
        </p:nvSpPr>
        <p:spPr>
          <a:xfrm>
            <a:off x="693947" y="1848465"/>
            <a:ext cx="7383847" cy="4073364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직접효과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매개변수들을 거치지 않고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에 영향을 줌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간접효과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단일의 특정 매개변수를 통하여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Y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에 영향을 줌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다중매개모형에서는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간접효과를 특정간접효과라고 부름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간접효과는 경로들의 효과에 대한 적항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X→Mi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= ai</a:t>
            </a:r>
          </a:p>
          <a:p>
            <a:pPr algn="ctr"/>
            <a:r>
              <a:rPr lang="en-US" altLang="ko-KR" sz="2400" dirty="0" err="1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Mi→Y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= bi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특정간접효과 </a:t>
            </a:r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= ai · bi</a:t>
            </a: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32" name="슬라이드 번호 개체 틀 3">
            <a:extLst>
              <a:ext uri="{FF2B5EF4-FFF2-40B4-BE49-F238E27FC236}">
                <a16:creationId xmlns:a16="http://schemas.microsoft.com/office/drawing/2014/main" id="{EC1694F9-42B0-96F6-C95F-E733928C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7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251387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총효과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8BC1F9-7599-5288-FE1F-6639515FF295}"/>
              </a:ext>
            </a:extLst>
          </p:cNvPr>
          <p:cNvSpPr/>
          <p:nvPr/>
        </p:nvSpPr>
        <p:spPr>
          <a:xfrm>
            <a:off x="8537380" y="342900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A975B7-BFE0-879C-DA57-79BB75D9C6CA}"/>
              </a:ext>
            </a:extLst>
          </p:cNvPr>
          <p:cNvSpPr/>
          <p:nvPr/>
        </p:nvSpPr>
        <p:spPr>
          <a:xfrm>
            <a:off x="9614023" y="1848465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843E13-31BE-0477-D1A1-B6F9F3412A2F}"/>
              </a:ext>
            </a:extLst>
          </p:cNvPr>
          <p:cNvSpPr/>
          <p:nvPr/>
        </p:nvSpPr>
        <p:spPr>
          <a:xfrm>
            <a:off x="9614023" y="2590800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B6A8C6-93D1-B937-1145-2CB4D5038DB1}"/>
              </a:ext>
            </a:extLst>
          </p:cNvPr>
          <p:cNvSpPr/>
          <p:nvPr/>
        </p:nvSpPr>
        <p:spPr>
          <a:xfrm>
            <a:off x="9614022" y="4366421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Mk-1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9F10F6-1AF4-E3BF-1E34-CAF3568F148E}"/>
              </a:ext>
            </a:extLst>
          </p:cNvPr>
          <p:cNvSpPr/>
          <p:nvPr/>
        </p:nvSpPr>
        <p:spPr>
          <a:xfrm>
            <a:off x="9614022" y="5108756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E98DF-96C1-8E6B-737B-E4F4B1B1161F}"/>
              </a:ext>
            </a:extLst>
          </p:cNvPr>
          <p:cNvSpPr/>
          <p:nvPr/>
        </p:nvSpPr>
        <p:spPr>
          <a:xfrm>
            <a:off x="10660384" y="3428999"/>
            <a:ext cx="633193" cy="428743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2CD2DCB-7A07-0F7B-06D2-E5692F63B828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flipV="1">
            <a:off x="8853977" y="2805172"/>
            <a:ext cx="760046" cy="62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F15699-04BD-F7D8-A2BE-646ED7977A97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8853977" y="2062837"/>
            <a:ext cx="760046" cy="136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12981E-1BBE-851C-C622-22E9E894F915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>
            <a:off x="8853977" y="3857743"/>
            <a:ext cx="760045" cy="72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25488B-DC95-55D5-908E-35AC8B18DDF5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>
            <a:off x="8853977" y="3857743"/>
            <a:ext cx="760045" cy="146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08E60D-27E6-F525-FB15-5A9DFED4438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170573" y="3643371"/>
            <a:ext cx="1489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533700-73D8-4BDA-63F2-8A03D1939989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10247215" y="3857742"/>
            <a:ext cx="729766" cy="72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DFDCFC-25AA-534B-814A-8592849B0D8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247215" y="3885147"/>
            <a:ext cx="729765" cy="143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CC98937-B5FD-970C-073C-DF04DF66932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10247216" y="2805172"/>
            <a:ext cx="729765" cy="62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2EBD53-96A3-098B-2528-36355F3E1299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247216" y="2062837"/>
            <a:ext cx="729765" cy="136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516A96-1520-DB78-4414-4D8EAF4173B7}"/>
              </a:ext>
            </a:extLst>
          </p:cNvPr>
          <p:cNvSpPr txBox="1"/>
          <p:nvPr/>
        </p:nvSpPr>
        <p:spPr>
          <a:xfrm>
            <a:off x="8980830" y="2452301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a1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934E6C-A76E-4650-DB73-4CCD0BF4F0A1}"/>
              </a:ext>
            </a:extLst>
          </p:cNvPr>
          <p:cNvSpPr txBox="1"/>
          <p:nvPr/>
        </p:nvSpPr>
        <p:spPr>
          <a:xfrm>
            <a:off x="9192592" y="3041747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a2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6FBDD-693F-AC79-13DD-E2B18F8FF0C2}"/>
              </a:ext>
            </a:extLst>
          </p:cNvPr>
          <p:cNvSpPr txBox="1"/>
          <p:nvPr/>
        </p:nvSpPr>
        <p:spPr>
          <a:xfrm>
            <a:off x="9803766" y="3343519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c’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8A5B4-023F-CD79-F870-382F5A8D1B32}"/>
              </a:ext>
            </a:extLst>
          </p:cNvPr>
          <p:cNvSpPr txBox="1"/>
          <p:nvPr/>
        </p:nvSpPr>
        <p:spPr>
          <a:xfrm>
            <a:off x="9130098" y="3962316"/>
            <a:ext cx="5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 </a:t>
            </a:r>
            <a:r>
              <a:rPr lang="en-US" altLang="ko-KR" sz="105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k-1</a:t>
            </a:r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AF4CC0-B684-8FF9-C1A4-BB60624A762F}"/>
              </a:ext>
            </a:extLst>
          </p:cNvPr>
          <p:cNvSpPr txBox="1"/>
          <p:nvPr/>
        </p:nvSpPr>
        <p:spPr>
          <a:xfrm>
            <a:off x="8935194" y="4539667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a </a:t>
            </a:r>
            <a:r>
              <a:rPr lang="en-US" altLang="ko-KR" sz="1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</a:t>
            </a:r>
            <a:endParaRPr lang="ko-KR" altLang="en-US" sz="1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2D515-B276-41C6-7E5E-CD5EF4B5A2B2}"/>
              </a:ext>
            </a:extLst>
          </p:cNvPr>
          <p:cNvSpPr txBox="1"/>
          <p:nvPr/>
        </p:nvSpPr>
        <p:spPr>
          <a:xfrm>
            <a:off x="10572484" y="2452300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b1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2A330-4BEF-4E2A-36A5-C267B1CB6453}"/>
              </a:ext>
            </a:extLst>
          </p:cNvPr>
          <p:cNvSpPr txBox="1"/>
          <p:nvPr/>
        </p:nvSpPr>
        <p:spPr>
          <a:xfrm>
            <a:off x="10368940" y="3046662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b2</a:t>
            </a:r>
            <a:endParaRPr lang="ko-KR" altLang="en-US" sz="1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BDCAC5-A5ED-8667-FD83-771E95370C0B}"/>
              </a:ext>
            </a:extLst>
          </p:cNvPr>
          <p:cNvSpPr txBox="1"/>
          <p:nvPr/>
        </p:nvSpPr>
        <p:spPr>
          <a:xfrm>
            <a:off x="10164780" y="3937220"/>
            <a:ext cx="54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 </a:t>
            </a:r>
            <a:r>
              <a:rPr lang="en-US" altLang="ko-KR" sz="105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k-1</a:t>
            </a:r>
            <a:endParaRPr lang="ko-KR" altLang="en-US" sz="105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665D6-4817-E3FF-0D43-4961A9947CDA}"/>
              </a:ext>
            </a:extLst>
          </p:cNvPr>
          <p:cNvSpPr txBox="1"/>
          <p:nvPr/>
        </p:nvSpPr>
        <p:spPr>
          <a:xfrm>
            <a:off x="10612097" y="4535372"/>
            <a:ext cx="38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 </a:t>
            </a:r>
            <a:r>
              <a:rPr lang="en-US" altLang="ko-KR" sz="1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k</a:t>
            </a:r>
            <a:endParaRPr lang="ko-KR" altLang="en-US" sz="1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6D74970-90EF-9B0A-09AA-A9EA99EC5FDC}"/>
                  </a:ext>
                </a:extLst>
              </p:cNvPr>
              <p:cNvSpPr/>
              <p:nvPr/>
            </p:nvSpPr>
            <p:spPr>
              <a:xfrm>
                <a:off x="693947" y="1848465"/>
                <a:ext cx="7383847" cy="4073364"/>
              </a:xfrm>
              <a:prstGeom prst="roundRect">
                <a:avLst/>
              </a:prstGeom>
              <a:solidFill>
                <a:srgbClr val="F1D7B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X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가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Y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에 영향을 주는 총간접효과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𝑖</m:t>
                        </m:r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ko-KR" altLang="en-US" sz="2400" dirty="0" err="1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총효과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(c)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– 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직접효과와 총간접효과의 합계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c = c’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𝑖</m:t>
                        </m:r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총효과는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Y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를 </a:t>
                </a:r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X</a:t>
                </a:r>
                <a:r>
                  <a:rPr lang="ko-KR" altLang="en-US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에만 회귀시켜서 추정할 수도 있음</a:t>
                </a:r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  <a:latin typeface="서울남산 장체B" panose="02020603020101020101" pitchFamily="18" charset="-127"/>
                    <a:ea typeface="서울남산 장체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𝑖</m:t>
                        </m:r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서울남산 장체B" panose="02020603020101020101" pitchFamily="18" charset="-127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서울남산 장체B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 장체B" panose="02020603020101020101" pitchFamily="18" charset="-127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 장체B" panose="02020603020101020101" pitchFamily="18" charset="-127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 장체B" panose="02020603020101020101" pitchFamily="18" charset="-127"/>
                      </a:rPr>
                      <m:t> −</m:t>
                    </m:r>
                    <m:r>
                      <a:rPr lang="en-US" altLang="ko-KR" sz="2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 장체B" panose="02020603020101020101" pitchFamily="18" charset="-127"/>
                      </a:rPr>
                      <m:t>𝑐</m:t>
                    </m:r>
                    <m:r>
                      <a:rPr lang="en-US" altLang="ko-KR" sz="2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서울남산 장체B" panose="02020603020101020101" pitchFamily="18" charset="-127"/>
                      </a:rPr>
                      <m:t>′</m:t>
                    </m:r>
                  </m:oMath>
                </a14:m>
                <a:endParaRPr lang="en-US" altLang="ko-KR" sz="2400" dirty="0">
                  <a:solidFill>
                    <a:sysClr val="windowText" lastClr="000000"/>
                  </a:solidFill>
                  <a:latin typeface="서울남산 장체B" panose="02020603020101020101" pitchFamily="18" charset="-127"/>
                  <a:ea typeface="서울남산 장체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46D74970-90EF-9B0A-09AA-A9EA99EC5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7" y="1848465"/>
                <a:ext cx="7383847" cy="40733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슬라이드 번호 개체 틀 3">
            <a:extLst>
              <a:ext uri="{FF2B5EF4-FFF2-40B4-BE49-F238E27FC236}">
                <a16:creationId xmlns:a16="http://schemas.microsoft.com/office/drawing/2014/main" id="{49414E64-0FA3-3E04-DE63-99943157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8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14319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58965" y="351501"/>
            <a:ext cx="12309929" cy="6462957"/>
            <a:chOff x="85725" y="419100"/>
            <a:chExt cx="11991975" cy="6296025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E4E4F69D-EA5E-4A45-A9EF-CF98A36AA0D9}"/>
                </a:ext>
              </a:extLst>
            </p:cNvPr>
            <p:cNvSpPr/>
            <p:nvPr/>
          </p:nvSpPr>
          <p:spPr>
            <a:xfrm>
              <a:off x="85725" y="609600"/>
              <a:ext cx="11991975" cy="6105525"/>
            </a:xfrm>
            <a:custGeom>
              <a:avLst/>
              <a:gdLst>
                <a:gd name="connsiteX0" fmla="*/ 438150 w 11953875"/>
                <a:gd name="connsiteY0" fmla="*/ 9525 h 6076950"/>
                <a:gd name="connsiteX1" fmla="*/ 438150 w 11953875"/>
                <a:gd name="connsiteY1" fmla="*/ 9525 h 6076950"/>
                <a:gd name="connsiteX2" fmla="*/ 314325 w 11953875"/>
                <a:gd name="connsiteY2" fmla="*/ 19050 h 6076950"/>
                <a:gd name="connsiteX3" fmla="*/ 76200 w 11953875"/>
                <a:gd name="connsiteY3" fmla="*/ 0 h 6076950"/>
                <a:gd name="connsiteX4" fmla="*/ 238125 w 11953875"/>
                <a:gd name="connsiteY4" fmla="*/ 2762250 h 6076950"/>
                <a:gd name="connsiteX5" fmla="*/ 0 w 11953875"/>
                <a:gd name="connsiteY5" fmla="*/ 6067425 h 6076950"/>
                <a:gd name="connsiteX6" fmla="*/ 5924550 w 11953875"/>
                <a:gd name="connsiteY6" fmla="*/ 5781675 h 6076950"/>
                <a:gd name="connsiteX7" fmla="*/ 11953875 w 11953875"/>
                <a:gd name="connsiteY7" fmla="*/ 6076950 h 6076950"/>
                <a:gd name="connsiteX8" fmla="*/ 11715750 w 11953875"/>
                <a:gd name="connsiteY8" fmla="*/ 2657475 h 6076950"/>
                <a:gd name="connsiteX9" fmla="*/ 11849100 w 11953875"/>
                <a:gd name="connsiteY9" fmla="*/ 19050 h 6076950"/>
                <a:gd name="connsiteX10" fmla="*/ 438150 w 11953875"/>
                <a:gd name="connsiteY10" fmla="*/ 9525 h 6076950"/>
                <a:gd name="connsiteX0" fmla="*/ 438150 w 11953875"/>
                <a:gd name="connsiteY0" fmla="*/ 0 h 6067425"/>
                <a:gd name="connsiteX1" fmla="*/ 438150 w 11953875"/>
                <a:gd name="connsiteY1" fmla="*/ 0 h 6067425"/>
                <a:gd name="connsiteX2" fmla="*/ 314325 w 11953875"/>
                <a:gd name="connsiteY2" fmla="*/ 9525 h 6067425"/>
                <a:gd name="connsiteX3" fmla="*/ 19050 w 11953875"/>
                <a:gd name="connsiteY3" fmla="*/ 38100 h 6067425"/>
                <a:gd name="connsiteX4" fmla="*/ 238125 w 11953875"/>
                <a:gd name="connsiteY4" fmla="*/ 2752725 h 6067425"/>
                <a:gd name="connsiteX5" fmla="*/ 0 w 11953875"/>
                <a:gd name="connsiteY5" fmla="*/ 6057900 h 6067425"/>
                <a:gd name="connsiteX6" fmla="*/ 5924550 w 11953875"/>
                <a:gd name="connsiteY6" fmla="*/ 5772150 h 6067425"/>
                <a:gd name="connsiteX7" fmla="*/ 11953875 w 11953875"/>
                <a:gd name="connsiteY7" fmla="*/ 6067425 h 6067425"/>
                <a:gd name="connsiteX8" fmla="*/ 11715750 w 11953875"/>
                <a:gd name="connsiteY8" fmla="*/ 2647950 h 6067425"/>
                <a:gd name="connsiteX9" fmla="*/ 11849100 w 11953875"/>
                <a:gd name="connsiteY9" fmla="*/ 9525 h 6067425"/>
                <a:gd name="connsiteX10" fmla="*/ 438150 w 11953875"/>
                <a:gd name="connsiteY10" fmla="*/ 0 h 6067425"/>
                <a:gd name="connsiteX0" fmla="*/ 466725 w 11982450"/>
                <a:gd name="connsiteY0" fmla="*/ 0 h 6105525"/>
                <a:gd name="connsiteX1" fmla="*/ 466725 w 11982450"/>
                <a:gd name="connsiteY1" fmla="*/ 0 h 6105525"/>
                <a:gd name="connsiteX2" fmla="*/ 342900 w 11982450"/>
                <a:gd name="connsiteY2" fmla="*/ 9525 h 6105525"/>
                <a:gd name="connsiteX3" fmla="*/ 47625 w 11982450"/>
                <a:gd name="connsiteY3" fmla="*/ 38100 h 6105525"/>
                <a:gd name="connsiteX4" fmla="*/ 266700 w 11982450"/>
                <a:gd name="connsiteY4" fmla="*/ 2752725 h 6105525"/>
                <a:gd name="connsiteX5" fmla="*/ 0 w 11982450"/>
                <a:gd name="connsiteY5" fmla="*/ 6105525 h 6105525"/>
                <a:gd name="connsiteX6" fmla="*/ 5953125 w 11982450"/>
                <a:gd name="connsiteY6" fmla="*/ 5772150 h 6105525"/>
                <a:gd name="connsiteX7" fmla="*/ 11982450 w 11982450"/>
                <a:gd name="connsiteY7" fmla="*/ 6067425 h 6105525"/>
                <a:gd name="connsiteX8" fmla="*/ 11744325 w 11982450"/>
                <a:gd name="connsiteY8" fmla="*/ 2647950 h 6105525"/>
                <a:gd name="connsiteX9" fmla="*/ 11877675 w 11982450"/>
                <a:gd name="connsiteY9" fmla="*/ 9525 h 6105525"/>
                <a:gd name="connsiteX10" fmla="*/ 466725 w 11982450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877675 w 11991975"/>
                <a:gd name="connsiteY9" fmla="*/ 9525 h 6105525"/>
                <a:gd name="connsiteX10" fmla="*/ 466725 w 11991975"/>
                <a:gd name="connsiteY10" fmla="*/ 0 h 6105525"/>
                <a:gd name="connsiteX0" fmla="*/ 466725 w 11991975"/>
                <a:gd name="connsiteY0" fmla="*/ 0 h 6105525"/>
                <a:gd name="connsiteX1" fmla="*/ 466725 w 11991975"/>
                <a:gd name="connsiteY1" fmla="*/ 0 h 6105525"/>
                <a:gd name="connsiteX2" fmla="*/ 342900 w 11991975"/>
                <a:gd name="connsiteY2" fmla="*/ 9525 h 6105525"/>
                <a:gd name="connsiteX3" fmla="*/ 47625 w 11991975"/>
                <a:gd name="connsiteY3" fmla="*/ 38100 h 6105525"/>
                <a:gd name="connsiteX4" fmla="*/ 266700 w 11991975"/>
                <a:gd name="connsiteY4" fmla="*/ 2752725 h 6105525"/>
                <a:gd name="connsiteX5" fmla="*/ 0 w 11991975"/>
                <a:gd name="connsiteY5" fmla="*/ 6105525 h 6105525"/>
                <a:gd name="connsiteX6" fmla="*/ 5953125 w 11991975"/>
                <a:gd name="connsiteY6" fmla="*/ 5772150 h 6105525"/>
                <a:gd name="connsiteX7" fmla="*/ 11991975 w 11991975"/>
                <a:gd name="connsiteY7" fmla="*/ 6096000 h 6105525"/>
                <a:gd name="connsiteX8" fmla="*/ 11744325 w 11991975"/>
                <a:gd name="connsiteY8" fmla="*/ 2647950 h 6105525"/>
                <a:gd name="connsiteX9" fmla="*/ 11934825 w 11991975"/>
                <a:gd name="connsiteY9" fmla="*/ 0 h 6105525"/>
                <a:gd name="connsiteX10" fmla="*/ 466725 w 11991975"/>
                <a:gd name="connsiteY10" fmla="*/ 0 h 610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91975" h="6105525">
                  <a:moveTo>
                    <a:pt x="466725" y="0"/>
                  </a:moveTo>
                  <a:lnTo>
                    <a:pt x="466725" y="0"/>
                  </a:lnTo>
                  <a:lnTo>
                    <a:pt x="342900" y="9525"/>
                  </a:lnTo>
                  <a:lnTo>
                    <a:pt x="47625" y="38100"/>
                  </a:lnTo>
                  <a:lnTo>
                    <a:pt x="266700" y="2752725"/>
                  </a:lnTo>
                  <a:lnTo>
                    <a:pt x="0" y="6105525"/>
                  </a:lnTo>
                  <a:lnTo>
                    <a:pt x="5953125" y="5772150"/>
                  </a:lnTo>
                  <a:lnTo>
                    <a:pt x="11991975" y="6096000"/>
                  </a:lnTo>
                  <a:lnTo>
                    <a:pt x="11744325" y="2647950"/>
                  </a:lnTo>
                  <a:lnTo>
                    <a:pt x="11934825" y="0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4B738E-CD38-4D05-9F7A-ACDEB2ED8AC7}"/>
                </a:ext>
              </a:extLst>
            </p:cNvPr>
            <p:cNvSpPr/>
            <p:nvPr/>
          </p:nvSpPr>
          <p:spPr>
            <a:xfrm>
              <a:off x="371475" y="419100"/>
              <a:ext cx="11449050" cy="6019800"/>
            </a:xfrm>
            <a:prstGeom prst="rect">
              <a:avLst/>
            </a:prstGeom>
            <a:solidFill>
              <a:srgbClr val="F6F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200000"/>
                </a:lnSpc>
                <a:defRPr/>
              </a:pPr>
              <a:endPara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F8A2D-638F-34E7-9E8D-D65293FD15BD}"/>
              </a:ext>
            </a:extLst>
          </p:cNvPr>
          <p:cNvSpPr txBox="1"/>
          <p:nvPr/>
        </p:nvSpPr>
        <p:spPr>
          <a:xfrm>
            <a:off x="761999" y="206476"/>
            <a:ext cx="10668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sz="4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병렬다중매개모형의</a:t>
            </a:r>
            <a:r>
              <a:rPr lang="ko-KR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예제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D74970-90EF-9B0A-09AA-A9EA99EC5FDC}"/>
              </a:ext>
            </a:extLst>
          </p:cNvPr>
          <p:cNvSpPr/>
          <p:nvPr/>
        </p:nvSpPr>
        <p:spPr>
          <a:xfrm>
            <a:off x="403123" y="2025124"/>
            <a:ext cx="8051571" cy="4021715"/>
          </a:xfrm>
          <a:prstGeom prst="roundRect">
            <a:avLst/>
          </a:prstGeom>
          <a:solidFill>
            <a:srgbClr val="F1D7B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설탕재고부족 가능성을 다룬 신문기사에 대한 실험참가자들의 반응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COND=1 1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면에 신문기사가 실림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COND=0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중간면에 신문기사가 실림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PMI(M1)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미디어의 영향력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IMPORT(M2)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이슈중요도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REACTION </a:t>
            </a:r>
            <a:r>
              <a:rPr lang="ko-KR" altLang="en-US" sz="2400" dirty="0">
                <a:solidFill>
                  <a:sysClr val="windowText" lastClr="000000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설탕구매의도</a:t>
            </a:r>
            <a:endParaRPr lang="en-US" altLang="ko-KR" sz="2400" dirty="0">
              <a:solidFill>
                <a:sysClr val="windowText" lastClr="000000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8FBCB1C-33D5-6D68-441D-3DA5D33EA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802" y="2666709"/>
            <a:ext cx="3043130" cy="2790194"/>
          </a:xfrm>
          <a:prstGeom prst="rect">
            <a:avLst/>
          </a:prstGeo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41D20B9A-C89B-3D62-F453-4EB05693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/>
              <a:pPr/>
              <a:t>9</a:t>
            </a:fld>
            <a:r>
              <a:rPr lang="en-US" altLang="ko-KR" dirty="0"/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980136479"/>
      </p:ext>
    </p:extLst>
  </p:cSld>
  <p:clrMapOvr>
    <a:masterClrMapping/>
  </p:clrMapOvr>
</p:sld>
</file>

<file path=ppt/theme/theme1.xml><?xml version="1.0" encoding="utf-8"?>
<a:theme xmlns:a="http://schemas.openxmlformats.org/drawingml/2006/main" name="4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1515</Words>
  <Application>Microsoft Office PowerPoint</Application>
  <PresentationFormat>와이드스크린</PresentationFormat>
  <Paragraphs>426</Paragraphs>
  <Slides>41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서울남산 장체B</vt:lpstr>
      <vt:lpstr>Arial</vt:lpstr>
      <vt:lpstr>Cambria Math</vt:lpstr>
      <vt:lpstr>47_Office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doramisister@naver.com</cp:lastModifiedBy>
  <cp:revision>16</cp:revision>
  <dcterms:created xsi:type="dcterms:W3CDTF">2022-01-20T06:52:16Z</dcterms:created>
  <dcterms:modified xsi:type="dcterms:W3CDTF">2022-11-04T09:30:06Z</dcterms:modified>
</cp:coreProperties>
</file>