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6"/>
  </p:notesMasterIdLst>
  <p:sldIdLst>
    <p:sldId id="257" r:id="rId3"/>
    <p:sldId id="280" r:id="rId4"/>
    <p:sldId id="304" r:id="rId5"/>
    <p:sldId id="305" r:id="rId6"/>
    <p:sldId id="324" r:id="rId7"/>
    <p:sldId id="306" r:id="rId8"/>
    <p:sldId id="325" r:id="rId9"/>
    <p:sldId id="307" r:id="rId10"/>
    <p:sldId id="310" r:id="rId11"/>
    <p:sldId id="314" r:id="rId12"/>
    <p:sldId id="313" r:id="rId13"/>
    <p:sldId id="316" r:id="rId14"/>
    <p:sldId id="317" r:id="rId15"/>
    <p:sldId id="311" r:id="rId16"/>
    <p:sldId id="318" r:id="rId17"/>
    <p:sldId id="319" r:id="rId18"/>
    <p:sldId id="320" r:id="rId19"/>
    <p:sldId id="312" r:id="rId20"/>
    <p:sldId id="321" r:id="rId21"/>
    <p:sldId id="322" r:id="rId22"/>
    <p:sldId id="279" r:id="rId23"/>
    <p:sldId id="323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8FF"/>
    <a:srgbClr val="2C2C2C"/>
    <a:srgbClr val="FBA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8D5AB-00E3-47A6-8E60-4D588E5132E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515CC-E295-4805-9655-4074CCC5E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71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F12D2-4887-D96E-8AB2-6B17EF82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8AD87-DAEF-6067-FF65-415CA749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970B2-D79C-982C-8FEC-28CED460A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E5C280-362C-1E8B-EC1C-177495C1D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FCECF2-FA19-5355-7596-483365DE5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23D9F-18A4-DB69-FA48-874D5EC2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F2C2F-F476-ED8F-96A2-DC1F4A1B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902EE6-A1E7-1F5D-7A40-5B1F30E2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699AA-FCB1-6AC7-C642-0FCCF99F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ABD3C5-FB4D-D8BA-B022-285C2525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97241-A27F-00D2-CCCB-13587EDE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8190-A2E1-310E-6BCD-DD5675B7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4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549B0-0E99-82AD-1C3A-06D9ED0A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1EC042-842C-A8CA-7416-E0946D19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92B7D-5FA6-5A05-D9E4-8CB7983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59021-1EDF-9612-1E2F-84695EA5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12D55-F0C1-59F3-B822-E7181B9C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60C5A-743C-CEF8-1900-51A0EA15D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330DA-23B7-8994-03C1-A95B0733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8CE9D-1FA8-0B66-1084-C457E47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11D88-9C92-A642-BF73-B88B1AC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80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1009-46F3-3D5F-BFE4-A37814AC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C95D6D-E6AD-5728-7BDB-8D4D2DECC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DBCC7-B5A0-60E3-111D-EA36BBA0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90385-A5F3-BB7E-36CD-161D1DC9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5A072-8D31-76BF-34BD-C188D894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E279F-121D-D2FC-6FCE-D2732D6F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1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75796-03F2-E70E-A86D-13CBA8F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8D064-C1A4-4847-E32A-017EB88AD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84A4F-CE29-2E96-370A-4AD12445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8F112-E73D-08BA-0E66-E094006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94117-0441-5487-466C-F0F77AA9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7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719AB4-A249-EE93-679E-452A57A03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CC9E7-8979-D967-AE92-A8DAE78D4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86D7D-2EA3-B2FF-6CDA-9D43DEB1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4124E-43EC-F932-13BF-FB2C8F11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444BD-CDB8-DAC6-08CC-FCDBF380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3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50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181850" cy="447675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34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0" y="1066800"/>
            <a:ext cx="4572000" cy="4724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06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2A4F9F4-6D82-475E-97EA-1ADA5B9A0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800100"/>
            <a:ext cx="8058150" cy="5257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679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DE8D-07BF-375A-809C-BBCA70C5C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56CFE-33BE-13F3-97AD-B5D896A69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61EA1-391E-5BB6-98DF-C60F3C32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4D63-0A58-3693-8D1D-ACE2E8C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DDBFD-0D91-7272-723F-3B0D6C21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00F7-8A41-80ED-8AAF-476DB8D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CCC7E-E460-AF87-EC00-06014463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F13ED-E1E9-7732-7015-FFAE6D73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D7EEA-AB63-38CB-B637-6270158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45466-C517-A31B-F64A-61D7A569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8ABD2-A1F1-7EDC-3B47-B01DF808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CDAFE-0A35-8046-C182-38D574BE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46E5B-FDFB-7525-3E68-E3FA252F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09DB3-D08C-015C-A10B-2C591C4E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91AA-4B26-47BE-6C7C-9164F155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49CA3-A421-773B-C17B-E6036977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78A09-7549-49C1-CB4B-99E058E15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011EE-A927-82C5-74BA-8388AFA9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C9042-E7E6-A9BF-E585-E3F01D31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BE93B-68AB-0C18-BED6-F36011E3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EB041-7838-FAB8-510D-AE18AC28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75DA-1595-441D-8474-C505F6B42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6705FFE2-51AD-7EDA-F961-025DCC7EA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7" r:id="rId3"/>
    <p:sldLayoutId id="2147483660" r:id="rId4"/>
    <p:sldLayoutId id="214748367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1A0676-0E76-C6A8-92B2-ADEE478F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1AB67-70D4-4397-08A5-139DD640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7F690-05F4-000C-EA4C-1C8152E8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DB2B7-A549-DFE4-614F-3E89B4405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37A-1C67-271E-CFB2-5C617DB6D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1/23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8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3495729" y="1374910"/>
            <a:ext cx="5012167" cy="3978968"/>
            <a:chOff x="4510694" y="2095500"/>
            <a:chExt cx="3170615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4510694" y="2816729"/>
              <a:ext cx="3170615" cy="1224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퍼지숫자</a:t>
              </a:r>
              <a:endParaRPr lang="en-US" altLang="ko-KR" sz="4400" b="1" dirty="0">
                <a:solidFill>
                  <a:schemeClr val="accent1"/>
                </a:solidFill>
                <a:latin typeface="Noto Sans CJK KR Medium" panose="020B0600000000000000" pitchFamily="34" charset="-127"/>
              </a:endParaRPr>
            </a:p>
            <a:p>
              <a:pPr algn="ctr"/>
              <a:r>
                <a:rPr lang="en-US" sz="4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Fuzzy number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2FD357-6AA0-4D02-A974-4CAD3509DBE5}"/>
              </a:ext>
            </a:extLst>
          </p:cNvPr>
          <p:cNvSpPr txBox="1"/>
          <p:nvPr/>
        </p:nvSpPr>
        <p:spPr>
          <a:xfrm>
            <a:off x="8303884" y="5046101"/>
            <a:ext cx="21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Noto Sans CJK KR Regular" panose="020B0500000000000000" pitchFamily="34" charset="-127"/>
              </a:rPr>
              <a:t>18010367 </a:t>
            </a:r>
            <a:r>
              <a:rPr lang="ko-KR" altLang="en-US" sz="1400" dirty="0">
                <a:solidFill>
                  <a:schemeClr val="accent1"/>
                </a:solidFill>
                <a:latin typeface="Noto Sans CJK KR Regular" panose="020B0500000000000000" pitchFamily="34" charset="-127"/>
              </a:rPr>
              <a:t>강다정</a:t>
            </a:r>
            <a:endParaRPr lang="en-US" sz="1400" dirty="0">
              <a:solidFill>
                <a:schemeClr val="accent1"/>
              </a:solidFill>
              <a:latin typeface="Noto Sans CJK KR Regular" panose="020B0500000000000000" pitchFamily="34" charset="-127"/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AB5F2FA-9AF8-D68E-D663-59C9FFFDC5A4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6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189500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= “</a:t>
                </a:r>
                <a:r>
                  <a:rPr lang="ko-KR" altLang="ko-KR" sz="1800" kern="100" dirty="0" err="1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두어개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” = {(2,1),(3,0.5)}</a:t>
                </a: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 = “</a:t>
                </a:r>
                <a:r>
                  <a:rPr lang="ko-KR" altLang="ko-KR" sz="1800" kern="100" dirty="0" err="1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서너개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” = {(3,1),(4,0.5)}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 정의</a:t>
                </a:r>
                <a:endParaRPr lang="en-US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1895006"/>
              </a:xfrm>
              <a:prstGeom prst="rect">
                <a:avLst/>
              </a:prstGeom>
              <a:blipFill>
                <a:blip r:embed="rId2"/>
                <a:stretch>
                  <a:fillRect l="-456" t="-19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54635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endParaRPr lang="en-US" altLang="ko-KR" sz="1800" b="1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92D33-916D-E1DE-8F22-3980912B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39" y="4413929"/>
            <a:ext cx="2699463" cy="2094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FB757F-39AD-34B3-04CB-C39202E93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168" y="4513261"/>
            <a:ext cx="2721434" cy="1995209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881DFE0-B3DB-85DE-20BB-D405DE623B7C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296465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i) z &lt; 5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가능성이 없다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(+)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0</a:t>
                </a:r>
              </a:p>
              <a:p>
                <a:pPr marL="400050" indent="-400050" latinLnBrk="1">
                  <a:spcAft>
                    <a:spcPts val="800"/>
                  </a:spcAft>
                  <a:buAutoNum type="romanLcParenR"/>
                </a:pP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ii) z = 5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 err="1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x+y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2+3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=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=2+3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2964658"/>
              </a:xfrm>
              <a:prstGeom prst="rect">
                <a:avLst/>
              </a:prstGeom>
              <a:blipFill>
                <a:blip r:embed="rId2"/>
                <a:stretch>
                  <a:fillRect l="-130" t="-2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60016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덧셈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(+) 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847E61-5405-58D1-49B6-4CDE4B50D323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11/23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12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39275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iii) z = 6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x+y = 3+3 or</a:t>
                </a:r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err="1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x+y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2+4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=(0.5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1) = 0.5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0.5) = 0.5</a:t>
                </a:r>
                <a:endParaRPr lang="en-US" altLang="ko-KR" sz="1400" b="0" i="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6=2+4</m:t>
                              </m:r>
                            </m:e>
                          </m:eqAr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0.5,0.5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iv) z = 7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 err="1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x+y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3+4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=(0.5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0.5) = 0.5</a:t>
                </a: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3927550"/>
              </a:xfrm>
              <a:prstGeom prst="rect">
                <a:avLst/>
              </a:prstGeom>
              <a:blipFill>
                <a:blip r:embed="rId2"/>
                <a:stretch>
                  <a:fillRect l="-130" t="-1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60016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덧셈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(+) 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BB76E8C-9106-2B1C-1A43-7552A38693AC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12/23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08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2041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v) z &gt; 7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(+)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0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ko-KR" altLang="en-US" sz="16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</a:t>
                </a: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(+) B = { (5,1),(6,0.5),(7,0.5)}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2041777"/>
              </a:xfrm>
              <a:prstGeom prst="rect">
                <a:avLst/>
              </a:prstGeom>
              <a:blipFill>
                <a:blip r:embed="rId2"/>
                <a:stretch>
                  <a:fillRect l="-261" t="-2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60016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덧셈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(+) 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E8B8BF-74FD-87B3-047C-41515220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4" y="2988682"/>
            <a:ext cx="3868918" cy="2919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8477A515-06BD-F4CF-C5C7-BBE03A9492B8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13/23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63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19557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d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ko-KR" sz="1600" i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b="1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(−)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ko-KR" sz="1800" b="1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1955792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54635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뺄</a:t>
            </a: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(-) 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4AE9E-DD27-3C88-449E-7C9236C0E101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14/23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6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296465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i) z &lt; -2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가능성이 없다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(−)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0</a:t>
                </a:r>
              </a:p>
              <a:p>
                <a:pPr marL="400050" indent="-400050" latinLnBrk="1">
                  <a:spcAft>
                    <a:spcPts val="800"/>
                  </a:spcAft>
                  <a:buAutoNum type="romanLcParenR"/>
                </a:pP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ii) z = -2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x-y = 2-4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0.5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=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0.5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2964658"/>
              </a:xfrm>
              <a:prstGeom prst="rect">
                <a:avLst/>
              </a:prstGeom>
              <a:blipFill>
                <a:blip r:embed="rId2"/>
                <a:stretch>
                  <a:fillRect l="-130" t="-2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60016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뺄</a:t>
            </a: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(-) 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DEE2CED-FF4D-1A1D-5728-BF74AF4BC3CD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15/23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61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39275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iii) z = -1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x-y = 2-3 or</a:t>
                </a:r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x-y = 3-4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=(1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1) =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0.5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0.5) = 0.5</a:t>
                </a:r>
                <a:endParaRPr lang="en-US" altLang="ko-KR" sz="1400" b="0" i="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3−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eqAr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,0.5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iv) z = 0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x-y = 3-3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=(0.5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= 0.5</a:t>
                </a: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.5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3927550"/>
              </a:xfrm>
              <a:prstGeom prst="rect">
                <a:avLst/>
              </a:prstGeom>
              <a:blipFill>
                <a:blip r:embed="rId2"/>
                <a:stretch>
                  <a:fillRect l="-130" t="-1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60016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뺄</a:t>
            </a: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(-) 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9C137BA-4E8F-8187-A8B0-A79701E01215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16/23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0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209698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v) z </a:t>
                </a:r>
                <a14:m>
                  <m:oMath xmlns:m="http://schemas.openxmlformats.org/officeDocument/2006/math">
                    <m:r>
                      <a:rPr lang="en-US" altLang="ko-KR" sz="1400" b="1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1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(−)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0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ko-KR" altLang="en-US" sz="16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</a:t>
                </a: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(-) B = { (-2,0.5),(-1,1),(0,0.5)}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2096984"/>
              </a:xfrm>
              <a:prstGeom prst="rect">
                <a:avLst/>
              </a:prstGeom>
              <a:blipFill>
                <a:blip r:embed="rId2"/>
                <a:stretch>
                  <a:fillRect l="-261" t="-2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60016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뺄</a:t>
            </a: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(-) 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BD8CE2-8C6B-2401-7D7C-912A76FC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45" y="3098627"/>
            <a:ext cx="3658111" cy="28102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52C5FB5-5EA9-9064-4E99-A5310EBA6532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17/23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24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19557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∨</m:t>
                        </m:r>
                      </m:e>
                    </m:d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ko-KR" sz="1600" i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b="1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∨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ko-KR" sz="1800" b="1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1955792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C16969D1-0BC4-2F79-4232-CFE84DD7B588}"/>
                  </a:ext>
                </a:extLst>
              </p:cNvPr>
              <p:cNvSpPr/>
              <p:nvPr/>
            </p:nvSpPr>
            <p:spPr>
              <a:xfrm>
                <a:off x="1135522" y="1452385"/>
                <a:ext cx="2312353" cy="662731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Max </a:t>
                </a:r>
                <a:r>
                  <a:rPr lang="ko-KR" altLang="en-US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연산</a:t>
                </a:r>
                <a:r>
                  <a:rPr lang="ko-KR" altLang="en-US" sz="18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altLang="ko-KR" sz="1800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B</a:t>
                </a:r>
              </a:p>
            </p:txBody>
          </p:sp>
        </mc:Choice>
        <mc:Fallback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C16969D1-0BC4-2F79-4232-CFE84DD7B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22" y="1452385"/>
                <a:ext cx="2312353" cy="6627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1A19-02F5-DAEF-EC64-983BC7FB0731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18/23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85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34122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i) z </a:t>
                </a:r>
                <a14:m>
                  <m:oMath xmlns:m="http://schemas.openxmlformats.org/officeDocument/2006/math">
                    <m:r>
                      <a:rPr lang="en-US" altLang="ko-KR" sz="14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2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가능성이 없다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∨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0</a:t>
                </a:r>
              </a:p>
              <a:p>
                <a:pPr marL="400050" indent="-400050" latinLnBrk="1">
                  <a:spcAft>
                    <a:spcPts val="800"/>
                  </a:spcAft>
                  <a:buAutoNum type="romanLcParenR"/>
                </a:pP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ii) z = 3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y = 2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ko-K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 or x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y = 3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ko-KR" sz="14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=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0.5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=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0.5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/>
                                </m:rP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  <m:r>
                                <a:rPr lang="en-US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3=3</m:t>
                              </m:r>
                              <m:r>
                                <a:rPr lang="en-US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3412216"/>
              </a:xfrm>
              <a:prstGeom prst="rect">
                <a:avLst/>
              </a:prstGeom>
              <a:blipFill>
                <a:blip r:embed="rId2"/>
                <a:stretch>
                  <a:fillRect l="-130" t="-1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9FE7EBC-0BFA-7AC1-E1C5-9BE70A3990B9}"/>
                  </a:ext>
                </a:extLst>
              </p:cNvPr>
              <p:cNvSpPr/>
              <p:nvPr/>
            </p:nvSpPr>
            <p:spPr>
              <a:xfrm>
                <a:off x="1135522" y="1452385"/>
                <a:ext cx="2312353" cy="662731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Max </a:t>
                </a:r>
                <a:r>
                  <a:rPr lang="ko-KR" altLang="en-US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연산</a:t>
                </a:r>
                <a:r>
                  <a:rPr lang="ko-KR" altLang="en-US" sz="18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altLang="ko-KR" sz="1800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B</a:t>
                </a:r>
              </a:p>
            </p:txBody>
          </p:sp>
        </mc:Choice>
        <mc:Fallback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9FE7EBC-0BFA-7AC1-E1C5-9BE70A399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22" y="1452385"/>
                <a:ext cx="2312353" cy="6627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AA47548-8B5A-FB11-3AD7-CAAC54918874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19/23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8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666751" y="647700"/>
            <a:ext cx="10858498" cy="55625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54872-E64E-44F7-A62C-9F3C5F10D1F8}"/>
              </a:ext>
            </a:extLst>
          </p:cNvPr>
          <p:cNvSpPr txBox="1"/>
          <p:nvPr/>
        </p:nvSpPr>
        <p:spPr>
          <a:xfrm>
            <a:off x="1421453" y="2367168"/>
            <a:ext cx="3874446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This is Presentation</a:t>
            </a:r>
          </a:p>
          <a:p>
            <a:pPr algn="r"/>
            <a:r>
              <a:rPr lang="en-US" sz="4400" b="1">
                <a:solidFill>
                  <a:schemeClr val="accent1"/>
                </a:solidFill>
                <a:latin typeface="Noto Sans CJK KR Medium" panose="020B0600000000000000" pitchFamily="34" charset="-127"/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DC43-B941-49F8-BF77-E71A437EABC9}"/>
              </a:ext>
            </a:extLst>
          </p:cNvPr>
          <p:cNvSpPr txBox="1"/>
          <p:nvPr/>
        </p:nvSpPr>
        <p:spPr>
          <a:xfrm>
            <a:off x="7153774" y="2584155"/>
            <a:ext cx="3571374" cy="1689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구간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퍼지 숫자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퍼지 연산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B0ECD-59B0-4DDB-81FB-E4446403B76C}"/>
              </a:ext>
            </a:extLst>
          </p:cNvPr>
          <p:cNvCxnSpPr/>
          <p:nvPr/>
        </p:nvCxnSpPr>
        <p:spPr>
          <a:xfrm>
            <a:off x="6096000" y="1485900"/>
            <a:ext cx="0" cy="3543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7BCD9D-3D13-4636-BCF7-1A5C2442541C}"/>
              </a:ext>
            </a:extLst>
          </p:cNvPr>
          <p:cNvSpPr txBox="1"/>
          <p:nvPr/>
        </p:nvSpPr>
        <p:spPr>
          <a:xfrm rot="16200000">
            <a:off x="9918952" y="3321275"/>
            <a:ext cx="388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oto Sans CJK KR Regular" panose="020B0500000000000000" pitchFamily="34" charset="-127"/>
              </a:rPr>
              <a:t>Lorem ipsum dolor sit amet, consectetuer adipiscing elit. 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A2A98D9-2818-4ADC-84FE-AA2F3206148E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 예시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408740"/>
                <a:ext cx="9335153" cy="36703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iii) z = 4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y = 2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4 or x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y = 3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4</a:t>
                </a: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=(1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0.5) =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0.5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=(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0.5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0.5) = 0.5</a:t>
                </a:r>
                <a:endParaRPr lang="en-US" altLang="ko-KR" sz="1400" b="0" i="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40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4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  <m:r>
                                <a:rPr lang="en-US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  <m:r>
                                <a:rPr lang="en-US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eqAr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40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  <m:r>
                                <a:rPr lang="en-US" altLang="ko-KR" sz="1400" b="0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,0.5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400" b="0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4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iv) z &gt; 5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가능성이 없다</a:t>
                </a:r>
                <a:endParaRPr lang="en-US" altLang="ko-KR" sz="14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(∨)</m:t>
                        </m:r>
                        <m:r>
                          <a:rPr lang="en-US" altLang="ko-KR" sz="1400" b="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0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ko-KR" altLang="en-US" sz="16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따라서</a:t>
                </a: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r>
                      <a:rPr lang="en-US" altLang="ko-KR" sz="1600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B = { (3,1),(4,0.5) }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408740"/>
                <a:ext cx="9335153" cy="3670300"/>
              </a:xfrm>
              <a:prstGeom prst="rect">
                <a:avLst/>
              </a:prstGeom>
              <a:blipFill>
                <a:blip r:embed="rId2"/>
                <a:stretch>
                  <a:fillRect l="-261" t="-166" b="-9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86F7852A-D8AE-AEA5-54B3-00FF3E29A711}"/>
              </a:ext>
            </a:extLst>
          </p:cNvPr>
          <p:cNvSpPr/>
          <p:nvPr/>
        </p:nvSpPr>
        <p:spPr>
          <a:xfrm>
            <a:off x="8584944" y="1617163"/>
            <a:ext cx="1960016" cy="632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= {(2,1),(3,0.5)}</a:t>
            </a:r>
            <a:endParaRPr lang="ko-KR" altLang="ko-KR" sz="1400" kern="100" dirty="0">
              <a:solidFill>
                <a:schemeClr val="bg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{(3,1),(4,0.5)}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954A0B2-334A-8FFB-75F7-A6927293A55F}"/>
                  </a:ext>
                </a:extLst>
              </p:cNvPr>
              <p:cNvSpPr/>
              <p:nvPr/>
            </p:nvSpPr>
            <p:spPr>
              <a:xfrm>
                <a:off x="1135522" y="1452385"/>
                <a:ext cx="2312353" cy="662731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Max </a:t>
                </a:r>
                <a:r>
                  <a:rPr lang="ko-KR" altLang="en-US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연산</a:t>
                </a:r>
                <a:r>
                  <a:rPr lang="ko-KR" altLang="en-US" sz="1800" b="1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altLang="ko-KR" sz="1800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B</a:t>
                </a:r>
              </a:p>
            </p:txBody>
          </p:sp>
        </mc:Choice>
        <mc:Fallback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954A0B2-334A-8FFB-75F7-A6927293A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22" y="1452385"/>
                <a:ext cx="2312353" cy="6627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482018A-AAC7-66BF-F811-6197573F98B7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EB4076A-EAA6-4335-81C0-0CB9CB0C13F2}"/>
              </a:ext>
            </a:extLst>
          </p:cNvPr>
          <p:cNvGrpSpPr/>
          <p:nvPr/>
        </p:nvGrpSpPr>
        <p:grpSpPr>
          <a:xfrm>
            <a:off x="1145638" y="2105796"/>
            <a:ext cx="2814121" cy="3352800"/>
            <a:chOff x="1145638" y="2105796"/>
            <a:chExt cx="2814121" cy="3352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9D0B2C-78C7-4D8C-AA43-9E50D4CCEE84}"/>
                </a:ext>
              </a:extLst>
            </p:cNvPr>
            <p:cNvSpPr/>
            <p:nvPr/>
          </p:nvSpPr>
          <p:spPr>
            <a:xfrm flipH="1">
              <a:off x="1145638" y="2105796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2B09BF-A538-4D03-9AC4-12E2FF782457}"/>
                </a:ext>
              </a:extLst>
            </p:cNvPr>
            <p:cNvGrpSpPr/>
            <p:nvPr/>
          </p:nvGrpSpPr>
          <p:grpSpPr>
            <a:xfrm>
              <a:off x="1457826" y="2334975"/>
              <a:ext cx="2338256" cy="2572431"/>
              <a:chOff x="1457826" y="2934279"/>
              <a:chExt cx="2338256" cy="25724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6A62BF6-D414-4982-9AB4-8CA1111F1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457826" y="4404036"/>
                    <a:ext cx="2338256" cy="110267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ko-KR" b="1" i="1" kern="10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 =  </m:t>
                          </m:r>
                          <m:nary>
                            <m:naryPr>
                              <m:chr m:val="⋁"/>
                              <m:limLoc m:val="undOvr"/>
                              <m:supHide m:val="on"/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ko-KR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ko-KR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altLang="ko-KR" dirty="0">
                      <a:latin typeface="Noto Sans CJK KR Regular" panose="020B0500000000000000" pitchFamily="34" charset="-127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6A62BF6-D414-4982-9AB4-8CA1111F1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7826" y="4404036"/>
                    <a:ext cx="2338256" cy="110267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5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0EFCAE1-CAE5-4A35-BB94-DF6F58F1B037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847" y="2934279"/>
                    <a:ext cx="2171702" cy="369332"/>
                  </a:xfrm>
                  <a:prstGeom prst="rect">
                    <a:avLst/>
                  </a:prstGeom>
                  <a:noFill/>
                  <a:ln>
                    <a:solidFill>
                      <a:srgbClr val="8BC8FF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Noto Sans CJK KR Medium" panose="020B0600000000000000" pitchFamily="34" charset="-127"/>
                      </a:rPr>
                      <a:t>곱셈 </a:t>
                    </a:r>
                    <a:r>
                      <a:rPr lang="en-US" altLang="ko-KR" b="1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A (</a:t>
                    </a:r>
                    <a14:m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∙</m:t>
                        </m:r>
                      </m:oMath>
                    </a14:m>
                    <a:r>
                      <a:rPr lang="en-US" altLang="ko-KR" b="1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) B</a:t>
                    </a:r>
                    <a:endParaRPr lang="en-US" b="1" dirty="0">
                      <a:solidFill>
                        <a:schemeClr val="bg2">
                          <a:lumMod val="50000"/>
                        </a:schemeClr>
                      </a:solidFill>
                      <a:latin typeface="Noto Sans CJK KR Medium" panose="020B0600000000000000" pitchFamily="34" charset="-127"/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0EFCAE1-CAE5-4A35-BB94-DF6F58F1B0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6847" y="2934279"/>
                    <a:ext cx="217170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349" b="-22222"/>
                    </a:stretch>
                  </a:blipFill>
                  <a:ln>
                    <a:solidFill>
                      <a:srgbClr val="8BC8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9E25965-CB06-48AF-BD50-97863D954F41}"/>
              </a:ext>
            </a:extLst>
          </p:cNvPr>
          <p:cNvSpPr/>
          <p:nvPr/>
        </p:nvSpPr>
        <p:spPr>
          <a:xfrm flipH="1">
            <a:off x="8232238" y="2105796"/>
            <a:ext cx="2814121" cy="3352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179E-5A23-492F-8164-469BBD98DA99}"/>
              </a:ext>
            </a:extLst>
          </p:cNvPr>
          <p:cNvSpPr/>
          <p:nvPr/>
        </p:nvSpPr>
        <p:spPr>
          <a:xfrm flipH="1">
            <a:off x="4688936" y="2105796"/>
            <a:ext cx="2814121" cy="3352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B52BB-D601-354C-EBB3-0C3A79F83BB9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B093E-98CB-79D6-256F-9EB02ACE8C7C}"/>
                  </a:ext>
                </a:extLst>
              </p:cNvPr>
              <p:cNvSpPr txBox="1"/>
              <p:nvPr/>
            </p:nvSpPr>
            <p:spPr>
              <a:xfrm>
                <a:off x="5010145" y="2362579"/>
                <a:ext cx="2171702" cy="369332"/>
              </a:xfrm>
              <a:prstGeom prst="rect">
                <a:avLst/>
              </a:prstGeom>
              <a:noFill/>
              <a:ln>
                <a:solidFill>
                  <a:srgbClr val="8BC8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2">
                        <a:lumMod val="50000"/>
                      </a:schemeClr>
                    </a:solidFill>
                    <a:latin typeface="Noto Sans CJK KR Medium" panose="020B0600000000000000" pitchFamily="34" charset="-127"/>
                  </a:rPr>
                  <a:t>나눗셈 </a:t>
                </a:r>
                <a:r>
                  <a:rPr lang="en-US" altLang="ko-KR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r>
                      <a:rPr lang="en-US" altLang="ko-KR" b="1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altLang="ko-KR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B</a:t>
                </a:r>
                <a:endParaRPr lang="en-US" b="1" dirty="0">
                  <a:solidFill>
                    <a:schemeClr val="bg2">
                      <a:lumMod val="50000"/>
                    </a:schemeClr>
                  </a:solidFill>
                  <a:latin typeface="Noto Sans CJK KR Medium" panose="020B0600000000000000" pitchFamily="34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8B093E-98CB-79D6-256F-9EB02ACE8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5" y="2362579"/>
                <a:ext cx="2171702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>
                <a:solidFill>
                  <a:srgbClr val="8BC8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44692A-DE7D-AC67-0A6A-3445E21DE6A2}"/>
                  </a:ext>
                </a:extLst>
              </p:cNvPr>
              <p:cNvSpPr txBox="1"/>
              <p:nvPr/>
            </p:nvSpPr>
            <p:spPr>
              <a:xfrm>
                <a:off x="8553444" y="2334975"/>
                <a:ext cx="2171702" cy="369332"/>
              </a:xfrm>
              <a:prstGeom prst="rect">
                <a:avLst/>
              </a:prstGeom>
              <a:noFill/>
              <a:ln>
                <a:solidFill>
                  <a:srgbClr val="8BC8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  <a:latin typeface="Noto Sans CJK KR Medium" panose="020B0600000000000000" pitchFamily="34" charset="-127"/>
                  </a:rPr>
                  <a:t>Min</a:t>
                </a:r>
                <a:r>
                  <a:rPr lang="ko-KR" altLang="en-US" b="1" dirty="0">
                    <a:solidFill>
                      <a:schemeClr val="bg2">
                        <a:lumMod val="50000"/>
                      </a:schemeClr>
                    </a:solidFill>
                    <a:latin typeface="Noto Sans CJK KR Medium" panose="020B0600000000000000" pitchFamily="34" charset="-127"/>
                  </a:rPr>
                  <a:t> 연산 </a:t>
                </a:r>
                <a:r>
                  <a:rPr lang="en-US" altLang="ko-KR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∧</m:t>
                    </m:r>
                  </m:oMath>
                </a14:m>
                <a:r>
                  <a:rPr lang="en-US" altLang="ko-KR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B</a:t>
                </a:r>
                <a:endParaRPr lang="en-US" b="1" dirty="0">
                  <a:solidFill>
                    <a:schemeClr val="bg2">
                      <a:lumMod val="50000"/>
                    </a:schemeClr>
                  </a:solidFill>
                  <a:latin typeface="Noto Sans CJK KR Medium" panose="020B0600000000000000" pitchFamily="34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44692A-DE7D-AC67-0A6A-3445E21D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444" y="2334975"/>
                <a:ext cx="2171702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  <a:ln>
                <a:solidFill>
                  <a:srgbClr val="8BC8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3555B-9B0F-2812-4504-49850FFC0049}"/>
                  </a:ext>
                </a:extLst>
              </p:cNvPr>
              <p:cNvSpPr txBox="1"/>
              <p:nvPr/>
            </p:nvSpPr>
            <p:spPr>
              <a:xfrm>
                <a:off x="1294153" y="2933486"/>
                <a:ext cx="2665602" cy="638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ko-KR" sz="1400" i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3555B-9B0F-2812-4504-49850FFC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53" y="2933486"/>
                <a:ext cx="2665602" cy="638893"/>
              </a:xfrm>
              <a:prstGeom prst="rect">
                <a:avLst/>
              </a:prstGeom>
              <a:blipFill>
                <a:blip r:embed="rId6"/>
                <a:stretch>
                  <a:fillRect l="-685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B5621F-2A20-099D-94A4-29197596F9DD}"/>
                  </a:ext>
                </a:extLst>
              </p:cNvPr>
              <p:cNvSpPr txBox="1"/>
              <p:nvPr/>
            </p:nvSpPr>
            <p:spPr>
              <a:xfrm>
                <a:off x="4837455" y="2988693"/>
                <a:ext cx="2665602" cy="638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1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</m:e>
                    </m:d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ko-KR" sz="1400" i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B5621F-2A20-099D-94A4-29197596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55" y="2988693"/>
                <a:ext cx="2665602" cy="638893"/>
              </a:xfrm>
              <a:prstGeom prst="rect">
                <a:avLst/>
              </a:prstGeom>
              <a:blipFill>
                <a:blip r:embed="rId7"/>
                <a:stretch>
                  <a:fillRect l="-686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7C2FD5-F051-8FEC-084C-02DD5841F27C}"/>
                  </a:ext>
                </a:extLst>
              </p:cNvPr>
              <p:cNvSpPr txBox="1"/>
              <p:nvPr/>
            </p:nvSpPr>
            <p:spPr>
              <a:xfrm>
                <a:off x="8380757" y="2933485"/>
                <a:ext cx="2665602" cy="638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ko-KR" altLang="ko-KR" sz="14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</m:d>
                    <m:r>
                      <a:rPr lang="en-US" altLang="ko-KR" sz="14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ko-KR" sz="1400" i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7C2FD5-F051-8FEC-084C-02DD5841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757" y="2933485"/>
                <a:ext cx="2665602" cy="638893"/>
              </a:xfrm>
              <a:prstGeom prst="rect">
                <a:avLst/>
              </a:prstGeom>
              <a:blipFill>
                <a:blip r:embed="rId8"/>
                <a:stretch>
                  <a:fillRect l="-686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C44BD2-F4AE-0939-F5DD-FFBC68D4E9B4}"/>
                  </a:ext>
                </a:extLst>
              </p:cNvPr>
              <p:cNvSpPr txBox="1"/>
              <p:nvPr/>
            </p:nvSpPr>
            <p:spPr>
              <a:xfrm>
                <a:off x="5001128" y="3777604"/>
                <a:ext cx="2338256" cy="11026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(/)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ko-KR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Noto Sans CJK KR Regular" panose="020B0500000000000000" pitchFamily="34" charset="-127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C44BD2-F4AE-0939-F5DD-FFBC68D4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28" y="3777604"/>
                <a:ext cx="2338256" cy="1102674"/>
              </a:xfrm>
              <a:prstGeom prst="rect">
                <a:avLst/>
              </a:prstGeom>
              <a:blipFill>
                <a:blip r:embed="rId9"/>
                <a:stretch>
                  <a:fillRect l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23A9C0-7F74-4E7D-19D2-07B1C4FD5F32}"/>
                  </a:ext>
                </a:extLst>
              </p:cNvPr>
              <p:cNvSpPr txBox="1"/>
              <p:nvPr/>
            </p:nvSpPr>
            <p:spPr>
              <a:xfrm>
                <a:off x="8544430" y="3777604"/>
                <a:ext cx="2338256" cy="11026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b="1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ko-KR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ko-KR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Noto Sans CJK KR Regular" panose="020B0500000000000000" pitchFamily="34" charset="-127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23A9C0-7F74-4E7D-19D2-07B1C4FD5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430" y="3777604"/>
                <a:ext cx="2338256" cy="1102674"/>
              </a:xfrm>
              <a:prstGeom prst="rect">
                <a:avLst/>
              </a:prstGeom>
              <a:blipFill>
                <a:blip r:embed="rId10"/>
                <a:stretch>
                  <a:fillRect l="-7833" r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59D3CEAA-9ED2-9876-D8FA-566DB50C1CDE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EB4076A-EAA6-4335-81C0-0CB9CB0C13F2}"/>
              </a:ext>
            </a:extLst>
          </p:cNvPr>
          <p:cNvGrpSpPr/>
          <p:nvPr/>
        </p:nvGrpSpPr>
        <p:grpSpPr>
          <a:xfrm>
            <a:off x="1145638" y="1979961"/>
            <a:ext cx="2814121" cy="3352800"/>
            <a:chOff x="1145638" y="2105796"/>
            <a:chExt cx="2814121" cy="3352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9D0B2C-78C7-4D8C-AA43-9E50D4CCEE84}"/>
                </a:ext>
              </a:extLst>
            </p:cNvPr>
            <p:cNvSpPr/>
            <p:nvPr/>
          </p:nvSpPr>
          <p:spPr>
            <a:xfrm flipH="1">
              <a:off x="1145638" y="2105796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2B09BF-A538-4D03-9AC4-12E2FF782457}"/>
                </a:ext>
              </a:extLst>
            </p:cNvPr>
            <p:cNvGrpSpPr/>
            <p:nvPr/>
          </p:nvGrpSpPr>
          <p:grpSpPr>
            <a:xfrm>
              <a:off x="1309314" y="2334975"/>
              <a:ext cx="2486768" cy="2277807"/>
              <a:chOff x="1309314" y="2934279"/>
              <a:chExt cx="2486768" cy="227780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6A62BF6-D414-4982-9AB4-8CA1111F1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314" y="4294784"/>
                    <a:ext cx="2486768" cy="91730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b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ko-KR" b="1" dirty="0">
                      <a:solidFill>
                        <a:schemeClr val="bg2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b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 </m:t>
                          </m:r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ko-KR" altLang="ko-KR" b="1" dirty="0">
                      <a:solidFill>
                        <a:schemeClr val="bg2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6A62BF6-D414-4982-9AB4-8CA1111F1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314" y="4294784"/>
                    <a:ext cx="2486768" cy="917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EFCAE1-CAE5-4A35-BB94-DF6F58F1B037}"/>
                  </a:ext>
                </a:extLst>
              </p:cNvPr>
              <p:cNvSpPr txBox="1"/>
              <p:nvPr/>
            </p:nvSpPr>
            <p:spPr>
              <a:xfrm>
                <a:off x="1466847" y="2934279"/>
                <a:ext cx="2171702" cy="369332"/>
              </a:xfrm>
              <a:prstGeom prst="rect">
                <a:avLst/>
              </a:prstGeom>
              <a:noFill/>
              <a:ln>
                <a:solidFill>
                  <a:srgbClr val="8BC8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2">
                        <a:lumMod val="50000"/>
                      </a:schemeClr>
                    </a:solidFill>
                    <a:latin typeface="Noto Sans CJK KR Medium" panose="020B0600000000000000" pitchFamily="34" charset="-127"/>
                  </a:rPr>
                  <a:t>스칼라</a:t>
                </a:r>
                <a:endParaRPr lang="en-US" b="1" dirty="0">
                  <a:solidFill>
                    <a:schemeClr val="bg2">
                      <a:lumMod val="50000"/>
                    </a:schemeClr>
                  </a:solidFill>
                  <a:latin typeface="Noto Sans CJK KR Medium" panose="020B0600000000000000" pitchFamily="34" charset="-127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9E25965-CB06-48AF-BD50-97863D954F41}"/>
              </a:ext>
            </a:extLst>
          </p:cNvPr>
          <p:cNvSpPr/>
          <p:nvPr/>
        </p:nvSpPr>
        <p:spPr>
          <a:xfrm flipH="1">
            <a:off x="8232238" y="1979961"/>
            <a:ext cx="2814121" cy="3352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179E-5A23-492F-8164-469BBD98DA99}"/>
              </a:ext>
            </a:extLst>
          </p:cNvPr>
          <p:cNvSpPr/>
          <p:nvPr/>
        </p:nvSpPr>
        <p:spPr>
          <a:xfrm flipH="1">
            <a:off x="4688936" y="1979961"/>
            <a:ext cx="2814121" cy="3352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B52BB-D601-354C-EBB3-0C3A79F83BB9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3555B-9B0F-2812-4504-49850FFC0049}"/>
                  </a:ext>
                </a:extLst>
              </p:cNvPr>
              <p:cNvSpPr txBox="1"/>
              <p:nvPr/>
            </p:nvSpPr>
            <p:spPr>
              <a:xfrm>
                <a:off x="1294153" y="3003563"/>
                <a:ext cx="2665602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sz="1400" b="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4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4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93555B-9B0F-2812-4504-49850FFC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53" y="3003563"/>
                <a:ext cx="2665602" cy="425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B5621F-2A20-099D-94A4-29197596F9DD}"/>
                  </a:ext>
                </a:extLst>
              </p:cNvPr>
              <p:cNvSpPr txBox="1"/>
              <p:nvPr/>
            </p:nvSpPr>
            <p:spPr>
              <a:xfrm>
                <a:off x="4673782" y="2864599"/>
                <a:ext cx="2665602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lang="en-US" altLang="ko-KR" sz="1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ko-KR" sz="1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sup>
                      </m:sSup>
                      <m:r>
                        <a:rPr lang="en-US" altLang="ko-K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sup>
                      </m:sSup>
                      <m:r>
                        <a:rPr lang="en-US" altLang="ko-K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altLang="ko-KR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B5621F-2A20-099D-94A4-29197596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82" y="2864599"/>
                <a:ext cx="2665602" cy="341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7C2FD5-F051-8FEC-084C-02DD5841F27C}"/>
                  </a:ext>
                </a:extLst>
              </p:cNvPr>
              <p:cNvSpPr txBox="1"/>
              <p:nvPr/>
            </p:nvSpPr>
            <p:spPr>
              <a:xfrm>
                <a:off x="8232233" y="2806157"/>
                <a:ext cx="2814121" cy="1806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altLang="ko-KR" sz="140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4.15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[(−3.55)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0.21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altLang="ko-K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(−4.15)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(−3.55)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(−4.15)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0.21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(−4.15)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(−3.55)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(−4.15)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0.21</m:t>
                      </m:r>
                      <m:r>
                        <a:rPr lang="en-US" altLang="ko-KR" sz="1400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=[14.73</a:t>
                </a:r>
                <a:r>
                  <a:rPr lang="en-US" altLang="ko-KR" sz="1400" b="0" dirty="0">
                    <a:solidFill>
                      <a:schemeClr val="bg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(-0.87),14.73</a:t>
                </a:r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(-0.87),)</a:t>
                </a:r>
              </a:p>
              <a:p>
                <a:pPr/>
                <a:r>
                  <a:rPr lang="en-US" altLang="ko-KR" sz="1400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=[-0.87, 14.73]</a:t>
                </a:r>
                <a:endParaRPr lang="ko-KR" altLang="ko-KR" sz="1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7C2FD5-F051-8FEC-084C-02DD5841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33" y="2806157"/>
                <a:ext cx="2814121" cy="1806264"/>
              </a:xfrm>
              <a:prstGeom prst="rect">
                <a:avLst/>
              </a:prstGeom>
              <a:blipFill>
                <a:blip r:embed="rId5"/>
                <a:stretch>
                  <a:fillRect l="-649" b="-2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C44BD2-F4AE-0939-F5DD-FFBC68D4E9B4}"/>
                  </a:ext>
                </a:extLst>
              </p:cNvPr>
              <p:cNvSpPr txBox="1"/>
              <p:nvPr/>
            </p:nvSpPr>
            <p:spPr>
              <a:xfrm>
                <a:off x="4800541" y="3500748"/>
                <a:ext cx="2590909" cy="10550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ko-KR" b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sup>
                      </m:sSup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sup>
                      </m:sSup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]=[</m:t>
                      </m:r>
                      <m:r>
                        <a:rPr lang="en-US" altLang="ko-KR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ko-KR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sup>
                      </m:sSup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ko-KR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ko-KR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sup>
                      </m:sSup>
                      <m:r>
                        <a:rPr lang="en-US" altLang="ko-KR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ko-KR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sup>
                      </m:sSup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ko-KR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ko-KR" altLang="ko-KR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sup>
                      </m:sSup>
                      <m:r>
                        <a:rPr lang="en-US" altLang="ko-KR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b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C44BD2-F4AE-0939-F5DD-FFBC68D4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1" y="3500748"/>
                <a:ext cx="2590909" cy="1055097"/>
              </a:xfrm>
              <a:prstGeom prst="rect">
                <a:avLst/>
              </a:prstGeom>
              <a:blipFill>
                <a:blip r:embed="rId6"/>
                <a:stretch>
                  <a:fillRect l="-704" b="-6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3DBBEB-0A3C-14D1-D2DE-EDDB292F0CF4}"/>
                  </a:ext>
                </a:extLst>
              </p:cNvPr>
              <p:cNvSpPr txBox="1"/>
              <p:nvPr/>
            </p:nvSpPr>
            <p:spPr>
              <a:xfrm>
                <a:off x="5010145" y="2070955"/>
                <a:ext cx="2171702" cy="646331"/>
              </a:xfrm>
              <a:prstGeom prst="rect">
                <a:avLst/>
              </a:prstGeom>
              <a:noFill/>
              <a:ln>
                <a:solidFill>
                  <a:srgbClr val="8BC8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ko-KR" sz="1800" b="1" kern="0" dirty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-</a:t>
                </a:r>
                <a:r>
                  <a:rPr lang="ko-KR" altLang="en-US" sz="1800" b="1" kern="0" dirty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절단 구간의 </a:t>
                </a:r>
                <a:r>
                  <a:rPr lang="ko-KR" altLang="en-US" b="1" kern="0" dirty="0">
                    <a:solidFill>
                      <a:schemeClr val="bg2">
                        <a:lumMod val="50000"/>
                      </a:schemeClr>
                    </a:solidFill>
                    <a:latin typeface="+mn-ea"/>
                  </a:rPr>
                  <a:t>스칼라</a:t>
                </a:r>
                <a:endPara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3DBBEB-0A3C-14D1-D2DE-EDDB292F0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5" y="2070955"/>
                <a:ext cx="2171702" cy="646331"/>
              </a:xfrm>
              <a:prstGeom prst="rect">
                <a:avLst/>
              </a:prstGeom>
              <a:blipFill>
                <a:blip r:embed="rId7"/>
                <a:stretch>
                  <a:fillRect t="-3704" b="-12963"/>
                </a:stretch>
              </a:blipFill>
              <a:ln>
                <a:solidFill>
                  <a:srgbClr val="8BC8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FA02AF3-77B9-91D0-1B3D-17266E87A523}"/>
                  </a:ext>
                </a:extLst>
              </p:cNvPr>
              <p:cNvSpPr/>
              <p:nvPr/>
            </p:nvSpPr>
            <p:spPr>
              <a:xfrm>
                <a:off x="343949" y="5688089"/>
                <a:ext cx="11400638" cy="9056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퍼지숫자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집합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사이의 연산의 결과는 퍼지집합을 만듦</a:t>
                </a: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ko-KR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ko-KR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FA02AF3-77B9-91D0-1B3D-17266E87A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9" y="5688089"/>
                <a:ext cx="11400638" cy="90565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A848F7E-52EF-628F-6980-37D10AB0FD0E}"/>
              </a:ext>
            </a:extLst>
          </p:cNvPr>
          <p:cNvSpPr txBox="1"/>
          <p:nvPr/>
        </p:nvSpPr>
        <p:spPr>
          <a:xfrm>
            <a:off x="8553447" y="2208393"/>
            <a:ext cx="2171702" cy="369332"/>
          </a:xfrm>
          <a:prstGeom prst="rect">
            <a:avLst/>
          </a:prstGeom>
          <a:noFill/>
          <a:ln>
            <a:solidFill>
              <a:srgbClr val="8BC8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</a:rPr>
              <a:t>스칼라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</a:rPr>
              <a:t>EX)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BB0AB3C3-853F-173C-2BDF-05FA1A1E34C0}"/>
              </a:ext>
            </a:extLst>
          </p:cNvPr>
          <p:cNvSpPr txBox="1">
            <a:spLocks/>
          </p:cNvSpPr>
          <p:nvPr/>
        </p:nvSpPr>
        <p:spPr>
          <a:xfrm>
            <a:off x="9353549" y="65063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22/23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27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4427913" y="1853738"/>
            <a:ext cx="3336174" cy="3150524"/>
            <a:chOff x="4762500" y="2095500"/>
            <a:chExt cx="26670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5232163" y="2816729"/>
              <a:ext cx="1727679" cy="1224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THANK</a:t>
              </a:r>
            </a:p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YOU</a:t>
              </a:r>
              <a:endParaRPr 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endParaRPr>
            </a:p>
          </p:txBody>
        </p:sp>
      </p:grp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33D40497-F0D0-CA69-BE3D-04B23B5D599C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23/23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3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25288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</a:t>
            </a:r>
            <a:endParaRPr lang="ko-KR" altLang="en-US" sz="2800" kern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174459" y="1797855"/>
                <a:ext cx="4921541" cy="3537635"/>
              </a:xfrm>
              <a:prstGeom prst="rect">
                <a:avLst/>
              </a:prstGeom>
              <a:noFill/>
              <a:ln>
                <a:solidFill>
                  <a:srgbClr val="8BC8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20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∈ </m:t>
                    </m:r>
                    <m:r>
                      <a:rPr lang="en-US" altLang="ko-KR" sz="2000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ℝ</m:t>
                    </m:r>
                    <m:r>
                      <a:rPr lang="en-US" altLang="ko-K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ko-KR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&lt;</m:t>
                    </m:r>
                    <m:sSub>
                      <m:sSubPr>
                        <m:ctrlPr>
                          <a:rPr lang="ko-KR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)</m:t>
                    </m:r>
                  </m:oMath>
                </a14:m>
                <a:endParaRPr lang="ko-KR" altLang="ko-K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2000" i="1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ko-KR" sz="20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⊂</m:t>
                    </m:r>
                  </m:oMath>
                </a14:m>
                <a:r>
                  <a:rPr lang="en-US" altLang="ko-KR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ℝ</m:t>
                    </m:r>
                  </m:oMath>
                </a14:m>
                <a:endParaRPr lang="ko-KR" altLang="ko-K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20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( x&lt;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20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0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= 1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ko-KR" sz="20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ko-KR" altLang="ko-KR" sz="20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0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= 0   ( x&gt;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en-US" altLang="ko-KR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9" y="1797855"/>
                <a:ext cx="4921541" cy="3537635"/>
              </a:xfrm>
              <a:prstGeom prst="rect">
                <a:avLst/>
              </a:prstGeom>
              <a:blipFill>
                <a:blip r:embed="rId2"/>
                <a:stretch>
                  <a:fillRect l="-1236"/>
                </a:stretch>
              </a:blipFill>
              <a:ln>
                <a:solidFill>
                  <a:srgbClr val="8BC8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2BA3CF4F-A79F-17E8-D743-3CEA86DA4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9" r="5422"/>
          <a:stretch/>
        </p:blipFill>
        <p:spPr>
          <a:xfrm>
            <a:off x="6803299" y="2095355"/>
            <a:ext cx="4274351" cy="2942633"/>
          </a:xfrm>
          <a:prstGeom prst="rect">
            <a:avLst/>
          </a:prstGeom>
        </p:spPr>
      </p:pic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60DDA602-E1BC-8AE5-5BAA-1EF43048338E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12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25288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</a:t>
            </a:r>
            <a:endParaRPr lang="ko-KR" altLang="en-US" sz="2800" kern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0857C5-E870-D2A5-BB95-46EC5A70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62" y="1797855"/>
            <a:ext cx="4880145" cy="2854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427B5F-96A5-C053-CAB6-35747BD07EC4}"/>
                  </a:ext>
                </a:extLst>
              </p:cNvPr>
              <p:cNvSpPr txBox="1"/>
              <p:nvPr/>
            </p:nvSpPr>
            <p:spPr>
              <a:xfrm>
                <a:off x="1174459" y="1797855"/>
                <a:ext cx="4921541" cy="2860527"/>
              </a:xfrm>
              <a:prstGeom prst="rect">
                <a:avLst/>
              </a:prstGeom>
              <a:noFill/>
              <a:ln>
                <a:solidFill>
                  <a:srgbClr val="8BC8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퍼지숫자 </a:t>
                </a:r>
                <a:r>
                  <a:rPr lang="en-US" altLang="ko-KR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– </a:t>
                </a:r>
                <a:r>
                  <a:rPr lang="ko-KR" altLang="en-US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정규화 </a:t>
                </a:r>
                <a:r>
                  <a:rPr lang="en-US" altLang="ko-KR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&amp;</a:t>
                </a:r>
                <a:r>
                  <a:rPr lang="ko-KR" altLang="en-US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볼록</a:t>
                </a:r>
                <a:endParaRPr lang="en-US" altLang="ko-KR" sz="2000" b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2000" kern="10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ko-KR" altLang="ko-KR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정규화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= 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최대 </a:t>
                </a:r>
                <a:r>
                  <a:rPr lang="ko-KR" altLang="en-US" kern="100" dirty="0" err="1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소속함수값이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1</a:t>
                </a: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ko-KR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 </m:t>
                    </m:r>
                    <m:r>
                      <a:rPr lang="en-US" altLang="ko-KR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ko-KR" b="0" i="0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= 1</a:t>
                </a: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20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427B5F-96A5-C053-CAB6-35747BD0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9" y="1797855"/>
                <a:ext cx="4921541" cy="2860527"/>
              </a:xfrm>
              <a:prstGeom prst="rect">
                <a:avLst/>
              </a:prstGeom>
              <a:blipFill>
                <a:blip r:embed="rId3"/>
                <a:stretch>
                  <a:fillRect l="-1236" t="-1062"/>
                </a:stretch>
              </a:blipFill>
              <a:ln>
                <a:solidFill>
                  <a:srgbClr val="8BC8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6D5BB62-3C94-FD4A-6349-A562EDD3165E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25288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</a:t>
            </a:r>
            <a:endParaRPr lang="ko-KR" altLang="en-US" sz="2800" kern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D59549-9F45-A7BA-437B-471C9A50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81" y="2127719"/>
            <a:ext cx="4496427" cy="3477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C9C90D-C811-AB87-77FE-4B3B6361F0D5}"/>
                  </a:ext>
                </a:extLst>
              </p:cNvPr>
              <p:cNvSpPr txBox="1"/>
              <p:nvPr/>
            </p:nvSpPr>
            <p:spPr>
              <a:xfrm>
                <a:off x="1174459" y="1797855"/>
                <a:ext cx="4921541" cy="4136838"/>
              </a:xfrm>
              <a:prstGeom prst="rect">
                <a:avLst/>
              </a:prstGeom>
              <a:noFill/>
              <a:ln>
                <a:solidFill>
                  <a:srgbClr val="8BC8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퍼지숫자 </a:t>
                </a:r>
                <a:r>
                  <a:rPr lang="en-US" altLang="ko-KR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– </a:t>
                </a:r>
                <a:r>
                  <a:rPr lang="ko-KR" altLang="en-US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정규화 </a:t>
                </a:r>
                <a:r>
                  <a:rPr lang="en-US" altLang="ko-KR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&amp;</a:t>
                </a:r>
                <a:r>
                  <a:rPr lang="ko-KR" altLang="en-US" sz="2000" b="1" kern="10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볼록</a:t>
                </a:r>
                <a:endParaRPr lang="en-US" altLang="ko-KR" sz="2000" b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b="1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볼록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</a:t>
                </a:r>
                <a:endParaRPr lang="en-US" altLang="ko-KR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[</m:t>
                    </m:r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⇒ ( </m:t>
                    </m:r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나눔고딕" panose="020D0604000000000000" pitchFamily="50" charset="-127"/>
                    <a:ea typeface="나눔고딕" panose="020D0604000000000000" pitchFamily="50" charset="-127"/>
                    <a:cs typeface="Times New Roman" panose="02020603050405020304" pitchFamily="18" charset="0"/>
                  </a:rPr>
                  <a:t>                                 or</a:t>
                </a:r>
                <a:endParaRPr lang="en-US" altLang="ko-KR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[</m:t>
                    </m:r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[</m:t>
                    </m:r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ko-KR" altLang="ko-KR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d>
                      <m:d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⊂</m:t>
                        </m:r>
                        <m:sSub>
                          <m:sSubPr>
                            <m:ctrlPr>
                              <a:rPr lang="ko-KR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ko-KR" altLang="ko-KR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lang="ko-KR" altLang="ko-KR" kern="100" dirty="0">
                  <a:effectLst/>
                  <a:latin typeface="Cambria Math" panose="02040503050406030204" pitchFamily="18" charset="0"/>
                  <a:ea typeface="나눔고딕" panose="020D0604000000000000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C9C90D-C811-AB87-77FE-4B3B6361F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9" y="1797855"/>
                <a:ext cx="4921541" cy="4136838"/>
              </a:xfrm>
              <a:prstGeom prst="rect">
                <a:avLst/>
              </a:prstGeom>
              <a:blipFill>
                <a:blip r:embed="rId3"/>
                <a:stretch>
                  <a:fillRect l="-1236" t="-734" b="-881"/>
                </a:stretch>
              </a:blipFill>
              <a:ln>
                <a:solidFill>
                  <a:srgbClr val="8BC8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E74C04A-32F9-8F4F-85E9-055D5E0A96EE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11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25288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구간의 연산</a:t>
            </a:r>
            <a:endParaRPr lang="ko-KR" altLang="en-US" sz="2800" kern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880508" y="1465405"/>
                <a:ext cx="10430983" cy="468871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ko-KR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600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B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 err="1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덧셈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(+)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ii) 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뺄셈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(−)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−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−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iii) 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곱셈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(∙)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iv) 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나눗셈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(/)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 (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단</a:t>
                </a:r>
                <a:r>
                  <a:rPr lang="ko-KR" altLang="ko-KR" kern="100" dirty="0">
                    <a:solidFill>
                      <a:schemeClr val="bg2">
                        <a:lumMod val="50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ko-KR" altLang="en-US" i="1" kern="1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인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경우는 제외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v) 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역수구간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∧  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∨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] (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단</a:t>
                </a:r>
                <a:r>
                  <a:rPr lang="ko-KR" altLang="ko-KR" kern="100" dirty="0">
                    <a:solidFill>
                      <a:schemeClr val="bg2">
                        <a:lumMod val="50000"/>
                      </a:schemeClr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ko-KR" altLang="en-US" i="1" kern="1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인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경우는 제외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08" y="1465405"/>
                <a:ext cx="10430983" cy="4688719"/>
              </a:xfrm>
              <a:prstGeom prst="rect">
                <a:avLst/>
              </a:prstGeom>
              <a:blipFill>
                <a:blip r:embed="rId2"/>
                <a:stretch>
                  <a:fillRect l="-408" b="-103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7F5534BA-A4F0-D511-0295-707228413D3A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2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25288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구간의 연산</a:t>
            </a:r>
            <a:endParaRPr lang="ko-KR" altLang="en-US" sz="2800" kern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880508" y="1465405"/>
                <a:ext cx="10430983" cy="432265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⊂</m:t>
                    </m:r>
                    <m:sSup>
                      <m:sSupPr>
                        <m:ctrlPr>
                          <a:rPr lang="ko-KR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B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</a:rPr>
                      <m:t>⊂</m:t>
                    </m:r>
                    <m:sSup>
                      <m:sSupPr>
                        <m:ctrlPr>
                          <a:rPr lang="ko-KR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m:t>+</m:t>
                        </m:r>
                      </m:sup>
                    </m:sSup>
                  </m:oMath>
                </a14:m>
                <a:endParaRPr lang="ko-KR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600" kern="100" dirty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 err="1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곱셈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(∙)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∙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ii)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나눗셈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(/)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/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iii) </a:t>
                </a:r>
                <a:r>
                  <a:rPr lang="ko-KR" altLang="en-US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역수구간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iv) 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최소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(∧)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∧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∧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v) </a:t>
                </a:r>
                <a:r>
                  <a:rPr lang="ko-KR" altLang="en-US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최대 </a:t>
                </a: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 (∨)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∨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∨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08" y="1465405"/>
                <a:ext cx="10430983" cy="4322658"/>
              </a:xfrm>
              <a:prstGeom prst="rect">
                <a:avLst/>
              </a:prstGeom>
              <a:blipFill>
                <a:blip r:embed="rId2"/>
                <a:stretch>
                  <a:fillRect l="-408" b="-11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C0A9C870-E5F8-3C74-1C19-7CEFE16F71C5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7/23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6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25288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EB56E7-02F8-1858-9AE5-B8A8535484E4}"/>
                  </a:ext>
                </a:extLst>
              </p:cNvPr>
              <p:cNvSpPr txBox="1"/>
              <p:nvPr/>
            </p:nvSpPr>
            <p:spPr>
              <a:xfrm>
                <a:off x="740124" y="703876"/>
                <a:ext cx="585145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kern="0" dirty="0">
                    <a:solidFill>
                      <a:srgbClr val="8BC8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2800" b="1" kern="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퍼지연산 </a:t>
                </a:r>
                <a:r>
                  <a:rPr lang="en-US" altLang="ko-KR" sz="2800" b="1" kern="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– </a:t>
                </a:r>
                <a14:m>
                  <m:oMath xmlns:m="http://schemas.openxmlformats.org/officeDocument/2006/math">
                    <m:r>
                      <a:rPr lang="en-US" altLang="ko-KR" sz="2800" i="1" kern="10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ko-KR" sz="2800" b="1" kern="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sz="2800" b="1" kern="0" dirty="0">
                    <a:solidFill>
                      <a:schemeClr val="bg2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절단 구간의 연산</a:t>
                </a:r>
                <a:endParaRPr lang="ko-KR" altLang="en-US" sz="2800" kern="0" dirty="0">
                  <a:solidFill>
                    <a:schemeClr val="bg2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EB56E7-02F8-1858-9AE5-B8A853548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4" y="703876"/>
                <a:ext cx="5851457" cy="800219"/>
              </a:xfrm>
              <a:prstGeom prst="rect">
                <a:avLst/>
              </a:prstGeom>
              <a:blipFill>
                <a:blip r:embed="rId2"/>
                <a:stretch>
                  <a:fillRect l="-2083" t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3C6339-6CF1-6029-966A-818C530E82E4}"/>
                  </a:ext>
                </a:extLst>
              </p:cNvPr>
              <p:cNvSpPr txBox="1"/>
              <p:nvPr/>
            </p:nvSpPr>
            <p:spPr>
              <a:xfrm>
                <a:off x="880508" y="1465405"/>
                <a:ext cx="10430983" cy="42208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chemeClr val="bg2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], </a:t>
                </a:r>
                <a14:m>
                  <m:oMath xmlns:m="http://schemas.openxmlformats.org/officeDocument/2006/math"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∀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], </a:t>
                </a:r>
                <a14:m>
                  <m:oMath xmlns:m="http://schemas.openxmlformats.org/officeDocument/2006/math"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∀ 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US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ko-KR" sz="1800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ko-KR" altLang="ko-KR" sz="1800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ko-KR" sz="1800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ko-KR" altLang="ko-KR" sz="1800" i="1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ko-KR" sz="18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ko-KR" sz="18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18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d>
                      </m:sup>
                    </m:sSup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18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18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ko-KR" altLang="ko-KR" sz="18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d>
                      </m:sup>
                    </m:sSup>
                    <m:r>
                      <a:rPr lang="en-US" altLang="ko-KR" sz="18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ko-KR" sz="18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US" altLang="ko-KR" sz="1800" i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800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sup>
                      </m:sSup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sz="1800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sup>
                      </m:sSup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a:rPr lang="en-US" altLang="ko-KR" sz="1800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n-US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8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800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ko-KR" sz="18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이와 같은 방법으로 곱셈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나눗셈 등에도 적용 가능</a:t>
                </a:r>
                <a:endParaRPr lang="ko-KR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3C6339-6CF1-6029-966A-818C530E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08" y="1465405"/>
                <a:ext cx="10430983" cy="4220899"/>
              </a:xfrm>
              <a:prstGeom prst="rect">
                <a:avLst/>
              </a:prstGeom>
              <a:blipFill>
                <a:blip r:embed="rId3"/>
                <a:stretch>
                  <a:fillRect l="-408" t="-719" b="-11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B205FB5-AB55-990D-0B22-21B229376AC4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36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DAA7E-AB0C-8D95-2DFB-5D64F3DFDBAA}"/>
              </a:ext>
            </a:extLst>
          </p:cNvPr>
          <p:cNvSpPr/>
          <p:nvPr/>
        </p:nvSpPr>
        <p:spPr>
          <a:xfrm>
            <a:off x="225287" y="248479"/>
            <a:ext cx="11741426" cy="63610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B56E7-02F8-1858-9AE5-B8A8535484E4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8BC8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퍼지연산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퍼지숫자의 연산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/>
              <p:nvPr/>
            </p:nvSpPr>
            <p:spPr>
              <a:xfrm>
                <a:off x="1209807" y="2328058"/>
                <a:ext cx="9335153" cy="19557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a:rPr lang="en-US" altLang="ko-KR" sz="1600" i="1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ko-KR" altLang="ko-KR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600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ko-KR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600" i="1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sz="1600" i="1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ko-KR" sz="1600" i="1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kern="10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b="1" i="1" kern="1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(+)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sz="1800" b="1" i="1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 </m:t>
                      </m:r>
                      <m:nary>
                        <m:naryPr>
                          <m:chr m:val="⋁"/>
                          <m:limLoc m:val="undOvr"/>
                          <m:supHide m:val="on"/>
                          <m:ctrlPr>
                            <a:rPr lang="ko-KR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 kern="1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ko-KR" sz="1800" b="1" i="1" kern="1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7AD4A-B223-2110-947C-D8CC5AA7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07" y="2328058"/>
                <a:ext cx="9335153" cy="1955792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6969D1-0BC4-2F79-4232-CFE84DD7B588}"/>
              </a:ext>
            </a:extLst>
          </p:cNvPr>
          <p:cNvSpPr/>
          <p:nvPr/>
        </p:nvSpPr>
        <p:spPr>
          <a:xfrm>
            <a:off x="1135522" y="1452385"/>
            <a:ext cx="1954635" cy="66273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덧셈 </a:t>
            </a:r>
            <a:r>
              <a:rPr lang="en-US" altLang="ko-KR" sz="1800" b="1" kern="100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(+) 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52BF0-6D73-095A-4326-082C779537CE}"/>
              </a:ext>
            </a:extLst>
          </p:cNvPr>
          <p:cNvSpPr txBox="1">
            <a:spLocks/>
          </p:cNvSpPr>
          <p:nvPr/>
        </p:nvSpPr>
        <p:spPr>
          <a:xfrm>
            <a:off x="9115652" y="623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6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ooga 2">
      <a:dk1>
        <a:srgbClr val="2C2C2C"/>
      </a:dk1>
      <a:lt1>
        <a:sysClr val="window" lastClr="FFFFFF"/>
      </a:lt1>
      <a:dk2>
        <a:srgbClr val="3A3A3A"/>
      </a:dk2>
      <a:lt2>
        <a:srgbClr val="E7E6E6"/>
      </a:lt2>
      <a:accent1>
        <a:srgbClr val="AFD9FF"/>
      </a:accent1>
      <a:accent2>
        <a:srgbClr val="2C2C2C"/>
      </a:accent2>
      <a:accent3>
        <a:srgbClr val="3A3A3A"/>
      </a:accent3>
      <a:accent4>
        <a:srgbClr val="454545"/>
      </a:accent4>
      <a:accent5>
        <a:srgbClr val="565656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</TotalTime>
  <Words>1667</Words>
  <Application>Microsoft Office PowerPoint</Application>
  <PresentationFormat>와이드스크린</PresentationFormat>
  <Paragraphs>242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CJK KR Medium</vt:lpstr>
      <vt:lpstr>Noto Sans CJK KR Regular</vt:lpstr>
      <vt:lpstr>나눔고딕</vt:lpstr>
      <vt:lpstr>맑은 고딕</vt:lpstr>
      <vt:lpstr>Arial</vt:lpstr>
      <vt:lpstr>Calibri</vt:lpstr>
      <vt:lpstr>Cambria Math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딜라잇ppt</dc:creator>
  <cp:lastModifiedBy>doramisister@naver.com</cp:lastModifiedBy>
  <cp:revision>54</cp:revision>
  <dcterms:created xsi:type="dcterms:W3CDTF">2018-07-16T07:46:13Z</dcterms:created>
  <dcterms:modified xsi:type="dcterms:W3CDTF">2022-08-11T19:58:39Z</dcterms:modified>
</cp:coreProperties>
</file>