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7" r:id="rId3"/>
    <p:sldId id="258" r:id="rId4"/>
    <p:sldId id="267" r:id="rId5"/>
    <p:sldId id="268" r:id="rId6"/>
    <p:sldId id="282" r:id="rId7"/>
    <p:sldId id="269" r:id="rId8"/>
    <p:sldId id="283" r:id="rId9"/>
    <p:sldId id="284" r:id="rId10"/>
    <p:sldId id="289" r:id="rId11"/>
    <p:sldId id="277" r:id="rId12"/>
    <p:sldId id="285" r:id="rId13"/>
    <p:sldId id="287" r:id="rId14"/>
    <p:sldId id="276" r:id="rId15"/>
    <p:sldId id="288" r:id="rId16"/>
    <p:sldId id="275" r:id="rId17"/>
    <p:sldId id="274" r:id="rId18"/>
    <p:sldId id="273" r:id="rId19"/>
    <p:sldId id="290" r:id="rId20"/>
    <p:sldId id="272" r:id="rId21"/>
    <p:sldId id="286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연경" initials="이연" lastIdx="1" clrIdx="0">
    <p:extLst>
      <p:ext uri="{19B8F6BF-5375-455C-9EA6-DF929625EA0E}">
        <p15:presenceInfo xmlns:p15="http://schemas.microsoft.com/office/powerpoint/2012/main" userId="05babf8bbefef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7C7C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0DE71-A2A6-46F2-AE38-6A16490C8AE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23194-5C2A-4863-8C73-DA69628F4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5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1B5-EC3D-43A8-95C3-163A7F97E8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914-B3EB-460D-9CF7-9F1EBA8DBB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CE0A-70A4-41D0-8E7D-AA53C009209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6720-BD9B-4D59-B76A-311B9E5607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48A5-231D-4558-A739-6104F681E51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469F-6766-4FDF-98D8-4BF8F2AA96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C60E-35BC-4E85-960F-B3F161A173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5C01-0091-4A3B-9108-F982923EA0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181-EFAB-448A-884E-45BF16B687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A16D-E36E-409F-9C79-335B2A0D4D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0EB8-1EF3-4246-A178-A43AFC3047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5C6B-0AA8-4498-98D6-F29DFDC203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F5CB-B6C6-408D-8354-4D5AC1A0FF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8BC-5645-41DF-9362-71E60D17851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A744-C7F0-452B-B572-E82A19AA4D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D7C6-60E2-4831-8FC8-7C77C0CAAD3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3EEB-D8A8-4298-82C1-E85C9B8DA4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D1F4-6563-4B7C-952E-09BE9A6B8D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467F-3050-45FA-9FE9-18C68EF96DB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15DA-3EBA-49DA-94AF-5F2ADC8441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6A5-8D2A-4213-AE30-2668BFEEAD2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AD5D-9DC1-445D-B08D-DA1542789F4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66E7F60-E8D3-4FED-98AE-26571531B3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8C8816C-834E-4BFD-B0F0-A7F43042B5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5462" y="4442948"/>
            <a:ext cx="6096000" cy="9870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Ch2 Fuzzy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6C00B-8E77-4E1F-A46D-8015D5869E30}"/>
              </a:ext>
            </a:extLst>
          </p:cNvPr>
          <p:cNvSpPr txBox="1"/>
          <p:nvPr/>
        </p:nvSpPr>
        <p:spPr>
          <a:xfrm>
            <a:off x="7408451" y="5554556"/>
            <a:ext cx="160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18010367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50E5F5-F117-1B47-9FB2-A02D0136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33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전체집합과 퍼지집합의 관계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CB2E5E-20B1-248E-7ABA-6AE626B465A1}"/>
                  </a:ext>
                </a:extLst>
              </p:cNvPr>
              <p:cNvSpPr txBox="1"/>
              <p:nvPr/>
            </p:nvSpPr>
            <p:spPr>
              <a:xfrm>
                <a:off x="1502229" y="1773627"/>
                <a:ext cx="808808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전체집합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 = {a, b, c} </a:t>
                </a:r>
              </a:p>
              <a:p>
                <a:pPr algn="l"/>
                <a:endParaRPr lang="en-US" altLang="ko-KR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/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r>
                  <a:rPr lang="en-US" altLang="ko-KR" i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 = {(a, 0.5), (b, 1.0), (c, 0.5)}  ,   A</a:t>
                </a:r>
                <a:r>
                  <a:rPr lang="en-US" altLang="ko-KR" i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 = {(a, 1.0), (b, 1.0), (c, 0.5)}</a:t>
                </a:r>
              </a:p>
              <a:p>
                <a:pPr algn="l"/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sz="18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ko-KR" sz="18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ko-KR" sz="18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/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/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멱집합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(P(X))</a:t>
                </a:r>
              </a:p>
              <a:p>
                <a:pPr algn="l"/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부분집합의 모임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P(X)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원소 중 하나이다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CB2E5E-20B1-248E-7ABA-6AE626B46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1773627"/>
                <a:ext cx="8088085" cy="3139321"/>
              </a:xfrm>
              <a:prstGeom prst="rect">
                <a:avLst/>
              </a:prstGeom>
              <a:blipFill>
                <a:blip r:embed="rId2"/>
                <a:stretch>
                  <a:fillRect l="-603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14E27645-DACA-E4BF-6CEF-2E5E2C7F26B8}"/>
              </a:ext>
            </a:extLst>
          </p:cNvPr>
          <p:cNvSpPr/>
          <p:nvPr/>
        </p:nvSpPr>
        <p:spPr>
          <a:xfrm>
            <a:off x="1214171" y="373939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A530FF-DC4E-937D-7C53-A858BD1C9A20}"/>
              </a:ext>
            </a:extLst>
          </p:cNvPr>
          <p:cNvSpPr/>
          <p:nvPr/>
        </p:nvSpPr>
        <p:spPr>
          <a:xfrm>
            <a:off x="1214170" y="1854025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31013-F7B7-2DFB-6DDD-F5408A9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1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C89D1-4AF0-41C9-BACD-A09E711EE443}"/>
              </a:ext>
            </a:extLst>
          </p:cNvPr>
          <p:cNvSpPr txBox="1"/>
          <p:nvPr/>
        </p:nvSpPr>
        <p:spPr>
          <a:xfrm>
            <a:off x="828475" y="518935"/>
            <a:ext cx="4378793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2.5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 개념의 확장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67504-5541-495A-2E75-01172818BDCB}"/>
              </a:ext>
            </a:extLst>
          </p:cNvPr>
          <p:cNvSpPr txBox="1"/>
          <p:nvPr/>
        </p:nvSpPr>
        <p:spPr>
          <a:xfrm>
            <a:off x="1035992" y="1230790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FEA0B6-76EB-58CB-22D6-B3CF3C19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5" y="1754010"/>
            <a:ext cx="5145735" cy="4111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668BE-550E-F752-02FB-9A4288C141F9}"/>
              </a:ext>
            </a:extLst>
          </p:cNvPr>
          <p:cNvSpPr txBox="1"/>
          <p:nvPr/>
        </p:nvSpPr>
        <p:spPr>
          <a:xfrm>
            <a:off x="6096000" y="1490483"/>
            <a:ext cx="5145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 = {5, 15, 25, 35, 45, 55, 65, 75, 85}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전체집합  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위에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퍼지집합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유아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성인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젊은이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노인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정의</a:t>
            </a:r>
            <a:endParaRPr lang="en-US" altLang="ko-KR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FB545-2AFE-B6CB-70CA-B413F8F79363}"/>
                  </a:ext>
                </a:extLst>
              </p:cNvPr>
              <p:cNvSpPr txBox="1"/>
              <p:nvPr/>
            </p:nvSpPr>
            <p:spPr>
              <a:xfrm>
                <a:off x="6370425" y="3051651"/>
                <a:ext cx="5060008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지지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(support)</a:t>
                </a:r>
              </a:p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Support(A) 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 </m:t>
                    </m:r>
                    <m:r>
                      <a:rPr lang="en-US" altLang="ko-KR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|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)&gt;0}</m:t>
                    </m:r>
                  </m:oMath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Support(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젊은이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= { 15, 25, 35, 45, 55 }</a:t>
                </a:r>
              </a:p>
              <a:p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Support(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유아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=</a:t>
                </a:r>
                <a:r>
                  <a:rPr lang="en-US" altLang="ko-KR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ko-KR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FB545-2AFE-B6CB-70CA-B413F8F79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25" y="3051651"/>
                <a:ext cx="5060008" cy="1508105"/>
              </a:xfrm>
              <a:prstGeom prst="rect">
                <a:avLst/>
              </a:prstGeom>
              <a:blipFill>
                <a:blip r:embed="rId3"/>
                <a:stretch>
                  <a:fillRect l="-1205" t="-2429" b="-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80194BB6-7FB9-10F7-CBEF-760C656EDB51}"/>
              </a:ext>
            </a:extLst>
          </p:cNvPr>
          <p:cNvSpPr/>
          <p:nvPr/>
        </p:nvSpPr>
        <p:spPr>
          <a:xfrm>
            <a:off x="6094352" y="3157999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E2C50-FF87-D08B-6225-BEC3C182A001}"/>
              </a:ext>
            </a:extLst>
          </p:cNvPr>
          <p:cNvSpPr txBox="1"/>
          <p:nvPr/>
        </p:nvSpPr>
        <p:spPr>
          <a:xfrm>
            <a:off x="6294509" y="4824095"/>
            <a:ext cx="5060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높이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소속함수 값 중에서의 최대값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8ED518-AD7B-ECF6-B0F2-43584C6A7AB0}"/>
              </a:ext>
            </a:extLst>
          </p:cNvPr>
          <p:cNvSpPr/>
          <p:nvPr/>
        </p:nvSpPr>
        <p:spPr>
          <a:xfrm>
            <a:off x="6094352" y="4930409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49AADE6-52C0-6D36-3A47-2DA2B60C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3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7927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67504-5541-495A-2E75-01172818BDCB}"/>
              </a:ext>
            </a:extLst>
          </p:cNvPr>
          <p:cNvSpPr txBox="1"/>
          <p:nvPr/>
        </p:nvSpPr>
        <p:spPr>
          <a:xfrm>
            <a:off x="698535" y="693628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FEA0B6-76EB-58CB-22D6-B3CF3C19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5" y="1416549"/>
            <a:ext cx="5145735" cy="411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CFB545-2AFE-B6CB-70CA-B413F8F79363}"/>
              </a:ext>
            </a:extLst>
          </p:cNvPr>
          <p:cNvSpPr txBox="1"/>
          <p:nvPr/>
        </p:nvSpPr>
        <p:spPr>
          <a:xfrm>
            <a:off x="6409208" y="1697040"/>
            <a:ext cx="5060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(normalized)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퍼지집합에서 최대 소속함수 값이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되면 퍼지집합을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정규화되었다고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194BB6-7FB9-10F7-CBEF-760C656EDB51}"/>
              </a:ext>
            </a:extLst>
          </p:cNvPr>
          <p:cNvSpPr/>
          <p:nvPr/>
        </p:nvSpPr>
        <p:spPr>
          <a:xfrm>
            <a:off x="6094352" y="1786399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BCB67CD-6DCE-120A-6EC9-2636B878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92" y="3247593"/>
            <a:ext cx="39719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FB3F2-A3F6-E93B-70F1-360B04BB56F5}"/>
              </a:ext>
            </a:extLst>
          </p:cNvPr>
          <p:cNvSpPr txBox="1"/>
          <p:nvPr/>
        </p:nvSpPr>
        <p:spPr>
          <a:xfrm>
            <a:off x="6559492" y="4907560"/>
            <a:ext cx="22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비정규화 퍼지집합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ADEF0-507D-9BC0-54B6-4B000AA51CC7}"/>
              </a:ext>
            </a:extLst>
          </p:cNvPr>
          <p:cNvSpPr txBox="1"/>
          <p:nvPr/>
        </p:nvSpPr>
        <p:spPr>
          <a:xfrm>
            <a:off x="8957193" y="4907560"/>
            <a:ext cx="198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 퍼지집합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DD5D5-9B96-4E91-7B47-E4F2170F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5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5929C0-B67B-41CB-88A5-EB9D39715C58}"/>
                  </a:ext>
                </a:extLst>
              </p:cNvPr>
              <p:cNvSpPr txBox="1"/>
              <p:nvPr/>
            </p:nvSpPr>
            <p:spPr>
              <a:xfrm>
                <a:off x="876601" y="703876"/>
                <a:ext cx="5851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kern="0" dirty="0">
                    <a:solidFill>
                      <a:srgbClr val="FF999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2800" i="1" kern="1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ko-KR" sz="2800" b="1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2800" b="1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수준집합</a:t>
                </a:r>
                <a:endParaRPr lang="ko-KR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5929C0-B67B-41CB-88A5-EB9D3971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1" y="703876"/>
                <a:ext cx="5851457" cy="523220"/>
              </a:xfrm>
              <a:prstGeom prst="rect">
                <a:avLst/>
              </a:prstGeom>
              <a:blipFill>
                <a:blip r:embed="rId2"/>
                <a:stretch>
                  <a:fillRect l="-2188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67264-2899-E780-FD81-391C6D18CA25}"/>
                  </a:ext>
                </a:extLst>
              </p:cNvPr>
              <p:cNvSpPr txBox="1"/>
              <p:nvPr/>
            </p:nvSpPr>
            <p:spPr>
              <a:xfrm>
                <a:off x="1777307" y="1568131"/>
                <a:ext cx="8339301" cy="1805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수준집합 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소속함수의 값이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α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이상인 원소들로 이루어진 집합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"/>
                          <m:ctrlPr>
                            <a:rPr lang="ko-KR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≥ 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}</m:t>
                      </m:r>
                    </m:oMath>
                  </m:oMathPara>
                </a14:m>
                <a:endParaRPr lang="ko-KR" altLang="ko-KR" sz="1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67264-2899-E780-FD81-391C6D18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307" y="1568131"/>
                <a:ext cx="8339301" cy="1805494"/>
              </a:xfrm>
              <a:prstGeom prst="rect">
                <a:avLst/>
              </a:prstGeom>
              <a:blipFill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C9827720-C81C-89C6-708E-DFD901B2616A}"/>
              </a:ext>
            </a:extLst>
          </p:cNvPr>
          <p:cNvSpPr/>
          <p:nvPr/>
        </p:nvSpPr>
        <p:spPr>
          <a:xfrm>
            <a:off x="1357045" y="176815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E06F88-FC86-2A95-1BF8-ECD990CD1D96}"/>
                  </a:ext>
                </a:extLst>
              </p:cNvPr>
              <p:cNvSpPr txBox="1"/>
              <p:nvPr/>
            </p:nvSpPr>
            <p:spPr>
              <a:xfrm>
                <a:off x="1777306" y="3281022"/>
                <a:ext cx="8339301" cy="1805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레벨집합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소속함수의 값을 나타내는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α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구간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[0,1]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포함된 </a:t>
                </a:r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값으로서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α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이루어진 집합</a:t>
                </a:r>
                <a:endParaRPr lang="en-US" altLang="ko-KR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⋀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𝐴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={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ko-KR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ko-KR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𝛼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, 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𝛼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 ≥0,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𝑥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 ∈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𝑋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}</m:t>
                      </m:r>
                    </m:oMath>
                  </m:oMathPara>
                </a14:m>
                <a:endParaRPr lang="ko-KR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E06F88-FC86-2A95-1BF8-ECD990CD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306" y="3281022"/>
                <a:ext cx="8339301" cy="1805494"/>
              </a:xfrm>
              <a:prstGeom prst="rect">
                <a:avLst/>
              </a:prstGeom>
              <a:blipFill>
                <a:blip r:embed="rId4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299728EB-80F4-A2E1-812B-EFCBD8651C55}"/>
              </a:ext>
            </a:extLst>
          </p:cNvPr>
          <p:cNvSpPr/>
          <p:nvPr/>
        </p:nvSpPr>
        <p:spPr>
          <a:xfrm>
            <a:off x="1357044" y="3458032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C0936-FA42-0A55-2E7C-B7988872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3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5929C0-B67B-41CB-88A5-EB9D39715C58}"/>
                  </a:ext>
                </a:extLst>
              </p:cNvPr>
              <p:cNvSpPr txBox="1"/>
              <p:nvPr/>
            </p:nvSpPr>
            <p:spPr>
              <a:xfrm>
                <a:off x="876601" y="703876"/>
                <a:ext cx="5851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kern="0" dirty="0">
                    <a:solidFill>
                      <a:srgbClr val="FF9999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2800" i="1" kern="1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ko-KR" sz="2800" b="1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2800" b="1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수준집합</a:t>
                </a:r>
                <a:endParaRPr lang="ko-KR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5929C0-B67B-41CB-88A5-EB9D3971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1" y="703876"/>
                <a:ext cx="5851457" cy="523220"/>
              </a:xfrm>
              <a:prstGeom prst="rect">
                <a:avLst/>
              </a:prstGeom>
              <a:blipFill>
                <a:blip r:embed="rId2"/>
                <a:stretch>
                  <a:fillRect l="-2188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1A3829-9BD7-C82A-5F65-736C6E214794}"/>
              </a:ext>
            </a:extLst>
          </p:cNvPr>
          <p:cNvSpPr txBox="1"/>
          <p:nvPr/>
        </p:nvSpPr>
        <p:spPr>
          <a:xfrm>
            <a:off x="6599471" y="2104770"/>
            <a:ext cx="4101866" cy="1290353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젊은이</a:t>
            </a:r>
            <a:r>
              <a:rPr lang="en-US" altLang="ko-KR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0.2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 { 15, 25, 35, 45 }</a:t>
            </a:r>
          </a:p>
          <a:p>
            <a:pPr>
              <a:lnSpc>
                <a:spcPct val="150000"/>
              </a:lnSpc>
            </a:pP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젊은이</a:t>
            </a:r>
            <a:r>
              <a:rPr lang="en-US" altLang="ko-KR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0.4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 { 25, 35, 45 }</a:t>
            </a:r>
          </a:p>
          <a:p>
            <a:pPr>
              <a:lnSpc>
                <a:spcPct val="150000"/>
              </a:lnSpc>
            </a:pP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젊은이</a:t>
            </a:r>
            <a:r>
              <a:rPr lang="en-US" altLang="ko-KR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 { 25, 35 }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418E68-0ECD-2BA3-BCF9-26782765B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" t="6192" r="5792" b="11224"/>
          <a:stretch/>
        </p:blipFill>
        <p:spPr>
          <a:xfrm>
            <a:off x="1052655" y="1714500"/>
            <a:ext cx="5032323" cy="3629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C48C85-0BF0-72AE-0867-9C5280F68B65}"/>
                  </a:ext>
                </a:extLst>
              </p:cNvPr>
              <p:cNvSpPr txBox="1"/>
              <p:nvPr/>
            </p:nvSpPr>
            <p:spPr>
              <a:xfrm>
                <a:off x="6599470" y="3695461"/>
                <a:ext cx="4101867" cy="575157"/>
              </a:xfrm>
              <a:prstGeom prst="rect">
                <a:avLst/>
              </a:prstGeom>
              <a:noFill/>
              <a:ln>
                <a:solidFill>
                  <a:srgbClr val="FF7C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⋀</m:t>
                        </m:r>
                      </m:e>
                      <m:sub>
                        <m:r>
                          <a:rPr lang="ko-KR" alt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젋</m:t>
                        </m:r>
                        <m:r>
                          <a:rPr lang="ko-KR" alt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ko-KR" alt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{ 0, 0.1, 0.2, 0.4, 0.8, 1.0 }</a:t>
                </a:r>
                <a:endParaRPr lang="en-US" altLang="ko-KR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C48C85-0BF0-72AE-0867-9C5280F6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470" y="3695461"/>
                <a:ext cx="4101867" cy="575157"/>
              </a:xfrm>
              <a:prstGeom prst="rect">
                <a:avLst/>
              </a:prstGeom>
              <a:blipFill>
                <a:blip r:embed="rId4"/>
                <a:stretch>
                  <a:fillRect r="-2819" b="-10309"/>
                </a:stretch>
              </a:blipFill>
              <a:ln>
                <a:solidFill>
                  <a:srgbClr val="FF7C8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89250-191F-3BC2-140D-C87C90C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9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볼록 퍼지집합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892DB1-49B6-4D85-60E0-54A842AE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1401716-8706-5040-38C3-08515140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65" y="3379265"/>
            <a:ext cx="33623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2819D68-0C4F-9282-2183-6B4B7477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16" y="3217340"/>
            <a:ext cx="3648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2D81A-877F-3CA8-8E67-2B0300555EE9}"/>
              </a:ext>
            </a:extLst>
          </p:cNvPr>
          <p:cNvSpPr txBox="1"/>
          <p:nvPr/>
        </p:nvSpPr>
        <p:spPr>
          <a:xfrm>
            <a:off x="3579045" y="1522068"/>
            <a:ext cx="4805916" cy="141782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ko-KR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μ_A (λr+(1-λ)ε)≥Min[ μA(r), μA(s) ]</a:t>
            </a:r>
          </a:p>
          <a:p>
            <a:pPr algn="l">
              <a:lnSpc>
                <a:spcPct val="150000"/>
              </a:lnSpc>
            </a:pPr>
            <a:r>
              <a:rPr lang="pt-BR" altLang="ko-KR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r, s ∈ |R</a:t>
            </a:r>
            <a:r>
              <a:rPr lang="pt-BR" altLang="ko-KR" sz="2000" i="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</a:t>
            </a:r>
            <a:r>
              <a:rPr lang="pt-BR" altLang="ko-KR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pt-BR" altLang="ko-KR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λ ∈ [0,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50F37-EE36-F7C3-6B4A-F3D554E434DE}"/>
              </a:ext>
            </a:extLst>
          </p:cNvPr>
          <p:cNvSpPr txBox="1"/>
          <p:nvPr/>
        </p:nvSpPr>
        <p:spPr>
          <a:xfrm>
            <a:off x="2443136" y="5450953"/>
            <a:ext cx="166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볼록 퍼지집합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5291B-A649-59C9-5018-22764416D881}"/>
              </a:ext>
            </a:extLst>
          </p:cNvPr>
          <p:cNvSpPr txBox="1"/>
          <p:nvPr/>
        </p:nvSpPr>
        <p:spPr>
          <a:xfrm>
            <a:off x="6776458" y="545095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볼록 퍼지집합이 아닌 경우</a:t>
            </a:r>
          </a:p>
        </p:txBody>
      </p:sp>
    </p:spTree>
    <p:extLst>
      <p:ext uri="{BB962C8B-B14F-4D97-AF65-F5344CB8AC3E}">
        <p14:creationId xmlns:p14="http://schemas.microsoft.com/office/powerpoint/2010/main" val="373989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E943A-724D-6862-020F-CCEAD999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A2A8C-DE24-4234-4A0F-1FBF6BEFD509}"/>
                  </a:ext>
                </a:extLst>
              </p:cNvPr>
              <p:cNvSpPr txBox="1"/>
              <p:nvPr/>
            </p:nvSpPr>
            <p:spPr>
              <a:xfrm>
                <a:off x="1634431" y="1342172"/>
                <a:ext cx="8339301" cy="1336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퍼지숫자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퍼지집합이 볼록하고 </a:t>
                </a:r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정규화되어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있으며 실수 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altLang="ko-KR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에서 정의될 때 그 소속함수가 연속적</a:t>
                </a:r>
                <a:endParaRPr lang="en-US" altLang="ko-KR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즉 일정한 구간에 있는 실수들을 말한다</a:t>
                </a:r>
                <a:endParaRPr lang="en-US" altLang="ko-KR" sz="1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A2A8C-DE24-4234-4A0F-1FBF6BEFD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1" y="1342172"/>
                <a:ext cx="8339301" cy="1336520"/>
              </a:xfrm>
              <a:prstGeom prst="rect">
                <a:avLst/>
              </a:prstGeom>
              <a:blipFill>
                <a:blip r:embed="rId2"/>
                <a:stretch>
                  <a:fillRect l="-731" r="-658" b="-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45CED8F-8351-FB0B-5253-E30522BF1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9" t="3101" r="6537" b="3411"/>
          <a:stretch/>
        </p:blipFill>
        <p:spPr>
          <a:xfrm>
            <a:off x="1634431" y="2793768"/>
            <a:ext cx="3646966" cy="328717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719DB28-7F49-73B9-6905-5DD42522441E}"/>
              </a:ext>
            </a:extLst>
          </p:cNvPr>
          <p:cNvSpPr/>
          <p:nvPr/>
        </p:nvSpPr>
        <p:spPr>
          <a:xfrm>
            <a:off x="5665783" y="3370182"/>
            <a:ext cx="545284" cy="318879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9A712E-4125-E1EF-9133-69658C9C7468}"/>
                  </a:ext>
                </a:extLst>
              </p:cNvPr>
              <p:cNvSpPr txBox="1"/>
              <p:nvPr/>
            </p:nvSpPr>
            <p:spPr>
              <a:xfrm>
                <a:off x="6728058" y="3062177"/>
                <a:ext cx="3659951" cy="87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  <m:r>
                      <a:rPr lang="ko-KR" altLang="en-US" b="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위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정의되는 보통집합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소속함수의 값이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또는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9A712E-4125-E1EF-9133-69658C9C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58" y="3062177"/>
                <a:ext cx="3659951" cy="877613"/>
              </a:xfrm>
              <a:prstGeom prst="rect">
                <a:avLst/>
              </a:prstGeom>
              <a:blipFill>
                <a:blip r:embed="rId4"/>
                <a:stretch>
                  <a:fillRect l="-1500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CC02BE0C-AD2E-3588-36B0-BF1794EC6439}"/>
              </a:ext>
            </a:extLst>
          </p:cNvPr>
          <p:cNvSpPr/>
          <p:nvPr/>
        </p:nvSpPr>
        <p:spPr>
          <a:xfrm>
            <a:off x="1272508" y="1555840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3A454B5-5B38-AA13-3A5B-7E983F0F8A68}"/>
              </a:ext>
            </a:extLst>
          </p:cNvPr>
          <p:cNvSpPr/>
          <p:nvPr/>
        </p:nvSpPr>
        <p:spPr>
          <a:xfrm>
            <a:off x="5667436" y="4904094"/>
            <a:ext cx="545284" cy="318879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5A4E44-B7E5-804E-AA1E-97B6BBDCADD7}"/>
                  </a:ext>
                </a:extLst>
              </p:cNvPr>
              <p:cNvSpPr txBox="1"/>
              <p:nvPr/>
            </p:nvSpPr>
            <p:spPr>
              <a:xfrm>
                <a:off x="6506253" y="4834656"/>
                <a:ext cx="431917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볼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록하고 정규화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+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소속함수가 연속적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5A4E44-B7E5-804E-AA1E-97B6BBDCA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253" y="4834656"/>
                <a:ext cx="4319170" cy="457754"/>
              </a:xfrm>
              <a:prstGeom prst="rect">
                <a:avLst/>
              </a:prstGeom>
              <a:blipFill>
                <a:blip r:embed="rId5"/>
                <a:stretch>
                  <a:fillRect l="-282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0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크기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F7D336-BF7A-3010-DE39-2B8CF19B6310}"/>
                  </a:ext>
                </a:extLst>
              </p:cNvPr>
              <p:cNvSpPr txBox="1"/>
              <p:nvPr/>
            </p:nvSpPr>
            <p:spPr>
              <a:xfrm>
                <a:off x="1634431" y="1342172"/>
                <a:ext cx="8339301" cy="2342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스칼라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퍼지집합에 있는 각 원소의 소속 가능성의 합을 원소의 개수로 하는 방법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ko-KR" sz="1800" i="1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ko-KR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F7D336-BF7A-3010-DE39-2B8CF19B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1" y="1342172"/>
                <a:ext cx="8339301" cy="2342693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1C05C08-3772-500E-3BD7-B60DF2FCD42B}"/>
              </a:ext>
            </a:extLst>
          </p:cNvPr>
          <p:cNvSpPr/>
          <p:nvPr/>
        </p:nvSpPr>
        <p:spPr>
          <a:xfrm>
            <a:off x="1272508" y="154520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33FF43-74D1-1DBB-4467-4D0084FA4CC9}"/>
                  </a:ext>
                </a:extLst>
              </p:cNvPr>
              <p:cNvSpPr txBox="1"/>
              <p:nvPr/>
            </p:nvSpPr>
            <p:spPr>
              <a:xfrm>
                <a:off x="1634431" y="3435697"/>
                <a:ext cx="8339301" cy="2195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상대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퍼지집합의 크기를 전체집합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비교하여 나타내는 방법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ko-KR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𝐴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ko-KR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33FF43-74D1-1DBB-4467-4D0084FA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1" y="3435697"/>
                <a:ext cx="8339301" cy="2195537"/>
              </a:xfrm>
              <a:prstGeom prst="rect">
                <a:avLst/>
              </a:prstGeom>
              <a:blipFill>
                <a:blip r:embed="rId3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8B30035D-8185-783C-0D2E-C30C8D6C0535}"/>
              </a:ext>
            </a:extLst>
          </p:cNvPr>
          <p:cNvSpPr/>
          <p:nvPr/>
        </p:nvSpPr>
        <p:spPr>
          <a:xfrm>
            <a:off x="1272508" y="3623051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40690B-0516-26F7-5C3C-10D9E2B2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6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크기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F7D336-BF7A-3010-DE39-2B8CF19B6310}"/>
                  </a:ext>
                </a:extLst>
              </p:cNvPr>
              <p:cNvSpPr txBox="1"/>
              <p:nvPr/>
            </p:nvSpPr>
            <p:spPr>
              <a:xfrm>
                <a:off x="1634431" y="1342172"/>
                <a:ext cx="8339301" cy="1336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집합의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크기를 퍼지집합으로 나타낸 것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F7D336-BF7A-3010-DE39-2B8CF19B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1" y="1342172"/>
                <a:ext cx="8339301" cy="1336520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1C05C08-3772-500E-3BD7-B60DF2FCD42B}"/>
              </a:ext>
            </a:extLst>
          </p:cNvPr>
          <p:cNvSpPr/>
          <p:nvPr/>
        </p:nvSpPr>
        <p:spPr>
          <a:xfrm>
            <a:off x="1272508" y="154520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791AD1-2380-EFFE-4221-D6BEB284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9523B-CF64-E5AA-3255-4322DC667F2F}"/>
              </a:ext>
            </a:extLst>
          </p:cNvPr>
          <p:cNvSpPr txBox="1"/>
          <p:nvPr/>
        </p:nvSpPr>
        <p:spPr>
          <a:xfrm>
            <a:off x="1472665" y="2943018"/>
            <a:ext cx="5704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스칼라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노인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 = 0.1 + 0.2 + 0.6 + 1 + 1 = 2.9</a:t>
            </a:r>
          </a:p>
          <a:p>
            <a:endParaRPr lang="en-US" altLang="ko-KR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상대</a:t>
            </a:r>
            <a:endParaRPr lang="en-US" altLang="ko-KR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노인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 = 2.9</a:t>
            </a:r>
            <a:endParaRPr lang="ko-KR" alt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|X| = 9</a:t>
            </a:r>
            <a:endParaRPr lang="ko-KR" alt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∥노인∥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 2.9 / 9 = 0.32</a:t>
            </a:r>
          </a:p>
          <a:p>
            <a:pPr algn="l"/>
            <a:endParaRPr lang="en-US" altLang="ko-KR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</a:t>
            </a:r>
            <a:endParaRPr lang="en-US" altLang="ko-KR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노인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| = {(5, 0.1), (4, 0.2), (3, 0.6), (2, 1)}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376902-486A-D809-6055-24E9BD360FA6}"/>
              </a:ext>
            </a:extLst>
          </p:cNvPr>
          <p:cNvSpPr/>
          <p:nvPr/>
        </p:nvSpPr>
        <p:spPr>
          <a:xfrm>
            <a:off x="1330312" y="3066905"/>
            <a:ext cx="114985" cy="129791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BD16092-663C-B7A5-A791-F3018792A225}"/>
              </a:ext>
            </a:extLst>
          </p:cNvPr>
          <p:cNvSpPr/>
          <p:nvPr/>
        </p:nvSpPr>
        <p:spPr>
          <a:xfrm>
            <a:off x="1331154" y="3902493"/>
            <a:ext cx="114985" cy="129791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902F75-C068-C30C-2D4E-E68F9741351D}"/>
                  </a:ext>
                </a:extLst>
              </p:cNvPr>
              <p:cNvSpPr txBox="1"/>
              <p:nvPr/>
            </p:nvSpPr>
            <p:spPr>
              <a:xfrm>
                <a:off x="5213859" y="3696965"/>
                <a:ext cx="3610397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8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18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수준집합</a:t>
                </a:r>
                <a:endParaRPr lang="en-US" altLang="ko-KR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노인</a:t>
                </a:r>
                <a:r>
                  <a:rPr lang="en-US" altLang="ko-KR" i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0.1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 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{45, 55, 65, 75, 85}</a:t>
                </a:r>
                <a:endParaRPr lang="ko-KR" altLang="en-US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|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노인</a:t>
                </a:r>
                <a:r>
                  <a:rPr lang="en-US" altLang="ko-KR" i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0.1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| = 5</a:t>
                </a:r>
                <a:endParaRPr lang="ko-KR" altLang="en-US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902F75-C068-C30C-2D4E-E68F97413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859" y="3696965"/>
                <a:ext cx="3610397" cy="1615827"/>
              </a:xfrm>
              <a:prstGeom prst="rect">
                <a:avLst/>
              </a:prstGeom>
              <a:blipFill>
                <a:blip r:embed="rId3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73FD7455-BEE0-7EFD-0409-BE0BF17C54F5}"/>
              </a:ext>
            </a:extLst>
          </p:cNvPr>
          <p:cNvSpPr/>
          <p:nvPr/>
        </p:nvSpPr>
        <p:spPr>
          <a:xfrm>
            <a:off x="1329326" y="5247897"/>
            <a:ext cx="114985" cy="129791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CB59DF6-D81F-ADCB-74AD-FB99C858BF1E}"/>
              </a:ext>
            </a:extLst>
          </p:cNvPr>
          <p:cNvSpPr/>
          <p:nvPr/>
        </p:nvSpPr>
        <p:spPr>
          <a:xfrm>
            <a:off x="5066726" y="3902493"/>
            <a:ext cx="114985" cy="129791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80BAC63-E6FE-AEFC-DA2A-FB0927406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173" y="2793768"/>
            <a:ext cx="1915842" cy="34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 사이의 관계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23A339-40C3-4975-74B0-2C0E9586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58" y="3305334"/>
            <a:ext cx="2534625" cy="23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C6FD2-96A3-A211-FDCD-2F3C99086D8E}"/>
                  </a:ext>
                </a:extLst>
              </p:cNvPr>
              <p:cNvSpPr txBox="1"/>
              <p:nvPr/>
            </p:nvSpPr>
            <p:spPr>
              <a:xfrm>
                <a:off x="1621854" y="1600108"/>
                <a:ext cx="8339301" cy="1752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동치관계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(A=B)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sSub>
                      <m:sSubPr>
                        <m:ctrlPr>
                          <a:rPr lang="ko-KR" altLang="ko-KR" sz="180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  <m: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∈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</m:oMath>
                </a14:m>
                <a:endParaRPr lang="ko-KR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C6FD2-96A3-A211-FDCD-2F3C9908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54" y="1600108"/>
                <a:ext cx="8339301" cy="1752018"/>
              </a:xfrm>
              <a:prstGeom prst="rect">
                <a:avLst/>
              </a:prstGeom>
              <a:blipFill>
                <a:blip r:embed="rId3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682FC-4474-D791-6D1D-C5AB5F681098}"/>
                  </a:ext>
                </a:extLst>
              </p:cNvPr>
              <p:cNvSpPr txBox="1"/>
              <p:nvPr/>
            </p:nvSpPr>
            <p:spPr>
              <a:xfrm>
                <a:off x="1621854" y="2751619"/>
                <a:ext cx="8339301" cy="2219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부분집합 관계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부분집합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(A</a:t>
                </a:r>
                <a14:m>
                  <m:oMath xmlns:m="http://schemas.openxmlformats.org/officeDocument/2006/math">
                    <m:r>
                      <a:rPr lang="en-US" altLang="ko-KR" i="1"/>
                      <m:t>⊆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1"/>
                      <m:t>≤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sSub>
                      <m:sSubPr>
                        <m:ctrlPr>
                          <a:rPr lang="ko-KR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  <m: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∈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</m:oMath>
                </a14:m>
                <a:endParaRPr lang="ko-KR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682FC-4474-D791-6D1D-C5AB5F68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54" y="2751619"/>
                <a:ext cx="8339301" cy="2219647"/>
              </a:xfrm>
              <a:prstGeom prst="rect">
                <a:avLst/>
              </a:prstGeom>
              <a:blipFill>
                <a:blip r:embed="rId4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36AA0-FE41-AD7C-C83E-D953BE54607D}"/>
                  </a:ext>
                </a:extLst>
              </p:cNvPr>
              <p:cNvSpPr txBox="1"/>
              <p:nvPr/>
            </p:nvSpPr>
            <p:spPr>
              <a:xfrm>
                <a:off x="1621853" y="4141486"/>
                <a:ext cx="8339301" cy="2219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진부분집합 관계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진부분집합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(A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1"/>
                      <m:t>&lt;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sSub>
                      <m:sSubPr>
                        <m:ctrlPr>
                          <a:rPr lang="ko-KR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1800" b="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  <m: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∈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</m:oMath>
                </a14:m>
                <a:endParaRPr lang="ko-KR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36AA0-FE41-AD7C-C83E-D953BE546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53" y="4141486"/>
                <a:ext cx="8339301" cy="2219647"/>
              </a:xfrm>
              <a:prstGeom prst="rect">
                <a:avLst/>
              </a:prstGeom>
              <a:blipFill>
                <a:blip r:embed="rId5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660C05B2-8C45-8F8B-B144-D14217D15384}"/>
              </a:ext>
            </a:extLst>
          </p:cNvPr>
          <p:cNvSpPr/>
          <p:nvPr/>
        </p:nvSpPr>
        <p:spPr>
          <a:xfrm>
            <a:off x="1321618" y="1773554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0D6F98-1156-0600-9684-B5AFD834D3B1}"/>
              </a:ext>
            </a:extLst>
          </p:cNvPr>
          <p:cNvSpPr/>
          <p:nvPr/>
        </p:nvSpPr>
        <p:spPr>
          <a:xfrm>
            <a:off x="1321618" y="293966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4FE301-E175-A60A-E4C4-F839DA7EE3E6}"/>
              </a:ext>
            </a:extLst>
          </p:cNvPr>
          <p:cNvSpPr/>
          <p:nvPr/>
        </p:nvSpPr>
        <p:spPr>
          <a:xfrm>
            <a:off x="1321617" y="4345265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F1D7F7-3A6B-193E-D2EC-C3B303F0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8632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710D3C-731E-4B2D-87DE-07B15897AC32}"/>
              </a:ext>
            </a:extLst>
          </p:cNvPr>
          <p:cNvSpPr/>
          <p:nvPr/>
        </p:nvSpPr>
        <p:spPr>
          <a:xfrm>
            <a:off x="1424908" y="193230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6D78AD6-0EB2-4B6A-A138-4E0401D76962}"/>
              </a:ext>
            </a:extLst>
          </p:cNvPr>
          <p:cNvSpPr/>
          <p:nvPr/>
        </p:nvSpPr>
        <p:spPr>
          <a:xfrm>
            <a:off x="1424906" y="3245629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DEDE5E-BF5A-4477-B8C5-01532A43C6F5}"/>
              </a:ext>
            </a:extLst>
          </p:cNvPr>
          <p:cNvSpPr txBox="1"/>
          <p:nvPr/>
        </p:nvSpPr>
        <p:spPr>
          <a:xfrm>
            <a:off x="2161310" y="1681012"/>
            <a:ext cx="6096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 정의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3294A-580A-4E96-BA91-F9F3FDE87EE6}"/>
              </a:ext>
            </a:extLst>
          </p:cNvPr>
          <p:cNvSpPr txBox="1"/>
          <p:nvPr/>
        </p:nvSpPr>
        <p:spPr>
          <a:xfrm>
            <a:off x="2161310" y="2995229"/>
            <a:ext cx="6096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2.5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 개념의 확장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C9E58-C4EA-4FF7-9A67-84DA01C47133}"/>
              </a:ext>
            </a:extLst>
          </p:cNvPr>
          <p:cNvSpPr txBox="1"/>
          <p:nvPr/>
        </p:nvSpPr>
        <p:spPr>
          <a:xfrm>
            <a:off x="861672" y="606568"/>
            <a:ext cx="4378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3200" b="1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8249D-5884-C491-CFA1-093F0F54E1DC}"/>
              </a:ext>
            </a:extLst>
          </p:cNvPr>
          <p:cNvSpPr txBox="1"/>
          <p:nvPr/>
        </p:nvSpPr>
        <p:spPr>
          <a:xfrm>
            <a:off x="2161310" y="4309446"/>
            <a:ext cx="6096000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2.6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연산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631B05-652E-8BCE-A75A-BE0218069614}"/>
              </a:ext>
            </a:extLst>
          </p:cNvPr>
          <p:cNvSpPr/>
          <p:nvPr/>
        </p:nvSpPr>
        <p:spPr>
          <a:xfrm>
            <a:off x="1424906" y="4558951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2E5146-97F3-9130-A4FA-9E5026C2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4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C89D1-4AF0-41C9-BACD-A09E711EE443}"/>
              </a:ext>
            </a:extLst>
          </p:cNvPr>
          <p:cNvSpPr txBox="1"/>
          <p:nvPr/>
        </p:nvSpPr>
        <p:spPr>
          <a:xfrm>
            <a:off x="828475" y="518935"/>
            <a:ext cx="4378793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2.6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연산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27AB13-590B-FBE4-3F46-3A489AD5C5D6}"/>
                  </a:ext>
                </a:extLst>
              </p:cNvPr>
              <p:cNvSpPr txBox="1"/>
              <p:nvPr/>
            </p:nvSpPr>
            <p:spPr>
              <a:xfrm>
                <a:off x="1567425" y="1447708"/>
                <a:ext cx="8339301" cy="1737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여집합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전체집합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여집합으로 각 원소의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대한 소속정도는 다음과 같이 계산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1 −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27AB13-590B-FBE4-3F46-3A489AD5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25" y="1447708"/>
                <a:ext cx="8339301" cy="1737463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DF449A-1FE5-FC8A-B0D0-C5DF1C806A9B}"/>
                  </a:ext>
                </a:extLst>
              </p:cNvPr>
              <p:cNvSpPr txBox="1"/>
              <p:nvPr/>
            </p:nvSpPr>
            <p:spPr>
              <a:xfrm>
                <a:off x="1567424" y="2962302"/>
                <a:ext cx="8339301" cy="1336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합집합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ko-KR" kern="1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)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𝑀𝑎𝑥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DF449A-1FE5-FC8A-B0D0-C5DF1C806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24" y="2962302"/>
                <a:ext cx="8339301" cy="1336520"/>
              </a:xfrm>
              <a:prstGeom prst="rect">
                <a:avLst/>
              </a:prstGeom>
              <a:blipFill>
                <a:blip r:embed="rId3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14C0ED-A7CD-6FF1-A882-38C261B8620E}"/>
                  </a:ext>
                </a:extLst>
              </p:cNvPr>
              <p:cNvSpPr txBox="1"/>
              <p:nvPr/>
            </p:nvSpPr>
            <p:spPr>
              <a:xfrm>
                <a:off x="1575508" y="4297020"/>
                <a:ext cx="8339301" cy="1336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교집합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/>
                      <m:t>𝐴</m:t>
                    </m:r>
                    <m:r>
                      <a:rPr lang="en-US" altLang="ko-KR" i="1"/>
                      <m:t>∩</m:t>
                    </m:r>
                    <m:r>
                      <a:rPr lang="en-US" altLang="ko-KR" i="1"/>
                      <m:t>𝐵</m:t>
                    </m:r>
                  </m:oMath>
                </a14:m>
                <a:r>
                  <a:rPr lang="en-US" altLang="ko-KR" kern="1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)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𝑀𝑖𝑛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14C0ED-A7CD-6FF1-A882-38C261B8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08" y="4297020"/>
                <a:ext cx="8339301" cy="1336520"/>
              </a:xfrm>
              <a:prstGeom prst="rect">
                <a:avLst/>
              </a:prstGeom>
              <a:blipFill>
                <a:blip r:embed="rId4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01767716-D257-9D3A-E438-18AE00C36162}"/>
              </a:ext>
            </a:extLst>
          </p:cNvPr>
          <p:cNvSpPr/>
          <p:nvPr/>
        </p:nvSpPr>
        <p:spPr>
          <a:xfrm>
            <a:off x="1267189" y="1621154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DF7272-3D9A-C887-3130-9A4215ED9FBE}"/>
              </a:ext>
            </a:extLst>
          </p:cNvPr>
          <p:cNvSpPr/>
          <p:nvPr/>
        </p:nvSpPr>
        <p:spPr>
          <a:xfrm>
            <a:off x="1267124" y="3155772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9BDD7-EA8C-CFE0-BE6B-9A2FBE3CEEFB}"/>
              </a:ext>
            </a:extLst>
          </p:cNvPr>
          <p:cNvSpPr/>
          <p:nvPr/>
        </p:nvSpPr>
        <p:spPr>
          <a:xfrm>
            <a:off x="1267124" y="4479244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06227-7932-5061-94B6-DB30C10E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3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6DBE0-6ED5-642C-88AF-0BD2FCD00678}"/>
              </a:ext>
            </a:extLst>
          </p:cNvPr>
          <p:cNvSpPr txBox="1"/>
          <p:nvPr/>
        </p:nvSpPr>
        <p:spPr>
          <a:xfrm>
            <a:off x="5414282" y="1392783"/>
            <a:ext cx="5972175" cy="3783343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미성년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= {(5,1),(15,0.9),(25,0.1)}</a:t>
            </a:r>
          </a:p>
          <a:p>
            <a:pPr>
              <a:lnSpc>
                <a:spcPct val="150000"/>
              </a:lnSpc>
            </a:pPr>
            <a:endParaRPr lang="en-US" altLang="ko-KR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젊은이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∪ 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성인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= {(15,0.2),(25,1),(35,1),(45,1),(55,1),(65,1),(75,1),(85,1)}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젊은이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∩ "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성인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= {(15,0.1),(25,0.9),(35,0.8),(45,0.4),(55,1)}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7A7078-ECB4-D734-056F-AB862D0D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" t="5489" r="4891" b="5514"/>
          <a:stretch/>
        </p:blipFill>
        <p:spPr>
          <a:xfrm>
            <a:off x="925285" y="1600533"/>
            <a:ext cx="4376057" cy="3367845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705E6-1F39-9996-CD11-537A6F8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710D3C-731E-4B2D-87DE-07B15897AC32}"/>
              </a:ext>
            </a:extLst>
          </p:cNvPr>
          <p:cNvSpPr/>
          <p:nvPr/>
        </p:nvSpPr>
        <p:spPr>
          <a:xfrm>
            <a:off x="1272508" y="1555840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DEDE5E-BF5A-4477-B8C5-01532A43C6F5}"/>
              </a:ext>
            </a:extLst>
          </p:cNvPr>
          <p:cNvSpPr txBox="1"/>
          <p:nvPr/>
        </p:nvSpPr>
        <p:spPr>
          <a:xfrm>
            <a:off x="1634431" y="1342172"/>
            <a:ext cx="8339301" cy="92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보통집합을 퍼지논리 개념을 사용해 확장한 것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C89D1-4AF0-41C9-BACD-A09E711EE443}"/>
              </a:ext>
            </a:extLst>
          </p:cNvPr>
          <p:cNvSpPr txBox="1"/>
          <p:nvPr/>
        </p:nvSpPr>
        <p:spPr>
          <a:xfrm>
            <a:off x="828475" y="518935"/>
            <a:ext cx="437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2.4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정의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1D3626-60A7-C288-B6CE-F2C32935F713}"/>
              </a:ext>
            </a:extLst>
          </p:cNvPr>
          <p:cNvSpPr/>
          <p:nvPr/>
        </p:nvSpPr>
        <p:spPr>
          <a:xfrm>
            <a:off x="1272507" y="2714269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515149-06AC-ACD8-082B-4F33B810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37" y="2633804"/>
            <a:ext cx="3816841" cy="3281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146FDC-57F7-DF42-49C9-1A42DA9B8F5E}"/>
                  </a:ext>
                </a:extLst>
              </p:cNvPr>
              <p:cNvSpPr txBox="1"/>
              <p:nvPr/>
            </p:nvSpPr>
            <p:spPr>
              <a:xfrm>
                <a:off x="1726710" y="2585207"/>
                <a:ext cx="4772501" cy="2308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보통집합과 퍼지집합의 차이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보통집합</a:t>
                </a:r>
                <a:endPara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{0,1}</a:t>
                </a:r>
              </a:p>
              <a:p>
                <a:pPr/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:r>
                  <a:rPr lang="ko-KR" alt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</a:t>
                </a:r>
                <a:endParaRPr lang="en-US" altLang="ko-KR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ko-KR" b="0" i="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b="0" i="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[0,1]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146FDC-57F7-DF42-49C9-1A42DA9B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10" y="2585207"/>
                <a:ext cx="4772501" cy="2308324"/>
              </a:xfrm>
              <a:prstGeom prst="rect">
                <a:avLst/>
              </a:prstGeom>
              <a:blipFill>
                <a:blip r:embed="rId3"/>
                <a:stretch>
                  <a:fillRect l="-3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F16788-0E04-2C5E-5475-F16BB6F528BE}"/>
                  </a:ext>
                </a:extLst>
              </p:cNvPr>
              <p:cNvSpPr txBox="1"/>
              <p:nvPr/>
            </p:nvSpPr>
            <p:spPr>
              <a:xfrm>
                <a:off x="9028455" y="2585207"/>
                <a:ext cx="19630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F16788-0E04-2C5E-5475-F16BB6F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55" y="2585207"/>
                <a:ext cx="1963024" cy="1200329"/>
              </a:xfrm>
              <a:prstGeom prst="rect">
                <a:avLst/>
              </a:prstGeom>
              <a:blipFill>
                <a:blip r:embed="rId4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74E4F-10DC-808F-28F9-93FCD698C294}"/>
                  </a:ext>
                </a:extLst>
              </p:cNvPr>
              <p:cNvSpPr txBox="1"/>
              <p:nvPr/>
            </p:nvSpPr>
            <p:spPr>
              <a:xfrm>
                <a:off x="8992220" y="4468682"/>
                <a:ext cx="19630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74E4F-10DC-808F-28F9-93FCD698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220" y="4468682"/>
                <a:ext cx="1963024" cy="1200329"/>
              </a:xfrm>
              <a:prstGeom prst="rect">
                <a:avLst/>
              </a:prstGeom>
              <a:blipFill>
                <a:blip r:embed="rId5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0D79561-A8F1-1F2F-E1D5-1BE0EC5F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7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37448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표시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CFC63-6ED3-1865-D3FA-9728E5A69C23}"/>
              </a:ext>
            </a:extLst>
          </p:cNvPr>
          <p:cNvSpPr txBox="1"/>
          <p:nvPr/>
        </p:nvSpPr>
        <p:spPr>
          <a:xfrm>
            <a:off x="1630308" y="1391668"/>
            <a:ext cx="8339301" cy="92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(discrete)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원소들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pt-BR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A={(2, 1.0), (3, 0.5)}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pt-BR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A=1.0 / 2 + 0.5 /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99ABE-2A58-23D3-299C-50D66AEC72DE}"/>
                  </a:ext>
                </a:extLst>
              </p:cNvPr>
              <p:cNvSpPr txBox="1"/>
              <p:nvPr/>
            </p:nvSpPr>
            <p:spPr>
              <a:xfrm>
                <a:off x="1630308" y="3383493"/>
                <a:ext cx="8339301" cy="1441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연속적인 원소들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A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 |</m:t>
                        </m:r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ko-KR" altLang="ko-KR" sz="18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99ABE-2A58-23D3-299C-50D66AEC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08" y="3383493"/>
                <a:ext cx="8339301" cy="1441548"/>
              </a:xfrm>
              <a:prstGeom prst="rect">
                <a:avLst/>
              </a:prstGeom>
              <a:blipFill>
                <a:blip r:embed="rId2"/>
                <a:stretch>
                  <a:fillRect l="-731" b="-23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E89084-59C5-B042-8768-00604A22FB08}"/>
                  </a:ext>
                </a:extLst>
              </p:cNvPr>
              <p:cNvSpPr txBox="1"/>
              <p:nvPr/>
            </p:nvSpPr>
            <p:spPr>
              <a:xfrm>
                <a:off x="1739252" y="2689682"/>
                <a:ext cx="5150928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  or   </a:t>
                </a:r>
                <a:r>
                  <a:rPr lang="pt-BR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 |</m:t>
                        </m:r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E89084-59C5-B042-8768-00604A22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52" y="2689682"/>
                <a:ext cx="5150928" cy="370358"/>
              </a:xfrm>
              <a:prstGeom prst="rect">
                <a:avLst/>
              </a:prstGeom>
              <a:blipFill>
                <a:blip r:embed="rId3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1AB1D73-35A0-0121-D930-17A5AB64E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2" t="3264" r="1685"/>
          <a:stretch/>
        </p:blipFill>
        <p:spPr>
          <a:xfrm>
            <a:off x="3802329" y="3591944"/>
            <a:ext cx="3514987" cy="243773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9A1463C-A820-82E3-24D2-32B3BBA8AA20}"/>
              </a:ext>
            </a:extLst>
          </p:cNvPr>
          <p:cNvSpPr/>
          <p:nvPr/>
        </p:nvSpPr>
        <p:spPr>
          <a:xfrm>
            <a:off x="1359129" y="1585702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6756DC-BE93-BE04-A1CD-FCB4F94F99B5}"/>
              </a:ext>
            </a:extLst>
          </p:cNvPr>
          <p:cNvSpPr/>
          <p:nvPr/>
        </p:nvSpPr>
        <p:spPr>
          <a:xfrm>
            <a:off x="1348232" y="3594397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52611-9DCE-979D-45C7-5A9EAE028272}"/>
              </a:ext>
            </a:extLst>
          </p:cNvPr>
          <p:cNvSpPr txBox="1"/>
          <p:nvPr/>
        </p:nvSpPr>
        <p:spPr>
          <a:xfrm>
            <a:off x="3576485" y="3643714"/>
            <a:ext cx="73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소속되는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5A5937-8CBA-998D-5D36-4A37658CCAD6}"/>
                  </a:ext>
                </a:extLst>
              </p:cNvPr>
              <p:cNvSpPr txBox="1"/>
              <p:nvPr/>
            </p:nvSpPr>
            <p:spPr>
              <a:xfrm>
                <a:off x="7597005" y="4470662"/>
                <a:ext cx="3674378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젊</m:t>
                        </m:r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은</m:t>
                        </m:r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나</m:t>
                        </m:r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이</m:t>
                        </m:r>
                      </m:sub>
                    </m:sSub>
                    <m:d>
                      <m:dPr>
                        <m:ctrlP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rPr lang="ko-KR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0.87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매</m:t>
                        </m:r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우</m:t>
                        </m:r>
                        <m:r>
                          <a:rPr lang="ko-KR" altLang="en-US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젊은나이</m:t>
                        </m:r>
                      </m:sub>
                    </m:sSub>
                    <m:d>
                      <m:dPr>
                        <m:ctrlP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rPr lang="ko-KR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0.36</a:t>
                </a:r>
              </a:p>
              <a:p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5A5937-8CBA-998D-5D36-4A37658C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005" y="4470662"/>
                <a:ext cx="3674378" cy="1071575"/>
              </a:xfrm>
              <a:prstGeom prst="rect">
                <a:avLst/>
              </a:prstGeom>
              <a:blipFill>
                <a:blip r:embed="rId5"/>
                <a:stretch>
                  <a:fillRect t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9672F21-7194-9D8B-A28A-796AFA2E2B1D}"/>
              </a:ext>
            </a:extLst>
          </p:cNvPr>
          <p:cNvSpPr/>
          <p:nvPr/>
        </p:nvSpPr>
        <p:spPr>
          <a:xfrm>
            <a:off x="6687094" y="4687571"/>
            <a:ext cx="545284" cy="318879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F8159F6-BDBC-1BD8-3223-76EA97A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CFC63-6ED3-1865-D3FA-9728E5A69C23}"/>
              </a:ext>
            </a:extLst>
          </p:cNvPr>
          <p:cNvSpPr txBox="1"/>
          <p:nvPr/>
        </p:nvSpPr>
        <p:spPr>
          <a:xfrm>
            <a:off x="1111237" y="1344054"/>
            <a:ext cx="8339301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= { 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가까운 실수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99ABE-2A58-23D3-299C-50D66AEC72DE}"/>
                  </a:ext>
                </a:extLst>
              </p:cNvPr>
              <p:cNvSpPr txBox="1"/>
              <p:nvPr/>
            </p:nvSpPr>
            <p:spPr>
              <a:xfrm>
                <a:off x="1669497" y="3675187"/>
                <a:ext cx="8339301" cy="1759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ko-KR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ko-KR" altLang="ko-KR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altLang="ko-KR" i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ko-KR" altLang="ko-KR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ko-KR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ko-KR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8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ko-KR" altLang="ko-KR" sz="20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2000" b="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sSub>
                      <m:sSubPr>
                        <m:ctrlPr>
                          <a:rPr lang="ko-KR" altLang="ko-KR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sz="20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ko-KR" altLang="ko-KR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ko-KR" altLang="ko-KR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ko-KR" sz="2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ko-KR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99ABE-2A58-23D3-299C-50D66AEC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97" y="3675187"/>
                <a:ext cx="8339301" cy="1759521"/>
              </a:xfrm>
              <a:prstGeom prst="rect">
                <a:avLst/>
              </a:prstGeo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F9A1463C-A820-82E3-24D2-32B3BBA8AA20}"/>
              </a:ext>
            </a:extLst>
          </p:cNvPr>
          <p:cNvSpPr/>
          <p:nvPr/>
        </p:nvSpPr>
        <p:spPr>
          <a:xfrm>
            <a:off x="1365756" y="2203732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6756DC-BE93-BE04-A1CD-FCB4F94F99B5}"/>
              </a:ext>
            </a:extLst>
          </p:cNvPr>
          <p:cNvSpPr/>
          <p:nvPr/>
        </p:nvSpPr>
        <p:spPr>
          <a:xfrm>
            <a:off x="1365756" y="3967545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A4D387-E813-18DE-AFBE-346DC468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74" y="1650171"/>
            <a:ext cx="2522953" cy="18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43D0BB-C6EE-BF1A-BF02-6A07C2A9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12" y="3787285"/>
            <a:ext cx="2552215" cy="18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4481D5-C689-548B-1E17-77FB10E749EA}"/>
                  </a:ext>
                </a:extLst>
              </p:cNvPr>
              <p:cNvSpPr txBox="1"/>
              <p:nvPr/>
            </p:nvSpPr>
            <p:spPr>
              <a:xfrm>
                <a:off x="1669497" y="1978496"/>
                <a:ext cx="5058561" cy="156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kern="10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i="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sz="180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i="0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b="0" i="0" kern="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ko-KR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US" altLang="ko-KR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pt-BR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ko-KR" altLang="ko-KR" sz="180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1800" b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sSub>
                      <m:sSubPr>
                        <m:ctrlPr>
                          <a:rPr lang="ko-KR" altLang="ko-KR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i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ko-KR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4481D5-C689-548B-1E17-77FB10E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97" y="1978496"/>
                <a:ext cx="5058561" cy="1563890"/>
              </a:xfrm>
              <a:prstGeom prst="rect">
                <a:avLst/>
              </a:prstGeom>
              <a:blipFill>
                <a:blip r:embed="rId5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0E2DFF0-7F93-848C-649F-3B2F67693EC1}"/>
              </a:ext>
            </a:extLst>
          </p:cNvPr>
          <p:cNvSpPr/>
          <p:nvPr/>
        </p:nvSpPr>
        <p:spPr>
          <a:xfrm>
            <a:off x="7643439" y="2512448"/>
            <a:ext cx="545284" cy="318879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97B933A-5BAC-A2DC-5537-9F743192FDAE}"/>
              </a:ext>
            </a:extLst>
          </p:cNvPr>
          <p:cNvSpPr/>
          <p:nvPr/>
        </p:nvSpPr>
        <p:spPr>
          <a:xfrm>
            <a:off x="8311570" y="4703672"/>
            <a:ext cx="545284" cy="318879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297CF-DB13-21B3-5A87-0FC545FBBA10}"/>
                  </a:ext>
                </a:extLst>
              </p:cNvPr>
              <p:cNvSpPr txBox="1"/>
              <p:nvPr/>
            </p:nvSpPr>
            <p:spPr>
              <a:xfrm>
                <a:off x="8188723" y="2203732"/>
                <a:ext cx="19630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0.2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0.1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297CF-DB13-21B3-5A87-0FC545FB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23" y="2203732"/>
                <a:ext cx="1963024" cy="923330"/>
              </a:xfrm>
              <a:prstGeom prst="rect">
                <a:avLst/>
              </a:prstGeom>
              <a:blipFill>
                <a:blip r:embed="rId6"/>
                <a:stretch>
                  <a:fillRect b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A2FFE0-1610-E33D-51EF-5ED975CF3F6E}"/>
                  </a:ext>
                </a:extLst>
              </p:cNvPr>
              <p:cNvSpPr txBox="1"/>
              <p:nvPr/>
            </p:nvSpPr>
            <p:spPr>
              <a:xfrm>
                <a:off x="8868891" y="4320869"/>
                <a:ext cx="19630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0.04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0.01</m:t>
                      </m:r>
                    </m:oMath>
                  </m:oMathPara>
                </a14:m>
                <a:endParaRPr lang="en-US" altLang="ko-KR" b="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A2FFE0-1610-E33D-51EF-5ED975CF3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91" y="4320869"/>
                <a:ext cx="1963024" cy="923330"/>
              </a:xfrm>
              <a:prstGeom prst="rect">
                <a:avLst/>
              </a:prstGeom>
              <a:blipFill>
                <a:blip r:embed="rId7"/>
                <a:stretch>
                  <a:fillRect b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6507D7-F7E3-BB93-DB36-B6B517D4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8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381795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확장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B89DDA-8F8D-F628-2E5C-AD25A558623F}"/>
              </a:ext>
            </a:extLst>
          </p:cNvPr>
          <p:cNvSpPr/>
          <p:nvPr/>
        </p:nvSpPr>
        <p:spPr>
          <a:xfrm>
            <a:off x="1272508" y="1555840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8A2C9-C5C8-CE25-7E8B-276BC13EA504}"/>
              </a:ext>
            </a:extLst>
          </p:cNvPr>
          <p:cNvSpPr txBox="1"/>
          <p:nvPr/>
        </p:nvSpPr>
        <p:spPr>
          <a:xfrm>
            <a:off x="1634431" y="1342172"/>
            <a:ext cx="9413870" cy="1752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-n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소속함수의 값이 애매하지 않은 집합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소속함수의 값이 애매한 값이 될 수 있을 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소속함수 값 자체를 퍼지집합으로 정의한 집합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41BDFD-14C3-32F0-59A9-50B8B344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31" y="3359500"/>
            <a:ext cx="3513673" cy="227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C4A6E4-A6E3-543E-CF1C-15A7AB6CB178}"/>
                  </a:ext>
                </a:extLst>
              </p:cNvPr>
              <p:cNvSpPr txBox="1"/>
              <p:nvPr/>
            </p:nvSpPr>
            <p:spPr>
              <a:xfrm>
                <a:off x="5546544" y="2865110"/>
                <a:ext cx="5663523" cy="2966774"/>
              </a:xfrm>
              <a:prstGeom prst="rect">
                <a:avLst/>
              </a:prstGeom>
              <a:noFill/>
              <a:ln>
                <a:solidFill>
                  <a:srgbClr val="FF7C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퍼지집합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"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성인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"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이란 집합을 정의</a:t>
                </a:r>
                <a:endParaRPr lang="en-US" altLang="ko-KR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집합의 소속함수를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"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청년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","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장년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","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노인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"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으로 대응</a:t>
                </a:r>
                <a:endParaRPr lang="en-US" altLang="ko-KR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임의의 사람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x, y, z 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에 대하여</a:t>
                </a:r>
                <a:endParaRPr lang="en-US" altLang="ko-KR" sz="1800" i="1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=′</m:t>
                    </m:r>
                    <m:r>
                      <a:rPr lang="ko-KR" altLang="en-US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청</m:t>
                    </m:r>
                  </m:oMath>
                </a14:m>
                <a:r>
                  <a:rPr lang="ko-KR" altLang="en-US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년</a:t>
                </a:r>
                <a:r>
                  <a:rPr lang="en-US" altLang="ko-KR" sz="1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’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=′</m:t>
                    </m:r>
                    <m:r>
                      <a:rPr lang="ko-KR" altLang="en-US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장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년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ko-KR" sz="1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C4A6E4-A6E3-543E-CF1C-15A7AB6C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544" y="2865110"/>
                <a:ext cx="5663523" cy="2966774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  <a:ln>
                <a:solidFill>
                  <a:srgbClr val="FF7C8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8DBC5-F398-022B-1F5C-D6ADB06F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4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확장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B89DDA-8F8D-F628-2E5C-AD25A558623F}"/>
              </a:ext>
            </a:extLst>
          </p:cNvPr>
          <p:cNvSpPr/>
          <p:nvPr/>
        </p:nvSpPr>
        <p:spPr>
          <a:xfrm>
            <a:off x="1272508" y="1555840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48A2C9-C5C8-CE25-7E8B-276BC13EA504}"/>
                  </a:ext>
                </a:extLst>
              </p:cNvPr>
              <p:cNvSpPr txBox="1"/>
              <p:nvPr/>
            </p:nvSpPr>
            <p:spPr>
              <a:xfrm>
                <a:off x="1634431" y="1342172"/>
                <a:ext cx="9413870" cy="2150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레벨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-k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레벨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-1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–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앞에서 정의한 퍼지집합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레벨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-2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퍼지집합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–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원소들이 퍼지집합인 퍼지집합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48A2C9-C5C8-CE25-7E8B-276BC13EA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1" y="1342172"/>
                <a:ext cx="9413870" cy="2150973"/>
              </a:xfrm>
              <a:prstGeom prst="rect">
                <a:avLst/>
              </a:prstGeo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E0E87605-7F28-0ED0-718B-AE88AC5E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28" y="3105453"/>
            <a:ext cx="3457402" cy="26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87EF93-1953-CDA5-9FB0-FAE96E8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4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확장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B89DDA-8F8D-F628-2E5C-AD25A558623F}"/>
              </a:ext>
            </a:extLst>
          </p:cNvPr>
          <p:cNvSpPr/>
          <p:nvPr/>
        </p:nvSpPr>
        <p:spPr>
          <a:xfrm>
            <a:off x="1272508" y="1555840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8A2C9-C5C8-CE25-7E8B-276BC13EA504}"/>
              </a:ext>
            </a:extLst>
          </p:cNvPr>
          <p:cNvSpPr txBox="1"/>
          <p:nvPr/>
        </p:nvSpPr>
        <p:spPr>
          <a:xfrm>
            <a:off x="1634431" y="1342172"/>
            <a:ext cx="9413870" cy="92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L-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8DFF6-B902-3DA2-681D-757141A0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99" y="2049617"/>
            <a:ext cx="2845864" cy="35658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50A104-A716-8E9B-47B4-2228FA0D029D}"/>
                  </a:ext>
                </a:extLst>
              </p:cNvPr>
              <p:cNvSpPr txBox="1"/>
              <p:nvPr/>
            </p:nvSpPr>
            <p:spPr>
              <a:xfrm>
                <a:off x="4151329" y="1661413"/>
                <a:ext cx="6485299" cy="396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속</a:t>
                </a:r>
                <a:r>
                  <a:rPr lang="en-US" altLang="ko-KR" sz="2000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lattice)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i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전순서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(total ordering)</a:t>
                </a:r>
                <a:endParaRPr lang="en-US" altLang="ko-KR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퍼지집합의 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소속함수의 </a:t>
                </a:r>
                <a:r>
                  <a:rPr lang="ko-KR" altLang="en-US" i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치역</a:t>
                </a:r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구간이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[0, 1]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부분순서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(partial ordering)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 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부분 순서구조를 나타내는 데 이용되는 속 </a:t>
                </a:r>
                <a:r>
                  <a:rPr lang="en-US" altLang="ko-KR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(lattice)</a:t>
                </a:r>
                <a:r>
                  <a:rPr lang="ko-KR" altLang="en-US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표현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pt-BR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0 </a:t>
                </a:r>
                <a:r>
                  <a:rPr lang="pt-BR" altLang="ko-KR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≤ c ≤ a ≤ 1</a:t>
                </a:r>
                <a:endParaRPr lang="pt-BR" altLang="ko-KR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algn="ctr"/>
                <a:r>
                  <a:rPr lang="pt-BR" altLang="ko-KR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0 ≤ c ≤ b ≤ 1</a:t>
                </a:r>
                <a:endParaRPr lang="pt-BR" altLang="ko-KR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50A104-A716-8E9B-47B4-2228FA0D0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29" y="1661413"/>
                <a:ext cx="6485299" cy="3968009"/>
              </a:xfrm>
              <a:prstGeom prst="rect">
                <a:avLst/>
              </a:prstGeom>
              <a:blipFill>
                <a:blip r:embed="rId3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ADFD278-F71A-29F0-8377-F25127F4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7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876601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퍼지집합의 확장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B89DDA-8F8D-F628-2E5C-AD25A558623F}"/>
              </a:ext>
            </a:extLst>
          </p:cNvPr>
          <p:cNvSpPr/>
          <p:nvPr/>
        </p:nvSpPr>
        <p:spPr>
          <a:xfrm>
            <a:off x="1272508" y="1555840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8A2C9-C5C8-CE25-7E8B-276BC13EA504}"/>
              </a:ext>
            </a:extLst>
          </p:cNvPr>
          <p:cNvSpPr txBox="1"/>
          <p:nvPr/>
        </p:nvSpPr>
        <p:spPr>
          <a:xfrm>
            <a:off x="1634431" y="1342172"/>
            <a:ext cx="9413870" cy="92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L-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퍼지집합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918C3B-5EDD-F27E-3CC8-1665BCE2A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1" r="4622" b="7130"/>
          <a:stretch/>
        </p:blipFill>
        <p:spPr>
          <a:xfrm>
            <a:off x="1252850" y="2378269"/>
            <a:ext cx="5772859" cy="3027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2568F0-F475-E2CF-6C0E-EEBAE049F8E1}"/>
                  </a:ext>
                </a:extLst>
              </p:cNvPr>
              <p:cNvSpPr txBox="1"/>
              <p:nvPr/>
            </p:nvSpPr>
            <p:spPr>
              <a:xfrm>
                <a:off x="3331370" y="1430580"/>
                <a:ext cx="1655134" cy="461665"/>
              </a:xfrm>
              <a:prstGeom prst="rect">
                <a:avLst/>
              </a:prstGeom>
              <a:noFill/>
              <a:ln>
                <a:solidFill>
                  <a:srgbClr val="FF7C8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X </a:t>
                </a:r>
                <a14:m>
                  <m:oMath xmlns:m="http://schemas.openxmlformats.org/officeDocument/2006/math">
                    <m:r>
                      <a:rPr lang="en-US" altLang="ko-KR" sz="24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L 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2568F0-F475-E2CF-6C0E-EEBAE049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70" y="1430580"/>
                <a:ext cx="1655134" cy="461665"/>
              </a:xfrm>
              <a:prstGeom prst="rect">
                <a:avLst/>
              </a:prstGeom>
              <a:blipFill>
                <a:blip r:embed="rId3"/>
                <a:stretch>
                  <a:fillRect l="-365" t="-9091" r="-8394" b="-28571"/>
                </a:stretch>
              </a:blipFill>
              <a:ln>
                <a:solidFill>
                  <a:srgbClr val="FF7C8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EB3E7B-7BC5-E24A-794B-F3B13A819F8E}"/>
              </a:ext>
            </a:extLst>
          </p:cNvPr>
          <p:cNvSpPr txBox="1"/>
          <p:nvPr/>
        </p:nvSpPr>
        <p:spPr>
          <a:xfrm>
            <a:off x="8197704" y="2953744"/>
            <a:ext cx="249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μ</a:t>
            </a:r>
            <a:r>
              <a:rPr lang="pl-PL" altLang="ko-KR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(z) ≤ μ</a:t>
            </a:r>
            <a:r>
              <a:rPr lang="pl-PL" altLang="ko-KR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(x) ≤ μ</a:t>
            </a:r>
            <a:r>
              <a:rPr lang="pl-PL" altLang="ko-KR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(w)</a:t>
            </a:r>
            <a:endParaRPr lang="pl-PL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μ</a:t>
            </a:r>
            <a:r>
              <a:rPr lang="pl-PL" altLang="ko-KR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(z) ≤ μ</a:t>
            </a:r>
            <a:r>
              <a:rPr lang="pl-PL" altLang="ko-KR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(y) ≤ μ</a:t>
            </a:r>
            <a:r>
              <a:rPr lang="pl-PL" altLang="ko-KR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pl-PL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(w)</a:t>
            </a:r>
            <a:endParaRPr lang="pl-PL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1ABD8FA-259C-0E98-8B1B-BEB7C54DCCA9}"/>
              </a:ext>
            </a:extLst>
          </p:cNvPr>
          <p:cNvSpPr/>
          <p:nvPr/>
        </p:nvSpPr>
        <p:spPr>
          <a:xfrm>
            <a:off x="7186239" y="3269560"/>
            <a:ext cx="545284" cy="318879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27588-FD3A-3C76-7586-72F03D8AFFD1}"/>
              </a:ext>
            </a:extLst>
          </p:cNvPr>
          <p:cNvSpPr txBox="1"/>
          <p:nvPr/>
        </p:nvSpPr>
        <p:spPr>
          <a:xfrm>
            <a:off x="7372563" y="4098881"/>
            <a:ext cx="406300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 err="1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μ</a:t>
            </a:r>
            <a:r>
              <a:rPr lang="en-US" altLang="ko-KR" b="1" i="0" baseline="-25000" dirty="0" err="1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b="1" i="0" dirty="0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(x) </a:t>
            </a:r>
            <a:r>
              <a:rPr lang="ko-KR" altLang="en-US" b="1" i="0" dirty="0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i="0" dirty="0" err="1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μ</a:t>
            </a:r>
            <a:r>
              <a:rPr lang="en-US" altLang="ko-KR" b="1" i="0" baseline="-25000" dirty="0" err="1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b="1" i="0" dirty="0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(y) </a:t>
            </a:r>
            <a:r>
              <a:rPr lang="ko-KR" altLang="en-US" b="1" i="0" dirty="0">
                <a:solidFill>
                  <a:srgbClr val="FF7C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사이는 비교할 수 없다</a:t>
            </a:r>
            <a:endParaRPr lang="ko-KR" altLang="en-US" dirty="0">
              <a:solidFill>
                <a:srgbClr val="FF7C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94F530-02F7-A4C2-C0DB-8545A0A1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5725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1184</Words>
  <Application>Microsoft Office PowerPoint</Application>
  <PresentationFormat>와이드스크린</PresentationFormat>
  <Paragraphs>200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맑은 고딕</vt:lpstr>
      <vt:lpstr>맑은 고딕</vt:lpstr>
      <vt:lpstr>Arial</vt:lpstr>
      <vt:lpstr>Cambria Math</vt:lpstr>
      <vt:lpstr>7_Office 테마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doramisister@naver.com</cp:lastModifiedBy>
  <cp:revision>8</cp:revision>
  <dcterms:created xsi:type="dcterms:W3CDTF">2021-03-15T01:16:55Z</dcterms:created>
  <dcterms:modified xsi:type="dcterms:W3CDTF">2022-07-28T21:24:23Z</dcterms:modified>
</cp:coreProperties>
</file>