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1751" r:id="rId2"/>
    <p:sldId id="1706" r:id="rId3"/>
    <p:sldId id="1762" r:id="rId4"/>
    <p:sldId id="1754" r:id="rId5"/>
    <p:sldId id="1763" r:id="rId6"/>
    <p:sldId id="1761" r:id="rId7"/>
    <p:sldId id="1760" r:id="rId8"/>
    <p:sldId id="1764" r:id="rId9"/>
    <p:sldId id="1765" r:id="rId10"/>
    <p:sldId id="1766" r:id="rId11"/>
    <p:sldId id="1767" r:id="rId12"/>
    <p:sldId id="1770" r:id="rId13"/>
    <p:sldId id="1771" r:id="rId14"/>
    <p:sldId id="1772" r:id="rId15"/>
    <p:sldId id="1773" r:id="rId16"/>
    <p:sldId id="1774" r:id="rId17"/>
    <p:sldId id="1759" r:id="rId18"/>
    <p:sldId id="1756" r:id="rId19"/>
    <p:sldId id="1743" r:id="rId20"/>
    <p:sldId id="1747" r:id="rId21"/>
    <p:sldId id="1748" r:id="rId22"/>
    <p:sldId id="1749" r:id="rId23"/>
    <p:sldId id="1744" r:id="rId24"/>
    <p:sldId id="1745" r:id="rId25"/>
    <p:sldId id="1758" r:id="rId26"/>
    <p:sldId id="17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FFFFF"/>
    <a:srgbClr val="203864"/>
    <a:srgbClr val="000000"/>
    <a:srgbClr val="E09628"/>
    <a:srgbClr val="FFCC00"/>
    <a:srgbClr val="28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369" autoAdjust="0"/>
  </p:normalViewPr>
  <p:slideViewPr>
    <p:cSldViewPr snapToGrid="0">
      <p:cViewPr varScale="1">
        <p:scale>
          <a:sx n="60" d="100"/>
          <a:sy n="6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1727-F0F8-40BC-8658-B07991329B5A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7B85-B906-4B26-8DF9-F2949D30A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8000"/>
            <a:ext cx="4533900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1711" y="6456397"/>
            <a:ext cx="4302626" cy="340209"/>
          </a:xfrm>
          <a:prstGeom prst="rect">
            <a:avLst/>
          </a:prstGeom>
        </p:spPr>
        <p:txBody>
          <a:bodyPr lIns="90285" tIns="45146" rIns="90285" bIns="45146"/>
          <a:lstStyle/>
          <a:p>
            <a:fld id="{ED06A378-8AE2-4D63-B6F6-26953EB50F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7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79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4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8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8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68364-1159-49C5-A921-270664F9EF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4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2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3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8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2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1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9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0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094E-EF9E-3693-2B59-C0B01BDE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C9D7B-9EDE-C710-93AA-1FDB6C8B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4C22-98BD-D98C-4C3E-1E3E28F0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4E7F-C292-D477-208E-FEE6B34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1562-BDE9-DD60-5065-4A73319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E207-B3CA-A8D6-DA93-1F7B4F9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37F25-3496-CFCE-A9C5-80FFE68E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259D-89E3-D882-E03E-2C4D131E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85073-57E3-E402-A6D2-F3795EB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77F7-1F99-9E03-5FCA-701C820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CFB7B-2F0A-9595-8EC2-AC65E613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F3700-6EDE-66B5-D6F0-591EFC32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B4E19-1460-B251-8637-CA5DAAA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6C-BCFB-A782-DC63-E8CD25F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CF1C9-9FCE-D4A0-7DAE-047CF60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C600-9066-8271-119A-2BE2EF1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1E99-757A-F3B0-FE46-A9018AF7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334A4-B85E-EAC3-1A6B-91DF53F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0275B-CFB5-C7B6-C2E4-CCE6788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D1F1-0EF4-7F95-C7C8-93B5881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3C2A-53B8-7EED-7D2D-3884BA05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EE1F7-01E7-D416-8104-61E1C841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C673-EDC9-5537-2E8D-C9E8399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F3A35-42F8-B7B7-00D8-18A1118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D899C-254F-DE4A-AE1B-A1E5D65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8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E698-FE0F-8F29-3DA6-A96B8FA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B5C5F-38AB-F026-6F6C-E03FB965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8A89-71E2-9B38-4D12-FFB747A9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29C4F-44B2-AE8F-2F3D-36D462F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83408-ADC3-78F1-0C4A-471834B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1786-9DAC-8A61-2822-BDFA9788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D571-E4FB-93B3-CC33-B310533C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BB16E-27D6-95C2-6887-A7F21766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AFF07-EBEF-D220-43E7-DBBEC45E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A61F4-FEA1-D5D1-58C8-E35B5D0B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034B4-BF59-3166-2EA9-302158E4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D9578-393F-8FCE-F737-4DAB698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FAD3A-521D-1CE2-5C48-9E7D1A2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18920-CB7F-9FF7-ED34-4C1ED05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BD0D-A35E-9B18-96F4-EB2E261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E5B3B-A034-5BDA-C514-67614756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5F931-F12B-139B-D0EF-7BA7967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30789-E3D7-6EBE-A1D2-FE41F86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8EEB-9603-8FD8-5AAA-DD84E26A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98128-5C63-0AD9-D62E-D68693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018AB-DA51-4201-4E4F-5E06A6A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3A22-6B81-7411-129D-479489C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A53A-B784-1CE3-006B-EFCAE1CD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1BBDC-9D78-EDFA-DDF5-DCE7F22E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7C8E5-7E8D-098C-1C4A-11928CA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FD3A1-ADC0-7B85-21F2-DCE91A3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334-6103-DAFA-439A-EE6F9F2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D4F1-584B-99CF-8339-A761D2D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C85C1-8809-5038-5121-6429B6A7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2E9A9-CC13-1DFC-EDFC-AF4A75E1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55F9-3732-9B0B-92CC-A538E76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805BC-A4D5-E453-0377-D57ED8AC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09A56-9064-8FB3-81B3-E19DF0C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27307-9DCF-F232-7039-A11D3E3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4D555-7340-8C9D-612C-719DF41D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094E8-7DE7-E274-96F6-B2F1D063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D2FE7-1D0D-2346-3416-BACDA655F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65D53-A1D5-70D1-EF80-BFAA4803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15079-6D21-E706-A7BF-838651805AC8}"/>
              </a:ext>
            </a:extLst>
          </p:cNvPr>
          <p:cNvSpPr txBox="1"/>
          <p:nvPr/>
        </p:nvSpPr>
        <p:spPr>
          <a:xfrm>
            <a:off x="1574553" y="1993596"/>
            <a:ext cx="904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baseline="0" dirty="0">
                <a:latin typeface="NimbusRomNo9L-Medi"/>
              </a:rPr>
              <a:t>Denoising Diffusion Probabilistic Models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CBB79-32F1-B85D-0C1C-2FB0E9E06EBB}"/>
              </a:ext>
            </a:extLst>
          </p:cNvPr>
          <p:cNvSpPr txBox="1"/>
          <p:nvPr/>
        </p:nvSpPr>
        <p:spPr>
          <a:xfrm>
            <a:off x="3662203" y="2748420"/>
            <a:ext cx="506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u="none" strike="noStrike" baseline="0" dirty="0">
                <a:latin typeface="NimbusRomNo9L-Medi"/>
              </a:rPr>
              <a:t>Jonathan Ho, Ajay Jain, Pieter </a:t>
            </a:r>
            <a:r>
              <a:rPr lang="en-US" altLang="ko-KR" sz="2400" b="0" i="0" u="none" strike="noStrike" baseline="0" dirty="0" err="1">
                <a:latin typeface="NimbusRomNo9L-Medi"/>
              </a:rPr>
              <a:t>Abbeel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2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C59ED-D8ED-5DF8-682A-0E75661C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29" y="1396103"/>
            <a:ext cx="9705257" cy="27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1C305-DDE7-B336-495F-B34780C5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61" y="1462344"/>
            <a:ext cx="8680411" cy="3933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7E6B5-2510-7815-772A-4EA5A1FD16A8}"/>
              </a:ext>
            </a:extLst>
          </p:cNvPr>
          <p:cNvSpPr txBox="1"/>
          <p:nvPr/>
        </p:nvSpPr>
        <p:spPr>
          <a:xfrm>
            <a:off x="1253613" y="5560142"/>
            <a:ext cx="93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가 주어졌을 때 임의의 </a:t>
            </a:r>
            <a:r>
              <a:rPr lang="en-US" altLang="ko-KR" dirty="0"/>
              <a:t>timestep t </a:t>
            </a:r>
            <a:r>
              <a:rPr lang="ko-KR" altLang="en-US" dirty="0"/>
              <a:t>시점에서의 </a:t>
            </a:r>
            <a:r>
              <a:rPr lang="en-US" altLang="ko-KR" dirty="0" err="1"/>
              <a:t>xt</a:t>
            </a:r>
            <a:r>
              <a:rPr lang="ko-KR" altLang="en-US" dirty="0"/>
              <a:t>를 자유롭게 </a:t>
            </a:r>
            <a:r>
              <a:rPr lang="en-US" altLang="ko-KR" dirty="0"/>
              <a:t>sampling </a:t>
            </a:r>
            <a:r>
              <a:rPr lang="ko-KR" altLang="en-US" dirty="0" err="1"/>
              <a:t>할수있다는</a:t>
            </a:r>
            <a:r>
              <a:rPr lang="ko-KR" altLang="en-US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51952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F8CA9-C087-01A7-4A15-AD1CFD40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5" y="1470509"/>
            <a:ext cx="10286769" cy="3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B8CD05-F7ED-BA32-E60B-BFD8F5B8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58" y="1026353"/>
            <a:ext cx="8987283" cy="5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9D20DE-67F3-C15B-6499-2D4D3DD5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5" y="1441961"/>
            <a:ext cx="62293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68994F-6A65-27AA-EDAE-97B9A4A8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5" y="3861632"/>
            <a:ext cx="94202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0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050EE-677F-A75A-0F09-ED4154C2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1352260"/>
            <a:ext cx="645885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AAC53-E0F0-76DA-F526-60B46169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309391"/>
            <a:ext cx="637311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A0F12-3ECD-79EE-FB48-BE8A5533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3" y="1434607"/>
            <a:ext cx="10694069" cy="37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F4A2B-7597-068F-D8DE-415B7891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42" y="1553779"/>
            <a:ext cx="7278116" cy="13622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D60468-28FC-5061-F603-3EA64652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86100"/>
            <a:ext cx="66484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D5EFB9-5146-72EE-D43D-4894CF8A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4148138"/>
            <a:ext cx="25812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0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AFBC179-9098-3765-E6D9-BE332BA9D8D8}"/>
              </a:ext>
            </a:extLst>
          </p:cNvPr>
          <p:cNvSpPr txBox="1"/>
          <p:nvPr/>
        </p:nvSpPr>
        <p:spPr>
          <a:xfrm>
            <a:off x="647796" y="654001"/>
            <a:ext cx="109475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2) Analysis of T and NK cell clusters in II and III stage HCC samples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</p:spTree>
    <p:extLst>
      <p:ext uri="{BB962C8B-B14F-4D97-AF65-F5344CB8AC3E}">
        <p14:creationId xmlns:p14="http://schemas.microsoft.com/office/powerpoint/2010/main" val="367062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913745" y="740792"/>
            <a:ext cx="2655675" cy="786357"/>
          </a:xfrm>
          <a:prstGeom prst="rect">
            <a:avLst/>
          </a:prstGeom>
          <a:noFill/>
        </p:spPr>
        <p:txBody>
          <a:bodyPr wrap="square" lIns="48000" tIns="48000" rIns="48000" bIns="4800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ts val="400"/>
              </a:spcAft>
              <a:defRPr sz="2400" b="1">
                <a:latin typeface="맑은 고딕" panose="020B0503020000020004" pitchFamily="50" charset="-127"/>
              </a:defRPr>
            </a:lvl1pPr>
          </a:lstStyle>
          <a:p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NimbusRomNo9L-Medi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48" y="1849736"/>
            <a:ext cx="7001431" cy="2922326"/>
          </a:xfrm>
          <a:prstGeom prst="rect">
            <a:avLst/>
          </a:prstGeom>
          <a:noFill/>
        </p:spPr>
        <p:txBody>
          <a:bodyPr wrap="square" lIns="48000" tIns="48000" rIns="48000" bIns="4800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ts val="400"/>
              </a:spcAft>
              <a:defRPr sz="2400" b="1">
                <a:latin typeface="맑은 고딕" panose="020B0503020000020004" pitchFamily="50" charset="-127"/>
              </a:defRPr>
            </a:lvl1pPr>
          </a:lstStyle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</a:rPr>
              <a:t>Introduction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</a:rPr>
              <a:t>Methods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</a:rPr>
              <a:t>Results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mbusRomNo9L-Medi"/>
              </a:rPr>
              <a:t>Discussion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BFD40B-CD48-C63D-F3EA-5D82E4E43C86}"/>
              </a:ext>
            </a:extLst>
          </p:cNvPr>
          <p:cNvSpPr/>
          <p:nvPr/>
        </p:nvSpPr>
        <p:spPr>
          <a:xfrm>
            <a:off x="849093" y="1435004"/>
            <a:ext cx="1004953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55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AFBC179-9098-3765-E6D9-BE332BA9D8D8}"/>
              </a:ext>
            </a:extLst>
          </p:cNvPr>
          <p:cNvSpPr txBox="1"/>
          <p:nvPr/>
        </p:nvSpPr>
        <p:spPr>
          <a:xfrm>
            <a:off x="827314" y="660767"/>
            <a:ext cx="109475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3) Myeloid cell cluster </a:t>
            </a:r>
            <a:r>
              <a:rPr lang="en-US" altLang="ko-KR" b="1" u="sng" dirty="0"/>
              <a:t>classification</a:t>
            </a:r>
            <a:r>
              <a:rPr lang="en-US" altLang="ko-KR" b="1" dirty="0"/>
              <a:t> and trajectory in II and III stage HCC samples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</p:spTree>
    <p:extLst>
      <p:ext uri="{BB962C8B-B14F-4D97-AF65-F5344CB8AC3E}">
        <p14:creationId xmlns:p14="http://schemas.microsoft.com/office/powerpoint/2010/main" val="257245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95778" y="4871273"/>
            <a:ext cx="744118" cy="12135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3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</p:spTree>
    <p:extLst>
      <p:ext uri="{BB962C8B-B14F-4D97-AF65-F5344CB8AC3E}">
        <p14:creationId xmlns:p14="http://schemas.microsoft.com/office/powerpoint/2010/main" val="18065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</p:spTree>
    <p:extLst>
      <p:ext uri="{BB962C8B-B14F-4D97-AF65-F5344CB8AC3E}">
        <p14:creationId xmlns:p14="http://schemas.microsoft.com/office/powerpoint/2010/main" val="105676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AFBC179-9098-3765-E6D9-BE332BA9D8D8}"/>
              </a:ext>
            </a:extLst>
          </p:cNvPr>
          <p:cNvSpPr txBox="1"/>
          <p:nvPr/>
        </p:nvSpPr>
        <p:spPr>
          <a:xfrm>
            <a:off x="622243" y="631857"/>
            <a:ext cx="1094751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6) In Vivo Experiments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Results</a:t>
            </a:r>
          </a:p>
        </p:txBody>
      </p:sp>
    </p:spTree>
    <p:extLst>
      <p:ext uri="{BB962C8B-B14F-4D97-AF65-F5344CB8AC3E}">
        <p14:creationId xmlns:p14="http://schemas.microsoft.com/office/powerpoint/2010/main" val="117752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3951812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4.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F90F2-817C-3F5B-7853-5CC95D30029B}"/>
                  </a:ext>
                </a:extLst>
              </p:cNvPr>
              <p:cNvSpPr txBox="1"/>
              <p:nvPr/>
            </p:nvSpPr>
            <p:spPr>
              <a:xfrm>
                <a:off x="664294" y="888714"/>
                <a:ext cx="11163911" cy="4498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/>
                  <a:t>평가 횟수</a:t>
                </a:r>
                <a:endParaRPr lang="en-US" altLang="ko-KR" sz="16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모든 실험에서 </a:t>
                </a:r>
                <a:r>
                  <a:rPr lang="en-US" altLang="ko-KR" sz="1600" b="1" dirty="0"/>
                  <a:t>T = 1000</a:t>
                </a:r>
                <a:r>
                  <a:rPr lang="ko-KR" altLang="en-US" sz="1600" b="1" dirty="0"/>
                  <a:t>을 설정</a:t>
                </a:r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i="0" u="none" strike="noStrike" baseline="0" dirty="0">
                    <a:latin typeface="NimbusRomNo9L-Regu"/>
                  </a:rPr>
                  <a:t>forward process variances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전방 과정의 분산은 선형적으로 증가하는 상수로 설정되었으며</a:t>
                </a:r>
                <a:r>
                  <a:rPr lang="en-US" altLang="ko-KR" sz="16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ko-KR" altLang="en-US" sz="1600" b="1" i="1" dirty="0" smtClean="0">
                        <a:latin typeface="Cambria Math" panose="02040503050406030204" pitchFamily="18" charset="0"/>
                      </a:rPr>
                      <m:t>에서</m:t>
                    </m:r>
                    <m:r>
                      <a:rPr lang="ko-KR" alt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𝟎𝟐</m:t>
                    </m:r>
                  </m:oMath>
                </a14:m>
                <a:r>
                  <a:rPr lang="ko-KR" altLang="en-US" sz="1600" b="1" dirty="0"/>
                  <a:t>로 증가</a:t>
                </a:r>
                <a:endParaRPr lang="en-US" altLang="ko-KR" sz="16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데이터가 </a:t>
                </a:r>
                <a:r>
                  <a:rPr lang="en-US" altLang="ko-KR" sz="1600" b="1" dirty="0"/>
                  <a:t>[-1, 1]</a:t>
                </a:r>
                <a:r>
                  <a:rPr lang="ko-KR" altLang="en-US" sz="1600" b="1" dirty="0"/>
                  <a:t>로 </a:t>
                </a:r>
                <a:r>
                  <a:rPr lang="ko-KR" altLang="en-US" sz="1600" b="1" dirty="0" err="1"/>
                  <a:t>스케일된</a:t>
                </a:r>
                <a:r>
                  <a:rPr lang="ko-KR" altLang="en-US" sz="1600" b="1" dirty="0"/>
                  <a:t> 상태에서 이 상수들은 작게 설정되었으며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이는 </a:t>
                </a:r>
                <a:r>
                  <a:rPr lang="en-US" altLang="ko-KR" sz="1600" b="1" dirty="0"/>
                  <a:t>reverse</a:t>
                </a:r>
                <a:r>
                  <a:rPr lang="ko-KR" altLang="en-US" sz="1600" b="1" dirty="0"/>
                  <a:t> 및 </a:t>
                </a:r>
                <a:r>
                  <a:rPr lang="en-US" altLang="ko-KR" sz="1600" b="1" dirty="0"/>
                  <a:t>forward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process</a:t>
                </a:r>
                <a:r>
                  <a:rPr lang="ko-KR" altLang="en-US" sz="1600" b="1" dirty="0"/>
                  <a:t>이 대략 같은 함수 형태를 가지면서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ko-KR" altLang="en-US" sz="1600" b="1" dirty="0"/>
                  <a:t>에서 신호 대 잡음비가 가능한 한 작아지도록 보장</a:t>
                </a:r>
                <a:endParaRPr lang="en-US" altLang="ko-KR" sz="16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실험에서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) ||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sz="1600" b="1" dirty="0"/>
                  <a:t>는 차원당 약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dirty="0"/>
                  <a:t>비트입니다</a:t>
                </a:r>
                <a:r>
                  <a:rPr lang="en-US" altLang="ko-KR" sz="1600" b="1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i="0" u="none" strike="noStrike" baseline="0" dirty="0">
                    <a:latin typeface="NimbusRomNo9L-Regu"/>
                  </a:rPr>
                  <a:t>Reverse process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b="1" i="0" u="none" strike="noStrike" baseline="0" dirty="0">
                    <a:latin typeface="NimbusRomNo9L-Regu"/>
                  </a:rPr>
                  <a:t>Reverse process</a:t>
                </a:r>
                <a:r>
                  <a:rPr lang="ko-KR" altLang="en-US" sz="1600" b="1" i="0" u="none" strike="noStrike" baseline="0" dirty="0">
                    <a:latin typeface="NimbusRomNo9L-Regu"/>
                  </a:rPr>
                  <a:t>을</a:t>
                </a:r>
                <a:r>
                  <a:rPr lang="en-US" altLang="ko-KR" sz="1600" b="1" i="0" u="none" strike="noStrike" baseline="0" dirty="0">
                    <a:latin typeface="NimbusRomNo9L-Regu"/>
                  </a:rPr>
                  <a:t> </a:t>
                </a:r>
                <a:r>
                  <a:rPr lang="ko-KR" altLang="en-US" sz="1600" b="1" dirty="0"/>
                  <a:t>나타내기 위해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그룹 정규화를 포함한 </a:t>
                </a:r>
                <a:r>
                  <a:rPr lang="en-US" altLang="ko-KR" sz="1600" b="1" dirty="0"/>
                  <a:t>U-Net backbone</a:t>
                </a:r>
                <a:r>
                  <a:rPr lang="ko-KR" altLang="en-US" sz="1600" b="1" dirty="0"/>
                  <a:t>을 사용합니다</a:t>
                </a:r>
                <a:r>
                  <a:rPr lang="en-US" altLang="ko-KR" sz="1600" b="1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파라미터는 시간에 걸쳐 공유되며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이는 트랜스포머 </a:t>
                </a:r>
                <a:r>
                  <a:rPr lang="ko-KR" altLang="en-US" sz="1600" b="1" dirty="0" err="1"/>
                  <a:t>사인파</a:t>
                </a:r>
                <a:r>
                  <a:rPr lang="ko-KR" altLang="en-US" sz="1600" b="1" dirty="0"/>
                  <a:t> 위치 </a:t>
                </a:r>
                <a:r>
                  <a:rPr lang="en-US" altLang="ko-KR" sz="1600" b="1" dirty="0"/>
                  <a:t>embedding</a:t>
                </a:r>
                <a:r>
                  <a:rPr lang="ko-KR" altLang="en-US" sz="1600" b="1" dirty="0"/>
                  <a:t>을 사용하여 네트워크에 지정됩니다</a:t>
                </a:r>
                <a:r>
                  <a:rPr lang="en-US" altLang="ko-KR" sz="1600" b="1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ko-KR" altLang="en-US" sz="1600" b="1" dirty="0"/>
                  <a:t>특성 맵 해상도에서 자가 주의를 사용합니다</a:t>
                </a:r>
                <a:r>
                  <a:rPr lang="en-US" altLang="ko-KR" sz="1600" b="1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F90F2-817C-3F5B-7853-5CC95D30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94" y="888714"/>
                <a:ext cx="11163911" cy="4498667"/>
              </a:xfrm>
              <a:prstGeom prst="rect">
                <a:avLst/>
              </a:prstGeom>
              <a:blipFill>
                <a:blip r:embed="rId3"/>
                <a:stretch>
                  <a:fillRect l="-328" b="-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36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13"/>
          <a:stretch/>
        </p:blipFill>
        <p:spPr>
          <a:xfrm>
            <a:off x="149469" y="79131"/>
            <a:ext cx="11931162" cy="6682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1671" y="2757055"/>
            <a:ext cx="574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64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35BC9-33B5-A328-140F-72C5F19D4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8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ko-KR" sz="4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1. 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3A694-9560-1512-AA1B-63A25AFE2AAA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b="1" dirty="0"/>
              <a:t>Background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D3A694-9560-1512-AA1B-63A25AFE2AAA}"/>
              </a:ext>
            </a:extLst>
          </p:cNvPr>
          <p:cNvSpPr txBox="1"/>
          <p:nvPr/>
        </p:nvSpPr>
        <p:spPr>
          <a:xfrm>
            <a:off x="787306" y="1005528"/>
            <a:ext cx="17963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Diffusion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D07F7-CC96-D17E-06C9-5DE8B343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1500022"/>
            <a:ext cx="413442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D3A694-9560-1512-AA1B-63A25AFE2AAA}"/>
              </a:ext>
            </a:extLst>
          </p:cNvPr>
          <p:cNvSpPr txBox="1"/>
          <p:nvPr/>
        </p:nvSpPr>
        <p:spPr>
          <a:xfrm>
            <a:off x="787306" y="1005528"/>
            <a:ext cx="17963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29C6A-4C65-4539-7545-1E16F0C71345}"/>
              </a:ext>
            </a:extLst>
          </p:cNvPr>
          <p:cNvSpPr txBox="1"/>
          <p:nvPr/>
        </p:nvSpPr>
        <p:spPr>
          <a:xfrm>
            <a:off x="741585" y="1622737"/>
            <a:ext cx="11313039" cy="123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최근 </a:t>
            </a:r>
            <a:r>
              <a:rPr lang="en-US" altLang="ko-KR" sz="1400" dirty="0">
                <a:latin typeface="NimbusRomNo9L-Medi"/>
              </a:rPr>
              <a:t>deep generative models</a:t>
            </a:r>
            <a:r>
              <a:rPr lang="ko-KR" altLang="en-US" sz="1400" dirty="0">
                <a:latin typeface="NimbusRomNo9L-Medi"/>
              </a:rPr>
              <a:t>은 다양한 </a:t>
            </a:r>
            <a:r>
              <a:rPr lang="en-US" altLang="ko-KR" sz="1400" dirty="0">
                <a:latin typeface="NimbusRomNo9L-Medi"/>
              </a:rPr>
              <a:t>data modalities</a:t>
            </a:r>
            <a:r>
              <a:rPr lang="ko-KR" altLang="en-US" sz="1400" dirty="0">
                <a:latin typeface="NimbusRomNo9L-Medi"/>
              </a:rPr>
              <a:t>에서 고품질 샘플을 보여줌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NimbusRomNo9L-Medi"/>
              </a:rPr>
              <a:t>GANs, autoregressive models, flows, VAEs</a:t>
            </a:r>
            <a:r>
              <a:rPr lang="ko-KR" altLang="en-US" sz="1400" dirty="0">
                <a:latin typeface="NimbusRomNo9L-Medi"/>
              </a:rPr>
              <a:t>는 인상적인 이미지와 오디오 샘플을 합성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NimbusRomNo9L-Medi"/>
              </a:rPr>
              <a:t>Score based modeling</a:t>
            </a:r>
            <a:r>
              <a:rPr lang="ko-KR" altLang="en-US" sz="1400" dirty="0">
                <a:latin typeface="NimbusRomNo9L-Medi"/>
              </a:rPr>
              <a:t>과 </a:t>
            </a:r>
            <a:r>
              <a:rPr lang="en-US" altLang="ko-KR" sz="1400" dirty="0" err="1">
                <a:latin typeface="NimbusRomNo9L-Medi"/>
              </a:rPr>
              <a:t>scroe</a:t>
            </a:r>
            <a:r>
              <a:rPr lang="en-US" altLang="ko-KR" sz="1400" dirty="0">
                <a:latin typeface="NimbusRomNo9L-Medi"/>
              </a:rPr>
              <a:t> matching</a:t>
            </a:r>
            <a:r>
              <a:rPr lang="ko-KR" altLang="en-US" sz="1400" dirty="0">
                <a:latin typeface="NimbusRomNo9L-Medi"/>
              </a:rPr>
              <a:t>에서도 </a:t>
            </a:r>
            <a:r>
              <a:rPr lang="en-US" altLang="ko-KR" sz="1400" dirty="0">
                <a:latin typeface="NimbusRomNo9L-Medi"/>
              </a:rPr>
              <a:t>GANs</a:t>
            </a:r>
            <a:r>
              <a:rPr lang="ko-KR" altLang="en-US" sz="1400" dirty="0">
                <a:latin typeface="NimbusRomNo9L-Medi"/>
              </a:rPr>
              <a:t>와 비교할 만한 이미지를 생성하는 데 놀라운 진전이 있었음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imbusRomNo9L-Medi"/>
              </a:rPr>
              <a:t>Diffusion Probabilistic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확률 모델은 유한한 시간 내에 데이터와 일치하는 샘플을 생성하도록 </a:t>
            </a:r>
            <a:r>
              <a:rPr lang="en-US" altLang="ko-KR" sz="1400" dirty="0">
                <a:latin typeface="NimbusRomNo9L-Medi"/>
              </a:rPr>
              <a:t>variational inference</a:t>
            </a:r>
            <a:r>
              <a:rPr lang="ko-KR" altLang="en-US" sz="1400" dirty="0">
                <a:latin typeface="NimbusRomNo9L-Medi"/>
              </a:rPr>
              <a:t>을 사용하여 훈련된 </a:t>
            </a:r>
            <a:r>
              <a:rPr lang="en-US" altLang="ko-KR" sz="1400" dirty="0">
                <a:latin typeface="NimbusRomNo9L-Medi"/>
              </a:rPr>
              <a:t>parameterized Markov chain</a:t>
            </a:r>
            <a:r>
              <a:rPr lang="ko-KR" altLang="en-US" sz="1400" dirty="0">
                <a:latin typeface="NimbusRomNo9L-Medi"/>
              </a:rPr>
              <a:t>이다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연쇄의 전이는 </a:t>
            </a:r>
            <a:r>
              <a:rPr lang="en-US" altLang="ko-KR" sz="1400" dirty="0">
                <a:latin typeface="NimbusRomNo9L-Medi"/>
              </a:rPr>
              <a:t>diffusion process</a:t>
            </a:r>
            <a:r>
              <a:rPr lang="ko-KR" altLang="en-US" sz="1400" dirty="0">
                <a:latin typeface="NimbusRomNo9L-Medi"/>
              </a:rPr>
              <a:t>을 역전시키도록 학습되는데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이는 점진적으로 데이터에 </a:t>
            </a:r>
            <a:r>
              <a:rPr lang="en-US" altLang="ko-KR" sz="1400" dirty="0">
                <a:latin typeface="NimbusRomNo9L-Medi"/>
              </a:rPr>
              <a:t>noise</a:t>
            </a:r>
            <a:r>
              <a:rPr lang="ko-KR" altLang="en-US" sz="1400" dirty="0">
                <a:latin typeface="NimbusRomNo9L-Medi"/>
              </a:rPr>
              <a:t>를 추가하는 </a:t>
            </a:r>
            <a:r>
              <a:rPr lang="ko-KR" altLang="en-US" sz="1400" dirty="0" err="1">
                <a:latin typeface="NimbusRomNo9L-Medi"/>
              </a:rPr>
              <a:t>마르코프</a:t>
            </a:r>
            <a:r>
              <a:rPr lang="ko-KR" altLang="en-US" sz="1400" dirty="0">
                <a:latin typeface="NimbusRomNo9L-Medi"/>
              </a:rPr>
              <a:t> 연쇄입니다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확산이 작은 양의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ko-KR" altLang="en-US" sz="1400" dirty="0">
                <a:latin typeface="NimbusRomNo9L-Medi"/>
              </a:rPr>
              <a:t> 노이즈로 구성될 때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샘플링 연쇄의 전이를 조건부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en-US" altLang="ko-KR" sz="1400" dirty="0">
                <a:latin typeface="NimbusRomNo9L-Medi"/>
              </a:rPr>
              <a:t>(conditional Gaussians)</a:t>
            </a:r>
            <a:r>
              <a:rPr lang="ko-KR" altLang="en-US" sz="1400" dirty="0">
                <a:latin typeface="NimbusRomNo9L-Medi"/>
              </a:rPr>
              <a:t>으로 설정하는 것이 충분하여 단순한 신경망 매개변수가 가능합니다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확산 모델의 특징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모델은 정의하기 쉽고 훈련이 효율적입니다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그러나 지금까지 확산 모델이 고품질 샘플을 생성할 수 있다는 증명이 없었습니다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연구 결과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연구는 확산 모델이 실제로 고품질 샘플을 생성할 수 있음을 보여주며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때로는 다른 생성 모델의 발표된 결과보다 더 나은 샘플을 생성할 수 있음을 증명합니다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특정 매개변수가 확산 모델을 훈련하는 동안 여러 노이즈 수준에서 노이즈 제거 점수 매칭</a:t>
            </a:r>
            <a:r>
              <a:rPr lang="en-US" altLang="ko-KR" sz="1400" dirty="0">
                <a:latin typeface="NimbusRomNo9L-Medi"/>
              </a:rPr>
              <a:t>(denoising score matching)</a:t>
            </a:r>
            <a:r>
              <a:rPr lang="ko-KR" altLang="en-US" sz="1400" dirty="0">
                <a:latin typeface="NimbusRomNo9L-Medi"/>
              </a:rPr>
              <a:t>과 샘플링 중에 </a:t>
            </a:r>
            <a:r>
              <a:rPr lang="en-US" altLang="ko-KR" sz="1400" dirty="0">
                <a:latin typeface="NimbusRomNo9L-Medi"/>
              </a:rPr>
              <a:t>annealed Langevin dynamics</a:t>
            </a:r>
            <a:r>
              <a:rPr lang="ko-KR" altLang="en-US" sz="1400" dirty="0">
                <a:latin typeface="NimbusRomNo9L-Medi"/>
              </a:rPr>
              <a:t>와의 등가성을 드러냅니다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매개변수를 사용하여 최고의 샘플 품질 결과를 얻었기 때문에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이 등가성을 주요 기여 중 하나로 간주합니다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로그 가능도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모델은 다른 가능도 기반 모델</a:t>
            </a:r>
            <a:r>
              <a:rPr lang="en-US" altLang="ko-KR" sz="1400" dirty="0">
                <a:latin typeface="NimbusRomNo9L-Medi"/>
              </a:rPr>
              <a:t>(likelihood-based models)</a:t>
            </a:r>
            <a:r>
              <a:rPr lang="ko-KR" altLang="en-US" sz="1400" dirty="0">
                <a:latin typeface="NimbusRomNo9L-Medi"/>
              </a:rPr>
              <a:t>과 비교할 때 경쟁력 있는 로그 가능도를 가지지 않지만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에너지 기반 모델과 점수 매칭에 대해 보고된 큰 추정치를 능가하는 로그 가능도를 가집니다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모델의 대부분의 손실 없는 코드 길이는 눈에 보이지 않는 이미지 세부 사항을 설명하는 데 사용됩니다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손실 압축 및 샘플링 절차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손실 압축의 언어로 이 현상을 더 정밀하게 분석하고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확산 모델의 샘플링 절차가 </a:t>
            </a:r>
            <a:r>
              <a:rPr lang="ko-KR" altLang="en-US" sz="1400" dirty="0" err="1">
                <a:latin typeface="NimbusRomNo9L-Medi"/>
              </a:rPr>
              <a:t>자귀적</a:t>
            </a:r>
            <a:r>
              <a:rPr lang="ko-KR" altLang="en-US" sz="1400" dirty="0">
                <a:latin typeface="NimbusRomNo9L-Medi"/>
              </a:rPr>
              <a:t> 디코딩과 유사한 점진적 디코딩의 일종임을 보여줍니다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요약을 통해 확산 확률 모델이 고품질 샘플을 생성할 수 있으며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특히 특정 매개변수를 통해 노이즈 제거 점수 </a:t>
            </a:r>
            <a:r>
              <a:rPr lang="ko-KR" altLang="en-US" sz="1400" dirty="0" err="1">
                <a:latin typeface="NimbusRomNo9L-Medi"/>
              </a:rPr>
              <a:t>매칭과</a:t>
            </a:r>
            <a:r>
              <a:rPr lang="ko-KR" altLang="en-US" sz="1400" dirty="0">
                <a:latin typeface="NimbusRomNo9L-Medi"/>
              </a:rPr>
              <a:t> </a:t>
            </a:r>
            <a:r>
              <a:rPr lang="en-US" altLang="ko-KR" sz="1400" dirty="0">
                <a:latin typeface="NimbusRomNo9L-Medi"/>
              </a:rPr>
              <a:t>annealed Langevin dynamics</a:t>
            </a:r>
            <a:r>
              <a:rPr lang="ko-KR" altLang="en-US" sz="1400" dirty="0">
                <a:latin typeface="NimbusRomNo9L-Medi"/>
              </a:rPr>
              <a:t>와의 연결을 발견했다는 것을 알 수 있습니다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56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D3A694-9560-1512-AA1B-63A25AFE2AAA}"/>
              </a:ext>
            </a:extLst>
          </p:cNvPr>
          <p:cNvSpPr txBox="1"/>
          <p:nvPr/>
        </p:nvSpPr>
        <p:spPr>
          <a:xfrm>
            <a:off x="787306" y="1005528"/>
            <a:ext cx="17963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29C6A-4C65-4539-7545-1E16F0C71345}"/>
              </a:ext>
            </a:extLst>
          </p:cNvPr>
          <p:cNvSpPr txBox="1"/>
          <p:nvPr/>
        </p:nvSpPr>
        <p:spPr>
          <a:xfrm>
            <a:off x="878961" y="4089284"/>
            <a:ext cx="11313039" cy="361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imbusRomNo9L-Medi"/>
              </a:rPr>
              <a:t>Diffusion Probabilistic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확률 모델은 유한한 시간 내에 데이터와 일치하는 샘플을 생성하도록 </a:t>
            </a:r>
            <a:r>
              <a:rPr lang="en-US" altLang="ko-KR" sz="1400" dirty="0">
                <a:latin typeface="NimbusRomNo9L-Medi"/>
              </a:rPr>
              <a:t>variational inference</a:t>
            </a:r>
            <a:r>
              <a:rPr lang="ko-KR" altLang="en-US" sz="1400" dirty="0">
                <a:latin typeface="NimbusRomNo9L-Medi"/>
              </a:rPr>
              <a:t>을 사용하여 훈련된 </a:t>
            </a:r>
            <a:r>
              <a:rPr lang="en-US" altLang="ko-KR" sz="1400" dirty="0">
                <a:latin typeface="NimbusRomNo9L-Medi"/>
              </a:rPr>
              <a:t>parameterized Markov chain</a:t>
            </a:r>
            <a:r>
              <a:rPr lang="ko-KR" altLang="en-US" sz="1400" dirty="0">
                <a:latin typeface="NimbusRomNo9L-Medi"/>
              </a:rPr>
              <a:t>이다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연쇄의 전이는 </a:t>
            </a:r>
            <a:r>
              <a:rPr lang="en-US" altLang="ko-KR" sz="1400" dirty="0">
                <a:latin typeface="NimbusRomNo9L-Medi"/>
              </a:rPr>
              <a:t>diffusion process</a:t>
            </a:r>
            <a:r>
              <a:rPr lang="ko-KR" altLang="en-US" sz="1400" dirty="0">
                <a:latin typeface="NimbusRomNo9L-Medi"/>
              </a:rPr>
              <a:t>을 역전시키도록 학습되는데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이는 점진적으로 데이터에 </a:t>
            </a:r>
            <a:r>
              <a:rPr lang="en-US" altLang="ko-KR" sz="1400" dirty="0">
                <a:latin typeface="NimbusRomNo9L-Medi"/>
              </a:rPr>
              <a:t>noise</a:t>
            </a:r>
            <a:r>
              <a:rPr lang="ko-KR" altLang="en-US" sz="1400" dirty="0">
                <a:latin typeface="NimbusRomNo9L-Medi"/>
              </a:rPr>
              <a:t>를 추가하는 </a:t>
            </a:r>
            <a:r>
              <a:rPr lang="ko-KR" altLang="en-US" sz="1400" dirty="0" err="1">
                <a:latin typeface="NimbusRomNo9L-Medi"/>
              </a:rPr>
              <a:t>마르코프</a:t>
            </a:r>
            <a:r>
              <a:rPr lang="ko-KR" altLang="en-US" sz="1400" dirty="0">
                <a:latin typeface="NimbusRomNo9L-Medi"/>
              </a:rPr>
              <a:t> 연쇄입니다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확산이 작은 양의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ko-KR" altLang="en-US" sz="1400" dirty="0">
                <a:latin typeface="NimbusRomNo9L-Medi"/>
              </a:rPr>
              <a:t> 노이즈로 구성될 때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샘플링 연쇄의 전이를 조건부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en-US" altLang="ko-KR" sz="1400" dirty="0">
                <a:latin typeface="NimbusRomNo9L-Medi"/>
              </a:rPr>
              <a:t>(conditional Gaussians)</a:t>
            </a:r>
            <a:r>
              <a:rPr lang="ko-KR" altLang="en-US" sz="1400" dirty="0">
                <a:latin typeface="NimbusRomNo9L-Medi"/>
              </a:rPr>
              <a:t>으로 설정하는 것이 충분하여 단순한 신경망 매개변수가 가능합니다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확산 모델의 특징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모델은 정의하기 쉽고 훈련이 효율적입니다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그러나 지금까지 확산 모델이 고품질 샘플을 생성할 수 있다는 증명이 없었습니다</a:t>
            </a:r>
            <a:r>
              <a:rPr lang="en-US" altLang="ko-KR" sz="1400" dirty="0">
                <a:latin typeface="NimbusRomNo9L-Medi"/>
              </a:rPr>
              <a:t>.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F3346-FC25-0D50-89C3-816AA59E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84" y="993501"/>
            <a:ext cx="9087115" cy="35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D3A694-9560-1512-AA1B-63A25AFE2AAA}"/>
              </a:ext>
            </a:extLst>
          </p:cNvPr>
          <p:cNvSpPr txBox="1"/>
          <p:nvPr/>
        </p:nvSpPr>
        <p:spPr>
          <a:xfrm>
            <a:off x="787306" y="1005528"/>
            <a:ext cx="17963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29C6A-4C65-4539-7545-1E16F0C71345}"/>
              </a:ext>
            </a:extLst>
          </p:cNvPr>
          <p:cNvSpPr txBox="1"/>
          <p:nvPr/>
        </p:nvSpPr>
        <p:spPr>
          <a:xfrm>
            <a:off x="741585" y="1622737"/>
            <a:ext cx="11313039" cy="684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imbusRomNo9L-Medi"/>
              </a:rPr>
              <a:t>Diffusion Probabilistic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확률 모델은 유한한 시간 내에 데이터와 일치하는 샘플을 생성하도록 </a:t>
            </a:r>
            <a:r>
              <a:rPr lang="en-US" altLang="ko-KR" sz="1400" dirty="0">
                <a:latin typeface="NimbusRomNo9L-Medi"/>
              </a:rPr>
              <a:t>variational inference</a:t>
            </a:r>
            <a:r>
              <a:rPr lang="ko-KR" altLang="en-US" sz="1400" dirty="0">
                <a:latin typeface="NimbusRomNo9L-Medi"/>
              </a:rPr>
              <a:t>을 사용하여 훈련된 </a:t>
            </a:r>
            <a:r>
              <a:rPr lang="en-US" altLang="ko-KR" sz="1400" dirty="0">
                <a:latin typeface="NimbusRomNo9L-Medi"/>
              </a:rPr>
              <a:t>parameterized Markov chain</a:t>
            </a:r>
            <a:r>
              <a:rPr lang="ko-KR" altLang="en-US" sz="1400" dirty="0">
                <a:latin typeface="NimbusRomNo9L-Medi"/>
              </a:rPr>
              <a:t>이다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연쇄의 전이는 확산 과정</a:t>
            </a:r>
            <a:r>
              <a:rPr lang="en-US" altLang="ko-KR" sz="1400" dirty="0">
                <a:latin typeface="NimbusRomNo9L-Medi"/>
              </a:rPr>
              <a:t>(diffusion process)</a:t>
            </a:r>
            <a:r>
              <a:rPr lang="ko-KR" altLang="en-US" sz="1400" dirty="0">
                <a:latin typeface="NimbusRomNo9L-Medi"/>
              </a:rPr>
              <a:t>을 역전시키도록 학습되는데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이는 점진적으로 데이터에 노이즈를 추가하는 </a:t>
            </a:r>
            <a:r>
              <a:rPr lang="ko-KR" altLang="en-US" sz="1400" dirty="0" err="1">
                <a:latin typeface="NimbusRomNo9L-Medi"/>
              </a:rPr>
              <a:t>마르코프</a:t>
            </a:r>
            <a:r>
              <a:rPr lang="ko-KR" altLang="en-US" sz="1400" dirty="0">
                <a:latin typeface="NimbusRomNo9L-Medi"/>
              </a:rPr>
              <a:t> 연쇄입니다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확산이 작은 양의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ko-KR" altLang="en-US" sz="1400" dirty="0">
                <a:latin typeface="NimbusRomNo9L-Medi"/>
              </a:rPr>
              <a:t> 노이즈로 구성될 때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샘플링 연쇄의 전이를 조건부 </a:t>
            </a:r>
            <a:r>
              <a:rPr lang="ko-KR" altLang="en-US" sz="1400" dirty="0" err="1">
                <a:latin typeface="NimbusRomNo9L-Medi"/>
              </a:rPr>
              <a:t>가우시안</a:t>
            </a:r>
            <a:r>
              <a:rPr lang="en-US" altLang="ko-KR" sz="1400" dirty="0">
                <a:latin typeface="NimbusRomNo9L-Medi"/>
              </a:rPr>
              <a:t>(conditional Gaussians)</a:t>
            </a:r>
            <a:r>
              <a:rPr lang="ko-KR" altLang="en-US" sz="1400" dirty="0">
                <a:latin typeface="NimbusRomNo9L-Medi"/>
              </a:rPr>
              <a:t>으로 설정하는 것이 충분하여 단순한 신경망 매개변수가 가능합니다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확산 모델의 특징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확산 모델은 정의하기 쉽고 훈련이 효율적입니다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그러나 지금까지 확산 모델이 고품질 샘플을 생성할 수 있다는 증명이 없었습니다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imbusRomNo9L-Medi"/>
              </a:rPr>
              <a:t>연구 결과</a:t>
            </a:r>
            <a:endParaRPr lang="en-US" altLang="ko-KR" sz="1400" dirty="0">
              <a:latin typeface="NimbusRomNo9L-Med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연구는 확산 모델이 실제로 고품질 샘플을 생성할 수 있음을 보여주며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때로는 다른 생성 모델의 발표된 결과보다 더 나은 샘플을 생성할 수 있음을 증명합니다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특정 매개변수가 확산 모델을 훈련하는 동안 여러 노이즈 수준에서 노이즈 제거 점수 매칭</a:t>
            </a:r>
            <a:r>
              <a:rPr lang="en-US" altLang="ko-KR" sz="1400" dirty="0">
                <a:latin typeface="NimbusRomNo9L-Medi"/>
              </a:rPr>
              <a:t>(denoising score matching)</a:t>
            </a:r>
            <a:r>
              <a:rPr lang="ko-KR" altLang="en-US" sz="1400" dirty="0">
                <a:latin typeface="NimbusRomNo9L-Medi"/>
              </a:rPr>
              <a:t>과 샘플링 중에 </a:t>
            </a:r>
            <a:r>
              <a:rPr lang="en-US" altLang="ko-KR" sz="1400" dirty="0">
                <a:latin typeface="NimbusRomNo9L-Medi"/>
              </a:rPr>
              <a:t>annealed Langevin dynamics</a:t>
            </a:r>
            <a:r>
              <a:rPr lang="ko-KR" altLang="en-US" sz="1400" dirty="0">
                <a:latin typeface="NimbusRomNo9L-Medi"/>
              </a:rPr>
              <a:t>와의 등가성을 드러냅니다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NimbusRomNo9L-Medi"/>
              </a:rPr>
              <a:t>이 매개변수를 사용하여 최고의 샘플 품질 결과를 얻었기 때문에</a:t>
            </a:r>
            <a:r>
              <a:rPr lang="en-US" altLang="ko-KR" sz="1400" dirty="0">
                <a:latin typeface="NimbusRomNo9L-Medi"/>
              </a:rPr>
              <a:t>, </a:t>
            </a:r>
            <a:r>
              <a:rPr lang="ko-KR" altLang="en-US" sz="1400" dirty="0">
                <a:latin typeface="NimbusRomNo9L-Medi"/>
              </a:rPr>
              <a:t>이 등가성을 주요 기여 중 하나로 간주합니다</a:t>
            </a:r>
            <a:r>
              <a:rPr lang="en-US" altLang="ko-KR" sz="1400" dirty="0">
                <a:latin typeface="NimbusRomNo9L-Med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NimbusRomNo9L-Medi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imbusRomNo9L-Medi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390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0234B-D393-405A-C36E-0D4DC08B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2161998"/>
            <a:ext cx="675416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3CEC-3698-F391-EB2B-E1451E02BCE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Diffusion Probabilistic Models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13271-03B1-4CED-F925-72DF1B61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2047682"/>
            <a:ext cx="690658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0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18051</TotalTime>
  <Words>903</Words>
  <Application>Microsoft Office PowerPoint</Application>
  <PresentationFormat>와이드스크린</PresentationFormat>
  <Paragraphs>120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NimbusRomNo9L-Medi</vt:lpstr>
      <vt:lpstr>NimbusRomNo9L-Regu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김지현</dc:creator>
  <cp:lastModifiedBy>다정 강</cp:lastModifiedBy>
  <cp:revision>287</cp:revision>
  <dcterms:created xsi:type="dcterms:W3CDTF">2022-10-05T14:57:26Z</dcterms:created>
  <dcterms:modified xsi:type="dcterms:W3CDTF">2024-06-09T22:43:23Z</dcterms:modified>
</cp:coreProperties>
</file>