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1751" r:id="rId2"/>
    <p:sldId id="1754" r:id="rId3"/>
    <p:sldId id="1759" r:id="rId4"/>
    <p:sldId id="1768" r:id="rId5"/>
    <p:sldId id="1769" r:id="rId6"/>
    <p:sldId id="1767" r:id="rId7"/>
    <p:sldId id="1760" r:id="rId8"/>
    <p:sldId id="1772" r:id="rId9"/>
    <p:sldId id="1761" r:id="rId10"/>
    <p:sldId id="1762" r:id="rId11"/>
    <p:sldId id="1765" r:id="rId12"/>
    <p:sldId id="1764" r:id="rId13"/>
    <p:sldId id="1771" r:id="rId14"/>
    <p:sldId id="1763" r:id="rId15"/>
    <p:sldId id="1749" r:id="rId16"/>
    <p:sldId id="1774" r:id="rId17"/>
    <p:sldId id="1775" r:id="rId18"/>
    <p:sldId id="17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66"/>
    <a:srgbClr val="FFCC66"/>
    <a:srgbClr val="FFCC00"/>
    <a:srgbClr val="F9BDF6"/>
    <a:srgbClr val="FDF1FC"/>
    <a:srgbClr val="B9B9B9"/>
    <a:srgbClr val="FFFFFF"/>
    <a:srgbClr val="000000"/>
    <a:srgbClr val="E09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83369" autoAdjust="0"/>
  </p:normalViewPr>
  <p:slideViewPr>
    <p:cSldViewPr snapToGrid="0">
      <p:cViewPr varScale="1">
        <p:scale>
          <a:sx n="64" d="100"/>
          <a:sy n="64" d="100"/>
        </p:scale>
        <p:origin x="4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61727-F0F8-40BC-8658-B07991329B5A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7B85-B906-4B26-8DF9-F2949D30A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8000"/>
            <a:ext cx="4533900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21711" y="6456397"/>
            <a:ext cx="4302626" cy="340209"/>
          </a:xfrm>
          <a:prstGeom prst="rect">
            <a:avLst/>
          </a:prstGeom>
        </p:spPr>
        <p:txBody>
          <a:bodyPr lIns="90285" tIns="45146" rIns="90285" bIns="45146"/>
          <a:lstStyle/>
          <a:p>
            <a:fld id="{ED06A378-8AE2-4D63-B6F6-26953EB50FC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7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1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9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1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4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6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69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44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8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3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1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1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8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1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F7B85-B906-4B26-8DF9-F2949D30AA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094E-EF9E-3693-2B59-C0B01BDE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C9D7B-9EDE-C710-93AA-1FDB6C8B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64C22-98BD-D98C-4C3E-1E3E28F0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D4E7F-C292-D477-208E-FEE6B340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11562-BDE9-DD60-5065-4A73319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3E207-B3CA-A8D6-DA93-1F7B4F9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37F25-3496-CFCE-A9C5-80FFE68E4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C259D-89E3-D882-E03E-2C4D131E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85073-57E3-E402-A6D2-F3795EB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E77F7-1F99-9E03-5FCA-701C820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CFB7B-2F0A-9595-8EC2-AC65E613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F3700-6EDE-66B5-D6F0-591EFC32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B4E19-1460-B251-8637-CA5DAAA9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8F36C-BCFB-A782-DC63-E8CD25F1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CF1C9-9FCE-D4A0-7DAE-047CF60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C600-9066-8271-119A-2BE2EF1F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1E99-757A-F3B0-FE46-A9018AF7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334A4-B85E-EAC3-1A6B-91DF53F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0275B-CFB5-C7B6-C2E4-CCE6788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8D1F1-0EF4-7F95-C7C8-93B5881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3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3C2A-53B8-7EED-7D2D-3884BA05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EE1F7-01E7-D416-8104-61E1C841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3C673-EDC9-5537-2E8D-C9E83992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F3A35-42F8-B7B7-00D8-18A11187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D899C-254F-DE4A-AE1B-A1E5D65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8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E698-FE0F-8F29-3DA6-A96B8FA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B5C5F-38AB-F026-6F6C-E03FB965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E8A89-71E2-9B38-4D12-FFB747A9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29C4F-44B2-AE8F-2F3D-36D462F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83408-ADC3-78F1-0C4A-471834B6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31786-9DAC-8A61-2822-BDFA9788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D571-E4FB-93B3-CC33-B310533C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BB16E-27D6-95C2-6887-A7F21766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AFF07-EBEF-D220-43E7-DBBEC45E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A61F4-FEA1-D5D1-58C8-E35B5D0B7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034B4-BF59-3166-2EA9-302158E4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D9578-393F-8FCE-F737-4DAB6985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FAD3A-521D-1CE2-5C48-9E7D1A26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18920-CB7F-9FF7-ED34-4C1ED05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2BD0D-A35E-9B18-96F4-EB2E2619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E5B3B-A034-5BDA-C514-67614756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5F931-F12B-139B-D0EF-7BA7967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30789-E3D7-6EBE-A1D2-FE41F86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8EEB-9603-8FD8-5AAA-DD84E26A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298128-5C63-0AD9-D62E-D686932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018AB-DA51-4201-4E4F-5E06A6A6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3A22-6B81-7411-129D-479489C0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A53A-B784-1CE3-006B-EFCAE1CD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1BBDC-9D78-EDFA-DDF5-DCE7F22E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7C8E5-7E8D-098C-1C4A-11928CA2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FD3A1-ADC0-7B85-21F2-DCE91A3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98334-6103-DAFA-439A-EE6F9F2A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D4F1-584B-99CF-8339-A761D2DA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FC85C1-8809-5038-5121-6429B6A7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2E9A9-CC13-1DFC-EDFC-AF4A75E1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655F9-3732-9B0B-92CC-A538E76E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805BC-A4D5-E453-0377-D57ED8AC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09A56-9064-8FB3-81B3-E19DF0C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A27307-9DCF-F232-7039-A11D3E3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4D555-7340-8C9D-612C-719DF41D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094E8-7DE7-E274-96F6-B2F1D063C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7C44-4456-474E-9350-80ACE07A0EAE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D2FE7-1D0D-2346-3416-BACDA655F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65D53-A1D5-70D1-EF80-BFAA48037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BB5E-CC55-4DEF-9A1C-8412BFF0C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fighting.net/deep-learning-paper-review/diffusion-model/gli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ffighting.net/deep-learning-paper-review/diffusion-model/dalle2/" TargetMode="External"/><Relationship Id="rId4" Type="http://schemas.openxmlformats.org/officeDocument/2006/relationships/hyperlink" Target="https://ffighting.net/deep-learning-paper-review/diffusion-model/image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1C957-58C7-EC7F-C461-9F73E6F82BA9}"/>
              </a:ext>
            </a:extLst>
          </p:cNvPr>
          <p:cNvSpPr txBox="1"/>
          <p:nvPr/>
        </p:nvSpPr>
        <p:spPr>
          <a:xfrm>
            <a:off x="2093494" y="2336920"/>
            <a:ext cx="8005011" cy="110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LDM: High-Resolution Image Synthesis with Latent Diffusion Models</a:t>
            </a:r>
            <a:endParaRPr lang="ko-KR" altLang="ko-KR" sz="3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4AFCC-BFE6-56E3-D8F7-C9A58C02C938}"/>
              </a:ext>
            </a:extLst>
          </p:cNvPr>
          <p:cNvSpPr txBox="1"/>
          <p:nvPr/>
        </p:nvSpPr>
        <p:spPr>
          <a:xfrm>
            <a:off x="1706078" y="3593916"/>
            <a:ext cx="8779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b="0" i="0" u="none" strike="noStrike" baseline="0" dirty="0">
                <a:latin typeface="+mj-lt"/>
              </a:rPr>
              <a:t>Robin </a:t>
            </a:r>
            <a:r>
              <a:rPr lang="en-US" altLang="ko-KR" sz="1800" b="0" i="0" u="none" strike="noStrike" baseline="0" dirty="0" err="1">
                <a:latin typeface="+mj-lt"/>
              </a:rPr>
              <a:t>Rombach</a:t>
            </a:r>
            <a:r>
              <a:rPr lang="en-US" altLang="ko-KR" sz="1050" dirty="0">
                <a:latin typeface="+mj-lt"/>
              </a:rPr>
              <a:t>,  </a:t>
            </a:r>
            <a:r>
              <a:rPr lang="en-US" altLang="ko-KR" sz="1800" b="0" i="0" u="none" strike="noStrike" baseline="0" dirty="0">
                <a:latin typeface="+mj-lt"/>
              </a:rPr>
              <a:t>Andreas </a:t>
            </a:r>
            <a:r>
              <a:rPr lang="en-US" altLang="ko-KR" sz="1800" b="0" i="0" u="none" strike="noStrike" baseline="0" dirty="0" err="1">
                <a:latin typeface="+mj-lt"/>
              </a:rPr>
              <a:t>Blattmann</a:t>
            </a:r>
            <a:r>
              <a:rPr lang="en-US" altLang="ko-KR" sz="1050" dirty="0">
                <a:latin typeface="+mj-lt"/>
              </a:rPr>
              <a:t>, </a:t>
            </a:r>
            <a:r>
              <a:rPr lang="en-US" altLang="ko-KR" sz="1050" b="0" i="0" u="none" strike="noStrike" baseline="0" dirty="0">
                <a:latin typeface="+mj-lt"/>
              </a:rPr>
              <a:t>  </a:t>
            </a:r>
            <a:r>
              <a:rPr lang="en-US" altLang="ko-KR" sz="1800" b="0" i="0" u="none" strike="noStrike" baseline="0" dirty="0">
                <a:latin typeface="+mj-lt"/>
              </a:rPr>
              <a:t>Dominik Lorenz</a:t>
            </a:r>
            <a:r>
              <a:rPr lang="en-US" altLang="ko-KR" sz="1050" b="0" i="0" u="none" strike="noStrike" baseline="0" dirty="0">
                <a:latin typeface="+mj-lt"/>
              </a:rPr>
              <a:t>,</a:t>
            </a:r>
            <a:r>
              <a:rPr lang="en-US" altLang="ko-KR" sz="1050" dirty="0">
                <a:latin typeface="+mj-lt"/>
              </a:rPr>
              <a:t> </a:t>
            </a:r>
            <a:r>
              <a:rPr lang="en-US" altLang="ko-KR" sz="1050" b="0" i="0" u="none" strike="noStrike" baseline="0" dirty="0">
                <a:latin typeface="+mj-lt"/>
              </a:rPr>
              <a:t>  </a:t>
            </a:r>
            <a:r>
              <a:rPr lang="en-US" altLang="ko-KR" sz="1800" b="0" i="0" u="none" strike="noStrike" baseline="0" dirty="0">
                <a:latin typeface="+mj-lt"/>
              </a:rPr>
              <a:t>Patrick </a:t>
            </a:r>
            <a:r>
              <a:rPr lang="en-US" altLang="ko-KR" sz="1800" b="0" i="0" u="none" strike="noStrike" baseline="0" dirty="0" err="1">
                <a:latin typeface="+mj-lt"/>
              </a:rPr>
              <a:t>Esser</a:t>
            </a:r>
            <a:r>
              <a:rPr lang="en-US" altLang="ko-KR" sz="1800" b="0" i="0" u="none" strike="noStrike" baseline="0" dirty="0">
                <a:latin typeface="+mj-lt"/>
              </a:rPr>
              <a:t>,  Bjorn </a:t>
            </a:r>
            <a:r>
              <a:rPr lang="en-US" altLang="ko-KR" sz="1800" b="0" i="0" u="none" strike="noStrike" baseline="0" dirty="0" err="1">
                <a:latin typeface="+mj-lt"/>
              </a:rPr>
              <a:t>Ommer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82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2.2. </a:t>
            </a: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cs typeface="Segoe UI" panose="020B0502040204020203" pitchFamily="34" charset="0"/>
              </a:rPr>
              <a:t>Latent Diffusion Models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2614DFA3-D58D-FD4A-2DB0-A3DF06A92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1" y="1238282"/>
                <a:ext cx="10675608" cy="3288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atinLnBrk="0">
                  <a:spcAft>
                    <a:spcPts val="800"/>
                  </a:spcAft>
                </a:pPr>
                <a:r>
                  <a:rPr lang="en-US" altLang="ko-KR" sz="1800" b="1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- Reverse Diffusion Process </a:t>
                </a:r>
                <a:r>
                  <a:rPr lang="ko-KR" altLang="ko-KR" sz="1800" b="1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학습</a:t>
                </a:r>
                <a:b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</a:b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①</a:t>
                </a: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공간이 축소되면</a:t>
                </a:r>
                <a:r>
                  <a:rPr lang="en-US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, </a:t>
                </a: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이제 축소된 잠재공간의 표현형</a:t>
                </a:r>
                <a:r>
                  <a:rPr lang="en-US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 z</a:t>
                </a: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를 이용하여</a:t>
                </a:r>
                <a:r>
                  <a:rPr lang="en-US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Reverse Diffusion Process</a:t>
                </a: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를 학습</a:t>
                </a:r>
                <a:b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</a:b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②</a:t>
                </a: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목적은</a:t>
                </a:r>
                <a:r>
                  <a:rPr lang="en-US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Denoiser</a:t>
                </a: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로 사용된</a:t>
                </a:r>
                <a:r>
                  <a:rPr lang="en-US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 U-Net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kern="100" smtClean="0">
                            <a:solidFill>
                              <a:srgbClr val="000000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kern="100" dirty="0">
                            <a:solidFill>
                              <a:srgbClr val="000000"/>
                            </a:solidFill>
                            <a:highlight>
                              <a:srgbClr val="FFFFFF"/>
                            </a:highlight>
                            <a:latin typeface="맑은 고딕" panose="020B0503020000020004" pitchFamily="50" charset="-127"/>
                            <a:cs typeface="Arial" panose="020B0604020202020204" pitchFamily="34" charset="0"/>
                          </a:rPr>
                          <m:t>η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kern="100" dirty="0">
                            <a:solidFill>
                              <a:srgbClr val="000000"/>
                            </a:solidFill>
                            <a:highlight>
                              <a:srgbClr val="FFFFFF"/>
                            </a:highlight>
                            <a:latin typeface="맑은 고딕" panose="020B0503020000020004" pitchFamily="50" charset="-127"/>
                            <a:cs typeface="Arial" panose="020B0604020202020204" pitchFamily="34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를 학습시키는 것인데</a:t>
                </a:r>
                <a:r>
                  <a:rPr lang="en-US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, </a:t>
                </a:r>
                <a:r>
                  <a:rPr lang="ko-KR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구체적인 학습 방법은</a:t>
                </a:r>
                <a:r>
                  <a:rPr lang="en-US" altLang="ko-KR" sz="1800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 </a:t>
                </a:r>
                <a:r>
                  <a:rPr lang="en-US" altLang="ko-KR" sz="1800" b="1" kern="10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DDPM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0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 </a:t>
                </a:r>
                <a:endParaRPr lang="ko-KR" altLang="ko-KR" sz="1800" kern="100" dirty="0"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0">
                  <a:spcAft>
                    <a:spcPts val="800"/>
                  </a:spcAft>
                </a:pPr>
                <a:r>
                  <a:rPr lang="en-US" altLang="ko-KR" sz="1800" b="1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Diffusion Model</a:t>
                </a:r>
                <a:endParaRPr lang="ko-KR" altLang="ko-KR" sz="1800" kern="100" dirty="0"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Diffusion Model</a:t>
                </a:r>
                <a:r>
                  <a:rPr lang="ko-KR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은</a:t>
                </a:r>
                <a:r>
                  <a:rPr lang="en-US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data distribution p(x)</a:t>
                </a:r>
                <a:r>
                  <a:rPr lang="ko-KR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를 학습하기 위해 디자인</a:t>
                </a:r>
                <a:endParaRPr lang="en-US" altLang="ko-KR" sz="1800" kern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0" dirty="0"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이 모델들은</a:t>
                </a:r>
                <a:r>
                  <a:rPr lang="en-US" altLang="ko-KR" sz="1800" kern="0" dirty="0"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 denoising </a:t>
                </a:r>
                <a:r>
                  <a:rPr lang="ko-KR" altLang="en-US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𝜖𝜃</a:t>
                </a:r>
                <a:r>
                  <a:rPr lang="en-US" altLang="ko-KR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𝑥𝑡</a:t>
                </a:r>
                <a:r>
                  <a:rPr lang="en-US" altLang="ko-KR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,</a:t>
                </a:r>
                <a:r>
                  <a:rPr lang="ko-KR" altLang="en-US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𝑡</a:t>
                </a:r>
                <a:r>
                  <a:rPr lang="en-US" altLang="ko-KR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)(</a:t>
                </a:r>
                <a:r>
                  <a:rPr lang="ko-KR" altLang="en-US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𝑡</a:t>
                </a:r>
                <a:r>
                  <a:rPr lang="en-US" altLang="ko-KR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=1,⋯,</a:t>
                </a:r>
                <a:r>
                  <a:rPr lang="ko-KR" altLang="en-US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𝑇</a:t>
                </a:r>
                <a:r>
                  <a:rPr lang="en-US" altLang="ko-KR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</a:t>
                </a:r>
                <a:r>
                  <a:rPr lang="ko-KR" altLang="ko-KR" sz="1800" kern="0" dirty="0"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 의</a:t>
                </a:r>
                <a:r>
                  <a:rPr lang="en-US" altLang="ko-KR" sz="1800" kern="0" dirty="0"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 weighted sequence</a:t>
                </a:r>
                <a:r>
                  <a:rPr lang="ko-KR" altLang="ko-KR" sz="1800" kern="0" dirty="0"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로 볼 수 있으며</a:t>
                </a:r>
                <a:r>
                  <a:rPr lang="en-US" altLang="ko-KR" sz="1800" kern="0" dirty="0"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, noisy input </a:t>
                </a:r>
                <a:r>
                  <a:rPr lang="ko-KR" altLang="en-US" b="0" i="0" dirty="0">
                    <a:solidFill>
                      <a:srgbClr val="3D4144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𝑥𝑡</a:t>
                </a:r>
                <a:r>
                  <a:rPr lang="ko-KR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로 부터 원본 이미지 </a:t>
                </a:r>
                <a:r>
                  <a:rPr lang="en-US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x</a:t>
                </a:r>
                <a:r>
                  <a:rPr lang="ko-KR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를</a:t>
                </a:r>
                <a:r>
                  <a:rPr lang="en-US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predict</a:t>
                </a:r>
                <a:r>
                  <a:rPr lang="ko-KR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하고자 </a:t>
                </a:r>
                <a:r>
                  <a:rPr lang="ko-KR" altLang="en-US" kern="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하여</a:t>
                </a:r>
                <a:r>
                  <a:rPr lang="en-US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단순화된</a:t>
                </a:r>
                <a:r>
                  <a:rPr lang="en-US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Objective</a:t>
                </a:r>
                <a:r>
                  <a:rPr lang="ko-KR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는 아래와 같음</a:t>
                </a:r>
                <a:r>
                  <a:rPr lang="en-US" altLang="ko-KR" sz="1800" kern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.</a:t>
                </a:r>
                <a:endParaRPr lang="ko-KR" altLang="ko-KR" sz="1800" kern="100" dirty="0"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0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2614DFA3-D58D-FD4A-2DB0-A3DF06A92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01" y="1238282"/>
                <a:ext cx="10675608" cy="3288401"/>
              </a:xfrm>
              <a:prstGeom prst="rect">
                <a:avLst/>
              </a:prstGeom>
              <a:blipFill>
                <a:blip r:embed="rId3"/>
                <a:stretch>
                  <a:fillRect l="-514" r="-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notion image">
            <a:extLst>
              <a:ext uri="{FF2B5EF4-FFF2-40B4-BE49-F238E27FC236}">
                <a16:creationId xmlns:a16="http://schemas.microsoft.com/office/drawing/2014/main" id="{D847825E-F85E-A0BB-86B0-8D8C27126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65" y="4290269"/>
            <a:ext cx="8387480" cy="10556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BC5D4F-57BA-B80A-8F90-BED81057ADDE}"/>
              </a:ext>
            </a:extLst>
          </p:cNvPr>
          <p:cNvSpPr txBox="1"/>
          <p:nvPr/>
        </p:nvSpPr>
        <p:spPr>
          <a:xfrm>
            <a:off x="493501" y="5648105"/>
            <a:ext cx="10825317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highlight>
                  <a:srgbClr val="FFFFFF"/>
                </a:highlight>
                <a:latin typeface="+mj-ea"/>
                <a:ea typeface="+mj-ea"/>
                <a:cs typeface="맑은 고딕" panose="020B0503020000020004" pitchFamily="50" charset="-127"/>
              </a:rPr>
              <a:t>③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+mj-ea"/>
                <a:ea typeface="+mj-ea"/>
                <a:cs typeface="Arial" panose="020B0604020202020204" pitchFamily="34" charset="0"/>
              </a:rPr>
              <a:t> 위</a:t>
            </a:r>
            <a:r>
              <a:rPr lang="en-US" altLang="ko-KR" sz="1800" kern="100" dirty="0">
                <a:effectLst/>
                <a:highlight>
                  <a:srgbClr val="FFFFFF"/>
                </a:highlight>
                <a:latin typeface="+mj-ea"/>
                <a:ea typeface="+mj-ea"/>
                <a:cs typeface="Arial" panose="020B0604020202020204" pitchFamily="34" charset="0"/>
              </a:rPr>
              <a:t> Loss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+mj-ea"/>
                <a:ea typeface="+mj-ea"/>
                <a:cs typeface="Arial" panose="020B0604020202020204" pitchFamily="34" charset="0"/>
              </a:rPr>
              <a:t>를 최소화하는 방향으로</a:t>
            </a:r>
            <a:r>
              <a:rPr lang="en-US" altLang="ko-KR" sz="1800" kern="100" dirty="0">
                <a:effectLst/>
                <a:highlight>
                  <a:srgbClr val="FFFFFF"/>
                </a:highlight>
                <a:latin typeface="+mj-ea"/>
                <a:ea typeface="+mj-ea"/>
                <a:cs typeface="Arial" panose="020B0604020202020204" pitchFamily="34" charset="0"/>
              </a:rPr>
              <a:t> Gradient Descent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+mj-ea"/>
                <a:ea typeface="+mj-ea"/>
                <a:cs typeface="Arial" panose="020B0604020202020204" pitchFamily="34" charset="0"/>
              </a:rPr>
              <a:t>를 수행하여 학습을 수행한다</a:t>
            </a:r>
            <a:r>
              <a:rPr lang="en-US" altLang="ko-KR" sz="1800" kern="100" dirty="0">
                <a:effectLst/>
                <a:highlight>
                  <a:srgbClr val="FFFFFF"/>
                </a:highlight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4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2.2. </a:t>
            </a: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cs typeface="Segoe UI" panose="020B0502040204020203" pitchFamily="34" charset="0"/>
              </a:rPr>
              <a:t>Latent Diffusion Models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14DFA3-D58D-FD4A-2DB0-A3DF06A92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01" y="1353623"/>
            <a:ext cx="106756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00" b="1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Generative Modeling of Latent Representations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/>
            <a:endParaRPr lang="en-US" altLang="ko-KR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𝐸와 𝐷로 구성된 학습된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perceptual compression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모델을 통해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low-dimensional latent space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접근할 수 있는데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이는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likelihood-based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생성 모델에 더욱 적합하다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(</a:t>
            </a:r>
            <a:r>
              <a:rPr lang="en-US" altLang="ko-KR" sz="1800" kern="0" dirty="0" err="1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중요하고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semantic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한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bits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데이터에 집중할 수 있고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(ii)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더 낮은 차원에서 학습할 수 있어 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computationally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효율적</a:t>
            </a:r>
            <a:endParaRPr lang="en-US" altLang="ko-KR" sz="1800" kern="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r>
              <a:rPr lang="en-US" altLang="ko-KR" sz="1800" kern="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데이터의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핵심적인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정보를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보존하면서도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복잡성과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계산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비용을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줄이는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데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유용</a:t>
            </a:r>
            <a:r>
              <a:rPr lang="en-US" altLang="ko-KR" sz="1800" kern="100" dirty="0">
                <a:effectLst/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C5D4F-57BA-B80A-8F90-BED81057ADDE}"/>
              </a:ext>
            </a:extLst>
          </p:cNvPr>
          <p:cNvSpPr txBox="1"/>
          <p:nvPr/>
        </p:nvSpPr>
        <p:spPr>
          <a:xfrm>
            <a:off x="493501" y="4911204"/>
            <a:ext cx="10825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highlight>
                  <a:srgbClr val="FFFFFF"/>
                </a:highlight>
              </a:rPr>
              <a:t>LDM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의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backbone 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𝜖𝜃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(⋅,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𝑡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는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time-conditional U-Net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으로 구현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algn="l"/>
            <a:r>
              <a:rPr lang="en-US" altLang="ko-KR" b="0" i="0" dirty="0">
                <a:effectLst/>
                <a:highlight>
                  <a:srgbClr val="FFFFFF"/>
                </a:highlight>
              </a:rPr>
              <a:t>Forward </a:t>
            </a:r>
            <a:r>
              <a:rPr lang="en-US" altLang="ko-KR" b="0" i="0" dirty="0" err="1">
                <a:effectLst/>
                <a:highlight>
                  <a:srgbClr val="FFFFFF"/>
                </a:highlight>
              </a:rPr>
              <a:t>proces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 고정되어 있으므로 학습 중에 𝑧𝑡를 𝐸에서 효율적으로 얻을 수 있고 𝑝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(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𝑧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의 샘플을 𝐷에 한 번 통과시켜 이미지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space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로 디코딩할 수 있음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3" name="그림 2" descr="notion image">
            <a:extLst>
              <a:ext uri="{FF2B5EF4-FFF2-40B4-BE49-F238E27FC236}">
                <a16:creationId xmlns:a16="http://schemas.microsoft.com/office/drawing/2014/main" id="{F78790C5-10D8-83FD-E508-7B76E32EB7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79" y="3490461"/>
            <a:ext cx="8032852" cy="923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9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0" dirty="0">
                <a:solidFill>
                  <a:srgbClr val="3735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.3. Conditioning </a:t>
            </a:r>
            <a:r>
              <a:rPr lang="en-US" altLang="ko-KR" sz="1800" b="1" kern="0" dirty="0" err="1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Machanisms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74FE47-39BD-8E4A-5BE6-E0F13BE7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68" y="1461820"/>
            <a:ext cx="5636661" cy="343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E551E-FD61-43B6-5CE3-48D0AC7672DC}"/>
              </a:ext>
            </a:extLst>
          </p:cNvPr>
          <p:cNvSpPr txBox="1"/>
          <p:nvPr/>
        </p:nvSpPr>
        <p:spPr>
          <a:xfrm>
            <a:off x="543271" y="5208825"/>
            <a:ext cx="11105453" cy="923330"/>
          </a:xfrm>
          <a:prstGeom prst="rect">
            <a:avLst/>
          </a:prstGeom>
          <a:noFill/>
          <a:ln>
            <a:solidFill>
              <a:srgbClr val="20386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Reverse Diffusion</a:t>
            </a:r>
            <a:r>
              <a:rPr lang="ko-KR" altLang="en-US" dirty="0">
                <a:highlight>
                  <a:srgbClr val="FFFFFF"/>
                </a:highlight>
                <a:latin typeface="Spoqa Han Sans"/>
              </a:rPr>
              <a:t>이 특정 조건 하에서 진행되도록 조절하는 메커니즘을 하나 더 추가</a:t>
            </a: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(Text, </a:t>
            </a:r>
            <a:r>
              <a:rPr lang="en-US" altLang="ko-KR" dirty="0" err="1">
                <a:highlight>
                  <a:srgbClr val="FFFFFF"/>
                </a:highlight>
                <a:latin typeface="Spoqa Han Sans"/>
              </a:rPr>
              <a:t>Sementic</a:t>
            </a: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 map </a:t>
            </a:r>
            <a:r>
              <a:rPr lang="ko-KR" altLang="en-US" dirty="0">
                <a:highlight>
                  <a:srgbClr val="FFFFFF"/>
                </a:highlight>
                <a:latin typeface="Spoqa Han Sans"/>
              </a:rPr>
              <a:t>혹은 </a:t>
            </a: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Image </a:t>
            </a:r>
            <a:r>
              <a:rPr lang="ko-KR" altLang="en-US" dirty="0">
                <a:highlight>
                  <a:srgbClr val="FFFFFF"/>
                </a:highlight>
                <a:latin typeface="Spoqa Han Sans"/>
              </a:rPr>
              <a:t>표현형</a:t>
            </a:r>
            <a:r>
              <a:rPr lang="en-US" altLang="ko-KR" dirty="0">
                <a:highlight>
                  <a:srgbClr val="FFFFFF"/>
                </a:highlight>
                <a:latin typeface="Spoqa Han San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highlight>
                  <a:srgbClr val="FFFFFF"/>
                </a:highlight>
                <a:latin typeface="Spoqa Han Sans"/>
              </a:rPr>
              <a:t>컨디셔너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 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Γ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𝜃를 통과한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embedding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은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Scaled dot-product attention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을 통해 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Denoiser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의 예측된 표현형 𝑍𝑡에 첨부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 </a:t>
            </a:r>
            <a:endParaRPr lang="ko-KR" alt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229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0" dirty="0">
                <a:solidFill>
                  <a:srgbClr val="37352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.3. Conditioning </a:t>
            </a:r>
            <a:r>
              <a:rPr lang="en-US" altLang="ko-KR" sz="1800" b="1" kern="0" dirty="0" err="1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Machanisms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91B0EB-02C7-0A4E-ED55-577346121F2A}"/>
                  </a:ext>
                </a:extLst>
              </p:cNvPr>
              <p:cNvSpPr txBox="1"/>
              <p:nvPr/>
            </p:nvSpPr>
            <p:spPr>
              <a:xfrm>
                <a:off x="493501" y="1416349"/>
                <a:ext cx="11283351" cy="2908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diffusion model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은 원칙적으로 𝑝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𝑧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|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𝑦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 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형식의 조건부 분포를 모델링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조건부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denoising autoencoder 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𝜖𝜃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𝑧𝑡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,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𝑡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,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𝑦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로 구현되며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,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입력 𝑦를 통해 텍스트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, semantic map, image-to-image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변환과 같은 합성 프로세스를 제어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그러나 이전 </a:t>
                </a:r>
                <a:r>
                  <a:rPr lang="ko-KR" altLang="en-US" b="0" i="0" dirty="0" err="1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연구들에서는</a:t>
                </a:r>
                <a:r>
                  <a:rPr lang="ko-KR" alt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이미지 합성 측면에서 </a:t>
                </a:r>
                <a:r>
                  <a:rPr lang="en-US" altLang="ko-KR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diffusion model</a:t>
                </a:r>
                <a:r>
                  <a:rPr lang="ko-KR" alt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의 생성 능력을 입력 이미지의 클래스 레이블이나 이미지를 흐릿하게 변형하는 것을 넘어선 다른 유형의 </a:t>
                </a:r>
                <a:r>
                  <a:rPr lang="ko-KR" altLang="en-US" b="0" i="0" dirty="0" err="1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컨디셔닝과</a:t>
                </a:r>
                <a:r>
                  <a:rPr lang="ko-KR" alt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결합하는 것은 </a:t>
                </a:r>
                <a:r>
                  <a:rPr lang="ko-KR" altLang="en-US" b="0" i="0" dirty="0" err="1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탐구되지</a:t>
                </a:r>
                <a:r>
                  <a:rPr lang="ko-KR" alt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않았다</a:t>
                </a:r>
                <a:r>
                  <a:rPr lang="en-US" altLang="ko-KR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다양한 입력 양식의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attention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기반 모델을 학습하는 데 효과적인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cross-attention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메커니즘으로 기본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U-Net backbone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을 보강하여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diffusion model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을 보다 유연한 조건부 이미지 생성기로 만</a:t>
                </a:r>
                <a:r>
                  <a:rPr lang="ko-KR" altLang="en-US" dirty="0">
                    <a:highlight>
                      <a:srgbClr val="FFFFFF"/>
                    </a:highlight>
                    <a:latin typeface="-apple-system"/>
                  </a:rPr>
                  <a:t>듦</a:t>
                </a:r>
                <a:r>
                  <a:rPr lang="en-US" altLang="ko-KR" dirty="0">
                    <a:highlight>
                      <a:srgbClr val="FFFFFF"/>
                    </a:highlight>
                    <a:latin typeface="-apple-system"/>
                  </a:rPr>
                  <a:t>.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다양한 종류의 𝑦를 전처리하기 위해 𝑦를 중간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-apple-system"/>
                          </a:rPr>
                          <m:t>𝑅</m:t>
                        </m:r>
                      </m:e>
                      <m:sup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-apple-system"/>
                          </a:rPr>
                          <m:t>𝑀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-apple-system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ko-KR" altLang="en-US" dirty="0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-apple-system"/>
                              </a:rPr>
                              <m:t>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로 보내는 도메인별 인코더 </a:t>
                </a:r>
                <a:r>
                  <a:rPr lang="en-US" altLang="ko-KR" dirty="0">
                    <a:solidFill>
                      <a:schemeClr val="tx1"/>
                    </a:solidFill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ko-KR" altLang="en-US" i="1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i="0" dirty="0" err="1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를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도입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cross-attention layer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를 통해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U-Net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의 중간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layer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에 매핑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91B0EB-02C7-0A4E-ED55-577346121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1" y="1416349"/>
                <a:ext cx="11283351" cy="2908745"/>
              </a:xfrm>
              <a:prstGeom prst="rect">
                <a:avLst/>
              </a:prstGeom>
              <a:blipFill>
                <a:blip r:embed="rId3"/>
                <a:stretch>
                  <a:fillRect l="-378" t="-1468" r="-162" b="-2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A70EEBF-A169-13A6-F9EC-0A6DA12E52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35"/>
          <a:stretch/>
        </p:blipFill>
        <p:spPr>
          <a:xfrm>
            <a:off x="2200009" y="4558293"/>
            <a:ext cx="7570529" cy="15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2.3. Conditioning </a:t>
            </a:r>
            <a:r>
              <a:rPr lang="en-US" altLang="ko-KR" sz="1800" b="1" kern="0" dirty="0" err="1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Machanisms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DB0A9-639A-8C7A-0A60-60B51DB5B345}"/>
              </a:ext>
            </a:extLst>
          </p:cNvPr>
          <p:cNvSpPr txBox="1"/>
          <p:nvPr/>
        </p:nvSpPr>
        <p:spPr>
          <a:xfrm>
            <a:off x="649873" y="1870902"/>
            <a:ext cx="10892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Tokenizer(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논문에선 </a:t>
            </a:r>
            <a:r>
              <a:rPr lang="en-US" altLang="ko-KR" b="1" i="0" dirty="0">
                <a:effectLst/>
                <a:highlight>
                  <a:srgbClr val="FFFFFF"/>
                </a:highlight>
                <a:latin typeface="Spoqa Han Sans"/>
              </a:rPr>
              <a:t>Bert Tokenizer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를 채용했다고 밝힘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)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를 통해 </a:t>
            </a:r>
            <a:r>
              <a:rPr lang="ko-KR" altLang="en-US" b="0" i="0" dirty="0" err="1">
                <a:effectLst/>
                <a:highlight>
                  <a:srgbClr val="FFFFFF"/>
                </a:highlight>
                <a:latin typeface="Spoqa Han Sans"/>
              </a:rPr>
              <a:t>토큰화된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Text Prompt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는 </a:t>
            </a:r>
            <a:r>
              <a:rPr lang="en-US" altLang="ko-KR" b="0" i="0" u="sng" dirty="0">
                <a:effectLst/>
                <a:highlight>
                  <a:srgbClr val="FFFFFF"/>
                </a:highlight>
                <a:latin typeface="Spoqa Han Sans"/>
              </a:rPr>
              <a:t>Transformer</a:t>
            </a:r>
            <a:r>
              <a:rPr lang="ko-KR" altLang="en-US" b="0" i="0" u="sng" dirty="0">
                <a:effectLst/>
                <a:highlight>
                  <a:srgbClr val="FFFFFF"/>
                </a:highlight>
                <a:latin typeface="Spoqa Han Sans"/>
              </a:rPr>
              <a:t>를 거쳐 문맥을 고려한 </a:t>
            </a:r>
            <a:r>
              <a:rPr lang="ko-KR" altLang="en-US" b="0" i="0" u="sng" dirty="0" err="1">
                <a:effectLst/>
                <a:highlight>
                  <a:srgbClr val="FFFFFF"/>
                </a:highlight>
                <a:latin typeface="Spoqa Han Sans"/>
              </a:rPr>
              <a:t>임베딩</a:t>
            </a:r>
            <a:r>
              <a:rPr lang="ko-KR" altLang="en-US" b="0" i="0" dirty="0" err="1">
                <a:effectLst/>
                <a:highlight>
                  <a:srgbClr val="FFFFFF"/>
                </a:highlight>
                <a:latin typeface="Spoqa Han Sans"/>
              </a:rPr>
              <a:t>으로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 변환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트랜스포머를 통해 변환된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Text Prompt 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𝑦의 </a:t>
            </a:r>
            <a:r>
              <a:rPr lang="ko-KR" altLang="en-US" b="0" i="0" dirty="0" err="1">
                <a:effectLst/>
                <a:highlight>
                  <a:srgbClr val="FFFFFF"/>
                </a:highlight>
                <a:latin typeface="Spoqa Han Sans"/>
              </a:rPr>
              <a:t>임베딩을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 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Γ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𝜃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(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𝑦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)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라고 표현하면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이 </a:t>
            </a:r>
            <a:r>
              <a:rPr lang="ko-KR" altLang="en-US" b="0" i="0" dirty="0" err="1">
                <a:effectLst/>
                <a:highlight>
                  <a:srgbClr val="FFFFFF"/>
                </a:highlight>
                <a:latin typeface="Spoqa Han Sans"/>
              </a:rPr>
              <a:t>임베딩을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Denoiser Neural network, 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즉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Spoqa Han Sans"/>
              </a:rPr>
              <a:t>U-Net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에 반영하기 위해 </a:t>
            </a:r>
            <a:r>
              <a:rPr lang="ko-KR" altLang="en-US" b="0" i="0" u="sng" dirty="0">
                <a:effectLst/>
                <a:highlight>
                  <a:srgbClr val="FFFFFF"/>
                </a:highlight>
                <a:latin typeface="Spoqa Han Sans"/>
              </a:rPr>
              <a:t>트랜스포머에서도 쓰였던 구조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인 </a:t>
            </a:r>
            <a:r>
              <a:rPr lang="en-US" altLang="ko-KR" b="1" i="0" dirty="0">
                <a:effectLst/>
                <a:highlight>
                  <a:srgbClr val="FFFFFF"/>
                </a:highlight>
                <a:latin typeface="Spoqa Han Sans"/>
              </a:rPr>
              <a:t>Scaled-dot Product Attention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Spoqa Han Sans"/>
              </a:rPr>
              <a:t>을 활용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0C97B-3823-9702-9AE2-1238BF66202A}"/>
              </a:ext>
            </a:extLst>
          </p:cNvPr>
          <p:cNvSpPr txBox="1"/>
          <p:nvPr/>
        </p:nvSpPr>
        <p:spPr>
          <a:xfrm>
            <a:off x="1337617" y="3843703"/>
            <a:ext cx="9516766" cy="923330"/>
          </a:xfrm>
          <a:prstGeom prst="rect">
            <a:avLst/>
          </a:prstGeom>
          <a:noFill/>
          <a:ln>
            <a:solidFill>
              <a:srgbClr val="203864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highlight>
                  <a:srgbClr val="FFFFFF"/>
                </a:highlight>
              </a:rPr>
              <a:t>‘이미지와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Condition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의 상관 관계를 고려하여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Condition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정보에 가중치를 반영 </a:t>
            </a:r>
            <a:r>
              <a:rPr lang="ko-KR" altLang="en-US" b="0" i="0" dirty="0" err="1">
                <a:effectLst/>
                <a:highlight>
                  <a:srgbClr val="FFFFFF"/>
                </a:highlight>
              </a:rPr>
              <a:t>하는것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’ 이라고 해석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r>
              <a:rPr lang="ko-KR" altLang="en-US" dirty="0"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가중치가 반영된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Condition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정보는 최종적으로 </a:t>
            </a:r>
            <a:r>
              <a:rPr lang="en-US" altLang="ko-KR" b="0" i="0" dirty="0" err="1">
                <a:effectLst/>
                <a:highlight>
                  <a:srgbClr val="FFFFFF"/>
                </a:highlight>
              </a:rPr>
              <a:t>Zt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에 다시 </a:t>
            </a:r>
            <a:r>
              <a:rPr lang="ko-KR" altLang="en-US" b="0" i="0" dirty="0" err="1">
                <a:effectLst/>
                <a:highlight>
                  <a:srgbClr val="FFFFFF"/>
                </a:highlight>
              </a:rPr>
              <a:t>더해</a:t>
            </a:r>
            <a:r>
              <a:rPr lang="ko-KR" altLang="en-US" dirty="0" err="1">
                <a:highlight>
                  <a:srgbClr val="FFFFFF"/>
                </a:highlight>
              </a:rPr>
              <a:t>짐</a:t>
            </a:r>
            <a:r>
              <a:rPr lang="en-US" altLang="ko-KR" dirty="0">
                <a:highlight>
                  <a:srgbClr val="FFFFFF"/>
                </a:highlight>
              </a:rPr>
              <a:t>.</a:t>
            </a:r>
            <a:endParaRPr lang="ko-KR" altLang="en-US" dirty="0"/>
          </a:p>
        </p:txBody>
      </p:sp>
      <p:pic>
        <p:nvPicPr>
          <p:cNvPr id="18" name="그림 17" descr="notion image">
            <a:extLst>
              <a:ext uri="{FF2B5EF4-FFF2-40B4-BE49-F238E27FC236}">
                <a16:creationId xmlns:a16="http://schemas.microsoft.com/office/drawing/2014/main" id="{F7D1B6DB-299B-6B5E-4ED3-474EA8F9E5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89" y="4984572"/>
            <a:ext cx="8785173" cy="1035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62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Experiments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72678" y="3194141"/>
            <a:ext cx="353369" cy="37394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6E532-5BE0-31F0-DA0D-9E611305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866" y="936652"/>
            <a:ext cx="7060701" cy="49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notion image">
            <a:extLst>
              <a:ext uri="{FF2B5EF4-FFF2-40B4-BE49-F238E27FC236}">
                <a16:creationId xmlns:a16="http://schemas.microsoft.com/office/drawing/2014/main" id="{7A5B150D-2F9C-4981-895D-7F12BDBB3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92"/>
          <a:stretch/>
        </p:blipFill>
        <p:spPr bwMode="auto">
          <a:xfrm>
            <a:off x="1490076" y="993791"/>
            <a:ext cx="9211847" cy="29111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306A294-C5F4-8505-C63D-4776B79C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19" y="4252412"/>
            <a:ext cx="8169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Down sampling factor                                        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따른 실험 결과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그림 1">
            <a:extLst>
              <a:ext uri="{FF2B5EF4-FFF2-40B4-BE49-F238E27FC236}">
                <a16:creationId xmlns:a16="http://schemas.microsoft.com/office/drawing/2014/main" id="{2B7E6A78-22BD-E425-73B7-03398398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1"/>
          <a:stretch>
            <a:fillRect/>
          </a:stretch>
        </p:blipFill>
        <p:spPr bwMode="auto">
          <a:xfrm>
            <a:off x="4276327" y="4253485"/>
            <a:ext cx="3139815" cy="3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C2AE5A4-E4DF-6250-5AB4-C195F622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19" y="4793977"/>
            <a:ext cx="951875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LDM-1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pixel-based DM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LDM-{4-16}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효율과 품질 간의 좋은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balance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보였고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LDM-4, LDM-8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high-quality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결과에 최적의 조건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A88CBC8-F657-F6B5-19CF-4029FBC3186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Experiments</a:t>
            </a:r>
          </a:p>
        </p:txBody>
      </p:sp>
    </p:spTree>
    <p:extLst>
      <p:ext uri="{BB962C8B-B14F-4D97-AF65-F5344CB8AC3E}">
        <p14:creationId xmlns:p14="http://schemas.microsoft.com/office/powerpoint/2010/main" val="21172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notion image">
            <a:extLst>
              <a:ext uri="{FF2B5EF4-FFF2-40B4-BE49-F238E27FC236}">
                <a16:creationId xmlns:a16="http://schemas.microsoft.com/office/drawing/2014/main" id="{7A5B150D-2F9C-4981-895D-7F12BDBB3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92"/>
          <a:stretch/>
        </p:blipFill>
        <p:spPr bwMode="auto">
          <a:xfrm>
            <a:off x="1341228" y="1085044"/>
            <a:ext cx="9211847" cy="29111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A88CBC8-F657-F6B5-19CF-4029FBC31861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3. Experiments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D93E0-DA99-08B7-5164-42AEE91FAD33}"/>
              </a:ext>
            </a:extLst>
          </p:cNvPr>
          <p:cNvSpPr txBox="1"/>
          <p:nvPr/>
        </p:nvSpPr>
        <p:spPr>
          <a:xfrm>
            <a:off x="2170451" y="4066162"/>
            <a:ext cx="7851098" cy="73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Autoencoder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적절한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압축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파라미터</a:t>
            </a:r>
            <a:r>
              <a:rPr lang="en-US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f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찾는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실험을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A02B9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수행</a:t>
            </a:r>
            <a:endParaRPr lang="ko-KR" altLang="ko-KR" sz="16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</a:rPr>
              <a:t>1 ~ 32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까지의</a:t>
            </a:r>
            <a:r>
              <a:rPr lang="en-US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</a:rPr>
              <a:t> f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값을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 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기준으로</a:t>
            </a:r>
            <a:r>
              <a:rPr lang="en-US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</a:rPr>
              <a:t> Train Step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 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따른</a:t>
            </a:r>
            <a:r>
              <a:rPr lang="en-US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</a:rPr>
              <a:t> FID(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좌</a:t>
            </a:r>
            <a:r>
              <a:rPr lang="en-US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</a:rPr>
              <a:t>), IS(</a:t>
            </a:r>
            <a:r>
              <a:rPr lang="ko-KR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우</a:t>
            </a:r>
            <a:r>
              <a:rPr lang="en-US" altLang="ko-KR" sz="160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63D37-BDF7-8C29-434C-77A200295604}"/>
              </a:ext>
            </a:extLst>
          </p:cNvPr>
          <p:cNvSpPr txBox="1"/>
          <p:nvPr/>
        </p:nvSpPr>
        <p:spPr>
          <a:xfrm>
            <a:off x="374754" y="5096656"/>
            <a:ext cx="11587397" cy="1200329"/>
          </a:xfrm>
          <a:prstGeom prst="rect">
            <a:avLst/>
          </a:prstGeom>
          <a:noFill/>
          <a:ln>
            <a:solidFill>
              <a:srgbClr val="20386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f=4-16) </a:t>
            </a:r>
            <a:r>
              <a:rPr lang="ko-KR" altLang="en-US" dirty="0"/>
              <a:t>가장 효율적인 성능을 보임</a:t>
            </a:r>
            <a:r>
              <a:rPr lang="en-US" altLang="ko-KR" dirty="0"/>
              <a:t>, </a:t>
            </a:r>
            <a:r>
              <a:rPr lang="ko-KR" altLang="en-US" dirty="0"/>
              <a:t>적절한 </a:t>
            </a:r>
            <a:r>
              <a:rPr lang="en-US" altLang="ko-KR" dirty="0" err="1"/>
              <a:t>downsampling</a:t>
            </a:r>
            <a:r>
              <a:rPr lang="en-US" altLang="ko-KR" dirty="0"/>
              <a:t> </a:t>
            </a:r>
            <a:r>
              <a:rPr lang="ko-KR" altLang="en-US" dirty="0"/>
              <a:t>계수로 인해 훈련 속도가 빠르며</a:t>
            </a:r>
            <a:r>
              <a:rPr lang="en-US" altLang="ko-KR" dirty="0"/>
              <a:t>, FID</a:t>
            </a:r>
            <a:r>
              <a:rPr lang="ko-KR" altLang="en-US" dirty="0"/>
              <a:t>와 </a:t>
            </a:r>
            <a:r>
              <a:rPr lang="en-US" altLang="ko-KR" dirty="0"/>
              <a:t>IS </a:t>
            </a:r>
            <a:r>
              <a:rPr lang="ko-KR" altLang="en-US" dirty="0"/>
              <a:t>모두에서 좋은 성능</a:t>
            </a:r>
            <a:endParaRPr lang="en-US" altLang="ko-KR" dirty="0"/>
          </a:p>
          <a:p>
            <a:r>
              <a:rPr lang="en-US" altLang="ko-KR" dirty="0"/>
              <a:t>f=1) </a:t>
            </a:r>
            <a:r>
              <a:rPr lang="ko-KR" altLang="en-US" dirty="0"/>
              <a:t>픽셀 기반 접근 방식으로 인해 훈련시간이 오래 걸려</a:t>
            </a:r>
            <a:r>
              <a:rPr lang="en-US" altLang="ko-KR" dirty="0"/>
              <a:t>, </a:t>
            </a:r>
            <a:r>
              <a:rPr lang="ko-KR" altLang="en-US" dirty="0"/>
              <a:t>성능 향상도 느림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f=32) </a:t>
            </a:r>
            <a:r>
              <a:rPr lang="ko-KR" altLang="en-US" dirty="0"/>
              <a:t>과도한 지각적 압축으로 인해 초기 성능 향상은 빠르지만 전체적인 품질은 제한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298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3951812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4. Limitation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F90F2-817C-3F5B-7853-5CC95D30029B}"/>
              </a:ext>
            </a:extLst>
          </p:cNvPr>
          <p:cNvSpPr txBox="1"/>
          <p:nvPr/>
        </p:nvSpPr>
        <p:spPr>
          <a:xfrm>
            <a:off x="1023093" y="1377028"/>
            <a:ext cx="10699216" cy="205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LDM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pixel based approach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비해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computational demands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크게 줄이지만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샘플링 프로세스는 여전히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GAN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보다 느림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또한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high precision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필요한 경우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LDM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사용이 의심스러울 수 있다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f=4 autoencoder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모델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 </a:t>
            </a:r>
            <a:r>
              <a:rPr lang="en-US" altLang="ko-KR" sz="1800" i="1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LDM-4 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이미지 품질의 손실은 매우 작지만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(Figure 1.), pixel space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미세한 정확도가 필요한 작업에는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reconstruction capability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bottle-neck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일으킬 수 있다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super-resolution model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모델도 이와 관련해 이미 제한이 있다고 </a:t>
            </a:r>
            <a:r>
              <a:rPr lang="ko-KR" altLang="ko-KR" sz="1800" kern="0" dirty="0" err="1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추정중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6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DM과 다른 Methods간 성능비교; 훨씬 선명하고 디테일하다">
            <a:extLst>
              <a:ext uri="{FF2B5EF4-FFF2-40B4-BE49-F238E27FC236}">
                <a16:creationId xmlns:a16="http://schemas.microsoft.com/office/drawing/2014/main" id="{09F0C989-DD26-EC0A-74FB-875EF41EB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83" y="1241256"/>
            <a:ext cx="5887031" cy="335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FFCD75-A92D-DB8D-2E1C-F0F369AE8C33}"/>
              </a:ext>
            </a:extLst>
          </p:cNvPr>
          <p:cNvSpPr txBox="1"/>
          <p:nvPr/>
        </p:nvSpPr>
        <p:spPr>
          <a:xfrm>
            <a:off x="1465911" y="4957749"/>
            <a:ext cx="9709880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Diffusion model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합성과</a:t>
            </a:r>
            <a:r>
              <a:rPr lang="en-US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super-resolution 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분야에서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좋은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보임</a:t>
            </a:r>
            <a:r>
              <a:rPr lang="en-US" altLang="ko-KR" sz="1800" kern="10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l" latinLnBrk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DM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많은 파라미터 없이도</a:t>
            </a:r>
            <a:r>
              <a:rPr lang="en-US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ko-KR" sz="1800" kern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자연스러운 이미지의 굉장히 복잡한 분포를 모델링 가능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2DCA59C-609B-EB5A-2003-41C8CB7709FE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59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93414-215F-C13A-3A90-C0057C5A3D80}"/>
              </a:ext>
            </a:extLst>
          </p:cNvPr>
          <p:cNvSpPr txBox="1"/>
          <p:nvPr/>
        </p:nvSpPr>
        <p:spPr>
          <a:xfrm>
            <a:off x="759125" y="732181"/>
            <a:ext cx="8760432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Democratizing High-Resolution Image Synthesis</a:t>
            </a:r>
            <a:endParaRPr lang="ko-KR" altLang="ko-KR" sz="24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D26B-28C2-43D4-B64F-29EFBE525DF8}"/>
              </a:ext>
            </a:extLst>
          </p:cNvPr>
          <p:cNvSpPr txBox="1"/>
          <p:nvPr/>
        </p:nvSpPr>
        <p:spPr>
          <a:xfrm>
            <a:off x="759125" y="1390676"/>
            <a:ext cx="10632894" cy="314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800" b="1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데이터의 감지할 수 없는 세부 정보를 모델링하는 데 과도한 자원을 소비하는 경향 </a:t>
            </a:r>
            <a:endParaRPr lang="en-US" altLang="ko-KR" sz="1800" b="1" kern="100" dirty="0">
              <a:solidFill>
                <a:srgbClr val="3D4144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-&gt; 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DM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여전히 많은 컴퓨팅 리소스를 요함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800" kern="100" dirty="0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DDPM</a:t>
            </a:r>
            <a:r>
              <a:rPr lang="ko-KR" altLang="ko-KR" sz="1800" kern="100" dirty="0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800" kern="100" dirty="0" err="1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재가중된</a:t>
            </a:r>
            <a:r>
              <a:rPr lang="ko-KR" altLang="ko-KR" sz="1800" kern="100" dirty="0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목적 함수</a:t>
            </a:r>
            <a:r>
              <a:rPr lang="ko-KR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초기 노이즈 제거 단계에서 적게 </a:t>
            </a:r>
            <a:r>
              <a:rPr lang="ko-KR" altLang="ko-KR" sz="1800" kern="10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샘플링하여</a:t>
            </a:r>
            <a:r>
              <a:rPr lang="ko-KR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 문제를 해결하고자 하지만 이러한 모델을 학습시키고 평가하려면</a:t>
            </a:r>
            <a:r>
              <a:rPr lang="en-US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RGB </a:t>
            </a:r>
            <a:r>
              <a:rPr lang="ko-KR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이미지의 고차원 공간에서 반복적인 기울기 계산이 필요하기 때문에 여전히 계산적으로 까다로움</a:t>
            </a:r>
            <a:r>
              <a:rPr lang="en-US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DDPM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에서는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초기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단계에서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노이즈를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제거하는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과정에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많은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중요도를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부여함으로써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모델이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전체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과정을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효율적으로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학습시킴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모델은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초기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단계에서의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노이즈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제거를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학습하여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단계에서의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노이즈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제거에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필요한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계산량을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줄임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ko-KR" sz="1800" kern="1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2F234-D0C3-E4DE-C000-B6459237956D}"/>
              </a:ext>
            </a:extLst>
          </p:cNvPr>
          <p:cNvSpPr txBox="1"/>
          <p:nvPr/>
        </p:nvSpPr>
        <p:spPr>
          <a:xfrm>
            <a:off x="442155" y="4741061"/>
            <a:ext cx="11307689" cy="15677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latinLnBrk="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en-US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DM</a:t>
            </a: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학습시키기 위해서는 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필드의 소수만 접근가능한 거대한 컴퓨팅 리소스</a:t>
            </a: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필요하다</a:t>
            </a:r>
            <a:r>
              <a:rPr lang="en-US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spcAft>
                <a:spcPts val="80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이미 학습된 모델을 평가하는 것이 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time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memory 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관점에서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expensive</a:t>
            </a: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하다</a:t>
            </a:r>
            <a:r>
              <a:rPr lang="en-US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342900" lvl="0" indent="-342900" algn="l" latinLnBrk="0">
              <a:spcAft>
                <a:spcPts val="800"/>
              </a:spcAft>
              <a:buFont typeface="+mj-lt"/>
              <a:buAutoNum type="arabicPeriod"/>
              <a:tabLst>
                <a:tab pos="330200" algn="l"/>
              </a:tabLst>
            </a:pP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diffusion model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접근성을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높이기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위해서는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성능을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저하시키지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않으면서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요구량을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줄이는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핵심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720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0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3886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93414-215F-C13A-3A90-C0057C5A3D80}"/>
              </a:ext>
            </a:extLst>
          </p:cNvPr>
          <p:cNvSpPr txBox="1"/>
          <p:nvPr/>
        </p:nvSpPr>
        <p:spPr>
          <a:xfrm>
            <a:off x="759125" y="732181"/>
            <a:ext cx="8760432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Departure to Latent Space: Latent Space</a:t>
            </a:r>
            <a:r>
              <a:rPr lang="ko-KR" altLang="ko-KR" sz="2400" b="1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로의 발전</a:t>
            </a:r>
            <a:endParaRPr lang="ko-KR" altLang="ko-KR" sz="24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2F234-D0C3-E4DE-C000-B6459237956D}"/>
              </a:ext>
            </a:extLst>
          </p:cNvPr>
          <p:cNvSpPr txBox="1"/>
          <p:nvPr/>
        </p:nvSpPr>
        <p:spPr>
          <a:xfrm>
            <a:off x="442155" y="5190766"/>
            <a:ext cx="11307689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i="0" strike="noStrike" dirty="0">
                <a:effectLst/>
                <a:highlight>
                  <a:srgbClr val="FFFFFF"/>
                </a:highlight>
                <a:latin typeface="Karl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GLIDE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Karla" pitchFamily="2" charset="0"/>
              </a:rPr>
              <a:t>, </a:t>
            </a:r>
            <a:r>
              <a:rPr lang="en-US" altLang="ko-KR" b="0" i="0" strike="noStrike" dirty="0">
                <a:effectLst/>
                <a:highlight>
                  <a:srgbClr val="FFFFFF"/>
                </a:highlight>
                <a:latin typeface="Karl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Karla" pitchFamily="2" charset="0"/>
              </a:rPr>
              <a:t>, </a:t>
            </a:r>
            <a:r>
              <a:rPr lang="en-US" altLang="ko-KR" b="0" i="0" strike="noStrike" dirty="0">
                <a:effectLst/>
                <a:highlight>
                  <a:srgbClr val="FFFFFF"/>
                </a:highlight>
                <a:latin typeface="Karl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DALLE2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Karla" pitchFamily="2" charset="0"/>
              </a:rPr>
              <a:t> 등 엄청난 수준의 이미지를 생성하는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Karla" pitchFamily="2" charset="0"/>
              </a:rPr>
              <a:t>Diffusion Model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Karla" pitchFamily="2" charset="0"/>
              </a:rPr>
              <a:t>들이 많이 발표</a:t>
            </a:r>
            <a:endParaRPr lang="en-US" altLang="ko-KR" b="0" i="0" dirty="0">
              <a:effectLst/>
              <a:highlight>
                <a:srgbClr val="FFFFFF"/>
              </a:highlight>
              <a:latin typeface="Karla" pitchFamily="2" charset="0"/>
            </a:endParaRPr>
          </a:p>
          <a:p>
            <a:r>
              <a:rPr lang="en-US" altLang="ko-KR" b="0" i="0" dirty="0">
                <a:effectLst/>
                <a:highlight>
                  <a:srgbClr val="FFFFFF"/>
                </a:highlight>
                <a:latin typeface="Karla" pitchFamily="2" charset="0"/>
                <a:ea typeface="맑은 고딕" panose="020B0503020000020004" pitchFamily="50" charset="-127"/>
              </a:rPr>
              <a:t>→</a:t>
            </a:r>
            <a:r>
              <a:rPr lang="ko-KR" altLang="en-US" dirty="0" err="1">
                <a:solidFill>
                  <a:srgbClr val="FF0000"/>
                </a:solidFill>
              </a:rPr>
              <a:t>저화질</a:t>
            </a:r>
            <a:r>
              <a:rPr lang="ko-KR" altLang="en-US" dirty="0">
                <a:solidFill>
                  <a:srgbClr val="FF0000"/>
                </a:solidFill>
              </a:rPr>
              <a:t> 이미지만을 생성할 수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있기 때문에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저화질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 이미지를 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Upscale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하기 위한 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Super Resolution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모델을 따로 학습하여 붙여주어야 함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rla" pitchFamily="2" charset="0"/>
              </a:rPr>
              <a:t>.</a:t>
            </a:r>
          </a:p>
          <a:p>
            <a:r>
              <a:rPr lang="ko-KR" altLang="en-US" dirty="0"/>
              <a:t>이러한 문제는 이미지 </a:t>
            </a:r>
            <a:r>
              <a:rPr lang="ko-KR" altLang="en-US" dirty="0" err="1"/>
              <a:t>픽셀값을</a:t>
            </a:r>
            <a:r>
              <a:rPr lang="ko-KR" altLang="en-US" dirty="0"/>
              <a:t> 바로 생성해야 하는 </a:t>
            </a:r>
            <a:r>
              <a:rPr lang="en-US" altLang="ko-KR" dirty="0"/>
              <a:t>Diffusion Model</a:t>
            </a:r>
            <a:r>
              <a:rPr lang="ko-KR" altLang="en-US" dirty="0"/>
              <a:t>의 근본적인 문제로부터 기인</a:t>
            </a:r>
            <a:endParaRPr lang="en-US" altLang="ko-KR" b="0" i="0" dirty="0">
              <a:effectLst/>
              <a:highlight>
                <a:srgbClr val="FFFFFF"/>
              </a:highlight>
              <a:latin typeface="Karla" pitchFamily="2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720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notion image">
            <a:extLst>
              <a:ext uri="{FF2B5EF4-FFF2-40B4-BE49-F238E27FC236}">
                <a16:creationId xmlns:a16="http://schemas.microsoft.com/office/drawing/2014/main" id="{CB6ECF67-CA44-335F-F272-CB7C2DFCFD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90" y="1367713"/>
            <a:ext cx="4510119" cy="30866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77749-90BF-1E19-415E-94EB607C5A0A}"/>
              </a:ext>
            </a:extLst>
          </p:cNvPr>
          <p:cNvSpPr txBox="1"/>
          <p:nvPr/>
        </p:nvSpPr>
        <p:spPr>
          <a:xfrm>
            <a:off x="2260390" y="4587170"/>
            <a:ext cx="7671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Bit Rate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에 따른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Loss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를 바탕으로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GAN, Autoencoder 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와 </a:t>
            </a:r>
            <a:r>
              <a:rPr lang="en-US" altLang="ko-KR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Diffusion Model</a:t>
            </a:r>
            <a:r>
              <a:rPr lang="ko-KR" altLang="en-US" sz="1400" b="0" i="0" dirty="0">
                <a:effectLst/>
                <a:highlight>
                  <a:srgbClr val="FFFFFF"/>
                </a:highlight>
                <a:latin typeface="Karla" pitchFamily="2" charset="0"/>
              </a:rPr>
              <a:t>을 비교한 그래프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2347-DC3D-EE9D-9D96-914E98810DBB}"/>
              </a:ext>
            </a:extLst>
          </p:cNvPr>
          <p:cNvSpPr txBox="1"/>
          <p:nvPr/>
        </p:nvSpPr>
        <p:spPr>
          <a:xfrm>
            <a:off x="8041009" y="1783830"/>
            <a:ext cx="348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압축률</a:t>
            </a:r>
            <a:r>
              <a:rPr lang="en-US" altLang="ko-KR" dirty="0"/>
              <a:t>(</a:t>
            </a:r>
            <a:r>
              <a:rPr lang="ko-KR" altLang="en-US" dirty="0"/>
              <a:t>한 차원당 사용된 </a:t>
            </a:r>
            <a:r>
              <a:rPr lang="ko-KR" altLang="en-US" dirty="0" err="1"/>
              <a:t>비트수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숫자가 커질 수록 압축이 덜 됨</a:t>
            </a:r>
          </a:p>
        </p:txBody>
      </p:sp>
    </p:spTree>
    <p:extLst>
      <p:ext uri="{BB962C8B-B14F-4D97-AF65-F5344CB8AC3E}">
        <p14:creationId xmlns:p14="http://schemas.microsoft.com/office/powerpoint/2010/main" val="414022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66ECD709-CF1B-653F-EB8A-609C195FBB67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1.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93414-215F-C13A-3A90-C0057C5A3D80}"/>
              </a:ext>
            </a:extLst>
          </p:cNvPr>
          <p:cNvSpPr txBox="1"/>
          <p:nvPr/>
        </p:nvSpPr>
        <p:spPr>
          <a:xfrm>
            <a:off x="759125" y="732181"/>
            <a:ext cx="8760432" cy="45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Departure to Latent Space: Latent Space</a:t>
            </a:r>
            <a:r>
              <a:rPr lang="ko-KR" altLang="ko-KR" sz="2400" b="1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로의 발전</a:t>
            </a:r>
            <a:endParaRPr lang="ko-KR" altLang="ko-KR" sz="24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D26B-28C2-43D4-B64F-29EFBE525DF8}"/>
              </a:ext>
            </a:extLst>
          </p:cNvPr>
          <p:cNvSpPr txBox="1"/>
          <p:nvPr/>
        </p:nvSpPr>
        <p:spPr>
          <a:xfrm>
            <a:off x="759125" y="1390676"/>
            <a:ext cx="10632894" cy="314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800" b="1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데이터의 감지할 수 없는 세부 정보를 모델링하는 데 과도한 자원을 소비하는 경향 </a:t>
            </a:r>
            <a:endParaRPr lang="en-US" altLang="ko-KR" sz="1800" b="1" kern="100" dirty="0">
              <a:solidFill>
                <a:srgbClr val="3D4144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-&gt; 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DM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여전히 많은 컴퓨팅 리소스를 요함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l" latinLnBrk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800" kern="100" dirty="0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DDPM</a:t>
            </a:r>
            <a:r>
              <a:rPr lang="ko-KR" altLang="ko-KR" sz="1800" kern="100" dirty="0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800" kern="100" dirty="0" err="1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재가중된</a:t>
            </a:r>
            <a:r>
              <a:rPr lang="ko-KR" altLang="ko-KR" sz="1800" kern="100" dirty="0">
                <a:solidFill>
                  <a:srgbClr val="D86DCB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목적 함수</a:t>
            </a:r>
            <a:r>
              <a:rPr lang="ko-KR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초기 노이즈 제거 단계에서 적게 </a:t>
            </a:r>
            <a:r>
              <a:rPr lang="ko-KR" altLang="ko-KR" sz="1800" kern="10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샘플링하여</a:t>
            </a:r>
            <a:r>
              <a:rPr lang="ko-KR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 문제를 해결하고자 하지만 이러한 모델을 학습시키고 평가하려면</a:t>
            </a:r>
            <a:r>
              <a:rPr lang="en-US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RGB </a:t>
            </a:r>
            <a:r>
              <a:rPr lang="ko-KR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이미지의 고차원 공간에서 반복적인 기울기 계산이 필요하기 때문에 여전히 계산적으로 까다로움</a:t>
            </a:r>
            <a:r>
              <a:rPr lang="en-US" altLang="ko-KR" sz="1800" kern="10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DDPM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에서는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초기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단계에서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노이즈를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제거하는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과정에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많은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중요도를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부여함으로써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모델이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전체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과정을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효율적으로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학습시킴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모델은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초기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단계에서의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노이즈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제거를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학습하여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단계에서의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노이즈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제거에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필요한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계산량을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줄임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ko-KR" sz="1800" kern="1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2F234-D0C3-E4DE-C000-B6459237956D}"/>
              </a:ext>
            </a:extLst>
          </p:cNvPr>
          <p:cNvSpPr txBox="1"/>
          <p:nvPr/>
        </p:nvSpPr>
        <p:spPr>
          <a:xfrm>
            <a:off x="442155" y="4741061"/>
            <a:ext cx="11307689" cy="156773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l" latinLnBrk="0"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en-US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DM</a:t>
            </a: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학습시키기 위해서는 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필드의 소수만 접근가능한 거대한 컴퓨팅 리소스</a:t>
            </a: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필요하다</a:t>
            </a:r>
            <a:r>
              <a:rPr lang="en-US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spcAft>
                <a:spcPts val="800"/>
              </a:spcAft>
              <a:buFont typeface="+mj-lt"/>
              <a:buAutoNum type="arabicPeriod"/>
              <a:tabLst>
                <a:tab pos="330200" algn="l"/>
              </a:tabLst>
            </a:pP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이미 학습된 모델을 평가하는 것이 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time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memory </a:t>
            </a:r>
            <a:r>
              <a:rPr lang="ko-KR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관점에서</a:t>
            </a:r>
            <a:r>
              <a:rPr lang="en-US" altLang="ko-KR" sz="1800" b="1" u="sng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expensive</a:t>
            </a:r>
            <a:r>
              <a:rPr lang="ko-KR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하다</a:t>
            </a:r>
            <a:r>
              <a:rPr lang="en-US" altLang="ko-KR" sz="1800" kern="0" dirty="0">
                <a:solidFill>
                  <a:srgbClr val="37352F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342900" lvl="0" indent="-342900" algn="l" latinLnBrk="0">
              <a:spcAft>
                <a:spcPts val="800"/>
              </a:spcAft>
              <a:buFont typeface="+mj-lt"/>
              <a:buAutoNum type="arabicPeriod"/>
              <a:tabLst>
                <a:tab pos="330200" algn="l"/>
              </a:tabLst>
            </a:pP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800"/>
              </a:spcAft>
            </a:pPr>
            <a:r>
              <a:rPr lang="en-US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diffusion model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접근성을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높이기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위해서는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성능을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저하시키지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않으면서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요구량을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줄이는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것이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4EA72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핵심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35499E-FB1A-7E94-1772-51141674CAD7}"/>
              </a:ext>
            </a:extLst>
          </p:cNvPr>
          <p:cNvCxnSpPr>
            <a:cxnSpLocks/>
          </p:cNvCxnSpPr>
          <p:nvPr/>
        </p:nvCxnSpPr>
        <p:spPr>
          <a:xfrm>
            <a:off x="759125" y="1188075"/>
            <a:ext cx="720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6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FDB51-6455-9B8D-F426-767526B5ADD7}"/>
              </a:ext>
            </a:extLst>
          </p:cNvPr>
          <p:cNvSpPr txBox="1"/>
          <p:nvPr/>
        </p:nvSpPr>
        <p:spPr>
          <a:xfrm>
            <a:off x="527918" y="1425034"/>
            <a:ext cx="11136163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spcAft>
                <a:spcPts val="600"/>
              </a:spcAft>
            </a:pPr>
            <a:r>
              <a:rPr lang="en-US" altLang="ko-KR" sz="1800" kern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Diffusion Model</a:t>
            </a:r>
            <a:r>
              <a:rPr lang="ko-KR" altLang="ko-KR" sz="1800" kern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은 </a:t>
            </a:r>
            <a:r>
              <a:rPr lang="en-US" altLang="ko-KR" sz="1800" b="1" kern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Non Perceptual </a:t>
            </a:r>
            <a:r>
              <a:rPr lang="ko-KR" altLang="ko-KR" sz="1800" b="1" kern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한 부분을 학습하는 것에 초점</a:t>
            </a:r>
            <a:r>
              <a:rPr lang="ko-KR" altLang="ko-KR" sz="1800" kern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맞추는 것이 문제</a:t>
            </a:r>
            <a:endParaRPr lang="ko-KR" altLang="ko-KR" sz="1800" kern="100" dirty="0">
              <a:solidFill>
                <a:schemeClr val="accent1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600"/>
              </a:spcAft>
            </a:pPr>
            <a:r>
              <a:rPr lang="en-US" altLang="ko-KR" sz="1800" kern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모델이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이미지의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인간이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인식하기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어려운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부분을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학습하는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데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중점을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있다는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것을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</a:t>
            </a:r>
            <a:r>
              <a:rPr lang="en-US" altLang="ko-KR" sz="1800" kern="10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chemeClr val="accent1"/>
              </a:solidFill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6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→ Diffusion Model</a:t>
            </a:r>
            <a:r>
              <a:rPr lang="ko-KR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특성상</a:t>
            </a:r>
            <a:r>
              <a:rPr lang="en-US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Image pixel </a:t>
            </a:r>
            <a:r>
              <a:rPr lang="ko-KR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값을 직접 예측해야 한다는 문제에서 기인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endParaRPr lang="en-US" altLang="ko-KR" dirty="0">
              <a:solidFill>
                <a:srgbClr val="3D4144"/>
              </a:solidFill>
              <a:highlight>
                <a:srgbClr val="FFFFFF"/>
              </a:highlight>
            </a:endParaRPr>
          </a:p>
          <a:p>
            <a:pPr algn="l" latinLnBrk="0">
              <a:spcAft>
                <a:spcPts val="6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Pixel</a:t>
            </a:r>
            <a:r>
              <a:rPr lang="ko-KR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값을 직접 예측하지 않고 다른 방식은</a:t>
            </a:r>
            <a:r>
              <a:rPr lang="en-US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? -&gt; </a:t>
            </a:r>
            <a:r>
              <a:rPr lang="en-US" altLang="ko-K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AutoEncoder</a:t>
            </a:r>
            <a:r>
              <a:rPr lang="ko-KR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사용</a:t>
            </a:r>
            <a:endParaRPr lang="ko-KR" altLang="ko-KR" sz="1800" kern="10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spcAft>
                <a:spcPts val="600"/>
              </a:spcAft>
            </a:pPr>
            <a:r>
              <a:rPr lang="en-US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Diffusion Model</a:t>
            </a:r>
            <a:r>
              <a:rPr lang="ko-KR" altLang="ko-K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 픽셀 값을 직접 예측하는 것이 아닌</a:t>
            </a:r>
            <a:r>
              <a:rPr lang="en-US" altLang="ko-KR" sz="1800" kern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800" kern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AutoEncoder</a:t>
            </a:r>
            <a:r>
              <a:rPr lang="ko-KR" altLang="ko-KR" sz="1800" kern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로부터 압축된</a:t>
            </a:r>
            <a:r>
              <a:rPr lang="en-US" altLang="ko-KR" sz="1800" kern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Latent Embedding</a:t>
            </a:r>
            <a:r>
              <a:rPr lang="ko-KR" altLang="ko-KR" sz="1800" kern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예측하는 방법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</a:endParaRP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</a:endParaRP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고차원 이미지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space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를 남겨두어 </a:t>
            </a:r>
            <a:r>
              <a:rPr lang="ko-KR" altLang="en-US" b="0" i="0" dirty="0" err="1">
                <a:effectLst/>
                <a:highlight>
                  <a:srgbClr val="FFFFFF"/>
                </a:highlight>
              </a:rPr>
              <a:t>저차원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space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에서 샘플링이 수행되기 때문에 계산적으로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효율적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 U-net 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아키텍처에서 상속된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diffusion model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의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inductive bias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를 활용하여 공간 구조가 있는 데이터에 특히 효과적</a:t>
            </a:r>
            <a:endParaRPr lang="en-US" altLang="ko-KR" b="0" i="0" dirty="0">
              <a:effectLst/>
              <a:highlight>
                <a:srgbClr val="FFFFFF"/>
              </a:highlight>
            </a:endParaRP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en-US" altLang="ko-KR" b="0" i="0" dirty="0">
                <a:effectLst/>
                <a:highlight>
                  <a:srgbClr val="FFFFFF"/>
                </a:highlight>
              </a:rPr>
              <a:t> Latent space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가 여러 생성 모델을 훈련하는 데 사용할 수 있고 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downstream task (e.g., CLIP-guided synthesis)</a:t>
            </a:r>
            <a:r>
              <a:rPr lang="ko-KR" altLang="en-US" b="0" i="0" dirty="0">
                <a:effectLst/>
                <a:highlight>
                  <a:srgbClr val="FFFFFF"/>
                </a:highlight>
              </a:rPr>
              <a:t>에도 활용 가능한 범용 압축 모델을 얻음</a:t>
            </a:r>
            <a:r>
              <a:rPr lang="en-US" altLang="ko-KR" b="0" i="0" dirty="0">
                <a:effectLst/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97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2.1. Perceptual Image Compression (Pixel Space ↔ Latent Space)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BCC36E-AE2F-9C02-2AAD-1B315219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3" b="4351"/>
          <a:stretch/>
        </p:blipFill>
        <p:spPr bwMode="auto">
          <a:xfrm>
            <a:off x="2909226" y="1511200"/>
            <a:ext cx="5789347" cy="26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F45508-B87B-D8D4-5FA9-1C55113D03C1}"/>
                  </a:ext>
                </a:extLst>
              </p:cNvPr>
              <p:cNvSpPr txBox="1"/>
              <p:nvPr/>
            </p:nvSpPr>
            <p:spPr>
              <a:xfrm>
                <a:off x="142963" y="4452376"/>
                <a:ext cx="11906071" cy="1971117"/>
              </a:xfrm>
              <a:prstGeom prst="rect">
                <a:avLst/>
              </a:prstGeom>
              <a:noFill/>
              <a:ln>
                <a:solidFill>
                  <a:srgbClr val="20386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①  </a:t>
                </a:r>
                <a:r>
                  <a:rPr lang="en-US" altLang="ko-KR" sz="1700" b="0" i="0" dirty="0" err="1">
                    <a:effectLst/>
                    <a:highlight>
                      <a:srgbClr val="FFFFFF"/>
                    </a:highlight>
                    <a:latin typeface="Spoqa Han Sans"/>
                  </a:rPr>
                  <a:t>AutoEncoder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에서 압축을 담당하는 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Encoder(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𝜀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)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와 다시 원본 이미지로 복원하는 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Decoder(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𝐷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)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를 의미</a:t>
                </a:r>
                <a:br>
                  <a:rPr lang="ko-KR" altLang="en-US" sz="1700" dirty="0"/>
                </a:b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②  </a:t>
                </a:r>
                <a:r>
                  <a:rPr lang="en-US" altLang="ko-KR" sz="1700" b="0" i="0" dirty="0">
                    <a:effectLst/>
                    <a:latin typeface="Spoqa Han Sans"/>
                  </a:rPr>
                  <a:t>Latent Space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는 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압축된 </a:t>
                </a:r>
                <a:r>
                  <a:rPr lang="en-US" altLang="ko-KR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latent 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공간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에서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 </a:t>
                </a:r>
                <a:r>
                  <a:rPr lang="en-US" altLang="ko-KR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Diffusion Process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를 수행</a:t>
                </a:r>
                <a:br>
                  <a:rPr lang="ko-KR" altLang="en-US" sz="1700" dirty="0"/>
                </a:b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이 중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, 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위쪽의 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'Diffusion Process'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는 </a:t>
                </a:r>
                <a:r>
                  <a:rPr lang="ko-KR" altLang="en-US" sz="1700" b="0" i="0" u="sng" dirty="0">
                    <a:effectLst/>
                    <a:highlight>
                      <a:srgbClr val="FFFFFF"/>
                    </a:highlight>
                    <a:latin typeface="Spoqa Han Sans"/>
                  </a:rPr>
                  <a:t>실제 학습에선 활용하지 않는 가상의 </a:t>
                </a:r>
                <a:r>
                  <a:rPr lang="en-US" altLang="ko-KR" sz="1700" b="0" i="0" u="sng" dirty="0">
                    <a:effectLst/>
                    <a:highlight>
                      <a:srgbClr val="FFFFFF"/>
                    </a:highlight>
                    <a:latin typeface="Spoqa Han Sans"/>
                  </a:rPr>
                  <a:t>Process</a:t>
                </a:r>
                <a:br>
                  <a:rPr lang="ko-KR" altLang="en-US" sz="1700" dirty="0"/>
                </a:b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실제 학습은 </a:t>
                </a:r>
                <a:r>
                  <a:rPr lang="ko-KR" altLang="en-US" sz="1700" b="0" i="0" dirty="0" err="1">
                    <a:effectLst/>
                    <a:highlight>
                      <a:srgbClr val="FFFFFF"/>
                    </a:highlight>
                    <a:latin typeface="Spoqa Han Sans"/>
                  </a:rPr>
                  <a:t>가우시안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 노이즈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dirty="0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ko-KR" altLang="en-US" sz="17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ko-KR" altLang="en-US" sz="1700" b="0" i="1" dirty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700" b="0" i="1" dirty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1700" b="0" i="1" dirty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𝑁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(0,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𝐼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)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에서 원본에서 가장 가까운 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Latent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700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700" i="1" dirty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로 복원하는 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아래쪽 </a:t>
                </a:r>
                <a:r>
                  <a:rPr lang="en-US" altLang="ko-KR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Reverse Diffusion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만 활</a:t>
                </a:r>
                <a:r>
                  <a:rPr lang="ko-KR" altLang="en-US" sz="1700" b="1" dirty="0">
                    <a:highlight>
                      <a:srgbClr val="FFFFFF"/>
                    </a:highlight>
                    <a:latin typeface="Spoqa Han Sans"/>
                  </a:rPr>
                  <a:t>용</a:t>
                </a:r>
                <a:br>
                  <a:rPr lang="ko-KR" altLang="en-US" sz="1700" dirty="0"/>
                </a:br>
                <a:br>
                  <a:rPr lang="ko-KR" altLang="en-US" sz="1700" dirty="0"/>
                </a:b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③ 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조건부 </a:t>
                </a:r>
                <a:r>
                  <a:rPr lang="en-US" altLang="ko-KR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Cross-Attention </a:t>
                </a:r>
                <a:r>
                  <a:rPr lang="ko-KR" altLang="en-US" sz="1700" b="1" i="0" dirty="0" err="1">
                    <a:effectLst/>
                    <a:highlight>
                      <a:srgbClr val="FFFFFF"/>
                    </a:highlight>
                    <a:latin typeface="Spoqa Han Sans"/>
                  </a:rPr>
                  <a:t>매커니즘을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 수행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하는 </a:t>
                </a:r>
                <a:r>
                  <a:rPr lang="ko-KR" altLang="en-US" sz="1700" b="0" i="0" dirty="0" err="1">
                    <a:effectLst/>
                    <a:highlight>
                      <a:srgbClr val="FFFFFF"/>
                    </a:highlight>
                    <a:latin typeface="Spoqa Han Sans"/>
                  </a:rPr>
                  <a:t>컨디셔너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700" dirty="0">
                            <a:highlight>
                              <a:srgbClr val="FFFFFF"/>
                            </a:highlight>
                            <a:latin typeface="Spoqa Han Sans"/>
                          </a:rPr>
                          <m:t>Γ</m:t>
                        </m:r>
                      </m:e>
                      <m:sub>
                        <m:r>
                          <m:rPr>
                            <m:nor/>
                          </m:rPr>
                          <a:rPr lang="ko-KR" altLang="en-US" sz="1700" dirty="0">
                            <a:highlight>
                              <a:srgbClr val="FFFFFF"/>
                            </a:highlight>
                            <a:latin typeface="Spoqa Han Sans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는 </a:t>
                </a:r>
                <a:r>
                  <a:rPr lang="ko-KR" altLang="en-US" sz="1700" b="0" i="0" dirty="0" err="1">
                    <a:effectLst/>
                    <a:highlight>
                      <a:srgbClr val="FFFFFF"/>
                    </a:highlight>
                    <a:latin typeface="Spoqa Han Sans"/>
                  </a:rPr>
                  <a:t>요컨데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 </a:t>
                </a:r>
                <a:r>
                  <a:rPr lang="en-US" altLang="ko-KR" sz="1700" u="sng" dirty="0">
                    <a:highlight>
                      <a:srgbClr val="FFFFFF"/>
                    </a:highlight>
                    <a:latin typeface="Spoqa Han Sans"/>
                  </a:rPr>
                  <a:t>transformer</a:t>
                </a:r>
                <a:r>
                  <a:rPr lang="ko-KR" altLang="en-US" sz="1700" b="0" i="0" u="sng" dirty="0">
                    <a:effectLst/>
                    <a:highlight>
                      <a:srgbClr val="FFFFFF"/>
                    </a:highlight>
                    <a:latin typeface="Spoqa Han Sans"/>
                  </a:rPr>
                  <a:t>가 될 수 있으며</a:t>
                </a:r>
                <a:r>
                  <a:rPr lang="en-US" altLang="ko-KR" sz="1700" b="0" i="0" u="sng" dirty="0">
                    <a:effectLst/>
                    <a:highlight>
                      <a:srgbClr val="FFFFFF"/>
                    </a:highlight>
                    <a:latin typeface="Spoqa Han Sans"/>
                  </a:rPr>
                  <a:t>,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 </a:t>
                </a:r>
                <a:r>
                  <a:rPr lang="ko-KR" altLang="en-US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투입된 </a:t>
                </a:r>
                <a:r>
                  <a:rPr lang="en-US" altLang="ko-KR" sz="1700" b="1" i="0" dirty="0">
                    <a:effectLst/>
                    <a:highlight>
                      <a:srgbClr val="FFFFFF"/>
                    </a:highlight>
                    <a:latin typeface="Spoqa Han Sans"/>
                  </a:rPr>
                  <a:t>Text Prompt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를 토큰화 후 </a:t>
                </a:r>
                <a:r>
                  <a:rPr lang="en-US" altLang="ko-KR" sz="1700" dirty="0">
                    <a:highlight>
                      <a:srgbClr val="FFFFFF"/>
                    </a:highlight>
                    <a:latin typeface="Spoqa Han Sans"/>
                  </a:rPr>
                  <a:t>embedding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으로 변환하여 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Denoiser Neural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700" dirty="0">
                            <a:highlight>
                              <a:srgbClr val="FFFFFF"/>
                            </a:highlight>
                            <a:latin typeface="Spoqa Han Sans"/>
                          </a:rPr>
                          <m:t>𝜖</m:t>
                        </m:r>
                      </m:e>
                      <m:sub>
                        <m:r>
                          <m:rPr>
                            <m:nor/>
                          </m:rPr>
                          <a:rPr lang="ko-KR" altLang="en-US" sz="1700" dirty="0">
                            <a:highlight>
                              <a:srgbClr val="FFFFFF"/>
                            </a:highlight>
                            <a:latin typeface="Spoqa Han Sans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에서 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Cross Attention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을 수행</a:t>
                </a:r>
                <a:r>
                  <a:rPr lang="en-US" altLang="ko-KR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(QKV) </a:t>
                </a:r>
                <a:r>
                  <a:rPr lang="ko-KR" altLang="en-US" sz="1700" b="0" i="0" dirty="0">
                    <a:effectLst/>
                    <a:highlight>
                      <a:srgbClr val="FFFFFF"/>
                    </a:highlight>
                    <a:latin typeface="Spoqa Han Sans"/>
                  </a:rPr>
                  <a:t>할 수 있도록 준비</a:t>
                </a:r>
                <a:endParaRPr lang="ko-KR" altLang="en-US" sz="17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F45508-B87B-D8D4-5FA9-1C55113D0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3" y="4452376"/>
                <a:ext cx="11906071" cy="1971117"/>
              </a:xfrm>
              <a:prstGeom prst="rect">
                <a:avLst/>
              </a:prstGeom>
              <a:blipFill>
                <a:blip r:embed="rId4"/>
                <a:stretch>
                  <a:fillRect l="-256" t="-1227" b="-3067"/>
                </a:stretch>
              </a:blipFill>
              <a:ln>
                <a:solidFill>
                  <a:srgbClr val="20386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62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2.1. Perceptual Image Compression (Pixel Space ↔ Latent Space)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727CAC-B336-6515-40D2-40CE2FB6F5B6}"/>
                  </a:ext>
                </a:extLst>
              </p:cNvPr>
              <p:cNvSpPr txBox="1"/>
              <p:nvPr/>
            </p:nvSpPr>
            <p:spPr>
              <a:xfrm>
                <a:off x="490076" y="2452691"/>
                <a:ext cx="9343472" cy="4270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RGB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이미지 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Spoqa Han Sans"/>
                  </a:rPr>
                  <a:t> 𝑥∈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𝑅</m:t>
                        </m:r>
                      </m:e>
                      <m:sup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𝐻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𝑊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3</m:t>
                        </m:r>
                      </m:sup>
                    </m:sSup>
                    <m:r>
                      <a:rPr lang="en-US" altLang="ko-KR" i="1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에 대하여 </a:t>
                </a:r>
                <a:r>
                  <a:rPr lang="en-US" altLang="ko-KR" dirty="0">
                    <a:highlight>
                      <a:srgbClr val="FFFFFF"/>
                    </a:highlight>
                    <a:latin typeface="-apple-system"/>
                  </a:rPr>
                  <a:t>encoder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 𝐸가 𝑥를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latent representation 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𝑧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=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𝐸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𝑥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로 </a:t>
                </a:r>
                <a:r>
                  <a:rPr lang="en-US" altLang="ko-KR" dirty="0">
                    <a:highlight>
                      <a:srgbClr val="FFFFFF"/>
                    </a:highlight>
                    <a:latin typeface="-apple-system"/>
                  </a:rPr>
                  <a:t>encoding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하고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, decoder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 𝐷가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latent</a:t>
                </a:r>
                <a:r>
                  <a:rPr lang="ko-KR" altLang="en-US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Spoqa Han Sans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Spoqa Han Sans"/>
                  </a:rPr>
                  <a:t>z</a:t>
                </a:r>
                <a:r>
                  <a:rPr lang="ko-KR" altLang="en-US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Spoqa Han Sans"/>
                  </a:rPr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𝑅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b="0" i="0" dirty="0" smtClean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Spoqa Han Sans"/>
                          </a:rPr>
                          <m:t>×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i="1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로부터 이미지를 재구성하여 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=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𝐷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𝑧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)=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𝐷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𝐸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𝑥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))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를 만</a:t>
                </a:r>
                <a:r>
                  <a:rPr lang="ko-KR" altLang="en-US" dirty="0">
                    <a:highlight>
                      <a:srgbClr val="FFFFFF"/>
                    </a:highlight>
                    <a:latin typeface="-apple-system"/>
                  </a:rPr>
                  <a:t>듦</a:t>
                </a:r>
                <a:endParaRPr lang="en-US" altLang="ko-KR" dirty="0"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highlight>
                      <a:srgbClr val="FFFFFF"/>
                    </a:highlight>
                    <a:latin typeface="-apple-system"/>
                  </a:rPr>
                  <a:t>Encoder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는 이미지를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factor </a:t>
                </a:r>
                <a:r>
                  <a:rPr lang="ko-KR" altLang="en-US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𝑓</a:t>
                </a:r>
                <a:r>
                  <a:rPr lang="en-US" altLang="ko-KR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=</a:t>
                </a:r>
                <a:r>
                  <a:rPr lang="ko-KR" altLang="en-US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𝐻</a:t>
                </a:r>
                <a:r>
                  <a:rPr lang="en-US" altLang="ko-KR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/ℎ=</a:t>
                </a:r>
                <a:r>
                  <a:rPr lang="ko-KR" altLang="en-US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𝑊</a:t>
                </a:r>
                <a:r>
                  <a:rPr lang="en-US" altLang="ko-KR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/</a:t>
                </a:r>
                <a:r>
                  <a:rPr lang="ko-KR" altLang="en-US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𝑤</a:t>
                </a:r>
                <a:r>
                  <a:rPr lang="ko-KR" altLang="en-US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로</a:t>
                </a:r>
                <a:r>
                  <a:rPr lang="ko-KR" altLang="en-US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</a:t>
                </a:r>
                <a:r>
                  <a:rPr lang="en-US" altLang="ko-KR" b="0" i="0" dirty="0" err="1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downsample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하고 𝑚∈𝑁에 대하여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factor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를 </a:t>
                </a:r>
                <a:r>
                  <a:rPr lang="ko-KR" altLang="en-US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𝑓</a:t>
                </a:r>
                <a:r>
                  <a:rPr lang="en-US" altLang="ko-KR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=2</a:t>
                </a:r>
                <a:r>
                  <a:rPr lang="ko-KR" altLang="en-US" b="1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𝑚</a:t>
                </a:r>
                <a:r>
                  <a:rPr lang="ko-KR" altLang="en-US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로 둠</a:t>
                </a:r>
                <a:r>
                  <a:rPr lang="en-US" altLang="ko-KR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.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 latinLnBrk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autoencoder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에서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latent space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의 </a:t>
                </a:r>
                <a:r>
                  <a:rPr lang="en-US" altLang="ko-KR" sz="1800" kern="0" dirty="0"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high-variance </a:t>
                </a:r>
                <a:r>
                  <a:rPr lang="ko-KR" altLang="ko-KR" sz="1800" kern="0" dirty="0"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문제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를 피하기 위해 두가지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regulation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을 실험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(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latent space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의 분산이 커지는 것을 막기 위해 두 가지 종류의 정규화로 실험을 진행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)</a:t>
                </a:r>
                <a:endParaRPr lang="ko-KR" altLang="ko-KR" sz="1800" kern="10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l" latinLnBrk="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ko-KR" sz="1800" b="1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KL-reg: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 KL-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정규화는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 VAE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와 유사하게 학습된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 latent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에서 표준 정규분포에 대해 약간의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 KL </a:t>
                </a:r>
                <a:r>
                  <a:rPr lang="ko-KR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anose="020B0600000101010101" pitchFamily="50" charset="-127"/>
                  </a:rPr>
                  <a:t>페널티를 부과</a:t>
                </a:r>
                <a:endParaRPr lang="ko-KR" altLang="ko-KR" sz="1800" kern="10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algn="l" latinLnBrk="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  <a:tabLst>
                    <a:tab pos="457200" algn="l"/>
                  </a:tabLst>
                </a:pPr>
                <a:r>
                  <a:rPr lang="en-US" altLang="ko-KR" sz="1800" b="1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VQ-reg</a:t>
                </a:r>
                <a:r>
                  <a:rPr lang="en-US" altLang="ko-KR" sz="1800" kern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: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반면</a:t>
                </a: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VQ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정규화는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 err="1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디코더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내에서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벡터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양자화</a:t>
                </a: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layer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사용한다</a:t>
                </a: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모델은</a:t>
                </a: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VQGAN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으로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해석될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수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있지만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양자화</a:t>
                </a: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layer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 err="1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디코더에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의해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맑은 고딕" panose="020B0503020000020004" pitchFamily="50" charset="-127"/>
                    <a:ea typeface="Roboto" panose="02000000000000000000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Roboto" panose="02000000000000000000" pitchFamily="2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흡수</a:t>
                </a:r>
                <a:endParaRPr lang="ko-KR" altLang="ko-KR" sz="1800" kern="100" dirty="0">
                  <a:solidFill>
                    <a:srgbClr val="37352F"/>
                  </a:solidFill>
                  <a:effectLst/>
                  <a:highlight>
                    <a:srgbClr val="FFFFFF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727CAC-B336-6515-40D2-40CE2FB6F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76" y="2452691"/>
                <a:ext cx="9343472" cy="4270400"/>
              </a:xfrm>
              <a:prstGeom prst="rect">
                <a:avLst/>
              </a:prstGeom>
              <a:blipFill>
                <a:blip r:embed="rId3"/>
                <a:stretch>
                  <a:fillRect l="-652" t="-1141" r="-1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3FE7770B-1E82-B4C3-842E-1C5CE96A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684" y="2729935"/>
            <a:ext cx="1670168" cy="29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9CBF0-C247-79E8-5F5B-B10C8E45A4AC}"/>
              </a:ext>
            </a:extLst>
          </p:cNvPr>
          <p:cNvSpPr txBox="1"/>
          <p:nvPr/>
        </p:nvSpPr>
        <p:spPr>
          <a:xfrm>
            <a:off x="490076" y="1346780"/>
            <a:ext cx="10514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perceptual loss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patch-based adversarial objective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의 조합으로 학습되는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autoencoder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로 구성</a:t>
            </a:r>
            <a:endParaRPr lang="en-US" altLang="ko-KR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b="0" i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local realism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이 적용되어 재구성이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image manifold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에 국한되고 𝐿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2 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또는 𝐿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1 objective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와 같은 </a:t>
            </a:r>
            <a:r>
              <a:rPr lang="en-US" altLang="ko-KR" b="0" i="0" dirty="0">
                <a:effectLst/>
                <a:highlight>
                  <a:srgbClr val="FFFFFF"/>
                </a:highlight>
                <a:latin typeface="-apple-system"/>
              </a:rPr>
              <a:t>pixel space loss</a:t>
            </a:r>
            <a:r>
              <a:rPr lang="ko-KR" altLang="en-US" b="0" i="0" dirty="0">
                <a:effectLst/>
                <a:highlight>
                  <a:srgbClr val="FFFFFF"/>
                </a:highlight>
                <a:latin typeface="-apple-system"/>
              </a:rPr>
              <a:t>에만 의존하여 발생하는 흐릿함을 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24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E2A0DCD9-897B-BD29-305C-4BCA4DAE23E3}"/>
              </a:ext>
            </a:extLst>
          </p:cNvPr>
          <p:cNvSpPr txBox="1">
            <a:spLocks/>
          </p:cNvSpPr>
          <p:nvPr/>
        </p:nvSpPr>
        <p:spPr>
          <a:xfrm>
            <a:off x="143938" y="153859"/>
            <a:ext cx="1294642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auto">
              <a:lnSpc>
                <a:spcPct val="120000"/>
              </a:lnSpc>
              <a:spcBef>
                <a:spcPts val="341"/>
              </a:spcBef>
              <a:spcAft>
                <a:spcPts val="341"/>
              </a:spcAft>
              <a:buClr>
                <a:srgbClr val="0C4DA2"/>
              </a:buClr>
              <a:defRPr kumimoji="0" sz="2400" b="1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3200" dirty="0">
                <a:solidFill>
                  <a:srgbClr val="002060"/>
                </a:solidFill>
                <a:latin typeface="맑은 고딕"/>
                <a:ea typeface="맑은 고딕"/>
              </a:rPr>
              <a:t> 2.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D012E-7853-AC59-18B9-6E170650A15D}"/>
              </a:ext>
            </a:extLst>
          </p:cNvPr>
          <p:cNvSpPr txBox="1"/>
          <p:nvPr/>
        </p:nvSpPr>
        <p:spPr>
          <a:xfrm>
            <a:off x="493501" y="818178"/>
            <a:ext cx="11283351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0" dirty="0">
                <a:solidFill>
                  <a:srgbClr val="3735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2.1. Perceptual Image Compression (Pixel Space ↔ Latent Space)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727CAC-B336-6515-40D2-40CE2FB6F5B6}"/>
                  </a:ext>
                </a:extLst>
              </p:cNvPr>
              <p:cNvSpPr txBox="1"/>
              <p:nvPr/>
            </p:nvSpPr>
            <p:spPr>
              <a:xfrm>
                <a:off x="534062" y="1545180"/>
                <a:ext cx="11123876" cy="2094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LDM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은 학습된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latent space 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𝑧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=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𝐸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𝑥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)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의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2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차원 구조로 작동하도록 설계되었기 때문에 상대적으로 약한 압축률을 사용하고 매우 우수한 재구성이 가능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</a:t>
                </a:r>
              </a:p>
              <a:p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    (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이는 학습된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space 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𝑧 </a:t>
                </a:r>
                <a:r>
                  <a:rPr lang="en-US" altLang="ko-KR" kern="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cs typeface="Segoe UI" panose="020B0502040204020203" pitchFamily="34" charset="0"/>
                  </a:rPr>
                  <a:t>1</a:t>
                </a:r>
                <a:r>
                  <a:rPr lang="ko-KR" altLang="ko-KR" kern="0" dirty="0">
                    <a:solidFill>
                      <a:schemeClr val="tx1"/>
                    </a:solidFill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차원 구조였던 이전보다 </a:t>
                </a:r>
                <a:r>
                  <a:rPr lang="en-US" altLang="ko-KR" i="1" kern="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cs typeface="맑은 고딕" panose="020B0503020000020004" pitchFamily="50" charset="-127"/>
                  </a:rPr>
                  <a:t>x</a:t>
                </a:r>
                <a:r>
                  <a:rPr lang="ko-KR" altLang="ko-KR" kern="0" dirty="0">
                    <a:solidFill>
                      <a:schemeClr val="tx1"/>
                    </a:solidFill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의 디테일을 더 잘 보존</a:t>
                </a:r>
                <a:r>
                  <a:rPr lang="en-US" altLang="ko-KR" kern="0" dirty="0">
                    <a:solidFill>
                      <a:schemeClr val="tx1"/>
                    </a:solidFill>
                    <a:effectLst/>
                    <a:ea typeface="맑은 고딕" panose="020B0503020000020004" pitchFamily="50" charset="-127"/>
                    <a:cs typeface="Segoe UI" panose="020B0502040204020203" pitchFamily="34" charset="0"/>
                  </a:rPr>
                  <a:t>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800" kern="0" dirty="0">
                  <a:solidFill>
                    <a:schemeClr val="tx1"/>
                  </a:solidFill>
                  <a:effectLst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Autoencoder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는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patch-based discriminator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-apple-system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-apple-system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로 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adversarial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방식으로 학습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높은 수준의 재구성을 위해 매우 작은 크기의 정규화를 사용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예를 들어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, KL 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항에 대한 가중치를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으로 작게 두거나 </a:t>
                </a:r>
                <a:r>
                  <a:rPr lang="ko-KR" altLang="en-US" b="0" i="0" dirty="0" err="1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코드북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차원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|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𝑍</a:t>
                </a:r>
                <a:r>
                  <a:rPr lang="en-US" altLang="ko-KR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|</a:t>
                </a:r>
                <a:r>
                  <a:rPr lang="ko-KR" altLang="en-US" b="0" i="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을 높게 설정</a:t>
                </a:r>
                <a:endParaRPr lang="en-US" altLang="ko-KR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727CAC-B336-6515-40D2-40CE2FB6F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2" y="1545180"/>
                <a:ext cx="11123876" cy="2094484"/>
              </a:xfrm>
              <a:prstGeom prst="rect">
                <a:avLst/>
              </a:prstGeom>
              <a:blipFill>
                <a:blip r:embed="rId3"/>
                <a:stretch>
                  <a:fillRect l="-493" t="-2035" r="-822" b="-3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3D3D1FC3-7F23-B5C0-42AD-5EA0FCC61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25" y="3908370"/>
            <a:ext cx="10892899" cy="517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627BE-4898-84D0-84DE-353B909AAD38}"/>
              </a:ext>
            </a:extLst>
          </p:cNvPr>
          <p:cNvSpPr txBox="1"/>
          <p:nvPr/>
        </p:nvSpPr>
        <p:spPr>
          <a:xfrm>
            <a:off x="646218" y="4900424"/>
            <a:ext cx="1066858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Lrec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x,D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원본 입력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디코더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재구성된 출력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 사이의 차이를 최소화합니다.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Ladv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생성된 출력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))가 진짜와 구분되지 않도록 만듭니다.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log⁡Dψ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altLang="ko-KR" b="1" dirty="0"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진짜 데이터를 구별하기 위한 판별자의 로그 손실.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Lreg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x;e,D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altLang="ko-KR" b="1" dirty="0"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정규화 손실. KL-정규화와 VQ-정규화가 포함됩니다.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5EC0C4-CB03-4D55-D01B-A9927B78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8" y="4900424"/>
            <a:ext cx="1783913" cy="3461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62EC76-9A0A-5A0C-7DD6-C3180DA6F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18" y="5211419"/>
            <a:ext cx="1458708" cy="3461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8FA1E03-CA17-2429-87BA-3676A2E66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18" y="5583352"/>
            <a:ext cx="1117097" cy="3499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CF18567-01C7-8677-2A5B-2DDDF9F57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425" y="5897697"/>
            <a:ext cx="1556009" cy="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22051</TotalTime>
  <Words>1810</Words>
  <Application>Microsoft Office PowerPoint</Application>
  <PresentationFormat>와이드스크린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-apple-system</vt:lpstr>
      <vt:lpstr>Spoqa Han Sans</vt:lpstr>
      <vt:lpstr>맑은 고딕</vt:lpstr>
      <vt:lpstr>Arial</vt:lpstr>
      <vt:lpstr>Cambria Math</vt:lpstr>
      <vt:lpstr>Karla</vt:lpstr>
      <vt:lpstr>Roboto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김지현</dc:creator>
  <cp:lastModifiedBy>doramisister@naver.com</cp:lastModifiedBy>
  <cp:revision>287</cp:revision>
  <dcterms:created xsi:type="dcterms:W3CDTF">2022-10-05T14:57:26Z</dcterms:created>
  <dcterms:modified xsi:type="dcterms:W3CDTF">2024-06-14T01:52:04Z</dcterms:modified>
</cp:coreProperties>
</file>