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1751" r:id="rId2"/>
    <p:sldId id="1754" r:id="rId3"/>
    <p:sldId id="1787" r:id="rId4"/>
    <p:sldId id="1788" r:id="rId5"/>
    <p:sldId id="1759" r:id="rId6"/>
    <p:sldId id="1769" r:id="rId7"/>
    <p:sldId id="1768" r:id="rId8"/>
    <p:sldId id="1779" r:id="rId9"/>
    <p:sldId id="1778" r:id="rId10"/>
    <p:sldId id="1761" r:id="rId11"/>
    <p:sldId id="1762" r:id="rId12"/>
    <p:sldId id="1789" r:id="rId13"/>
    <p:sldId id="1791" r:id="rId14"/>
    <p:sldId id="1792" r:id="rId15"/>
    <p:sldId id="179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66"/>
    <a:srgbClr val="FFCC66"/>
    <a:srgbClr val="FFCC00"/>
    <a:srgbClr val="F9BDF6"/>
    <a:srgbClr val="FDF1FC"/>
    <a:srgbClr val="B9B9B9"/>
    <a:srgbClr val="FFFFFF"/>
    <a:srgbClr val="000000"/>
    <a:srgbClr val="E0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0" autoAdjust="0"/>
    <p:restoredTop sz="83369" autoAdjust="0"/>
  </p:normalViewPr>
  <p:slideViewPr>
    <p:cSldViewPr snapToGrid="0">
      <p:cViewPr varScale="1">
        <p:scale>
          <a:sx n="65" d="100"/>
          <a:sy n="65" d="100"/>
        </p:scale>
        <p:origin x="4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1727-F0F8-40BC-8658-B07991329B5A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7B85-B906-4B26-8DF9-F2949D30A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8000"/>
            <a:ext cx="4533900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1711" y="6456397"/>
            <a:ext cx="4302626" cy="340209"/>
          </a:xfrm>
          <a:prstGeom prst="rect">
            <a:avLst/>
          </a:prstGeom>
        </p:spPr>
        <p:txBody>
          <a:bodyPr lIns="90285" tIns="45146" rIns="90285" bIns="45146"/>
          <a:lstStyle/>
          <a:p>
            <a:fld id="{ED06A378-8AE2-4D63-B6F6-26953EB50F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7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3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8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1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5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2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094E-EF9E-3693-2B59-C0B01BDE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C9D7B-9EDE-C710-93AA-1FDB6C8B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4C22-98BD-D98C-4C3E-1E3E28F0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4E7F-C292-D477-208E-FEE6B34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1562-BDE9-DD60-5065-4A73319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E207-B3CA-A8D6-DA93-1F7B4F9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37F25-3496-CFCE-A9C5-80FFE68E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C259D-89E3-D882-E03E-2C4D131E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85073-57E3-E402-A6D2-F3795EB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E77F7-1F99-9E03-5FCA-701C820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CFB7B-2F0A-9595-8EC2-AC65E613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F3700-6EDE-66B5-D6F0-591EFC32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B4E19-1460-B251-8637-CA5DAAA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6C-BCFB-A782-DC63-E8CD25F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CF1C9-9FCE-D4A0-7DAE-047CF60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C600-9066-8271-119A-2BE2EF1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1E99-757A-F3B0-FE46-A9018AF7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334A4-B85E-EAC3-1A6B-91DF53F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0275B-CFB5-C7B6-C2E4-CCE6788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8D1F1-0EF4-7F95-C7C8-93B5881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3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3C2A-53B8-7EED-7D2D-3884BA05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EE1F7-01E7-D416-8104-61E1C841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3C673-EDC9-5537-2E8D-C9E8399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F3A35-42F8-B7B7-00D8-18A11187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D899C-254F-DE4A-AE1B-A1E5D65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8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E698-FE0F-8F29-3DA6-A96B8FA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B5C5F-38AB-F026-6F6C-E03FB965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E8A89-71E2-9B38-4D12-FFB747A9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29C4F-44B2-AE8F-2F3D-36D462F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83408-ADC3-78F1-0C4A-471834B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31786-9DAC-8A61-2822-BDFA9788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D571-E4FB-93B3-CC33-B310533C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BB16E-27D6-95C2-6887-A7F21766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AFF07-EBEF-D220-43E7-DBBEC45E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A61F4-FEA1-D5D1-58C8-E35B5D0B7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034B4-BF59-3166-2EA9-302158E4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D9578-393F-8FCE-F737-4DAB6985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FAD3A-521D-1CE2-5C48-9E7D1A26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18920-CB7F-9FF7-ED34-4C1ED05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BD0D-A35E-9B18-96F4-EB2E261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E5B3B-A034-5BDA-C514-67614756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5F931-F12B-139B-D0EF-7BA7967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30789-E3D7-6EBE-A1D2-FE41F86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8EEB-9603-8FD8-5AAA-DD84E26A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98128-5C63-0AD9-D62E-D68693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018AB-DA51-4201-4E4F-5E06A6A6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3A22-6B81-7411-129D-479489C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A53A-B784-1CE3-006B-EFCAE1CD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1BBDC-9D78-EDFA-DDF5-DCE7F22E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7C8E5-7E8D-098C-1C4A-11928CA2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FD3A1-ADC0-7B85-21F2-DCE91A3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8334-6103-DAFA-439A-EE6F9F2A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D4F1-584B-99CF-8339-A761D2D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C85C1-8809-5038-5121-6429B6A7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2E9A9-CC13-1DFC-EDFC-AF4A75E1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55F9-3732-9B0B-92CC-A538E76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805BC-A4D5-E453-0377-D57ED8AC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09A56-9064-8FB3-81B3-E19DF0C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27307-9DCF-F232-7039-A11D3E3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4D555-7340-8C9D-612C-719DF41D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094E8-7DE7-E274-96F6-B2F1D063C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7C44-4456-474E-9350-80ACE07A0EA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D2FE7-1D0D-2346-3416-BACDA655F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65D53-A1D5-70D1-EF80-BFAA4803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1C957-58C7-EC7F-C461-9F73E6F82BA9}"/>
              </a:ext>
            </a:extLst>
          </p:cNvPr>
          <p:cNvSpPr txBox="1"/>
          <p:nvPr/>
        </p:nvSpPr>
        <p:spPr>
          <a:xfrm>
            <a:off x="2597347" y="2637501"/>
            <a:ext cx="7554359" cy="63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b="1" i="0" u="none" strike="noStrike" baseline="0" dirty="0">
                <a:latin typeface="+mj-ea"/>
                <a:ea typeface="+mj-ea"/>
              </a:rPr>
              <a:t>Auto-Encoding Variational Bayes</a:t>
            </a:r>
            <a:endParaRPr lang="ko-KR" altLang="ko-KR" sz="3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4AFCC-BFE6-56E3-D8F7-C9A58C02C938}"/>
              </a:ext>
            </a:extLst>
          </p:cNvPr>
          <p:cNvSpPr txBox="1"/>
          <p:nvPr/>
        </p:nvSpPr>
        <p:spPr>
          <a:xfrm>
            <a:off x="1607377" y="3518346"/>
            <a:ext cx="8779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baseline="0" dirty="0" err="1"/>
              <a:t>Diederik</a:t>
            </a:r>
            <a:r>
              <a:rPr lang="en-US" altLang="ko-KR" sz="1800" b="0" i="0" u="none" strike="noStrike" baseline="0" dirty="0"/>
              <a:t> P. </a:t>
            </a:r>
            <a:r>
              <a:rPr lang="en-US" altLang="ko-KR" sz="1800" b="0" i="0" u="none" strike="noStrike" baseline="0" dirty="0" err="1"/>
              <a:t>Kingma</a:t>
            </a:r>
            <a:r>
              <a:rPr lang="en-US" altLang="ko-KR" sz="1800" b="0" i="0" u="none" strike="noStrike" baseline="0" dirty="0"/>
              <a:t>, Max Welling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HOW to train Generation Network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4FC53F9-B1A3-B6D2-3749-36A291D92AAF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Generation Network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DC41AB-07C1-6A6C-63CF-CD402D9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1626519"/>
            <a:ext cx="6078370" cy="1409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0F61CB-44D8-7EC6-C4C0-91AF5814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283" y="3516069"/>
            <a:ext cx="8173591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3316F7-357F-9B56-579D-1406F4E95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744" y="1320084"/>
            <a:ext cx="1704025" cy="2022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5A235-B857-B42B-55A2-BD0D359F8CE0}"/>
              </a:ext>
            </a:extLst>
          </p:cNvPr>
          <p:cNvSpPr txBox="1"/>
          <p:nvPr/>
        </p:nvSpPr>
        <p:spPr>
          <a:xfrm>
            <a:off x="947057" y="3086692"/>
            <a:ext cx="6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목표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: data likelihood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인 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pθ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(x) = ∫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pθ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(z)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pθ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(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x|z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)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dz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 를 최대화하는 것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CDBEDA-1EAA-2EB1-0D55-811E46691786}"/>
                  </a:ext>
                </a:extLst>
              </p:cNvPr>
              <p:cNvSpPr txBox="1"/>
              <p:nvPr/>
            </p:nvSpPr>
            <p:spPr>
              <a:xfrm>
                <a:off x="947960" y="4244968"/>
                <a:ext cx="9114914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를 알 수 없기에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err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err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err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를 계산할 수 없</a:t>
                </a:r>
                <a:r>
                  <a:rPr lang="ko-KR" altLang="en-US" dirty="0">
                    <a:solidFill>
                      <a:srgbClr val="212529"/>
                    </a:solidFill>
                  </a:rPr>
                  <a:t>음</a:t>
                </a:r>
                <a:endParaRPr lang="en-US" altLang="ko-KR" b="0" i="0" dirty="0">
                  <a:solidFill>
                    <a:srgbClr val="212529"/>
                  </a:solidFill>
                  <a:effectLst/>
                </a:endParaRPr>
              </a:p>
              <a:p>
                <a:pPr algn="l"/>
                <a:endParaRPr lang="en-US" altLang="ko-KR" b="0" i="0" dirty="0">
                  <a:solidFill>
                    <a:srgbClr val="212529"/>
                  </a:solidFill>
                  <a:effectLst/>
                </a:endParaRPr>
              </a:p>
              <a:p>
                <a:pPr algn="l"/>
                <a:r>
                  <a:rPr lang="en-US" altLang="ko-KR" sz="2000" b="1" i="0" dirty="0">
                    <a:solidFill>
                      <a:srgbClr val="212529"/>
                    </a:solidFill>
                    <a:effectLst/>
                  </a:rPr>
                  <a:t>solution idea</a:t>
                </a:r>
                <a:br>
                  <a:rPr lang="ko-KR" altLang="en-US" sz="2000" b="1" i="0" dirty="0">
                    <a:solidFill>
                      <a:srgbClr val="212529"/>
                    </a:solidFill>
                    <a:effectLst/>
                  </a:rPr>
                </a:b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어떻게 하면 확률적 </a:t>
                </a:r>
                <a:r>
                  <a:rPr lang="ko-KR" altLang="en-US" b="0" i="0" dirty="0" err="1">
                    <a:solidFill>
                      <a:srgbClr val="212529"/>
                    </a:solidFill>
                    <a:effectLst/>
                  </a:rPr>
                  <a:t>디코더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err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x|z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)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를 잘 만들어서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, 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실제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x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값과 유사한 확률분포를 만들어낼 수 있을까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?</a:t>
                </a:r>
                <a:br>
                  <a:rPr lang="en-US" altLang="ko-KR" b="0" i="0" dirty="0">
                    <a:solidFill>
                      <a:srgbClr val="212529"/>
                    </a:solidFill>
                    <a:effectLst/>
                  </a:rPr>
                </a:b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네트워크의 </a:t>
                </a:r>
                <a:r>
                  <a:rPr lang="ko-KR" altLang="en-US" b="0" i="0" dirty="0" err="1">
                    <a:solidFill>
                      <a:srgbClr val="212529"/>
                    </a:solidFill>
                    <a:effectLst/>
                  </a:rPr>
                  <a:t>출력값이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 있을 때 우리가 원하는 정답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x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가 나올 확률이 높길 바람</a:t>
                </a:r>
                <a:br>
                  <a:rPr lang="ko-KR" altLang="en-US" b="0" i="0" dirty="0">
                    <a:solidFill>
                      <a:srgbClr val="212529"/>
                    </a:solidFill>
                    <a:effectLst/>
                  </a:rPr>
                </a:b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= x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의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likelihood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를 최대화하는 확률 분포를 찾자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!</a:t>
                </a:r>
                <a:br>
                  <a:rPr lang="en-US" altLang="ko-KR" b="0" i="0" dirty="0">
                    <a:solidFill>
                      <a:srgbClr val="212529"/>
                    </a:solidFill>
                    <a:effectLst/>
                  </a:rPr>
                </a:b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= Maximize 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(x) = ∫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(z)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x|z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)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dz</a:t>
                </a:r>
                <a:br>
                  <a:rPr lang="en-US" altLang="ko-KR" b="0" i="0" dirty="0">
                    <a:solidFill>
                      <a:srgbClr val="212529"/>
                    </a:solidFill>
                    <a:effectLst/>
                  </a:rPr>
                </a:b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: 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확률적 </a:t>
                </a:r>
                <a:r>
                  <a:rPr lang="ko-KR" altLang="en-US" b="0" i="0" dirty="0" err="1">
                    <a:solidFill>
                      <a:srgbClr val="212529"/>
                    </a:solidFill>
                    <a:effectLst/>
                  </a:rPr>
                  <a:t>디코더인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 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x|z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)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를 계산하는 것은 불가능하기에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, encoder network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인 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qø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z|x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)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를 추가하여 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(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</a:rPr>
                  <a:t>x|z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) 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</a:rPr>
                  <a:t>대신 </a:t>
                </a:r>
                <a:r>
                  <a:rPr lang="ko-KR" altLang="en-US" b="0" i="0" dirty="0" err="1">
                    <a:solidFill>
                      <a:srgbClr val="212529"/>
                    </a:solidFill>
                    <a:effectLst/>
                  </a:rPr>
                  <a:t>근사화하자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</a:rPr>
                  <a:t>!</a:t>
                </a:r>
              </a:p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But!</a:t>
                </a:r>
                <a:br>
                  <a:rPr lang="ko-KR" altLang="en-US" dirty="0"/>
                </a:br>
                <a:r>
                  <a:rPr lang="en-US" altLang="ko-KR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=&gt; 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위 식에서 모든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z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에 대해 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pθ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(</a:t>
                </a:r>
                <a:r>
                  <a:rPr lang="en-US" altLang="ko-KR" b="0" i="0" dirty="0" err="1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x|z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)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highlight>
                      <a:srgbClr val="F8F9FA"/>
                    </a:highlight>
                  </a:rPr>
                  <a:t>를 계산하는 것은 불가능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CDBEDA-1EAA-2EB1-0D55-811E4669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0" y="4244968"/>
                <a:ext cx="9114914" cy="3416320"/>
              </a:xfrm>
              <a:prstGeom prst="rect">
                <a:avLst/>
              </a:prstGeom>
              <a:blipFill>
                <a:blip r:embed="rId6"/>
                <a:stretch>
                  <a:fillRect l="-736" t="-891" r="-334" b="-2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2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05646F-5653-DF07-1348-6331294F17D3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Loss Function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26297E7-AAB9-B614-0B38-3F52C88B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20" y="550173"/>
            <a:ext cx="44196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3A179D-BA1B-9AA6-147D-55ED79A9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4" y="1227404"/>
            <a:ext cx="4300866" cy="6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61AC7A8-5A5D-D2F0-0BB4-9D0A0A16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7" y="1870642"/>
            <a:ext cx="7200900" cy="27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28FC3DE-728A-0391-1F8B-2E705BE5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8" y="4577274"/>
            <a:ext cx="6991098" cy="9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3FD7DC0-36A0-7FBD-E057-D8F06067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580476"/>
            <a:ext cx="8283660" cy="74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F0E193-559E-1407-15D0-1068DA6BD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5431" y="1551809"/>
            <a:ext cx="1451789" cy="16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192CAC1-C25B-08CB-7397-B97DE477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11" y="956949"/>
            <a:ext cx="62007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65FA4-D130-EE37-0C1A-7A27339A6698}"/>
              </a:ext>
            </a:extLst>
          </p:cNvPr>
          <p:cNvSpPr txBox="1"/>
          <p:nvPr/>
        </p:nvSpPr>
        <p:spPr>
          <a:xfrm>
            <a:off x="927611" y="3726941"/>
            <a:ext cx="9426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베이즈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정리에서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Evidence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해당되는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x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대한 확률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(marginal likelihood)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구하는 것이기 때문에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Evidence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LowerBound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라고 해서 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ELBO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라고 불림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ELBO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이용하여 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Loss ft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구성하는데 아래와 같습니다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보통 최적화에서는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minimize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하기에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ELBO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앞에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–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붙이고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최소화시키는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파라미터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θ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ϕ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찾아주면 되는 것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AE5207-3979-3E9B-966F-F6832F16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32" y="5254735"/>
            <a:ext cx="59912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1CB4AA-38D5-1760-BAAC-A85EF9EE2E00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Loss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B6F6DE-2C62-4F58-48AC-73BE52B8B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953" y="1581577"/>
            <a:ext cx="302937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61CB4AA-38D5-1760-BAAC-A85EF9EE2E00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Loss Function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2DA3F4-7EEC-435C-D8EA-7005BCDE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671392"/>
            <a:ext cx="7399900" cy="36949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71E195-547B-AA38-A866-D965F551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289" y="5131021"/>
            <a:ext cx="1031380" cy="4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61CB4AA-38D5-1760-BAAC-A85EF9EE2E00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Loss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DC72E-0F60-4C8A-FE2B-00883643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93" y="1193852"/>
            <a:ext cx="61055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6AA307-0D6F-30A1-F299-FB17F088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93" y="2578049"/>
            <a:ext cx="5915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0F58D-D6A8-B5C4-0590-6AB2010B7303}"/>
              </a:ext>
            </a:extLst>
          </p:cNvPr>
          <p:cNvSpPr txBox="1"/>
          <p:nvPr/>
        </p:nvSpPr>
        <p:spPr>
          <a:xfrm>
            <a:off x="1302774" y="5294816"/>
            <a:ext cx="915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뮤와 시그마만 남기 때문에 미분이 가능하고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그렇기에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regulization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을 계산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8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61CB4AA-38D5-1760-BAAC-A85EF9EE2E00}"/>
              </a:ext>
            </a:extLst>
          </p:cNvPr>
          <p:cNvSpPr txBox="1">
            <a:spLocks/>
          </p:cNvSpPr>
          <p:nvPr/>
        </p:nvSpPr>
        <p:spPr>
          <a:xfrm>
            <a:off x="464780" y="104903"/>
            <a:ext cx="12946420" cy="532710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altLang="ko-KR" sz="3200" b="1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Reparameter</a:t>
            </a:r>
            <a:r>
              <a:rPr lang="en-US" altLang="ko-KR" sz="32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 Trick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66F55-7222-C773-E219-BCBF59296357}"/>
              </a:ext>
            </a:extLst>
          </p:cNvPr>
          <p:cNvSpPr txBox="1"/>
          <p:nvPr/>
        </p:nvSpPr>
        <p:spPr>
          <a:xfrm>
            <a:off x="941439" y="1769806"/>
            <a:ext cx="103091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x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가우시안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인코더로 들어가면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뮤와 시그마를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output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으로 뱉음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여기서 이 뮤와 시그마를 통해 정규분포를 만들고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z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샘플링하는데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z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자체를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sampling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→ 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random 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연산은 미분이 불가능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하기에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gradient backward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 불가능하게 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reparameterization trick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reparameterization trick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은 표준정규분포에서 입실론을 샘플링한 후에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이를 인코더에서 나온 시그마와 곱하고 뮤를 더해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z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만들어주는 것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이렇게 만들어진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z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는 뮤와 시그마로 표현이 가능하게 되어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(z=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μ+σ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ㆍ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ε : element-wise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곱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미분이 가능하게 되고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back propagation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 가능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이렇게 만들어진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z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디코더를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통과하면 원래의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input x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값과 비슷하게 생긴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output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복원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7254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F2DCA59C-609B-EB5A-2003-41C8CB7709FE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9961534-D9DC-A4A3-B8A3-9071845B7D97}"/>
              </a:ext>
            </a:extLst>
          </p:cNvPr>
          <p:cNvSpPr txBox="1">
            <a:spLocks/>
          </p:cNvSpPr>
          <p:nvPr/>
        </p:nvSpPr>
        <p:spPr>
          <a:xfrm>
            <a:off x="501612" y="772618"/>
            <a:ext cx="12946420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2800" dirty="0">
                <a:solidFill>
                  <a:schemeClr val="tx1"/>
                </a:solidFill>
                <a:latin typeface="맑은 고딕"/>
                <a:ea typeface="맑은 고딕"/>
              </a:rPr>
              <a:t> - Variational Auto-Encoder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7B8CA-45F5-19E8-04F7-087C402D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37" y="1723787"/>
            <a:ext cx="6268325" cy="341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8F6EE2-F922-AF7B-5413-04E33A2B8E00}"/>
              </a:ext>
            </a:extLst>
          </p:cNvPr>
          <p:cNvSpPr txBox="1"/>
          <p:nvPr/>
        </p:nvSpPr>
        <p:spPr>
          <a:xfrm>
            <a:off x="1487784" y="5439051"/>
            <a:ext cx="99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VAE</a:t>
            </a:r>
            <a:r>
              <a:rPr lang="ko-KR" altLang="en-US" dirty="0"/>
              <a:t>의 주목적은 생성모델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x</a:t>
            </a:r>
            <a:r>
              <a:rPr lang="ko-KR" altLang="en-US" dirty="0"/>
              <a:t>을 </a:t>
            </a:r>
            <a:r>
              <a:rPr lang="en-US" altLang="ko-KR" dirty="0"/>
              <a:t>output x</a:t>
            </a:r>
            <a:r>
              <a:rPr lang="ko-KR" altLang="en-US" dirty="0"/>
              <a:t>로 복원하는 성질을 이용하여          를 잘 학습하는 것이 주 목적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7D3137-BB81-2B9A-037C-B9611F298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155" y="5733640"/>
            <a:ext cx="723892" cy="3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EB4D565A-07E8-FABB-6D47-770DE6AE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31207"/>
            <a:ext cx="1125855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598C40-B424-3AE5-7835-FAB41AF10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24" y="1027196"/>
            <a:ext cx="2305372" cy="390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AADEFE-2D2F-42AA-7E01-D0C96F4BE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920" y="1417776"/>
            <a:ext cx="1324160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F2964-DCC7-0BD3-320B-8FCC632C9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623" y="1008144"/>
            <a:ext cx="2210108" cy="40963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6D9FD30-30DC-D717-9D31-A6E17AEBEA47}"/>
              </a:ext>
            </a:extLst>
          </p:cNvPr>
          <p:cNvSpPr txBox="1">
            <a:spLocks/>
          </p:cNvSpPr>
          <p:nvPr/>
        </p:nvSpPr>
        <p:spPr>
          <a:xfrm>
            <a:off x="466725" y="231785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9557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5C1CA3-29B0-422A-3960-90EE0276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727240"/>
            <a:ext cx="11304555" cy="540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D8D2A2-301B-8919-135C-0706DC822BC5}"/>
              </a:ext>
            </a:extLst>
          </p:cNvPr>
          <p:cNvSpPr txBox="1">
            <a:spLocks/>
          </p:cNvSpPr>
          <p:nvPr/>
        </p:nvSpPr>
        <p:spPr>
          <a:xfrm>
            <a:off x="466725" y="231785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1003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Generation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759125" y="732181"/>
            <a:ext cx="8760432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Maximize likelihood of output (MLE)</a:t>
            </a:r>
            <a:endParaRPr lang="ko-KR" altLang="ko-KR" sz="2400" b="1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5673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85E7CCB-009B-CE5A-AD78-B83D6F2F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5" y="1731007"/>
            <a:ext cx="4643851" cy="4025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FCD9A9-9348-CA7C-438A-4F469AC8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456" y="2184371"/>
            <a:ext cx="3112168" cy="3112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8463E-FBEA-C012-B988-046627704703}"/>
              </a:ext>
            </a:extLst>
          </p:cNvPr>
          <p:cNvSpPr txBox="1"/>
          <p:nvPr/>
        </p:nvSpPr>
        <p:spPr>
          <a:xfrm>
            <a:off x="5243176" y="3570660"/>
            <a:ext cx="355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X</a:t>
            </a:r>
            <a:r>
              <a:rPr lang="ko-KR" altLang="en-US" sz="1600" dirty="0">
                <a:solidFill>
                  <a:schemeClr val="accent1"/>
                </a:solidFill>
              </a:rPr>
              <a:t>라는 데이터 </a:t>
            </a:r>
            <a:r>
              <a:rPr lang="en-US" altLang="ko-KR" sz="1600" dirty="0">
                <a:solidFill>
                  <a:schemeClr val="accent1"/>
                </a:solidFill>
              </a:rPr>
              <a:t>target</a:t>
            </a:r>
            <a:r>
              <a:rPr lang="ko-KR" altLang="en-US" sz="1600" dirty="0">
                <a:solidFill>
                  <a:schemeClr val="accent1"/>
                </a:solidFill>
              </a:rPr>
              <a:t>을 맞출 확률이 가장 높은 </a:t>
            </a:r>
            <a:r>
              <a:rPr lang="en-US" altLang="ko-KR" sz="1600" dirty="0">
                <a:solidFill>
                  <a:schemeClr val="accent1"/>
                </a:solidFill>
              </a:rPr>
              <a:t>distribution </a:t>
            </a:r>
            <a:r>
              <a:rPr lang="ko-KR" altLang="en-US" sz="1600" dirty="0">
                <a:solidFill>
                  <a:schemeClr val="accent1"/>
                </a:solidFill>
              </a:rPr>
              <a:t>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7220F7-E876-CEA2-B840-73E302002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339" y="5810767"/>
            <a:ext cx="1448002" cy="819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7F2295-AC5B-8B55-4D27-F0E014587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36" y="4569020"/>
            <a:ext cx="1267002" cy="8097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B08168-405F-685C-6EB4-0DBCBAF18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371" y="2039475"/>
            <a:ext cx="3788919" cy="5564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23533F-1ADE-E588-351D-51900966F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260" y="2528138"/>
            <a:ext cx="3551307" cy="688237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A11C36E5-E06F-71D7-C860-7B2C7E396F15}"/>
              </a:ext>
            </a:extLst>
          </p:cNvPr>
          <p:cNvSpPr/>
          <p:nvPr/>
        </p:nvSpPr>
        <p:spPr>
          <a:xfrm>
            <a:off x="8966166" y="4629770"/>
            <a:ext cx="754743" cy="688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C2C346-AA3F-5ACC-1E55-11C18DB7E8F0}"/>
              </a:ext>
            </a:extLst>
          </p:cNvPr>
          <p:cNvCxnSpPr>
            <a:cxnSpLocks/>
          </p:cNvCxnSpPr>
          <p:nvPr/>
        </p:nvCxnSpPr>
        <p:spPr>
          <a:xfrm>
            <a:off x="8386009" y="4023605"/>
            <a:ext cx="468391" cy="70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63685-08A3-1976-E474-B6F0C7CAC24C}"/>
              </a:ext>
            </a:extLst>
          </p:cNvPr>
          <p:cNvSpPr txBox="1"/>
          <p:nvPr/>
        </p:nvSpPr>
        <p:spPr>
          <a:xfrm>
            <a:off x="5162336" y="4544785"/>
            <a:ext cx="355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ko-KR" altLang="en-US" sz="1600" dirty="0">
                <a:solidFill>
                  <a:srgbClr val="FF0000"/>
                </a:solidFill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</a:rPr>
              <a:t>z</a:t>
            </a:r>
            <a:r>
              <a:rPr lang="ko-KR" altLang="en-US" sz="1600" dirty="0">
                <a:solidFill>
                  <a:srgbClr val="FF0000"/>
                </a:solidFill>
              </a:rPr>
              <a:t>가 동시에 일어날 확률을 모든 </a:t>
            </a:r>
            <a:r>
              <a:rPr lang="en-US" altLang="ko-KR" sz="1600" dirty="0">
                <a:solidFill>
                  <a:srgbClr val="FF0000"/>
                </a:solidFill>
              </a:rPr>
              <a:t>z</a:t>
            </a:r>
            <a:r>
              <a:rPr lang="ko-KR" altLang="en-US" sz="1600" dirty="0">
                <a:solidFill>
                  <a:srgbClr val="FF0000"/>
                </a:solidFill>
              </a:rPr>
              <a:t>에 대해서 적분 </a:t>
            </a:r>
            <a:r>
              <a:rPr lang="en-US" altLang="ko-KR" sz="1600" dirty="0">
                <a:solidFill>
                  <a:srgbClr val="FF0000"/>
                </a:solidFill>
              </a:rPr>
              <a:t>= x</a:t>
            </a:r>
            <a:r>
              <a:rPr lang="ko-KR" altLang="en-US" sz="1600" dirty="0">
                <a:solidFill>
                  <a:srgbClr val="FF0000"/>
                </a:solidFill>
              </a:rPr>
              <a:t>의 확률</a:t>
            </a:r>
          </a:p>
        </p:txBody>
      </p:sp>
    </p:spTree>
    <p:extLst>
      <p:ext uri="{BB962C8B-B14F-4D97-AF65-F5344CB8AC3E}">
        <p14:creationId xmlns:p14="http://schemas.microsoft.com/office/powerpoint/2010/main" val="163210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759125" y="732181"/>
            <a:ext cx="87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highlight>
                  <a:srgbClr val="FFFFFF"/>
                </a:highlight>
                <a:latin typeface="+mj-lt"/>
              </a:rPr>
              <a:t>Likelihood Function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3058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335D74-AA6A-2318-FC64-17DFD9CE9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t="10778" r="2965" b="1045"/>
          <a:stretch/>
        </p:blipFill>
        <p:spPr bwMode="auto">
          <a:xfrm>
            <a:off x="2538679" y="1371120"/>
            <a:ext cx="7114642" cy="27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5C8F5-EFFE-B7E8-8767-541400FBD331}"/>
              </a:ext>
            </a:extLst>
          </p:cNvPr>
          <p:cNvSpPr txBox="1"/>
          <p:nvPr/>
        </p:nvSpPr>
        <p:spPr>
          <a:xfrm>
            <a:off x="759125" y="4527510"/>
            <a:ext cx="6900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모든 데이터들이 독립적으로 추출되었다고 가정하기 때문에 각 샘플의 높이를 각각 다 곱해주면 그것이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Likel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i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hood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가 </a:t>
            </a:r>
            <a:r>
              <a:rPr lang="ko-KR" altLang="en-US" dirty="0">
                <a:highlight>
                  <a:srgbClr val="FFFFFF"/>
                </a:highlight>
                <a:latin typeface="Spoqa Han Sans"/>
              </a:rPr>
              <a:t>됨 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(data</a:t>
            </a:r>
            <a:r>
              <a:rPr lang="ko-KR" altLang="en-US" dirty="0">
                <a:highlight>
                  <a:srgbClr val="FFFFFF"/>
                </a:highlight>
                <a:latin typeface="Spoqa Han Sans"/>
              </a:rPr>
              <a:t>가 고정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90CB41-2332-C3D7-14D3-ADA70E1A2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732" y="4413062"/>
            <a:ext cx="2264321" cy="813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9962B9-B8BE-4117-D182-B81226A26F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3741"/>
          <a:stretch/>
        </p:blipFill>
        <p:spPr>
          <a:xfrm>
            <a:off x="7153141" y="5277647"/>
            <a:ext cx="3945504" cy="813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771EF-71BF-E4AC-707A-A5EDBA427C2B}"/>
              </a:ext>
            </a:extLst>
          </p:cNvPr>
          <p:cNvSpPr txBox="1"/>
          <p:nvPr/>
        </p:nvSpPr>
        <p:spPr>
          <a:xfrm>
            <a:off x="1093355" y="5485258"/>
            <a:ext cx="654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log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를 씌워 덧셈으로 바꾼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log likelihood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를 많이 사용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A9A9D2-61CE-3360-06B0-A9DB4440D84F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Generation Network</a:t>
            </a:r>
          </a:p>
        </p:txBody>
      </p:sp>
    </p:spTree>
    <p:extLst>
      <p:ext uri="{BB962C8B-B14F-4D97-AF65-F5344CB8AC3E}">
        <p14:creationId xmlns:p14="http://schemas.microsoft.com/office/powerpoint/2010/main" val="425456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759125" y="732181"/>
            <a:ext cx="87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highlight>
                  <a:srgbClr val="FFFFFF"/>
                </a:highlight>
                <a:latin typeface="+mj-lt"/>
              </a:rPr>
              <a:t>Maximum Likelihood Estimation(MLE)</a:t>
            </a:r>
            <a:endParaRPr lang="ko-KR" altLang="en-US" sz="2400" b="1" i="0" dirty="0"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5809626" cy="5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78294-DAC6-47A2-4F43-16A9FA0585BF}"/>
              </a:ext>
            </a:extLst>
          </p:cNvPr>
          <p:cNvSpPr txBox="1"/>
          <p:nvPr/>
        </p:nvSpPr>
        <p:spPr>
          <a:xfrm>
            <a:off x="474034" y="1539603"/>
            <a:ext cx="11176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MLE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는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Maximum Likelihood estimation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이라고 하고 최대 우도 추정 혹은 최대 가능도 추정이라고 </a:t>
            </a:r>
            <a:r>
              <a:rPr lang="ko-KR" altLang="en-US" dirty="0">
                <a:highlight>
                  <a:srgbClr val="FFFFFF"/>
                </a:highlight>
              </a:rPr>
              <a:t>함</a:t>
            </a:r>
            <a:r>
              <a:rPr lang="en-US" altLang="ko-KR" dirty="0">
                <a:highlight>
                  <a:srgbClr val="FFFFFF"/>
                </a:highlight>
              </a:rPr>
              <a:t>.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FF"/>
                </a:highlight>
              </a:rPr>
              <a:t>데이터 셋 𝑋가 존재할 때 파라미터 𝜃로 구성된 확률 밀도 함수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(pdf)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에서 최적의 𝜃를 찾는 방법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FF"/>
                </a:highlight>
              </a:rPr>
              <a:t>데이터셋 𝑋에 대하여 처음부터 𝑋의 분포를 알 수 없기 때문에 이를 추정하기 위해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MLE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개념을 대입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E9E636-9EF2-D29E-972E-E58FC9C18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7524" r="2865"/>
          <a:stretch/>
        </p:blipFill>
        <p:spPr bwMode="auto">
          <a:xfrm>
            <a:off x="474034" y="3563015"/>
            <a:ext cx="4668115" cy="17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31A851-BB5F-428A-2C40-4BB2162629E5}"/>
              </a:ext>
            </a:extLst>
          </p:cNvPr>
          <p:cNvSpPr txBox="1"/>
          <p:nvPr/>
        </p:nvSpPr>
        <p:spPr>
          <a:xfrm>
            <a:off x="5328748" y="3570389"/>
            <a:ext cx="63214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[1,4,5,6,9]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가 어떤 분포에서 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Sampling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되었다고 가정</a:t>
            </a:r>
            <a:endParaRPr lang="en-US" altLang="ko-KR" sz="2000" b="0" i="0" dirty="0"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확률 혹은 가능성 의 측면에서 보면 주황색 분포에서 나왔을 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'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가능성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'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이 훨씬 높을 것</a:t>
            </a:r>
            <a:endParaRPr lang="en-US" altLang="ko-KR" sz="2000" b="0" i="0" dirty="0"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정규분포는 파라미터 𝜃로 𝜇와 𝜎가 있음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위의 두 분포가 정규분포라고 한다면 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MLE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는 주황색 분포의 𝜃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, rough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하게 보아 𝜇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=5, 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𝜎</a:t>
            </a:r>
            <a:r>
              <a:rPr lang="en-US" altLang="ko-KR" sz="2000" b="0" i="0" dirty="0">
                <a:effectLst/>
                <a:highlight>
                  <a:srgbClr val="FFFFFF"/>
                </a:highlight>
              </a:rPr>
              <a:t>=2</a:t>
            </a:r>
            <a:r>
              <a:rPr lang="ko-KR" altLang="en-US" sz="2000" b="0" i="0" dirty="0">
                <a:effectLst/>
                <a:highlight>
                  <a:srgbClr val="FFFFFF"/>
                </a:highlight>
              </a:rPr>
              <a:t>를 찾아내는 것</a:t>
            </a: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E04DA5D-6977-C98F-4850-E214C16BCD8F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Generation Network</a:t>
            </a:r>
          </a:p>
        </p:txBody>
      </p:sp>
    </p:spTree>
    <p:extLst>
      <p:ext uri="{BB962C8B-B14F-4D97-AF65-F5344CB8AC3E}">
        <p14:creationId xmlns:p14="http://schemas.microsoft.com/office/powerpoint/2010/main" val="414022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7209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BA4DD0-9409-4F2E-26DB-79E8ECA26755}"/>
              </a:ext>
            </a:extLst>
          </p:cNvPr>
          <p:cNvSpPr txBox="1"/>
          <p:nvPr/>
        </p:nvSpPr>
        <p:spPr>
          <a:xfrm>
            <a:off x="759125" y="709035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highlight>
                  <a:srgbClr val="FFFFFF"/>
                </a:highlight>
                <a:latin typeface="Spoqa Han Sans"/>
              </a:rPr>
              <a:t>DeepLearning</a:t>
            </a:r>
            <a:r>
              <a:rPr lang="ko-KR" altLang="en-US" sz="2400" b="1" i="0" dirty="0">
                <a:effectLst/>
                <a:highlight>
                  <a:srgbClr val="FFFFFF"/>
                </a:highlight>
                <a:latin typeface="Spoqa Han Sans"/>
              </a:rPr>
              <a:t>의 </a:t>
            </a:r>
            <a:r>
              <a:rPr lang="en-US" altLang="ko-KR" sz="2400" b="1" i="0" dirty="0">
                <a:effectLst/>
                <a:highlight>
                  <a:srgbClr val="FFFFFF"/>
                </a:highlight>
                <a:latin typeface="Spoqa Han Sans"/>
              </a:rPr>
              <a:t>Maximum Likelihood </a:t>
            </a:r>
            <a:r>
              <a:rPr lang="ko-KR" altLang="en-US" sz="2400" b="1" i="0" dirty="0">
                <a:effectLst/>
                <a:highlight>
                  <a:srgbClr val="FFFFFF"/>
                </a:highlight>
                <a:latin typeface="Spoqa Han Sans"/>
              </a:rPr>
              <a:t>관점 해석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DF9587-CB8C-8A01-BC78-E77585FA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21" y="2555628"/>
            <a:ext cx="8362757" cy="40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032EA-E782-1F42-B0BD-9194994C1E06}"/>
              </a:ext>
            </a:extLst>
          </p:cNvPr>
          <p:cNvSpPr txBox="1"/>
          <p:nvPr/>
        </p:nvSpPr>
        <p:spPr>
          <a:xfrm>
            <a:off x="759125" y="1303492"/>
            <a:ext cx="10651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FF"/>
                </a:highlight>
              </a:rPr>
              <a:t>Data</a:t>
            </a:r>
            <a:r>
              <a:rPr lang="ko-KR" altLang="en-US" dirty="0">
                <a:highlight>
                  <a:srgbClr val="FFFFFF"/>
                </a:highlight>
              </a:rPr>
              <a:t>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y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 어떤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deterministic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한 값이 아니라 특정 파라미터를 갖는 분포라고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'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가정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FF"/>
                </a:highlight>
              </a:rPr>
              <a:t>간단히 말해서 특정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Input x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 주어졌을 때 집값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y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 𝜇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,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𝜎를 갖는 </a:t>
            </a:r>
            <a:r>
              <a:rPr lang="ko-KR" altLang="en-US" b="0" i="0" dirty="0" err="1">
                <a:effectLst/>
                <a:highlight>
                  <a:srgbClr val="FFFFFF"/>
                </a:highlight>
              </a:rPr>
              <a:t>가우시안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 분포라고 가정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FF"/>
                </a:highlight>
              </a:rPr>
              <a:t>이렇게 가정하고 어떤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x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 대한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y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maximum log likelihood(= minimize negative log likelihood)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는 다음과 같</a:t>
            </a:r>
            <a:r>
              <a:rPr lang="ko-KR" altLang="en-US" dirty="0">
                <a:highlight>
                  <a:srgbClr val="FFFFFF"/>
                </a:highlight>
              </a:rPr>
              <a:t>음</a:t>
            </a:r>
            <a:r>
              <a:rPr lang="en-US" altLang="ko-KR" dirty="0">
                <a:highlight>
                  <a:srgbClr val="FFFFFF"/>
                </a:highlight>
              </a:rPr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68F32-6954-EDC5-57A9-B16FE6D53C4D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Generation Network</a:t>
            </a:r>
          </a:p>
        </p:txBody>
      </p:sp>
    </p:spTree>
    <p:extLst>
      <p:ext uri="{BB962C8B-B14F-4D97-AF65-F5344CB8AC3E}">
        <p14:creationId xmlns:p14="http://schemas.microsoft.com/office/powerpoint/2010/main" val="25706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819262" y="2330410"/>
            <a:ext cx="993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likelihood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를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maximize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하는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parameter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를 찾는 방법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? </a:t>
            </a:r>
            <a:r>
              <a:rPr lang="en-US" altLang="ko-KR" dirty="0">
                <a:highlight>
                  <a:srgbClr val="FFFFFF"/>
                </a:highlight>
              </a:rPr>
              <a:t>-&gt;</a:t>
            </a:r>
            <a:r>
              <a:rPr lang="ko-KR" altLang="en-US" dirty="0">
                <a:highlight>
                  <a:srgbClr val="FFFFFF"/>
                </a:highlight>
              </a:rPr>
              <a:t>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미분으로 찾을 수 있다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FF"/>
                </a:highlight>
              </a:rPr>
              <a:t>만약 정규분포라면 미분해서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0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이 되는 𝜇와 𝜎를 찾</a:t>
            </a:r>
            <a:r>
              <a:rPr lang="ko-KR" altLang="en-US" dirty="0">
                <a:highlight>
                  <a:srgbClr val="FFFFFF"/>
                </a:highlight>
              </a:rPr>
              <a:t>음</a:t>
            </a:r>
            <a:r>
              <a:rPr lang="en-US" altLang="ko-KR" dirty="0">
                <a:highlight>
                  <a:srgbClr val="FFFFFF"/>
                </a:highlight>
              </a:rPr>
              <a:t>.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720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96DA033-5DC6-3D09-8DCB-AE41BC5D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912" y="3429000"/>
            <a:ext cx="6576175" cy="1454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A4DD0-9409-4F2E-26DB-79E8ECA26755}"/>
              </a:ext>
            </a:extLst>
          </p:cNvPr>
          <p:cNvSpPr txBox="1"/>
          <p:nvPr/>
        </p:nvSpPr>
        <p:spPr>
          <a:xfrm>
            <a:off x="844144" y="763841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  <a:highlight>
                  <a:srgbClr val="FFFFFF"/>
                </a:highlight>
              </a:rPr>
              <a:t>Maximum Likelihood Estimation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22122BA-EA77-785B-16CC-ECBDFA56C352}"/>
              </a:ext>
            </a:extLst>
          </p:cNvPr>
          <p:cNvSpPr txBox="1">
            <a:spLocks/>
          </p:cNvSpPr>
          <p:nvPr/>
        </p:nvSpPr>
        <p:spPr>
          <a:xfrm>
            <a:off x="464780" y="125036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Generation Network</a:t>
            </a:r>
          </a:p>
        </p:txBody>
      </p:sp>
    </p:spTree>
    <p:extLst>
      <p:ext uri="{BB962C8B-B14F-4D97-AF65-F5344CB8AC3E}">
        <p14:creationId xmlns:p14="http://schemas.microsoft.com/office/powerpoint/2010/main" val="181811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31470</TotalTime>
  <Words>692</Words>
  <Application>Microsoft Office PowerPoint</Application>
  <PresentationFormat>와이드스크린</PresentationFormat>
  <Paragraphs>68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Spoqa Han Sans</vt:lpstr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김지현</dc:creator>
  <cp:lastModifiedBy>다정 강</cp:lastModifiedBy>
  <cp:revision>292</cp:revision>
  <dcterms:created xsi:type="dcterms:W3CDTF">2022-10-05T14:57:26Z</dcterms:created>
  <dcterms:modified xsi:type="dcterms:W3CDTF">2024-07-05T01:56:24Z</dcterms:modified>
</cp:coreProperties>
</file>