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1751" r:id="rId2"/>
    <p:sldId id="1754" r:id="rId3"/>
    <p:sldId id="1776" r:id="rId4"/>
    <p:sldId id="1790" r:id="rId5"/>
    <p:sldId id="1791" r:id="rId6"/>
    <p:sldId id="1777" r:id="rId7"/>
    <p:sldId id="1787" r:id="rId8"/>
    <p:sldId id="1788" r:id="rId9"/>
    <p:sldId id="1767" r:id="rId10"/>
    <p:sldId id="17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66"/>
    <a:srgbClr val="FFCC66"/>
    <a:srgbClr val="FFCC00"/>
    <a:srgbClr val="F9BDF6"/>
    <a:srgbClr val="FDF1FC"/>
    <a:srgbClr val="B9B9B9"/>
    <a:srgbClr val="FFFFFF"/>
    <a:srgbClr val="000000"/>
    <a:srgbClr val="E0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0" autoAdjust="0"/>
    <p:restoredTop sz="83369" autoAdjust="0"/>
  </p:normalViewPr>
  <p:slideViewPr>
    <p:cSldViewPr snapToGrid="0">
      <p:cViewPr varScale="1">
        <p:scale>
          <a:sx n="58" d="100"/>
          <a:sy n="58" d="100"/>
        </p:scale>
        <p:origin x="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1727-F0F8-40BC-8658-B07991329B5A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7B85-B906-4B26-8DF9-F2949D30A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8000"/>
            <a:ext cx="4533900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1711" y="6456397"/>
            <a:ext cx="4302626" cy="340209"/>
          </a:xfrm>
          <a:prstGeom prst="rect">
            <a:avLst/>
          </a:prstGeom>
        </p:spPr>
        <p:txBody>
          <a:bodyPr lIns="90285" tIns="45146" rIns="90285" bIns="45146"/>
          <a:lstStyle/>
          <a:p>
            <a:fld id="{ED06A378-8AE2-4D63-B6F6-26953EB50F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7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3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6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2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0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8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5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7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1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094E-EF9E-3693-2B59-C0B01BDE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C9D7B-9EDE-C710-93AA-1FDB6C8B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4C22-98BD-D98C-4C3E-1E3E28F0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4E7F-C292-D477-208E-FEE6B34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1562-BDE9-DD60-5065-4A73319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E207-B3CA-A8D6-DA93-1F7B4F9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37F25-3496-CFCE-A9C5-80FFE68E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C259D-89E3-D882-E03E-2C4D131E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85073-57E3-E402-A6D2-F3795EB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E77F7-1F99-9E03-5FCA-701C820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CFB7B-2F0A-9595-8EC2-AC65E613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F3700-6EDE-66B5-D6F0-591EFC32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B4E19-1460-B251-8637-CA5DAAA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6C-BCFB-A782-DC63-E8CD25F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CF1C9-9FCE-D4A0-7DAE-047CF60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C600-9066-8271-119A-2BE2EF1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1E99-757A-F3B0-FE46-A9018AF7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334A4-B85E-EAC3-1A6B-91DF53F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0275B-CFB5-C7B6-C2E4-CCE6788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8D1F1-0EF4-7F95-C7C8-93B5881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3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3C2A-53B8-7EED-7D2D-3884BA05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EE1F7-01E7-D416-8104-61E1C841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3C673-EDC9-5537-2E8D-C9E8399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F3A35-42F8-B7B7-00D8-18A11187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D899C-254F-DE4A-AE1B-A1E5D65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8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E698-FE0F-8F29-3DA6-A96B8FA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B5C5F-38AB-F026-6F6C-E03FB965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E8A89-71E2-9B38-4D12-FFB747A9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29C4F-44B2-AE8F-2F3D-36D462F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83408-ADC3-78F1-0C4A-471834B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31786-9DAC-8A61-2822-BDFA9788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D571-E4FB-93B3-CC33-B310533C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BB16E-27D6-95C2-6887-A7F21766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AFF07-EBEF-D220-43E7-DBBEC45E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A61F4-FEA1-D5D1-58C8-E35B5D0B7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034B4-BF59-3166-2EA9-302158E4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D9578-393F-8FCE-F737-4DAB6985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FAD3A-521D-1CE2-5C48-9E7D1A26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18920-CB7F-9FF7-ED34-4C1ED05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BD0D-A35E-9B18-96F4-EB2E261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E5B3B-A034-5BDA-C514-67614756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5F931-F12B-139B-D0EF-7BA7967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30789-E3D7-6EBE-A1D2-FE41F86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8EEB-9603-8FD8-5AAA-DD84E26A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98128-5C63-0AD9-D62E-D68693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018AB-DA51-4201-4E4F-5E06A6A6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3A22-6B81-7411-129D-479489C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A53A-B784-1CE3-006B-EFCAE1CD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1BBDC-9D78-EDFA-DDF5-DCE7F22E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7C8E5-7E8D-098C-1C4A-11928CA2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FD3A1-ADC0-7B85-21F2-DCE91A3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8334-6103-DAFA-439A-EE6F9F2A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D4F1-584B-99CF-8339-A761D2D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C85C1-8809-5038-5121-6429B6A7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2E9A9-CC13-1DFC-EDFC-AF4A75E1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55F9-3732-9B0B-92CC-A538E76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805BC-A4D5-E453-0377-D57ED8AC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09A56-9064-8FB3-81B3-E19DF0C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27307-9DCF-F232-7039-A11D3E3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4D555-7340-8C9D-612C-719DF41D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094E8-7DE7-E274-96F6-B2F1D063C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7C44-4456-474E-9350-80ACE07A0EAE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D2FE7-1D0D-2346-3416-BACDA655F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65D53-A1D5-70D1-EF80-BFAA4803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1C957-58C7-EC7F-C461-9F73E6F82BA9}"/>
              </a:ext>
            </a:extLst>
          </p:cNvPr>
          <p:cNvSpPr txBox="1"/>
          <p:nvPr/>
        </p:nvSpPr>
        <p:spPr>
          <a:xfrm>
            <a:off x="537663" y="2642832"/>
            <a:ext cx="1192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Neural discrete representation learning(VQ-VAE)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4AFCC-BFE6-56E3-D8F7-C9A58C02C938}"/>
              </a:ext>
            </a:extLst>
          </p:cNvPr>
          <p:cNvSpPr txBox="1"/>
          <p:nvPr/>
        </p:nvSpPr>
        <p:spPr>
          <a:xfrm>
            <a:off x="1607377" y="3518346"/>
            <a:ext cx="8779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latin typeface="NimbusRomNo9L-Medi"/>
              </a:rPr>
              <a:t>Aaron van den Oord, Oriol </a:t>
            </a:r>
            <a:r>
              <a:rPr lang="en-US" altLang="ko-KR" sz="1800" b="0" i="0" u="none" strike="noStrike" baseline="0" dirty="0" err="1">
                <a:latin typeface="NimbusRomNo9L-Medi"/>
              </a:rPr>
              <a:t>Vinyals</a:t>
            </a:r>
            <a:r>
              <a:rPr lang="en-US" altLang="ko-KR" sz="1800" b="0" i="0" u="none" strike="noStrike" baseline="0" dirty="0">
                <a:latin typeface="NimbusRomNo9L-Medi"/>
              </a:rPr>
              <a:t>, </a:t>
            </a:r>
            <a:r>
              <a:rPr lang="en-US" altLang="ko-KR" sz="1800" b="0" i="0" u="none" strike="noStrike" baseline="0" dirty="0" err="1">
                <a:latin typeface="NimbusRomNo9L-Medi"/>
              </a:rPr>
              <a:t>Koray</a:t>
            </a:r>
            <a:r>
              <a:rPr lang="en-US" altLang="ko-KR" sz="1800" b="0" i="0" u="none" strike="noStrike" baseline="0" dirty="0">
                <a:latin typeface="NimbusRomNo9L-Medi"/>
              </a:rPr>
              <a:t> </a:t>
            </a:r>
            <a:r>
              <a:rPr lang="en-US" altLang="ko-KR" sz="1800" b="0" i="0" u="none" strike="noStrike" baseline="0" dirty="0" err="1">
                <a:latin typeface="NimbusRomNo9L-Medi"/>
              </a:rPr>
              <a:t>Kavukcuoglu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67636-B795-903A-0971-045B4358CABB}"/>
              </a:ext>
            </a:extLst>
          </p:cNvPr>
          <p:cNvSpPr txBox="1"/>
          <p:nvPr/>
        </p:nvSpPr>
        <p:spPr>
          <a:xfrm>
            <a:off x="746025" y="821599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2060"/>
                </a:solidFill>
              </a:rPr>
              <a:t>Prior</a:t>
            </a:r>
            <a:endParaRPr kumimoji="0" lang="ko-KR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FC037-7BC3-97E6-7AF9-F707598219CB}"/>
              </a:ext>
            </a:extLst>
          </p:cNvPr>
          <p:cNvSpPr txBox="1"/>
          <p:nvPr/>
        </p:nvSpPr>
        <p:spPr>
          <a:xfrm>
            <a:off x="373012" y="1465779"/>
            <a:ext cx="114459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VQ-VAE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학습 과정에서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discrete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distribution은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VQ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에 의해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categorical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distribution이며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다른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따라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autoregressive하게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만들 수 있음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여기에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autoregressive model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을 활용하여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pretrained VQ-VAE latent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로부터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autoregressive prior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를 학습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조금 더 구체적으로는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학습이 끝난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VQ-VAE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latent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input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으로 받아서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autoregressive model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에 넣어주는 방식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r>
              <a:rPr lang="en-US" altLang="ko-KR" b="1" dirty="0"/>
              <a:t>Autoregressive </a:t>
            </a:r>
            <a:r>
              <a:rPr lang="ko-KR" altLang="en-US" b="1" dirty="0"/>
              <a:t>모델의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Feature map</a:t>
            </a:r>
            <a:r>
              <a:rPr lang="ko-KR" altLang="en-US" b="1" dirty="0"/>
              <a:t>의 </a:t>
            </a:r>
            <a:r>
              <a:rPr lang="en-US" altLang="ko-KR" b="1" dirty="0"/>
              <a:t>autoregressive </a:t>
            </a:r>
            <a:r>
              <a:rPr lang="ko-KR" altLang="en-US" b="1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각 잠재 변수 </a:t>
            </a:r>
            <a:r>
              <a:rPr lang="en-US" altLang="ko-KR" dirty="0"/>
              <a:t>z</a:t>
            </a:r>
            <a:r>
              <a:rPr lang="ko-KR" altLang="en-US" dirty="0"/>
              <a:t>는 다른 </a:t>
            </a:r>
            <a:r>
              <a:rPr lang="en-US" altLang="ko-KR" dirty="0"/>
              <a:t>z</a:t>
            </a:r>
            <a:r>
              <a:rPr lang="ko-KR" altLang="en-US" dirty="0"/>
              <a:t>와의 관계에 따라 </a:t>
            </a:r>
            <a:r>
              <a:rPr lang="en-US" altLang="ko-KR" dirty="0"/>
              <a:t>feature map</a:t>
            </a:r>
            <a:r>
              <a:rPr lang="ko-KR" altLang="en-US" dirty="0"/>
              <a:t>이 </a:t>
            </a:r>
            <a:r>
              <a:rPr lang="en-US" altLang="ko-KR" dirty="0"/>
              <a:t>autoregressive</a:t>
            </a:r>
            <a:r>
              <a:rPr lang="ko-KR" altLang="en-US" dirty="0"/>
              <a:t>하게 생성될 수 있습니다</a:t>
            </a:r>
            <a:r>
              <a:rPr lang="en-US" altLang="ko-KR" dirty="0"/>
              <a:t>. </a:t>
            </a:r>
            <a:r>
              <a:rPr lang="ko-KR" altLang="en-US" dirty="0"/>
              <a:t>이는 각 변수들이 서로 연관성을 가지며</a:t>
            </a:r>
            <a:r>
              <a:rPr lang="en-US" altLang="ko-KR" dirty="0"/>
              <a:t>, </a:t>
            </a:r>
            <a:r>
              <a:rPr lang="ko-KR" altLang="en-US" dirty="0"/>
              <a:t>순차적으로 예측되는 방식을 의미합니다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학습 후 사용</a:t>
            </a:r>
            <a:r>
              <a:rPr lang="en-US" altLang="ko-KR" dirty="0"/>
              <a:t>: </a:t>
            </a:r>
            <a:r>
              <a:rPr lang="ko-KR" altLang="en-US" dirty="0"/>
              <a:t>학습이 끝난 후 </a:t>
            </a:r>
            <a:r>
              <a:rPr lang="en-US" altLang="ko-KR" dirty="0"/>
              <a:t>VQ-VAE</a:t>
            </a:r>
            <a:r>
              <a:rPr lang="ko-KR" altLang="en-US" dirty="0"/>
              <a:t>의 잠재 변수를 </a:t>
            </a:r>
            <a:r>
              <a:rPr lang="en-US" altLang="ko-KR" dirty="0"/>
              <a:t>autoregressive </a:t>
            </a:r>
            <a:r>
              <a:rPr lang="ko-KR" altLang="en-US" dirty="0"/>
              <a:t>모델의 입력으로 사용하여</a:t>
            </a:r>
            <a:r>
              <a:rPr lang="en-US" altLang="ko-KR" dirty="0"/>
              <a:t>, </a:t>
            </a:r>
            <a:r>
              <a:rPr lang="ko-KR" altLang="en-US" dirty="0"/>
              <a:t>더 복잡하고 정교한 데이터를 생성할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FB0708-D685-CD47-DADB-25B57A77A31F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VQ-VAE</a:t>
            </a:r>
          </a:p>
        </p:txBody>
      </p:sp>
    </p:spTree>
    <p:extLst>
      <p:ext uri="{BB962C8B-B14F-4D97-AF65-F5344CB8AC3E}">
        <p14:creationId xmlns:p14="http://schemas.microsoft.com/office/powerpoint/2010/main" val="38316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F2DCA59C-609B-EB5A-2003-41C8CB7709FE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Abstract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6DB1E-258C-7BE2-EF7E-36ABE8FF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25" y="2381891"/>
            <a:ext cx="103522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VAE : continuous latent + gaussian prior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VQ-VAE : discrete latent + learnable categorical prior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VQ-VAE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가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discrete latent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학습이 가능했던 이유는 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vector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quantisation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(VQ)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덕분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VQ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를 사용함으로써 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VAE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posterior collapse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현상 방지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VQ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를 활용하여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discrete latent variables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을 얻은 다음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autoregressive model(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PixelCNN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WaveNet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에 넣어주면 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autoregressive prior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를 얻을 수 있는데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이를 통해 높은 퀄리티의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image, video, speech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를 생성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4CF1-36A6-E32B-EC00-7A4E4BBFCE31}"/>
              </a:ext>
            </a:extLst>
          </p:cNvPr>
          <p:cNvSpPr txBox="1"/>
          <p:nvPr/>
        </p:nvSpPr>
        <p:spPr>
          <a:xfrm>
            <a:off x="746025" y="821599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VAE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와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VQ-VAE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2059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367873" y="228504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+mj-lt"/>
                <a:ea typeface="Noto Sans KR" panose="020B0200000000000000" pitchFamily="50" charset="-127"/>
              </a:rPr>
              <a:t>posterior collapse</a:t>
            </a:r>
            <a:endParaRPr lang="en-US" altLang="ko-KR" sz="3200" dirty="0">
              <a:solidFill>
                <a:srgbClr val="002060"/>
              </a:solidFill>
              <a:latin typeface="+mj-lt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28C7C0-B6AA-5482-3DE0-50D08C15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94" y="1380694"/>
            <a:ext cx="4190529" cy="3919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AFDF7-6C16-3DFF-1223-99AD7119EB57}"/>
              </a:ext>
            </a:extLst>
          </p:cNvPr>
          <p:cNvSpPr txBox="1"/>
          <p:nvPr/>
        </p:nvSpPr>
        <p:spPr>
          <a:xfrm>
            <a:off x="659363" y="1251717"/>
            <a:ext cx="665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posterior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collapse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VAE의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objective인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ELBO 중에서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regularization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error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term에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의해 발생하며,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approximate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posterior와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gaussian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prior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z가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같아지는 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1C511-3388-9512-F0A5-817072C64317}"/>
              </a:ext>
            </a:extLst>
          </p:cNvPr>
          <p:cNvSpPr txBox="1"/>
          <p:nvPr/>
        </p:nvSpPr>
        <p:spPr>
          <a:xfrm>
            <a:off x="659363" y="2598976"/>
            <a:ext cx="665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VQ-VAE 논문에서는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posterior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collapse란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powerful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autoregressive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decoder가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decoding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 과정에서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latent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Noto Sans" panose="020B0502040504020204" pitchFamily="34" charset="0"/>
              </a:rPr>
              <a:t> 정보가 무시되는 현상으로 정의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BED80-C699-D636-07B7-082F4331AED8}"/>
              </a:ext>
            </a:extLst>
          </p:cNvPr>
          <p:cNvSpPr txBox="1"/>
          <p:nvPr/>
        </p:nvSpPr>
        <p:spPr>
          <a:xfrm>
            <a:off x="542985" y="3822913"/>
            <a:ext cx="6652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*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posterior collapse :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이미지를 생성하는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VAE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의 경우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latent vector z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에 의해 이미지를 생성하게 되는데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sequential data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를 생성하는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autoregressive model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의 경우 이미지를 생성하면서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latent vector z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를 무시하게 되는 경향이 발생한다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특히 긴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sequence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일수록 무시되는 경향이 더욱 심해지고 이를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posterior collapse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라고 한다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62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795588-1510-7E2B-EE26-3DEBC274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91" y="1227923"/>
            <a:ext cx="3053439" cy="2910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D9B075-BB6A-C0CA-C585-32AC679B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68" y="1238000"/>
            <a:ext cx="5432958" cy="2910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87D6C-26BD-9E79-D426-FF2F5798D01A}"/>
              </a:ext>
            </a:extLst>
          </p:cNvPr>
          <p:cNvSpPr txBox="1"/>
          <p:nvPr/>
        </p:nvSpPr>
        <p:spPr>
          <a:xfrm>
            <a:off x="734006" y="4363688"/>
            <a:ext cx="4613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특징을 잘 유지하면서 차원을 축소하여 데이터의 중요한 정보를 압축하는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Latent vector</a:t>
            </a:r>
            <a:r>
              <a:rPr lang="ko-KR" altLang="en-US" dirty="0"/>
              <a:t>를 잘 추출하는 것이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1BCEA-38EE-504E-A258-64799B505CC4}"/>
              </a:ext>
            </a:extLst>
          </p:cNvPr>
          <p:cNvSpPr txBox="1"/>
          <p:nvPr/>
        </p:nvSpPr>
        <p:spPr>
          <a:xfrm>
            <a:off x="6096000" y="4491167"/>
            <a:ext cx="4959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VAE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데이터의 분포를 학습하여 새로운 데이터를 생성하거나 기존 데이터를 복원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encoding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이 </a:t>
            </a:r>
            <a:r>
              <a:rPr lang="en-US" altLang="ko-KR" dirty="0"/>
              <a:t>prior</a:t>
            </a:r>
            <a:r>
              <a:rPr lang="ko-KR" altLang="en-US" dirty="0"/>
              <a:t>로 주어짐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Generate</a:t>
            </a:r>
            <a:r>
              <a:rPr lang="ko-KR" altLang="en-US" dirty="0"/>
              <a:t>에 목표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F3AB98B-7A97-67B8-ED15-A2ECA4D46156}"/>
              </a:ext>
            </a:extLst>
          </p:cNvPr>
          <p:cNvSpPr txBox="1">
            <a:spLocks/>
          </p:cNvSpPr>
          <p:nvPr/>
        </p:nvSpPr>
        <p:spPr>
          <a:xfrm>
            <a:off x="367873" y="228504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Variational Autoencoder</a:t>
            </a:r>
          </a:p>
        </p:txBody>
      </p:sp>
    </p:spTree>
    <p:extLst>
      <p:ext uri="{BB962C8B-B14F-4D97-AF65-F5344CB8AC3E}">
        <p14:creationId xmlns:p14="http://schemas.microsoft.com/office/powerpoint/2010/main" val="19449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D5523-F7FE-5D04-1BE7-1492EEB7E759}"/>
              </a:ext>
            </a:extLst>
          </p:cNvPr>
          <p:cNvSpPr txBox="1"/>
          <p:nvPr/>
        </p:nvSpPr>
        <p:spPr>
          <a:xfrm>
            <a:off x="985893" y="1485642"/>
            <a:ext cx="10417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VQ-VAE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의 저자들은 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likelihood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로 최적화하더라도 딥러닝 모델은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latent space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에 유의미한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feature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들을 뽑아낼 수 있다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고 생각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discrete latent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가 여러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modality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에 잘 어울릴 뿐만 아니라 추론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계획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예측 등의 학습에도 유리하다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고 생각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당시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latent space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continuous (like VAE)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하거나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discrete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했는데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앞서 언급된 장점에도 불구하고 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discrete latent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에서는 성능이 잘 나오지 않음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D973A-A88D-B6A2-23E0-A5E95C219415}"/>
              </a:ext>
            </a:extLst>
          </p:cNvPr>
          <p:cNvSpPr txBox="1"/>
          <p:nvPr/>
        </p:nvSpPr>
        <p:spPr>
          <a:xfrm>
            <a:off x="746025" y="821599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2060"/>
                </a:solidFill>
              </a:rPr>
              <a:t>Motivation</a:t>
            </a:r>
            <a:endParaRPr kumimoji="0" lang="ko-KR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90856F3-D0A3-1020-80BE-25770D24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3" y="3618033"/>
            <a:ext cx="1121289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불연속성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discrete latent </a:t>
            </a:r>
            <a:r>
              <a:rPr lang="en-US" altLang="ko-KR" dirty="0">
                <a:highlight>
                  <a:srgbClr val="FFFFFF"/>
                </a:highlight>
                <a:latin typeface="Arial" panose="020B0604020202020204" pitchFamily="34" charset="0"/>
              </a:rPr>
              <a:t>space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에서는 변수의 변화가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불연속적이기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때문에, 연속적인 공간에서의 부드러운 </a:t>
            </a:r>
            <a:r>
              <a:rPr lang="en-US" altLang="ko-KR" dirty="0">
                <a:latin typeface="Arial" panose="020B0604020202020204" pitchFamily="34" charset="0"/>
              </a:rPr>
              <a:t>gradient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흐름을 제공하지 못</a:t>
            </a:r>
            <a:r>
              <a:rPr lang="ko-KR" altLang="en-US" dirty="0">
                <a:latin typeface="Arial" panose="020B0604020202020204" pitchFamily="34" charset="0"/>
              </a:rPr>
              <a:t>함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정보 손실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discrete latent </a:t>
            </a:r>
            <a:r>
              <a:rPr lang="en-US" altLang="ko-KR" dirty="0">
                <a:highlight>
                  <a:srgbClr val="FFFFFF"/>
                </a:highlight>
                <a:latin typeface="Arial" panose="020B0604020202020204" pitchFamily="34" charset="0"/>
              </a:rPr>
              <a:t>space 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</a:rPr>
              <a:t>에서는 </a:t>
            </a:r>
            <a:r>
              <a:rPr lang="en-US" altLang="ko-KR" dirty="0">
                <a:highlight>
                  <a:srgbClr val="FFFFFF"/>
                </a:highlight>
                <a:latin typeface="Arial" panose="020B0604020202020204" pitchFamily="34" charset="0"/>
              </a:rPr>
              <a:t>latent variable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가질 수 있는 상태가 제한적이므로, 입력 데이터의 복잡한 특징을 충분히 포착하지 못할 수 </a:t>
            </a:r>
            <a:r>
              <a:rPr lang="ko-KR" altLang="en-US" dirty="0">
                <a:latin typeface="Arial" panose="020B0604020202020204" pitchFamily="34" charset="0"/>
              </a:rPr>
              <a:t>있는데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이는 모델이 데이터의 세부 정보를 잃어버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림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 계산 비용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discrete latent </a:t>
            </a:r>
            <a:r>
              <a:rPr lang="en-US" altLang="ko-KR" dirty="0">
                <a:highlight>
                  <a:srgbClr val="FFFFFF"/>
                </a:highlight>
                <a:latin typeface="Arial" panose="020B0604020202020204" pitchFamily="34" charset="0"/>
              </a:rPr>
              <a:t>space 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</a:rPr>
              <a:t>에서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가능한 모든 조합을 고려해야 하기 때문에 계산 비용이 높아질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 있음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이는 특히 대규모 데이터셋이나 고차원 데이터의 경우 문제를 더욱 심화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시킴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VQ-VAE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E739F-460D-8BCA-44DF-4BC2A280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14" y="646302"/>
            <a:ext cx="10094772" cy="322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7122F8-EBEF-BD58-DB90-A1ACC4E25FBF}"/>
              </a:ext>
            </a:extLst>
          </p:cNvPr>
          <p:cNvSpPr txBox="1"/>
          <p:nvPr/>
        </p:nvSpPr>
        <p:spPr>
          <a:xfrm>
            <a:off x="552618" y="3990064"/>
            <a:ext cx="113234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highlight>
                  <a:srgbClr val="FFFFFF"/>
                </a:highlight>
              </a:rPr>
              <a:t>VAE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input data 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𝑥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, prior distribution 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𝑝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(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𝑧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 주어질 때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이산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latent random variable 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𝑧에 대해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posterior distribution 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𝑞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(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𝑧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|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𝑥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)</a:t>
            </a:r>
            <a:r>
              <a:rPr lang="ko-KR" altLang="en-US" dirty="0">
                <a:highlight>
                  <a:srgbClr val="FFFFFF"/>
                </a:highlight>
              </a:rPr>
              <a:t>를 </a:t>
            </a:r>
            <a:r>
              <a:rPr lang="en-US" altLang="ko-KR" b="0" i="0" dirty="0" err="1">
                <a:effectLst/>
                <a:highlight>
                  <a:srgbClr val="FFFFFF"/>
                </a:highlight>
              </a:rPr>
              <a:t>parameterise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하는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encoder, input data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 대한 분포 𝑝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(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𝑥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|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𝑧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를 다루는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decoder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로 구성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VAE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에서 내부적으로 취급하는 분포는 대개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Gaussian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분포를 따른다고 가정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algn="l"/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altLang="ko-KR" b="1" i="0" dirty="0">
                <a:effectLst/>
                <a:highlight>
                  <a:srgbClr val="FFFFFF"/>
                </a:highlight>
              </a:rPr>
              <a:t>VQ-VAE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Vector quantization(VQ)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을 이용하여 이산 표현을 다룸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VQ</a:t>
            </a:r>
            <a:r>
              <a:rPr lang="ko-KR" altLang="en-US" dirty="0">
                <a:highlight>
                  <a:srgbClr val="FFFFFF"/>
                </a:highlight>
              </a:rPr>
              <a:t>를 사용하여</a:t>
            </a:r>
            <a:r>
              <a:rPr lang="en-US" altLang="ko-KR" dirty="0">
                <a:highlight>
                  <a:srgbClr val="FFFFFF"/>
                </a:highlight>
              </a:rPr>
              <a:t>,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posterior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과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prior distribution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은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categorical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하며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,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이 분포로부터 생성된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sample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은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embedding table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을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indexing</a:t>
            </a:r>
            <a:r>
              <a:rPr lang="ko-KR" altLang="en-US" dirty="0">
                <a:highlight>
                  <a:srgbClr val="FFFFFF"/>
                </a:highlight>
              </a:rPr>
              <a:t>함</a:t>
            </a:r>
            <a:r>
              <a:rPr lang="en-US" altLang="ko-KR" dirty="0">
                <a:highlight>
                  <a:srgbClr val="FFFFFF"/>
                </a:highlight>
              </a:rPr>
              <a:t>.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이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embeddings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는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decoder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입력으로 </a:t>
            </a:r>
            <a:r>
              <a:rPr lang="ko-KR" altLang="en-US" b="0" i="0" dirty="0" err="1">
                <a:effectLst/>
                <a:highlight>
                  <a:srgbClr val="FFFFFF"/>
                </a:highlight>
              </a:rPr>
              <a:t>들어감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86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26641B-281E-3919-D44E-B3D61EA31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308" y="4346060"/>
                <a:ext cx="11555384" cy="12270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latinLnBrk="0"/>
                <a:r>
                  <a:rPr lang="en-US" altLang="ko-KR" dirty="0">
                    <a:latin typeface="+mn-lt"/>
                  </a:rPr>
                  <a:t>Embedding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dirty="0"/>
                          <m:t>𝑒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ko-KR" altLang="en-US" dirty="0"/>
                          <m:t>∈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ko-KR" altLang="en-US" dirty="0"/>
                          <m:t>𝑅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ko-KR" altLang="en-US" dirty="0">
                    <a:latin typeface="+mn-lt"/>
                  </a:rPr>
                  <a:t> 이산표현을 나타냄</a:t>
                </a:r>
                <a:r>
                  <a:rPr lang="en-US" altLang="ko-KR" dirty="0">
                    <a:latin typeface="+mn-lt"/>
                  </a:rPr>
                  <a:t> (</a:t>
                </a:r>
                <a:r>
                  <a:rPr lang="en-US" altLang="ko-KR" dirty="0"/>
                  <a:t>codebook)</a:t>
                </a:r>
                <a:endParaRPr lang="en-US" altLang="ko-KR" dirty="0">
                  <a:latin typeface="+mn-lt"/>
                </a:endParaRPr>
              </a:p>
              <a:p>
                <a:pPr lvl="0" latinLnBrk="0"/>
                <a:r>
                  <a:rPr lang="en-US" altLang="ko-KR" dirty="0">
                    <a:latin typeface="+mn-lt"/>
                  </a:rPr>
                  <a:t>(</a:t>
                </a:r>
                <a:r>
                  <a:rPr lang="ko-KR" altLang="en-US" dirty="0">
                    <a:latin typeface="+mn-lt"/>
                  </a:rPr>
                  <a:t>𝐾는 이산 표현 공간의 크기</a:t>
                </a:r>
                <a:r>
                  <a:rPr lang="en-US" altLang="ko-KR" dirty="0">
                    <a:latin typeface="+mn-lt"/>
                  </a:rPr>
                  <a:t>, </a:t>
                </a:r>
                <a:r>
                  <a:rPr lang="ko-KR" altLang="en-US" dirty="0">
                    <a:latin typeface="+mn-lt"/>
                  </a:rPr>
                  <a:t>𝐷는 각 </a:t>
                </a:r>
                <a:r>
                  <a:rPr lang="en-US" altLang="ko-KR" dirty="0">
                    <a:latin typeface="+mn-lt"/>
                  </a:rPr>
                  <a:t>embedding vector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lt"/>
                  </a:rPr>
                  <a:t>의 차원</a:t>
                </a:r>
                <a:r>
                  <a:rPr lang="en-US" altLang="ko-KR" dirty="0">
                    <a:latin typeface="+mn-lt"/>
                  </a:rPr>
                  <a:t>)</a:t>
                </a:r>
              </a:p>
              <a:p>
                <a:pPr lvl="0" latinLnBrk="0"/>
                <a:r>
                  <a:rPr lang="ko-KR" altLang="en-US" dirty="0">
                    <a:latin typeface="+mn-lt"/>
                  </a:rPr>
                  <a:t>모델의 </a:t>
                </a:r>
                <a:r>
                  <a:rPr lang="en-US" altLang="ko-KR" dirty="0">
                    <a:latin typeface="+mn-lt"/>
                  </a:rPr>
                  <a:t>encoder</a:t>
                </a:r>
                <a:r>
                  <a:rPr lang="ko-KR" altLang="en-US" dirty="0">
                    <a:latin typeface="+mn-lt"/>
                  </a:rPr>
                  <a:t>는 입력 𝑥를 받아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lt"/>
                  </a:rPr>
                  <a:t>를 출력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</a:t>
                </a:r>
                <a:r>
                  <a:rPr lang="en-US" altLang="ko-KR" dirty="0">
                    <a:latin typeface="+mn-lt"/>
                  </a:rPr>
                  <a:t> </a:t>
                </a:r>
                <a:r>
                  <a:rPr lang="ko-KR" altLang="en-US" dirty="0">
                    <a:latin typeface="+mn-lt"/>
                  </a:rPr>
                  <a:t>이산표현벡터 𝑧는 </a:t>
                </a:r>
                <a:r>
                  <a:rPr lang="en-US" altLang="ko-KR" dirty="0">
                    <a:latin typeface="+mn-lt"/>
                  </a:rPr>
                  <a:t>embedding space </a:t>
                </a:r>
                <a:r>
                  <a:rPr lang="ko-KR" altLang="en-US" dirty="0">
                    <a:latin typeface="+mn-lt"/>
                  </a:rPr>
                  <a:t>𝑒에서 가장 가까운 </a:t>
                </a:r>
                <a:r>
                  <a:rPr lang="en-US" altLang="ko-KR" dirty="0">
                    <a:latin typeface="+mn-lt"/>
                  </a:rPr>
                  <a:t>embedding vector</a:t>
                </a:r>
                <a:r>
                  <a:rPr lang="ko-KR" altLang="en-US" dirty="0">
                    <a:latin typeface="+mn-lt"/>
                  </a:rPr>
                  <a:t>를 찾음</a:t>
                </a:r>
                <a:endParaRPr lang="en-US" altLang="ko-KR" dirty="0">
                  <a:latin typeface="+mn-lt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26641B-281E-3919-D44E-B3D61EA3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308" y="4346060"/>
                <a:ext cx="11555384" cy="1227003"/>
              </a:xfrm>
              <a:prstGeom prst="rect">
                <a:avLst/>
              </a:prstGeom>
              <a:blipFill>
                <a:blip r:embed="rId3"/>
                <a:stretch>
                  <a:fillRect l="-422" t="-995" b="-646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VQVAE">
            <a:extLst>
              <a:ext uri="{FF2B5EF4-FFF2-40B4-BE49-F238E27FC236}">
                <a16:creationId xmlns:a16="http://schemas.microsoft.com/office/drawing/2014/main" id="{2511A6C2-D25D-6298-2233-86F30873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74" y="5772285"/>
            <a:ext cx="8686800" cy="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7705E9-1723-C49B-E129-CC1251716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14" y="646302"/>
            <a:ext cx="10094772" cy="322065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BB2612B-C33A-9C05-A5FE-122FB956902B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VQ-VAE</a:t>
            </a:r>
          </a:p>
        </p:txBody>
      </p:sp>
    </p:spTree>
    <p:extLst>
      <p:ext uri="{BB962C8B-B14F-4D97-AF65-F5344CB8AC3E}">
        <p14:creationId xmlns:p14="http://schemas.microsoft.com/office/powerpoint/2010/main" val="110000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4E423-2DDF-A6FB-9129-4B2A737022A8}"/>
              </a:ext>
            </a:extLst>
          </p:cNvPr>
          <p:cNvSpPr txBox="1"/>
          <p:nvPr/>
        </p:nvSpPr>
        <p:spPr>
          <a:xfrm>
            <a:off x="944772" y="4180373"/>
            <a:ext cx="101986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한 가지 중요한 점은 식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2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에서는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real gradient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가 없다는 점이다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이는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straight-through estimator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와 비슷한 방법을 사용하여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gradient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를 근사할 수 있다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decoder input 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𝑧𝑞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(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𝑥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)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를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encoder output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으로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gradient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를 복사하면 된다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Forward</a:t>
            </a:r>
            <a:r>
              <a:rPr lang="ko-KR" alt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에서는 </a:t>
            </a:r>
            <a:r>
              <a:rPr lang="en-US" altLang="ko-KR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MJXc-TeX-math-I"/>
              </a:rPr>
              <a:t>zq</a:t>
            </a:r>
            <a:r>
              <a:rPr lang="en-US" altLang="ko-KR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MJXc-TeX-main-R"/>
              </a:rPr>
              <a:t>(</a:t>
            </a:r>
            <a:r>
              <a:rPr lang="en-US" altLang="ko-KR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MJXc-TeX-main-R"/>
              </a:rPr>
              <a:t>)</a:t>
            </a:r>
            <a:r>
              <a:rPr lang="ko-KR" alt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𝑧𝑞</a:t>
            </a:r>
            <a:r>
              <a:rPr lang="en-US" altLang="ko-KR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(</a:t>
            </a:r>
            <a:r>
              <a:rPr lang="ko-KR" alt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𝑥</a:t>
            </a:r>
            <a:r>
              <a:rPr lang="en-US" altLang="ko-KR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)</a:t>
            </a:r>
            <a:r>
              <a:rPr lang="ko-KR" alt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가 </a:t>
            </a:r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decoder</a:t>
            </a:r>
            <a:r>
              <a:rPr lang="ko-KR" alt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로 전달된다</a:t>
            </a:r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.</a:t>
            </a:r>
            <a:b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</a:br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Backward</a:t>
            </a:r>
            <a:r>
              <a:rPr lang="ko-KR" alt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에서는 </a:t>
            </a:r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gradient </a:t>
            </a:r>
            <a:r>
              <a:rPr lang="ko-KR" alt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MJXc-TeX-math-I"/>
              </a:rPr>
              <a:t>zL</a:t>
            </a:r>
            <a:r>
              <a:rPr lang="ko-KR" alt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∇𝑧𝐿</a:t>
            </a:r>
            <a:r>
              <a:rPr lang="ko-KR" alt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이 </a:t>
            </a:r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encoder</a:t>
            </a:r>
            <a:r>
              <a:rPr lang="ko-KR" alt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로 그대로 전달된다</a:t>
            </a:r>
            <a:r>
              <a:rPr lang="en-US" altLang="ko-KR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Gill Sans"/>
              </a:rPr>
              <a:t>.</a:t>
            </a:r>
            <a:endParaRPr lang="ko-KR" altLang="en-US" b="0" i="0" dirty="0">
              <a:solidFill>
                <a:srgbClr val="515151"/>
              </a:solidFill>
              <a:effectLst/>
              <a:highlight>
                <a:srgbClr val="FFFFFF"/>
              </a:highlight>
              <a:latin typeface="Gill Sans"/>
            </a:endParaRPr>
          </a:p>
          <a:p>
            <a:pPr algn="l"/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Encoder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의 출력과 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Decoder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의 입력은 𝐷 차원의 같은 공간에 존재하여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, gradient</a:t>
            </a:r>
            <a:r>
              <a:rPr lang="ko-KR" altLang="en-US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가 어떻게 변화해야 하는지 정보를 줄 수 있다</a:t>
            </a:r>
            <a:r>
              <a:rPr lang="en-US" altLang="ko-KR" b="0" i="0" dirty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Gill San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BADCF-B55D-C5C6-DF32-9997C61E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14" y="646302"/>
            <a:ext cx="10094772" cy="322065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A284844-F690-FF14-D70D-C44212A9C774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VQ-VAE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1294B-4BC0-6CE0-AFA0-CC88A7FB1D5F}"/>
              </a:ext>
            </a:extLst>
          </p:cNvPr>
          <p:cNvSpPr txBox="1"/>
          <p:nvPr/>
        </p:nvSpPr>
        <p:spPr>
          <a:xfrm>
            <a:off x="746025" y="821599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2060"/>
                </a:solidFill>
              </a:rPr>
              <a:t>Learning</a:t>
            </a:r>
            <a:endParaRPr kumimoji="0" lang="ko-KR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66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AE94E9-C1D0-DF21-B943-4E032EE2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71" y="2718503"/>
            <a:ext cx="11397368" cy="198515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reconstruction loss</a:t>
            </a:r>
            <a:r>
              <a:rPr lang="ko-KR" altLang="en-US" dirty="0"/>
              <a:t>으로 입력 데이터를 인코딩하고 디코딩하여 원래 입력 데이터와 얼마나 유사한지 측정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 err="1"/>
              <a:t>임베딩</a:t>
            </a:r>
            <a:r>
              <a:rPr lang="ko-KR" altLang="en-US" dirty="0"/>
              <a:t> 벡터 𝑒𝑖는 어떤 </a:t>
            </a:r>
            <a:r>
              <a:rPr lang="en-US" altLang="ko-KR" dirty="0"/>
              <a:t>gradient</a:t>
            </a:r>
            <a:r>
              <a:rPr lang="ko-KR" altLang="en-US" dirty="0"/>
              <a:t>도 받지 못하기 때문에 </a:t>
            </a:r>
            <a:r>
              <a:rPr lang="en-US" altLang="ko-KR" dirty="0"/>
              <a:t>Vector </a:t>
            </a:r>
            <a:r>
              <a:rPr lang="en-US" altLang="ko-KR" dirty="0" err="1"/>
              <a:t>Quantisation</a:t>
            </a:r>
            <a:r>
              <a:rPr lang="en-US" altLang="ko-KR" dirty="0"/>
              <a:t>(VQ)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dirty="0"/>
              <a:t>VQ </a:t>
            </a:r>
            <a:r>
              <a:rPr lang="ko-KR" altLang="en-US" dirty="0"/>
              <a:t>목표는 인코더의 출력 </a:t>
            </a:r>
            <a:r>
              <a:rPr lang="en-US" altLang="ko-KR" dirty="0"/>
              <a:t>ze​(x)</a:t>
            </a:r>
            <a:r>
              <a:rPr lang="ko-KR" altLang="en-US" dirty="0"/>
              <a:t>를 가장 가까운 </a:t>
            </a:r>
            <a:r>
              <a:rPr lang="ko-KR" altLang="en-US" dirty="0" err="1"/>
              <a:t>임베딩</a:t>
            </a:r>
            <a:r>
              <a:rPr lang="ko-KR" altLang="en-US" dirty="0"/>
              <a:t> 벡터 </a:t>
            </a:r>
            <a:r>
              <a:rPr lang="en-US" altLang="ko-KR" dirty="0"/>
              <a:t>e</a:t>
            </a:r>
            <a:r>
              <a:rPr lang="ko-KR" altLang="en-US" dirty="0"/>
              <a:t>로 이동시키는 것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embedding space</a:t>
            </a:r>
            <a:r>
              <a:rPr lang="ko-KR" altLang="en-US" dirty="0"/>
              <a:t>는 무한하기 때문에 𝑒𝑖는 </a:t>
            </a:r>
            <a:r>
              <a:rPr lang="en-US" altLang="ko-KR" dirty="0"/>
              <a:t>encoder parameter</a:t>
            </a:r>
            <a:r>
              <a:rPr lang="ko-KR" altLang="en-US" dirty="0"/>
              <a:t>만큼 빠르게 학습되지 않을 수 있음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Encoder</a:t>
            </a:r>
            <a:r>
              <a:rPr lang="ko-KR" altLang="en-US" dirty="0"/>
              <a:t>가 </a:t>
            </a:r>
            <a:r>
              <a:rPr lang="en-US" altLang="ko-KR" dirty="0"/>
              <a:t>embedding</a:t>
            </a:r>
            <a:r>
              <a:rPr lang="ko-KR" altLang="en-US" dirty="0"/>
              <a:t>과 출력이 </a:t>
            </a:r>
            <a:r>
              <a:rPr lang="en-US" altLang="ko-KR" dirty="0"/>
              <a:t>grow</a:t>
            </a:r>
            <a:r>
              <a:rPr lang="ko-KR" altLang="en-US" dirty="0"/>
              <a:t>할 수 있게 만들기 위해 </a:t>
            </a:r>
            <a:r>
              <a:rPr lang="en-US" altLang="ko-KR" dirty="0"/>
              <a:t>commitment loss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sg</a:t>
            </a:r>
            <a:r>
              <a:rPr lang="ko-KR" altLang="en-US" dirty="0"/>
              <a:t>는 </a:t>
            </a:r>
            <a:r>
              <a:rPr lang="en-US" altLang="ko-KR" dirty="0"/>
              <a:t>stop gradient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해당 값이 고정되어 변경되지 않음을 의미</a:t>
            </a:r>
            <a:r>
              <a:rPr lang="en-US" altLang="ko-KR" dirty="0"/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/>
              <a:t>𝛽는 </a:t>
            </a:r>
            <a:r>
              <a:rPr lang="en-US" altLang="ko-KR" dirty="0"/>
              <a:t>commitment loss</a:t>
            </a:r>
            <a:r>
              <a:rPr lang="ko-KR" altLang="en-US" dirty="0"/>
              <a:t>의 중요도를 정하는 </a:t>
            </a:r>
            <a:r>
              <a:rPr lang="en-US" altLang="ko-KR" dirty="0"/>
              <a:t>hyperparameter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dirty="0"/>
              <a:t>모든 실험에서 𝛽</a:t>
            </a:r>
            <a:r>
              <a:rPr lang="en-US" altLang="ko-KR" dirty="0"/>
              <a:t>=0.25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02803-00EB-B41D-BCF1-363F590A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42" y="1725071"/>
            <a:ext cx="8894933" cy="55162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1B9B6BB-041E-148F-95EC-C58562E907A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VQ-VAE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83939-648E-C7CC-D578-A4554B634129}"/>
              </a:ext>
            </a:extLst>
          </p:cNvPr>
          <p:cNvSpPr txBox="1"/>
          <p:nvPr/>
        </p:nvSpPr>
        <p:spPr>
          <a:xfrm>
            <a:off x="746025" y="821599"/>
            <a:ext cx="6540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2060"/>
                </a:solidFill>
              </a:rPr>
              <a:t>Learning</a:t>
            </a:r>
            <a:endParaRPr kumimoji="0" lang="ko-KR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D4970-1654-7906-16E1-0397FF35CE7C}"/>
              </a:ext>
            </a:extLst>
          </p:cNvPr>
          <p:cNvSpPr txBox="1"/>
          <p:nvPr/>
        </p:nvSpPr>
        <p:spPr>
          <a:xfrm>
            <a:off x="397316" y="4938572"/>
            <a:ext cx="11397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Reconstruction loss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는 의미상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VAE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와 동일합니다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다만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VQ-VAE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MAP inference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과정에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VQ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를 적용한다면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충분한 학습을 통해 수렴한 경우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 z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중에서 𝑧𝑞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𝑥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인 경우만 고려되는 것을 알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최종적으로 아래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번째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line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의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log⁡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𝑝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𝑥∣𝑧𝑞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𝑥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reconstruction loss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가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이를 구현할 때에는 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MSE loss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를 사용하였는데요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97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39120</TotalTime>
  <Words>950</Words>
  <Application>Microsoft Office PowerPoint</Application>
  <PresentationFormat>와이드스크린</PresentationFormat>
  <Paragraphs>81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Gill Sans</vt:lpstr>
      <vt:lpstr>MJXc-TeX-main-R</vt:lpstr>
      <vt:lpstr>MJXc-TeX-math-I</vt:lpstr>
      <vt:lpstr>NimbusRomNo9L-Medi</vt:lpstr>
      <vt:lpstr>Noto Sans KR</vt:lpstr>
      <vt:lpstr>맑은 고딕</vt:lpstr>
      <vt:lpstr>Arial</vt:lpstr>
      <vt:lpstr>Cambria Math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김지현</dc:creator>
  <cp:lastModifiedBy>다정 강</cp:lastModifiedBy>
  <cp:revision>293</cp:revision>
  <dcterms:created xsi:type="dcterms:W3CDTF">2022-10-05T14:57:26Z</dcterms:created>
  <dcterms:modified xsi:type="dcterms:W3CDTF">2024-07-08T15:30:09Z</dcterms:modified>
</cp:coreProperties>
</file>