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64" r:id="rId5"/>
    <p:sldId id="263" r:id="rId6"/>
    <p:sldId id="265" r:id="rId7"/>
    <p:sldId id="300" r:id="rId8"/>
    <p:sldId id="294" r:id="rId9"/>
    <p:sldId id="295" r:id="rId10"/>
    <p:sldId id="283" r:id="rId11"/>
    <p:sldId id="293" r:id="rId12"/>
    <p:sldId id="292" r:id="rId13"/>
    <p:sldId id="301" r:id="rId14"/>
    <p:sldId id="302" r:id="rId15"/>
    <p:sldId id="303" r:id="rId16"/>
    <p:sldId id="286" r:id="rId17"/>
    <p:sldId id="290" r:id="rId18"/>
    <p:sldId id="299" r:id="rId19"/>
    <p:sldId id="284" r:id="rId20"/>
    <p:sldId id="298" r:id="rId21"/>
    <p:sldId id="276" r:id="rId22"/>
    <p:sldId id="305" r:id="rId23"/>
    <p:sldId id="297" r:id="rId24"/>
    <p:sldId id="307" r:id="rId25"/>
    <p:sldId id="268" r:id="rId26"/>
    <p:sldId id="282"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355" userDrawn="1">
          <p15:clr>
            <a:srgbClr val="A4A3A4"/>
          </p15:clr>
        </p15:guide>
        <p15:guide id="4" pos="3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DF7"/>
    <a:srgbClr val="F9FBFD"/>
    <a:srgbClr val="85A99A"/>
    <a:srgbClr val="D7E5DF"/>
    <a:srgbClr val="C3D7CE"/>
    <a:srgbClr val="A5BFB4"/>
    <a:srgbClr val="769E8D"/>
    <a:srgbClr val="F1F5F3"/>
    <a:srgbClr val="96B4A7"/>
    <a:srgbClr val="8FAF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showGuides="1">
      <p:cViewPr varScale="1">
        <p:scale>
          <a:sx n="112" d="100"/>
          <a:sy n="112" d="100"/>
        </p:scale>
        <p:origin x="552" y="184"/>
      </p:cViewPr>
      <p:guideLst>
        <p:guide orient="horz" pos="2160"/>
        <p:guide pos="3840"/>
        <p:guide pos="7355"/>
        <p:guide pos="3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8149FC3-1500-E4F8-F76E-25724C3189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89E5553-CB0C-844F-BCD5-8F289BEAE8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C2B99-E48B-4C3F-998A-85BE93C02B67}" type="datetimeFigureOut">
              <a:rPr lang="ko-KR" altLang="en-US" smtClean="0"/>
              <a:t>2024. 12. 12.</a:t>
            </a:fld>
            <a:endParaRPr lang="ko-KR" altLang="en-US"/>
          </a:p>
        </p:txBody>
      </p:sp>
      <p:sp>
        <p:nvSpPr>
          <p:cNvPr id="4" name="바닥글 개체 틀 3">
            <a:extLst>
              <a:ext uri="{FF2B5EF4-FFF2-40B4-BE49-F238E27FC236}">
                <a16:creationId xmlns:a16="http://schemas.microsoft.com/office/drawing/2014/main" id="{CA98D6E5-4F2E-83A1-172A-EEC3D64C5D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41A9573-7B9E-2526-722B-BA108349F4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0EA29A-4CE3-42AF-8672-F0EB4BBB809F}" type="slidenum">
              <a:rPr lang="ko-KR" altLang="en-US" smtClean="0"/>
              <a:t>‹#›</a:t>
            </a:fld>
            <a:endParaRPr lang="ko-KR" altLang="en-US"/>
          </a:p>
        </p:txBody>
      </p:sp>
    </p:spTree>
    <p:extLst>
      <p:ext uri="{BB962C8B-B14F-4D97-AF65-F5344CB8AC3E}">
        <p14:creationId xmlns:p14="http://schemas.microsoft.com/office/powerpoint/2010/main" val="4219982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2BA24-5B87-486A-A81D-E4386E9BD6C8}" type="datetimeFigureOut">
              <a:rPr lang="ko-KR" altLang="en-US" smtClean="0"/>
              <a:t>2024. 12. 12.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D1FCC-635D-44A5-88C3-7020E96BB58E}" type="slidenum">
              <a:rPr lang="ko-KR" altLang="en-US" smtClean="0"/>
              <a:t>‹#›</a:t>
            </a:fld>
            <a:endParaRPr lang="ko-KR" altLang="en-US"/>
          </a:p>
        </p:txBody>
      </p:sp>
    </p:spTree>
    <p:extLst>
      <p:ext uri="{BB962C8B-B14F-4D97-AF65-F5344CB8AC3E}">
        <p14:creationId xmlns:p14="http://schemas.microsoft.com/office/powerpoint/2010/main" val="96755182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366CB3-F703-1E99-685C-8B46CFD01556}"/>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13FE783-F534-8E86-3452-A0ED4F3AD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FE51490-EC73-B3EB-9F6A-4F9FD9ABDE61}"/>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4EC8C37C-0E77-051F-15CA-ED8A656B61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4498017-75E0-8C47-B0A4-590431FBA582}"/>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175751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A1423F-FEBE-FC3B-C14E-D9465DEAFE3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C842EC2-BAB2-E6CE-8921-A284669BC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21386F4-C55A-E902-13A3-D7C807285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5223E08-40B2-7F56-FECA-961078AB17D9}"/>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0C122B96-D964-1AB1-B07D-7B0628F2B25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EF53F2A-674A-F536-78EB-83D214E39183}"/>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158468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8E3C52-4492-8B34-4355-97528E5BE4E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6BDCAB6-3A98-B06B-0903-7E412BB750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7791C97-27D2-DF90-9010-DFE248DD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B0F9B49-716F-21D1-2EDA-BFC1D1A5505A}"/>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0BEB1BCE-2038-94A3-9343-49AD6FF5CEB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A428EF-3905-69F8-2943-CCF034994DBE}"/>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1024785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E6EF84-8C04-3607-98D6-4029E261F90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1A62414-1C8A-426A-37BA-F2102D13206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42434DE-D5B3-EA41-22F7-55FDC3B784A3}"/>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59DFD630-D8BB-0D23-A002-0FBC165A40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550A5B8-59E1-2328-10ED-85B7404C516D}"/>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28801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3276DA1-41C7-4F08-3650-40F0FA8B8CC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5169A7A-ECE3-81F9-5568-7EDC5D6775D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F2D2863-1DC3-A657-0123-1FC7F9541E33}"/>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81395BAE-094F-F1DD-F7D0-50862E0E32E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7A73ABD-EECE-7527-EBAC-79AFF69DA44B}"/>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3172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표지 감사합니다">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010DA4CA-5FE5-743B-F515-7F4069DFC30B}"/>
              </a:ext>
            </a:extLst>
          </p:cNvPr>
          <p:cNvSpPr/>
          <p:nvPr/>
        </p:nvSpPr>
        <p:spPr>
          <a:xfrm>
            <a:off x="0" y="0"/>
            <a:ext cx="12192000" cy="6858000"/>
          </a:xfrm>
          <a:prstGeom prst="rect">
            <a:avLst/>
          </a:prstGeom>
          <a:gradFill>
            <a:gsLst>
              <a:gs pos="19000">
                <a:schemeClr val="accent5">
                  <a:lumMod val="20000"/>
                  <a:lumOff val="80000"/>
                </a:schemeClr>
              </a:gs>
              <a:gs pos="100000">
                <a:schemeClr val="bg1"/>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B6F1C97E-6047-BC88-EF99-1B1B96985CC5}"/>
              </a:ext>
            </a:extLst>
          </p:cNvPr>
          <p:cNvGrpSpPr/>
          <p:nvPr/>
        </p:nvGrpSpPr>
        <p:grpSpPr>
          <a:xfrm>
            <a:off x="-1" y="1554480"/>
            <a:ext cx="5960533" cy="5303520"/>
            <a:chOff x="-1" y="1554480"/>
            <a:chExt cx="5960533" cy="5303520"/>
          </a:xfrm>
          <a:solidFill>
            <a:schemeClr val="accent5">
              <a:alpha val="25000"/>
            </a:schemeClr>
          </a:solidFill>
        </p:grpSpPr>
        <p:grpSp>
          <p:nvGrpSpPr>
            <p:cNvPr id="15" name="그룹 14">
              <a:extLst>
                <a:ext uri="{FF2B5EF4-FFF2-40B4-BE49-F238E27FC236}">
                  <a16:creationId xmlns:a16="http://schemas.microsoft.com/office/drawing/2014/main" id="{9ECD6422-06E0-4EBC-3FFE-2E527BE62E06}"/>
                </a:ext>
              </a:extLst>
            </p:cNvPr>
            <p:cNvGrpSpPr/>
            <p:nvPr/>
          </p:nvGrpSpPr>
          <p:grpSpPr>
            <a:xfrm>
              <a:off x="-1" y="1554480"/>
              <a:ext cx="5960533" cy="5303520"/>
              <a:chOff x="-1" y="1554480"/>
              <a:chExt cx="5960533" cy="5303520"/>
            </a:xfrm>
            <a:grpFill/>
          </p:grpSpPr>
          <p:sp>
            <p:nvSpPr>
              <p:cNvPr id="17" name="직각 삼각형 16">
                <a:extLst>
                  <a:ext uri="{FF2B5EF4-FFF2-40B4-BE49-F238E27FC236}">
                    <a16:creationId xmlns:a16="http://schemas.microsoft.com/office/drawing/2014/main" id="{F1AAE69C-26AA-6A8E-3E60-BAC5584C7B3B}"/>
                  </a:ext>
                </a:extLst>
              </p:cNvPr>
              <p:cNvSpPr/>
              <p:nvPr/>
            </p:nvSpPr>
            <p:spPr>
              <a:xfrm>
                <a:off x="-1" y="4123267"/>
                <a:ext cx="5960533" cy="273473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각 삼각형 17">
                <a:extLst>
                  <a:ext uri="{FF2B5EF4-FFF2-40B4-BE49-F238E27FC236}">
                    <a16:creationId xmlns:a16="http://schemas.microsoft.com/office/drawing/2014/main" id="{0F4EFFD6-2013-985B-4EFB-0D5740772913}"/>
                  </a:ext>
                </a:extLst>
              </p:cNvPr>
              <p:cNvSpPr/>
              <p:nvPr/>
            </p:nvSpPr>
            <p:spPr>
              <a:xfrm>
                <a:off x="0" y="1554480"/>
                <a:ext cx="3667225" cy="530352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자유형: 도형 15">
              <a:extLst>
                <a:ext uri="{FF2B5EF4-FFF2-40B4-BE49-F238E27FC236}">
                  <a16:creationId xmlns:a16="http://schemas.microsoft.com/office/drawing/2014/main" id="{9A42D95B-2DCA-17F3-FC89-BC803AAB60B3}"/>
                </a:ext>
              </a:extLst>
            </p:cNvPr>
            <p:cNvSpPr/>
            <p:nvPr/>
          </p:nvSpPr>
          <p:spPr>
            <a:xfrm>
              <a:off x="0" y="5211434"/>
              <a:ext cx="5487330" cy="1646566"/>
            </a:xfrm>
            <a:custGeom>
              <a:avLst/>
              <a:gdLst>
                <a:gd name="connsiteX0" fmla="*/ 5484990 w 5487330"/>
                <a:gd name="connsiteY0" fmla="*/ 1640333 h 1646566"/>
                <a:gd name="connsiteX1" fmla="*/ 5487330 w 5487330"/>
                <a:gd name="connsiteY1" fmla="*/ 1646566 h 1646566"/>
                <a:gd name="connsiteX2" fmla="*/ 5437349 w 5487330"/>
                <a:gd name="connsiteY2" fmla="*/ 1646566 h 1646566"/>
                <a:gd name="connsiteX3" fmla="*/ 1110820 w 5487330"/>
                <a:gd name="connsiteY3" fmla="*/ 34 h 1646566"/>
                <a:gd name="connsiteX4" fmla="*/ 4506855 w 5487330"/>
                <a:gd name="connsiteY4" fmla="*/ 1615513 h 1646566"/>
                <a:gd name="connsiteX5" fmla="*/ 4662409 w 5487330"/>
                <a:gd name="connsiteY5" fmla="*/ 1646566 h 1646566"/>
                <a:gd name="connsiteX6" fmla="*/ 0 w 5487330"/>
                <a:gd name="connsiteY6" fmla="*/ 1646566 h 1646566"/>
                <a:gd name="connsiteX7" fmla="*/ 0 w 5487330"/>
                <a:gd name="connsiteY7" fmla="*/ 231403 h 1646566"/>
                <a:gd name="connsiteX8" fmla="*/ 174401 w 5487330"/>
                <a:gd name="connsiteY8" fmla="*/ 167969 h 1646566"/>
                <a:gd name="connsiteX9" fmla="*/ 1110820 w 5487330"/>
                <a:gd name="connsiteY9" fmla="*/ 34 h 16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87330" h="1646566">
                  <a:moveTo>
                    <a:pt x="5484990" y="1640333"/>
                  </a:moveTo>
                  <a:lnTo>
                    <a:pt x="5487330" y="1646566"/>
                  </a:lnTo>
                  <a:lnTo>
                    <a:pt x="5437349" y="1646566"/>
                  </a:lnTo>
                  <a:close/>
                  <a:moveTo>
                    <a:pt x="1110820" y="34"/>
                  </a:moveTo>
                  <a:cubicBezTo>
                    <a:pt x="2566042" y="-7659"/>
                    <a:pt x="3236857" y="1308707"/>
                    <a:pt x="4506855" y="1615513"/>
                  </a:cubicBezTo>
                  <a:lnTo>
                    <a:pt x="4662409" y="1646566"/>
                  </a:lnTo>
                  <a:lnTo>
                    <a:pt x="0" y="1646566"/>
                  </a:lnTo>
                  <a:lnTo>
                    <a:pt x="0" y="231403"/>
                  </a:lnTo>
                  <a:lnTo>
                    <a:pt x="174401" y="167969"/>
                  </a:lnTo>
                  <a:cubicBezTo>
                    <a:pt x="522110" y="51960"/>
                    <a:pt x="830969" y="1514"/>
                    <a:pt x="1110820" y="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10" name="그룹 9">
            <a:extLst>
              <a:ext uri="{FF2B5EF4-FFF2-40B4-BE49-F238E27FC236}">
                <a16:creationId xmlns:a16="http://schemas.microsoft.com/office/drawing/2014/main" id="{37C773B4-C320-C0FA-7A0E-94085A7B160D}"/>
              </a:ext>
            </a:extLst>
          </p:cNvPr>
          <p:cNvGrpSpPr/>
          <p:nvPr/>
        </p:nvGrpSpPr>
        <p:grpSpPr>
          <a:xfrm>
            <a:off x="6231467" y="0"/>
            <a:ext cx="5960533" cy="5312544"/>
            <a:chOff x="6231467" y="0"/>
            <a:chExt cx="5960533" cy="5312544"/>
          </a:xfrm>
          <a:solidFill>
            <a:schemeClr val="accent5">
              <a:alpha val="25000"/>
            </a:schemeClr>
          </a:solidFill>
        </p:grpSpPr>
        <p:grpSp>
          <p:nvGrpSpPr>
            <p:cNvPr id="11" name="그룹 10">
              <a:extLst>
                <a:ext uri="{FF2B5EF4-FFF2-40B4-BE49-F238E27FC236}">
                  <a16:creationId xmlns:a16="http://schemas.microsoft.com/office/drawing/2014/main" id="{7752238D-ACDC-C5DA-98CA-4191D7ACF4FF}"/>
                </a:ext>
              </a:extLst>
            </p:cNvPr>
            <p:cNvGrpSpPr/>
            <p:nvPr/>
          </p:nvGrpSpPr>
          <p:grpSpPr>
            <a:xfrm flipH="1" flipV="1">
              <a:off x="6231467" y="9024"/>
              <a:ext cx="5960533" cy="5303520"/>
              <a:chOff x="-1" y="1554480"/>
              <a:chExt cx="5960533" cy="5303520"/>
            </a:xfrm>
            <a:grpFill/>
          </p:grpSpPr>
          <p:sp>
            <p:nvSpPr>
              <p:cNvPr id="13" name="직각 삼각형 12">
                <a:extLst>
                  <a:ext uri="{FF2B5EF4-FFF2-40B4-BE49-F238E27FC236}">
                    <a16:creationId xmlns:a16="http://schemas.microsoft.com/office/drawing/2014/main" id="{DB257602-CAD9-D156-3856-F881904D765B}"/>
                  </a:ext>
                </a:extLst>
              </p:cNvPr>
              <p:cNvSpPr/>
              <p:nvPr/>
            </p:nvSpPr>
            <p:spPr>
              <a:xfrm>
                <a:off x="-1" y="4123267"/>
                <a:ext cx="5960533" cy="273473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각 삼각형 13">
                <a:extLst>
                  <a:ext uri="{FF2B5EF4-FFF2-40B4-BE49-F238E27FC236}">
                    <a16:creationId xmlns:a16="http://schemas.microsoft.com/office/drawing/2014/main" id="{56E44A75-72D8-25FB-2D5F-07002B5795AE}"/>
                  </a:ext>
                </a:extLst>
              </p:cNvPr>
              <p:cNvSpPr/>
              <p:nvPr/>
            </p:nvSpPr>
            <p:spPr>
              <a:xfrm>
                <a:off x="0" y="1554480"/>
                <a:ext cx="3667225" cy="530352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자유형: 도형 11">
              <a:extLst>
                <a:ext uri="{FF2B5EF4-FFF2-40B4-BE49-F238E27FC236}">
                  <a16:creationId xmlns:a16="http://schemas.microsoft.com/office/drawing/2014/main" id="{3375AEFB-59DE-645E-8371-EFE67CA45DEA}"/>
                </a:ext>
              </a:extLst>
            </p:cNvPr>
            <p:cNvSpPr/>
            <p:nvPr/>
          </p:nvSpPr>
          <p:spPr>
            <a:xfrm flipH="1" flipV="1">
              <a:off x="6704670" y="0"/>
              <a:ext cx="5487330" cy="1646566"/>
            </a:xfrm>
            <a:custGeom>
              <a:avLst/>
              <a:gdLst>
                <a:gd name="connsiteX0" fmla="*/ 5484990 w 5487330"/>
                <a:gd name="connsiteY0" fmla="*/ 1640333 h 1646566"/>
                <a:gd name="connsiteX1" fmla="*/ 5487330 w 5487330"/>
                <a:gd name="connsiteY1" fmla="*/ 1646566 h 1646566"/>
                <a:gd name="connsiteX2" fmla="*/ 5437349 w 5487330"/>
                <a:gd name="connsiteY2" fmla="*/ 1646566 h 1646566"/>
                <a:gd name="connsiteX3" fmla="*/ 1110820 w 5487330"/>
                <a:gd name="connsiteY3" fmla="*/ 34 h 1646566"/>
                <a:gd name="connsiteX4" fmla="*/ 4506855 w 5487330"/>
                <a:gd name="connsiteY4" fmla="*/ 1615513 h 1646566"/>
                <a:gd name="connsiteX5" fmla="*/ 4662409 w 5487330"/>
                <a:gd name="connsiteY5" fmla="*/ 1646566 h 1646566"/>
                <a:gd name="connsiteX6" fmla="*/ 0 w 5487330"/>
                <a:gd name="connsiteY6" fmla="*/ 1646566 h 1646566"/>
                <a:gd name="connsiteX7" fmla="*/ 0 w 5487330"/>
                <a:gd name="connsiteY7" fmla="*/ 231403 h 1646566"/>
                <a:gd name="connsiteX8" fmla="*/ 174401 w 5487330"/>
                <a:gd name="connsiteY8" fmla="*/ 167969 h 1646566"/>
                <a:gd name="connsiteX9" fmla="*/ 1110820 w 5487330"/>
                <a:gd name="connsiteY9" fmla="*/ 34 h 16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87330" h="1646566">
                  <a:moveTo>
                    <a:pt x="5484990" y="1640333"/>
                  </a:moveTo>
                  <a:lnTo>
                    <a:pt x="5487330" y="1646566"/>
                  </a:lnTo>
                  <a:lnTo>
                    <a:pt x="5437349" y="1646566"/>
                  </a:lnTo>
                  <a:close/>
                  <a:moveTo>
                    <a:pt x="1110820" y="34"/>
                  </a:moveTo>
                  <a:cubicBezTo>
                    <a:pt x="2566042" y="-7659"/>
                    <a:pt x="3236857" y="1308707"/>
                    <a:pt x="4506855" y="1615513"/>
                  </a:cubicBezTo>
                  <a:lnTo>
                    <a:pt x="4662409" y="1646566"/>
                  </a:lnTo>
                  <a:lnTo>
                    <a:pt x="0" y="1646566"/>
                  </a:lnTo>
                  <a:lnTo>
                    <a:pt x="0" y="231403"/>
                  </a:lnTo>
                  <a:lnTo>
                    <a:pt x="174401" y="167969"/>
                  </a:lnTo>
                  <a:cubicBezTo>
                    <a:pt x="522110" y="51960"/>
                    <a:pt x="830969" y="1514"/>
                    <a:pt x="1110820" y="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Tree>
    <p:extLst>
      <p:ext uri="{BB962C8B-B14F-4D97-AF65-F5344CB8AC3E}">
        <p14:creationId xmlns:p14="http://schemas.microsoft.com/office/powerpoint/2010/main" val="9990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간지">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2C050E6C-C9B2-CB37-3737-6DB71DF47A10}"/>
              </a:ext>
            </a:extLst>
          </p:cNvPr>
          <p:cNvSpPr/>
          <p:nvPr userDrawn="1"/>
        </p:nvSpPr>
        <p:spPr>
          <a:xfrm>
            <a:off x="0" y="0"/>
            <a:ext cx="12192000" cy="6858000"/>
          </a:xfrm>
          <a:prstGeom prst="rect">
            <a:avLst/>
          </a:prstGeom>
          <a:gradFill flip="none" rotWithShape="1">
            <a:gsLst>
              <a:gs pos="19000">
                <a:schemeClr val="accent5">
                  <a:lumMod val="20000"/>
                  <a:lumOff val="80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a:extLst>
              <a:ext uri="{FF2B5EF4-FFF2-40B4-BE49-F238E27FC236}">
                <a16:creationId xmlns:a16="http://schemas.microsoft.com/office/drawing/2014/main" id="{59EAD487-5294-4279-E1DC-479B63C25CAC}"/>
              </a:ext>
            </a:extLst>
          </p:cNvPr>
          <p:cNvGrpSpPr/>
          <p:nvPr userDrawn="1"/>
        </p:nvGrpSpPr>
        <p:grpSpPr>
          <a:xfrm>
            <a:off x="-1" y="1554480"/>
            <a:ext cx="5960533" cy="5303520"/>
            <a:chOff x="-1" y="1554480"/>
            <a:chExt cx="5960533" cy="5303520"/>
          </a:xfrm>
          <a:solidFill>
            <a:schemeClr val="accent5">
              <a:alpha val="20000"/>
            </a:schemeClr>
          </a:solidFill>
        </p:grpSpPr>
        <p:grpSp>
          <p:nvGrpSpPr>
            <p:cNvPr id="21" name="그룹 20">
              <a:extLst>
                <a:ext uri="{FF2B5EF4-FFF2-40B4-BE49-F238E27FC236}">
                  <a16:creationId xmlns:a16="http://schemas.microsoft.com/office/drawing/2014/main" id="{FE3BFE05-4768-3906-ADFB-B229011CF866}"/>
                </a:ext>
              </a:extLst>
            </p:cNvPr>
            <p:cNvGrpSpPr/>
            <p:nvPr/>
          </p:nvGrpSpPr>
          <p:grpSpPr>
            <a:xfrm>
              <a:off x="-1" y="1554480"/>
              <a:ext cx="5960533" cy="5303520"/>
              <a:chOff x="-1" y="1554480"/>
              <a:chExt cx="5960533" cy="5303520"/>
            </a:xfrm>
            <a:grpFill/>
          </p:grpSpPr>
          <p:sp>
            <p:nvSpPr>
              <p:cNvPr id="23" name="직각 삼각형 22">
                <a:extLst>
                  <a:ext uri="{FF2B5EF4-FFF2-40B4-BE49-F238E27FC236}">
                    <a16:creationId xmlns:a16="http://schemas.microsoft.com/office/drawing/2014/main" id="{33589B29-7CCB-568A-0CCB-637C0B7A21D4}"/>
                  </a:ext>
                </a:extLst>
              </p:cNvPr>
              <p:cNvSpPr/>
              <p:nvPr/>
            </p:nvSpPr>
            <p:spPr>
              <a:xfrm>
                <a:off x="-1" y="4123267"/>
                <a:ext cx="5960533" cy="273473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각 삼각형 23">
                <a:extLst>
                  <a:ext uri="{FF2B5EF4-FFF2-40B4-BE49-F238E27FC236}">
                    <a16:creationId xmlns:a16="http://schemas.microsoft.com/office/drawing/2014/main" id="{37B7247F-14A1-502D-2167-C515E49951C3}"/>
                  </a:ext>
                </a:extLst>
              </p:cNvPr>
              <p:cNvSpPr/>
              <p:nvPr/>
            </p:nvSpPr>
            <p:spPr>
              <a:xfrm>
                <a:off x="0" y="1554480"/>
                <a:ext cx="3667225" cy="530352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자유형: 도형 21">
              <a:extLst>
                <a:ext uri="{FF2B5EF4-FFF2-40B4-BE49-F238E27FC236}">
                  <a16:creationId xmlns:a16="http://schemas.microsoft.com/office/drawing/2014/main" id="{AF07B451-A4D2-0B27-A670-0E0116A1ABB5}"/>
                </a:ext>
              </a:extLst>
            </p:cNvPr>
            <p:cNvSpPr/>
            <p:nvPr/>
          </p:nvSpPr>
          <p:spPr>
            <a:xfrm>
              <a:off x="0" y="5211434"/>
              <a:ext cx="5487330" cy="1646566"/>
            </a:xfrm>
            <a:custGeom>
              <a:avLst/>
              <a:gdLst>
                <a:gd name="connsiteX0" fmla="*/ 5484990 w 5487330"/>
                <a:gd name="connsiteY0" fmla="*/ 1640333 h 1646566"/>
                <a:gd name="connsiteX1" fmla="*/ 5487330 w 5487330"/>
                <a:gd name="connsiteY1" fmla="*/ 1646566 h 1646566"/>
                <a:gd name="connsiteX2" fmla="*/ 5437349 w 5487330"/>
                <a:gd name="connsiteY2" fmla="*/ 1646566 h 1646566"/>
                <a:gd name="connsiteX3" fmla="*/ 1110820 w 5487330"/>
                <a:gd name="connsiteY3" fmla="*/ 34 h 1646566"/>
                <a:gd name="connsiteX4" fmla="*/ 4506855 w 5487330"/>
                <a:gd name="connsiteY4" fmla="*/ 1615513 h 1646566"/>
                <a:gd name="connsiteX5" fmla="*/ 4662409 w 5487330"/>
                <a:gd name="connsiteY5" fmla="*/ 1646566 h 1646566"/>
                <a:gd name="connsiteX6" fmla="*/ 0 w 5487330"/>
                <a:gd name="connsiteY6" fmla="*/ 1646566 h 1646566"/>
                <a:gd name="connsiteX7" fmla="*/ 0 w 5487330"/>
                <a:gd name="connsiteY7" fmla="*/ 231403 h 1646566"/>
                <a:gd name="connsiteX8" fmla="*/ 174401 w 5487330"/>
                <a:gd name="connsiteY8" fmla="*/ 167969 h 1646566"/>
                <a:gd name="connsiteX9" fmla="*/ 1110820 w 5487330"/>
                <a:gd name="connsiteY9" fmla="*/ 34 h 16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87330" h="1646566">
                  <a:moveTo>
                    <a:pt x="5484990" y="1640333"/>
                  </a:moveTo>
                  <a:lnTo>
                    <a:pt x="5487330" y="1646566"/>
                  </a:lnTo>
                  <a:lnTo>
                    <a:pt x="5437349" y="1646566"/>
                  </a:lnTo>
                  <a:close/>
                  <a:moveTo>
                    <a:pt x="1110820" y="34"/>
                  </a:moveTo>
                  <a:cubicBezTo>
                    <a:pt x="2566042" y="-7659"/>
                    <a:pt x="3236857" y="1308707"/>
                    <a:pt x="4506855" y="1615513"/>
                  </a:cubicBezTo>
                  <a:lnTo>
                    <a:pt x="4662409" y="1646566"/>
                  </a:lnTo>
                  <a:lnTo>
                    <a:pt x="0" y="1646566"/>
                  </a:lnTo>
                  <a:lnTo>
                    <a:pt x="0" y="231403"/>
                  </a:lnTo>
                  <a:lnTo>
                    <a:pt x="174401" y="167969"/>
                  </a:lnTo>
                  <a:cubicBezTo>
                    <a:pt x="522110" y="51960"/>
                    <a:pt x="830969" y="1514"/>
                    <a:pt x="1110820" y="3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Tree>
    <p:extLst>
      <p:ext uri="{BB962C8B-B14F-4D97-AF65-F5344CB8AC3E}">
        <p14:creationId xmlns:p14="http://schemas.microsoft.com/office/powerpoint/2010/main" val="121962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3DC4356-B140-70E7-57C9-CDD5409CE959}"/>
              </a:ext>
            </a:extLst>
          </p:cNvPr>
          <p:cNvPicPr>
            <a:picLocks noChangeAspect="1"/>
          </p:cNvPicPr>
          <p:nvPr userDrawn="1"/>
        </p:nvPicPr>
        <p:blipFill>
          <a:blip r:embed="rId2">
            <a:duotone>
              <a:schemeClr val="accent5">
                <a:shade val="45000"/>
                <a:satMod val="135000"/>
              </a:schemeClr>
              <a:prstClr val="white"/>
            </a:duotone>
          </a:blip>
          <a:stretch>
            <a:fillRect/>
          </a:stretch>
        </p:blipFill>
        <p:spPr>
          <a:xfrm>
            <a:off x="0" y="5632704"/>
            <a:ext cx="12192000" cy="1225296"/>
          </a:xfrm>
          <a:prstGeom prst="rect">
            <a:avLst/>
          </a:prstGeom>
        </p:spPr>
      </p:pic>
      <p:grpSp>
        <p:nvGrpSpPr>
          <p:cNvPr id="12" name="그룹 11">
            <a:extLst>
              <a:ext uri="{FF2B5EF4-FFF2-40B4-BE49-F238E27FC236}">
                <a16:creationId xmlns:a16="http://schemas.microsoft.com/office/drawing/2014/main" id="{7CA4223A-BD39-880F-26DE-EF2C404216A9}"/>
              </a:ext>
            </a:extLst>
          </p:cNvPr>
          <p:cNvGrpSpPr/>
          <p:nvPr userDrawn="1"/>
        </p:nvGrpSpPr>
        <p:grpSpPr>
          <a:xfrm>
            <a:off x="0" y="0"/>
            <a:ext cx="12192000" cy="1032387"/>
            <a:chOff x="0" y="0"/>
            <a:chExt cx="12192000" cy="1032387"/>
          </a:xfrm>
        </p:grpSpPr>
        <p:sp>
          <p:nvSpPr>
            <p:cNvPr id="13" name="직사각형 12">
              <a:extLst>
                <a:ext uri="{FF2B5EF4-FFF2-40B4-BE49-F238E27FC236}">
                  <a16:creationId xmlns:a16="http://schemas.microsoft.com/office/drawing/2014/main" id="{89BA9571-91E3-93A6-155B-894D173B6845}"/>
                </a:ext>
              </a:extLst>
            </p:cNvPr>
            <p:cNvSpPr/>
            <p:nvPr/>
          </p:nvSpPr>
          <p:spPr>
            <a:xfrm>
              <a:off x="0" y="0"/>
              <a:ext cx="12192000" cy="103238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08서울남산체 B" panose="02020603020101020101" pitchFamily="18" charset="-127"/>
                <a:ea typeface="08서울남산체 B" panose="02020603020101020101" pitchFamily="18" charset="-127"/>
              </a:endParaRPr>
            </a:p>
          </p:txBody>
        </p:sp>
        <p:sp>
          <p:nvSpPr>
            <p:cNvPr id="14" name="직사각형 13">
              <a:extLst>
                <a:ext uri="{FF2B5EF4-FFF2-40B4-BE49-F238E27FC236}">
                  <a16:creationId xmlns:a16="http://schemas.microsoft.com/office/drawing/2014/main" id="{95D6CBCD-557D-5247-38C1-197041F0CC72}"/>
                </a:ext>
              </a:extLst>
            </p:cNvPr>
            <p:cNvSpPr/>
            <p:nvPr/>
          </p:nvSpPr>
          <p:spPr>
            <a:xfrm>
              <a:off x="0" y="110921"/>
              <a:ext cx="12192000" cy="9214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08서울남산체 B" panose="02020603020101020101" pitchFamily="18" charset="-127"/>
                <a:ea typeface="08서울남산체 B" panose="02020603020101020101" pitchFamily="18" charset="-127"/>
              </a:endParaRPr>
            </a:p>
          </p:txBody>
        </p:sp>
        <p:sp>
          <p:nvSpPr>
            <p:cNvPr id="19" name="자유형: 도형 18">
              <a:extLst>
                <a:ext uri="{FF2B5EF4-FFF2-40B4-BE49-F238E27FC236}">
                  <a16:creationId xmlns:a16="http://schemas.microsoft.com/office/drawing/2014/main" id="{6D8C81CE-9B1A-223C-4CAB-A53734F1FEAF}"/>
                </a:ext>
              </a:extLst>
            </p:cNvPr>
            <p:cNvSpPr/>
            <p:nvPr/>
          </p:nvSpPr>
          <p:spPr>
            <a:xfrm>
              <a:off x="0" y="1024625"/>
              <a:ext cx="12192000" cy="0"/>
            </a:xfrm>
            <a:custGeom>
              <a:avLst/>
              <a:gdLst>
                <a:gd name="connsiteX0" fmla="*/ 0 w 12192000"/>
                <a:gd name="connsiteY0" fmla="*/ 0 h 0"/>
                <a:gd name="connsiteX1" fmla="*/ 12192000 w 12192000"/>
                <a:gd name="connsiteY1" fmla="*/ 0 h 0"/>
              </a:gdLst>
              <a:ahLst/>
              <a:cxnLst>
                <a:cxn ang="0">
                  <a:pos x="connsiteX0" y="connsiteY0"/>
                </a:cxn>
                <a:cxn ang="0">
                  <a:pos x="connsiteX1" y="connsiteY1"/>
                </a:cxn>
              </a:cxnLst>
              <a:rect l="l" t="t" r="r" b="b"/>
              <a:pathLst>
                <a:path w="12192000">
                  <a:moveTo>
                    <a:pt x="0" y="0"/>
                  </a:moveTo>
                  <a:lnTo>
                    <a:pt x="1219200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08서울남산체 B" panose="02020603020101020101" pitchFamily="18" charset="-127"/>
                <a:ea typeface="08서울남산체 B" panose="02020603020101020101" pitchFamily="18" charset="-127"/>
              </a:endParaRPr>
            </a:p>
          </p:txBody>
        </p:sp>
      </p:grpSp>
    </p:spTree>
    <p:extLst>
      <p:ext uri="{BB962C8B-B14F-4D97-AF65-F5344CB8AC3E}">
        <p14:creationId xmlns:p14="http://schemas.microsoft.com/office/powerpoint/2010/main" val="35198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328E0-3C60-C55C-440F-52B2A5D9205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3F95DFA-7BFA-CB11-11BF-1D4B1EA54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D0F6919-B245-CB7F-F523-F57D70978B5B}"/>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DC0A6234-21B7-14D1-C720-ABFFCDECB17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0FE8133-5B05-060A-969C-CD818651EBB7}"/>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200033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57C6B8-6F64-39D3-CF12-C9AF62EC0C0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AAF8AE5-D311-0889-104F-A446EED88BD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9BD5A99-4196-C804-F132-DF2FBBD8486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D64EFCF-81A0-2B0F-7F28-2F137BB03333}"/>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FD61E486-112C-96EB-FF5F-F489A496C08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13A23FF-13C5-1E8D-2E69-1F6426F77EB4}"/>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36815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985918-4534-A95F-916A-6FAA3482DD7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6F006EB-D57C-9EBE-AACA-58FFE1420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77BA446-A5FB-EFC2-3862-65DBFC18783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C4E9582-CCE0-19F4-7DD7-A2C65202A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8051DE1-A061-31C5-DF06-105F370DDEB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1D948DD-4301-BE66-4400-AE5B81ECE55B}"/>
              </a:ext>
            </a:extLst>
          </p:cNvPr>
          <p:cNvSpPr>
            <a:spLocks noGrp="1"/>
          </p:cNvSpPr>
          <p:nvPr>
            <p:ph type="dt" sz="half" idx="10"/>
          </p:nvPr>
        </p:nvSpPr>
        <p:spPr/>
        <p:txBody>
          <a:bodyPr/>
          <a:lstStyle/>
          <a:p>
            <a:endParaRPr lang="ko-KR" altLang="en-US"/>
          </a:p>
        </p:txBody>
      </p:sp>
      <p:sp>
        <p:nvSpPr>
          <p:cNvPr id="8" name="바닥글 개체 틀 7">
            <a:extLst>
              <a:ext uri="{FF2B5EF4-FFF2-40B4-BE49-F238E27FC236}">
                <a16:creationId xmlns:a16="http://schemas.microsoft.com/office/drawing/2014/main" id="{C9D3A1F8-0787-34EA-7836-BCF2A0AB2BE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D4498C9-0DBA-D129-ECF7-A16622D1AF2C}"/>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200056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E2BDE3-4A1D-D0A9-BF22-50887E06DF9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AB9C8BA-1722-B9B1-C76F-6F89CDD3FC81}"/>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020D9439-1F96-6CC0-12DD-8BFA7DA1E0D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A338D8D-B23F-BD9B-42AB-3CB985FE85B0}"/>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397146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82A78D9-5BD9-BC25-E556-F91D7CBB3022}"/>
              </a:ext>
            </a:extLst>
          </p:cNvPr>
          <p:cNvSpPr>
            <a:spLocks noGrp="1"/>
          </p:cNvSpPr>
          <p:nvPr>
            <p:ph type="dt" sz="half" idx="10"/>
          </p:nvPr>
        </p:nvSpPr>
        <p:spPr/>
        <p:txBody>
          <a:bodyPr/>
          <a:lstStyle/>
          <a:p>
            <a:endParaRPr lang="ko-KR" altLang="en-US"/>
          </a:p>
        </p:txBody>
      </p:sp>
      <p:sp>
        <p:nvSpPr>
          <p:cNvPr id="3" name="바닥글 개체 틀 2">
            <a:extLst>
              <a:ext uri="{FF2B5EF4-FFF2-40B4-BE49-F238E27FC236}">
                <a16:creationId xmlns:a16="http://schemas.microsoft.com/office/drawing/2014/main" id="{983D6138-E5AF-1C4F-104E-B6EFB40E229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600D6FA-7418-FA44-86CD-0445F0FD22C0}"/>
              </a:ext>
            </a:extLst>
          </p:cNvPr>
          <p:cNvSpPr>
            <a:spLocks noGrp="1"/>
          </p:cNvSpPr>
          <p:nvPr>
            <p:ph type="sldNum" sz="quarter" idx="12"/>
          </p:nvPr>
        </p:nvSpPr>
        <p:spPr/>
        <p:txBody>
          <a:body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133311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8232EA-EE8F-663E-8D58-339779E20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3B9E3AC-E726-F9C9-F61C-390458A325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B34B8E-4771-A551-257B-7A4DB209A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898B1283-7359-0846-B1E4-FB367303C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C8FCCE1-568F-E2B6-231B-F6F28BAAE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81FA7-C8A3-4765-B479-DC6567B078C8}" type="slidenum">
              <a:rPr lang="ko-KR" altLang="en-US" smtClean="0"/>
              <a:t>‹#›</a:t>
            </a:fld>
            <a:endParaRPr lang="ko-KR" altLang="en-US"/>
          </a:p>
        </p:txBody>
      </p:sp>
    </p:spTree>
    <p:extLst>
      <p:ext uri="{BB962C8B-B14F-4D97-AF65-F5344CB8AC3E}">
        <p14:creationId xmlns:p14="http://schemas.microsoft.com/office/powerpoint/2010/main" val="325148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0.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816E5EEA-9676-F85D-30C1-56C619B9EFC2}"/>
              </a:ext>
            </a:extLst>
          </p:cNvPr>
          <p:cNvSpPr/>
          <p:nvPr/>
        </p:nvSpPr>
        <p:spPr>
          <a:xfrm>
            <a:off x="1221501" y="1995537"/>
            <a:ext cx="10199873" cy="1107996"/>
          </a:xfrm>
          <a:prstGeom prst="rect">
            <a:avLst/>
          </a:prstGeom>
        </p:spPr>
        <p:txBody>
          <a:bodyPr wrap="square" lIns="72000" rIns="72000">
            <a:spAutoFit/>
          </a:bodyPr>
          <a:lstStyle/>
          <a:p>
            <a:pPr>
              <a:spcAft>
                <a:spcPts val="1200"/>
              </a:spcAft>
            </a:pPr>
            <a:r>
              <a:rPr lang="en-US" altLang="ko-KR" sz="2800" b="1" dirty="0">
                <a:solidFill>
                  <a:schemeClr val="accent1"/>
                </a:solidFill>
                <a:effectLst/>
                <a:latin typeface="나눔고딕" panose="020D0604000000000000" pitchFamily="50" charset="-127"/>
                <a:ea typeface="나눔고딕" panose="020D0604000000000000" pitchFamily="50" charset="-127"/>
                <a:cs typeface="Georgia" panose="02040502050405020303" pitchFamily="18" charset="0"/>
              </a:rPr>
              <a:t>Bootstrapping for Fuzzy Mediation and Analysis </a:t>
            </a:r>
          </a:p>
          <a:p>
            <a:pPr>
              <a:spcAft>
                <a:spcPts val="1200"/>
              </a:spcAft>
            </a:pPr>
            <a:r>
              <a:rPr lang="en-US" altLang="ko-KR" sz="2800" b="1" dirty="0">
                <a:solidFill>
                  <a:schemeClr val="accent1"/>
                </a:solidFill>
                <a:effectLst/>
                <a:latin typeface="나눔고딕" panose="020D0604000000000000" pitchFamily="50" charset="-127"/>
                <a:ea typeface="나눔고딕" panose="020D0604000000000000" pitchFamily="50" charset="-127"/>
                <a:cs typeface="Georgia" panose="02040502050405020303" pitchFamily="18" charset="0"/>
              </a:rPr>
              <a:t>using FLSE and FLAD with Evolutionary Algorithms</a:t>
            </a:r>
            <a:endParaRPr lang="ko-KR" altLang="ko-KR" sz="2800" dirty="0">
              <a:solidFill>
                <a:schemeClr val="accent1"/>
              </a:solidFill>
              <a:effectLst/>
              <a:latin typeface="나눔고딕" panose="020D0604000000000000" pitchFamily="50" charset="-127"/>
              <a:ea typeface="나눔고딕" panose="020D0604000000000000" pitchFamily="50" charset="-127"/>
            </a:endParaRPr>
          </a:p>
        </p:txBody>
      </p:sp>
      <p:sp>
        <p:nvSpPr>
          <p:cNvPr id="23" name="직사각형 22">
            <a:extLst>
              <a:ext uri="{FF2B5EF4-FFF2-40B4-BE49-F238E27FC236}">
                <a16:creationId xmlns:a16="http://schemas.microsoft.com/office/drawing/2014/main" id="{9BD9967A-7373-46FD-9B72-4C34F01BFA30}"/>
              </a:ext>
            </a:extLst>
          </p:cNvPr>
          <p:cNvSpPr/>
          <p:nvPr/>
        </p:nvSpPr>
        <p:spPr>
          <a:xfrm>
            <a:off x="779263" y="237701"/>
            <a:ext cx="6202510" cy="384592"/>
          </a:xfrm>
          <a:prstGeom prst="rect">
            <a:avLst/>
          </a:prstGeom>
        </p:spPr>
        <p:txBody>
          <a:bodyPr wrap="square" lIns="0" rIns="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lgn="ctr">
              <a:lnSpc>
                <a:spcPct val="114000"/>
              </a:lnSpc>
            </a:pPr>
            <a:r>
              <a:rPr lang="en-US" altLang="ko-KR" spc="-80" dirty="0">
                <a:ln>
                  <a:solidFill>
                    <a:srgbClr val="4F81BD">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Department of Mathematics and Statistics, Sejong University</a:t>
            </a:r>
            <a:endParaRPr lang="ko-KR" altLang="en-US" spc="-80" dirty="0">
              <a:ln>
                <a:solidFill>
                  <a:srgbClr val="4F81BD">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4" name="TextBox 23">
            <a:extLst>
              <a:ext uri="{FF2B5EF4-FFF2-40B4-BE49-F238E27FC236}">
                <a16:creationId xmlns:a16="http://schemas.microsoft.com/office/drawing/2014/main" id="{7ECFE402-9454-8AE6-40C4-6ABBE5784057}"/>
              </a:ext>
            </a:extLst>
          </p:cNvPr>
          <p:cNvSpPr txBox="1"/>
          <p:nvPr/>
        </p:nvSpPr>
        <p:spPr>
          <a:xfrm>
            <a:off x="1231516" y="3381735"/>
            <a:ext cx="9208233" cy="369332"/>
          </a:xfrm>
          <a:prstGeom prst="rect">
            <a:avLst/>
          </a:prstGeom>
          <a:noFill/>
        </p:spPr>
        <p:txBody>
          <a:bodyPr wrap="square" lIns="72000" rIns="72000" rtlCol="0">
            <a:spAutoFit/>
          </a:bodyPr>
          <a:lstStyle/>
          <a:p>
            <a:r>
              <a:rPr lang="en-US" altLang="ko-KR" sz="1800" b="1" dirty="0">
                <a:solidFill>
                  <a:schemeClr val="tx1">
                    <a:lumMod val="75000"/>
                    <a:lumOff val="25000"/>
                  </a:schemeClr>
                </a:solidFill>
                <a:effectLst/>
                <a:latin typeface="나눔고딕" panose="020D0604000000000000" pitchFamily="50" charset="-127"/>
                <a:ea typeface="나눔고딕" panose="020D0604000000000000" pitchFamily="50" charset="-127"/>
                <a:cs typeface="Georgia" panose="02040502050405020303" pitchFamily="18" charset="0"/>
              </a:rPr>
              <a:t>Da Jeong Kang, Hyeon Gu Kang,</a:t>
            </a:r>
            <a:r>
              <a:rPr lang="en-US" altLang="ko-KR" b="1" dirty="0">
                <a:solidFill>
                  <a:schemeClr val="tx1">
                    <a:lumMod val="75000"/>
                    <a:lumOff val="25000"/>
                  </a:schemeClr>
                </a:solidFill>
                <a:latin typeface="나눔고딕" panose="020D0604000000000000" pitchFamily="50" charset="-127"/>
                <a:ea typeface="나눔고딕" panose="020D0604000000000000" pitchFamily="50" charset="-127"/>
                <a:cs typeface="Georgia" panose="02040502050405020303" pitchFamily="18" charset="0"/>
              </a:rPr>
              <a:t> </a:t>
            </a:r>
            <a:r>
              <a:rPr lang="en-US" altLang="ko-KR" sz="1800" b="1" dirty="0">
                <a:solidFill>
                  <a:schemeClr val="tx1">
                    <a:lumMod val="75000"/>
                    <a:lumOff val="25000"/>
                  </a:schemeClr>
                </a:solidFill>
                <a:effectLst/>
                <a:latin typeface="나눔고딕" panose="020D0604000000000000" pitchFamily="50" charset="-127"/>
                <a:ea typeface="나눔고딕" panose="020D0604000000000000" pitchFamily="50" charset="-127"/>
                <a:cs typeface="Times New Roman" panose="02020603050405020304" pitchFamily="18" charset="0"/>
              </a:rPr>
              <a:t>Jin </a:t>
            </a:r>
            <a:r>
              <a:rPr lang="en-US" altLang="ko-KR" sz="1800" b="1" dirty="0" err="1">
                <a:solidFill>
                  <a:schemeClr val="tx1">
                    <a:lumMod val="75000"/>
                    <a:lumOff val="25000"/>
                  </a:schemeClr>
                </a:solidFill>
                <a:effectLst/>
                <a:latin typeface="나눔고딕" panose="020D0604000000000000" pitchFamily="50" charset="-127"/>
                <a:ea typeface="나눔고딕" panose="020D0604000000000000" pitchFamily="50" charset="-127"/>
                <a:cs typeface="Times New Roman" panose="02020603050405020304" pitchFamily="18" charset="0"/>
              </a:rPr>
              <a:t>Hee</a:t>
            </a:r>
            <a:r>
              <a:rPr lang="en-US" altLang="ko-KR" sz="1800" b="1" dirty="0">
                <a:solidFill>
                  <a:schemeClr val="tx1">
                    <a:lumMod val="75000"/>
                    <a:lumOff val="25000"/>
                  </a:schemeClr>
                </a:solidFill>
                <a:effectLst/>
                <a:latin typeface="나눔고딕" panose="020D0604000000000000" pitchFamily="50" charset="-127"/>
                <a:ea typeface="나눔고딕" panose="020D0604000000000000" pitchFamily="50" charset="-127"/>
                <a:cs typeface="Times New Roman" panose="02020603050405020304" pitchFamily="18" charset="0"/>
              </a:rPr>
              <a:t> Yoon</a:t>
            </a:r>
            <a:endParaRPr lang="ko-KR" altLang="en-US" sz="2400" b="1" spc="-40" dirty="0">
              <a:ln>
                <a:solidFill>
                  <a:schemeClr val="accent1">
                    <a:shade val="50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cs typeface="Tahoma" panose="020B0604030504040204" pitchFamily="34" charset="0"/>
            </a:endParaRPr>
          </a:p>
        </p:txBody>
      </p:sp>
      <p:grpSp>
        <p:nvGrpSpPr>
          <p:cNvPr id="33" name="그룹 32">
            <a:extLst>
              <a:ext uri="{FF2B5EF4-FFF2-40B4-BE49-F238E27FC236}">
                <a16:creationId xmlns:a16="http://schemas.microsoft.com/office/drawing/2014/main" id="{6A912888-6660-E69F-3590-BA6B7AE19CED}"/>
              </a:ext>
            </a:extLst>
          </p:cNvPr>
          <p:cNvGrpSpPr/>
          <p:nvPr/>
        </p:nvGrpSpPr>
        <p:grpSpPr>
          <a:xfrm>
            <a:off x="779263" y="5281394"/>
            <a:ext cx="3806417" cy="1522784"/>
            <a:chOff x="7295611" y="5281394"/>
            <a:chExt cx="3806417" cy="1522784"/>
          </a:xfrm>
        </p:grpSpPr>
        <p:grpSp>
          <p:nvGrpSpPr>
            <p:cNvPr id="34" name="그룹 33">
              <a:extLst>
                <a:ext uri="{FF2B5EF4-FFF2-40B4-BE49-F238E27FC236}">
                  <a16:creationId xmlns:a16="http://schemas.microsoft.com/office/drawing/2014/main" id="{0EDC868D-D614-8CC4-AAD5-B8A11C43B46E}"/>
                </a:ext>
              </a:extLst>
            </p:cNvPr>
            <p:cNvGrpSpPr/>
            <p:nvPr/>
          </p:nvGrpSpPr>
          <p:grpSpPr>
            <a:xfrm>
              <a:off x="7295611" y="5695937"/>
              <a:ext cx="3806417" cy="1108241"/>
              <a:chOff x="8698441" y="411699"/>
              <a:chExt cx="2934588" cy="854407"/>
            </a:xfrm>
          </p:grpSpPr>
          <p:grpSp>
            <p:nvGrpSpPr>
              <p:cNvPr id="43" name="그룹 42">
                <a:extLst>
                  <a:ext uri="{FF2B5EF4-FFF2-40B4-BE49-F238E27FC236}">
                    <a16:creationId xmlns:a16="http://schemas.microsoft.com/office/drawing/2014/main" id="{F426AE97-7160-960B-5686-1522779C9E5E}"/>
                  </a:ext>
                </a:extLst>
              </p:cNvPr>
              <p:cNvGrpSpPr/>
              <p:nvPr/>
            </p:nvGrpSpPr>
            <p:grpSpPr>
              <a:xfrm>
                <a:off x="10307620" y="433901"/>
                <a:ext cx="1325409" cy="829027"/>
                <a:chOff x="4824068" y="5759943"/>
                <a:chExt cx="1354262" cy="847074"/>
              </a:xfrm>
            </p:grpSpPr>
            <p:sp>
              <p:nvSpPr>
                <p:cNvPr id="75" name="타원 74">
                  <a:extLst>
                    <a:ext uri="{FF2B5EF4-FFF2-40B4-BE49-F238E27FC236}">
                      <a16:creationId xmlns:a16="http://schemas.microsoft.com/office/drawing/2014/main" id="{D47F24DF-59D6-1DAC-BF7A-4BA30AB9E741}"/>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76" name="그룹 75">
                  <a:extLst>
                    <a:ext uri="{FF2B5EF4-FFF2-40B4-BE49-F238E27FC236}">
                      <a16:creationId xmlns:a16="http://schemas.microsoft.com/office/drawing/2014/main" id="{0A3D79AC-907F-8DA4-2D4C-231906D4E204}"/>
                    </a:ext>
                  </a:extLst>
                </p:cNvPr>
                <p:cNvGrpSpPr/>
                <p:nvPr/>
              </p:nvGrpSpPr>
              <p:grpSpPr>
                <a:xfrm>
                  <a:off x="5167567" y="5909205"/>
                  <a:ext cx="722470" cy="441239"/>
                  <a:chOff x="5227102" y="5204268"/>
                  <a:chExt cx="1304606" cy="796771"/>
                </a:xfrm>
              </p:grpSpPr>
              <p:grpSp>
                <p:nvGrpSpPr>
                  <p:cNvPr id="86" name="그룹 85">
                    <a:extLst>
                      <a:ext uri="{FF2B5EF4-FFF2-40B4-BE49-F238E27FC236}">
                        <a16:creationId xmlns:a16="http://schemas.microsoft.com/office/drawing/2014/main" id="{1EC9A15D-0807-71A2-EA26-8B7BFA44A60C}"/>
                      </a:ext>
                    </a:extLst>
                  </p:cNvPr>
                  <p:cNvGrpSpPr/>
                  <p:nvPr/>
                </p:nvGrpSpPr>
                <p:grpSpPr>
                  <a:xfrm>
                    <a:off x="5372899" y="5290087"/>
                    <a:ext cx="1158809" cy="710952"/>
                    <a:chOff x="2433686" y="6897216"/>
                    <a:chExt cx="1995268" cy="1224137"/>
                  </a:xfrm>
                  <a:solidFill>
                    <a:schemeClr val="accent2"/>
                  </a:solidFill>
                </p:grpSpPr>
                <p:sp>
                  <p:nvSpPr>
                    <p:cNvPr id="98" name="직사각형 97">
                      <a:extLst>
                        <a:ext uri="{FF2B5EF4-FFF2-40B4-BE49-F238E27FC236}">
                          <a16:creationId xmlns:a16="http://schemas.microsoft.com/office/drawing/2014/main" id="{C19BC9FB-8E8B-A7E8-8973-03A886327D5F}"/>
                        </a:ext>
                      </a:extLst>
                    </p:cNvPr>
                    <p:cNvSpPr/>
                    <p:nvPr/>
                  </p:nvSpPr>
                  <p:spPr>
                    <a:xfrm>
                      <a:off x="2433686" y="7940144"/>
                      <a:ext cx="135633" cy="181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99" name="직사각형 98">
                      <a:extLst>
                        <a:ext uri="{FF2B5EF4-FFF2-40B4-BE49-F238E27FC236}">
                          <a16:creationId xmlns:a16="http://schemas.microsoft.com/office/drawing/2014/main" id="{5CA60EFB-00FA-F3D5-872D-71EB5D71DF80}"/>
                        </a:ext>
                      </a:extLst>
                    </p:cNvPr>
                    <p:cNvSpPr/>
                    <p:nvPr/>
                  </p:nvSpPr>
                  <p:spPr>
                    <a:xfrm>
                      <a:off x="2679843" y="7681292"/>
                      <a:ext cx="135633" cy="440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00" name="직사각형 99">
                      <a:extLst>
                        <a:ext uri="{FF2B5EF4-FFF2-40B4-BE49-F238E27FC236}">
                          <a16:creationId xmlns:a16="http://schemas.microsoft.com/office/drawing/2014/main" id="{EFE12279-FF4E-5D9F-5AA5-002BAB423FC4}"/>
                        </a:ext>
                      </a:extLst>
                    </p:cNvPr>
                    <p:cNvSpPr/>
                    <p:nvPr/>
                  </p:nvSpPr>
                  <p:spPr>
                    <a:xfrm>
                      <a:off x="2948756" y="7830738"/>
                      <a:ext cx="135633" cy="2906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01" name="직사각형 100">
                      <a:extLst>
                        <a:ext uri="{FF2B5EF4-FFF2-40B4-BE49-F238E27FC236}">
                          <a16:creationId xmlns:a16="http://schemas.microsoft.com/office/drawing/2014/main" id="{B158F086-06B4-BFD9-40FA-2595E3FA31B9}"/>
                        </a:ext>
                      </a:extLst>
                    </p:cNvPr>
                    <p:cNvSpPr/>
                    <p:nvPr/>
                  </p:nvSpPr>
                  <p:spPr>
                    <a:xfrm>
                      <a:off x="3217669" y="7761312"/>
                      <a:ext cx="1356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02" name="직사각형 101">
                      <a:extLst>
                        <a:ext uri="{FF2B5EF4-FFF2-40B4-BE49-F238E27FC236}">
                          <a16:creationId xmlns:a16="http://schemas.microsoft.com/office/drawing/2014/main" id="{FF95F5E4-A563-FB41-1B8C-321A7A0247C9}"/>
                        </a:ext>
                      </a:extLst>
                    </p:cNvPr>
                    <p:cNvSpPr/>
                    <p:nvPr/>
                  </p:nvSpPr>
                  <p:spPr>
                    <a:xfrm>
                      <a:off x="3486582" y="7401273"/>
                      <a:ext cx="135633" cy="720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03" name="직사각형 102">
                      <a:extLst>
                        <a:ext uri="{FF2B5EF4-FFF2-40B4-BE49-F238E27FC236}">
                          <a16:creationId xmlns:a16="http://schemas.microsoft.com/office/drawing/2014/main" id="{3AAB0DD1-75F4-D64F-1AD5-A211B24184CF}"/>
                        </a:ext>
                      </a:extLst>
                    </p:cNvPr>
                    <p:cNvSpPr/>
                    <p:nvPr/>
                  </p:nvSpPr>
                  <p:spPr>
                    <a:xfrm>
                      <a:off x="3755495" y="7681292"/>
                      <a:ext cx="135633" cy="4400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04" name="직사각형 103">
                      <a:extLst>
                        <a:ext uri="{FF2B5EF4-FFF2-40B4-BE49-F238E27FC236}">
                          <a16:creationId xmlns:a16="http://schemas.microsoft.com/office/drawing/2014/main" id="{C89C9463-300B-9D90-164C-EA90912A9778}"/>
                        </a:ext>
                      </a:extLst>
                    </p:cNvPr>
                    <p:cNvSpPr/>
                    <p:nvPr/>
                  </p:nvSpPr>
                  <p:spPr>
                    <a:xfrm>
                      <a:off x="4024408" y="7186849"/>
                      <a:ext cx="135633" cy="934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05" name="직사각형 104">
                      <a:extLst>
                        <a:ext uri="{FF2B5EF4-FFF2-40B4-BE49-F238E27FC236}">
                          <a16:creationId xmlns:a16="http://schemas.microsoft.com/office/drawing/2014/main" id="{7B7C55ED-FFB4-A3BC-E865-EBB12D46222F}"/>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87" name="자유형: 도형 86">
                    <a:extLst>
                      <a:ext uri="{FF2B5EF4-FFF2-40B4-BE49-F238E27FC236}">
                        <a16:creationId xmlns:a16="http://schemas.microsoft.com/office/drawing/2014/main" id="{8CE9091E-B72C-CDEE-E142-FC4E18AAA09E}"/>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8" name="타원 87">
                    <a:extLst>
                      <a:ext uri="{FF2B5EF4-FFF2-40B4-BE49-F238E27FC236}">
                        <a16:creationId xmlns:a16="http://schemas.microsoft.com/office/drawing/2014/main" id="{7442F16B-8ECF-B9F5-D3F9-868E29AA5C4B}"/>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89" name="타원 88">
                    <a:extLst>
                      <a:ext uri="{FF2B5EF4-FFF2-40B4-BE49-F238E27FC236}">
                        <a16:creationId xmlns:a16="http://schemas.microsoft.com/office/drawing/2014/main" id="{45AD7A2C-14B3-DDF0-2953-DAB9E141F5CB}"/>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90" name="타원 89">
                    <a:extLst>
                      <a:ext uri="{FF2B5EF4-FFF2-40B4-BE49-F238E27FC236}">
                        <a16:creationId xmlns:a16="http://schemas.microsoft.com/office/drawing/2014/main" id="{C88E3E6A-8919-85C0-0414-213EF3E8CFF0}"/>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91" name="타원 90">
                    <a:extLst>
                      <a:ext uri="{FF2B5EF4-FFF2-40B4-BE49-F238E27FC236}">
                        <a16:creationId xmlns:a16="http://schemas.microsoft.com/office/drawing/2014/main" id="{01E3DE79-170E-F3FF-A989-708E67C61B6A}"/>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92" name="그룹 91">
                    <a:extLst>
                      <a:ext uri="{FF2B5EF4-FFF2-40B4-BE49-F238E27FC236}">
                        <a16:creationId xmlns:a16="http://schemas.microsoft.com/office/drawing/2014/main" id="{A6865D58-7E5B-7097-902A-BE40E15E6E8D}"/>
                      </a:ext>
                    </a:extLst>
                  </p:cNvPr>
                  <p:cNvGrpSpPr/>
                  <p:nvPr/>
                </p:nvGrpSpPr>
                <p:grpSpPr>
                  <a:xfrm>
                    <a:off x="5227102" y="5204268"/>
                    <a:ext cx="444938" cy="183904"/>
                    <a:chOff x="2182649" y="6749455"/>
                    <a:chExt cx="766107" cy="316650"/>
                  </a:xfrm>
                </p:grpSpPr>
                <p:sp>
                  <p:nvSpPr>
                    <p:cNvPr id="93" name="직사각형 92">
                      <a:extLst>
                        <a:ext uri="{FF2B5EF4-FFF2-40B4-BE49-F238E27FC236}">
                          <a16:creationId xmlns:a16="http://schemas.microsoft.com/office/drawing/2014/main" id="{F292C727-6618-8A6A-21E4-F381D04EBB13}"/>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94" name="직사각형 93">
                      <a:extLst>
                        <a:ext uri="{FF2B5EF4-FFF2-40B4-BE49-F238E27FC236}">
                          <a16:creationId xmlns:a16="http://schemas.microsoft.com/office/drawing/2014/main" id="{57B8ED99-9C85-8F13-C277-73261DA6D83C}"/>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95" name="직사각형 94">
                      <a:extLst>
                        <a:ext uri="{FF2B5EF4-FFF2-40B4-BE49-F238E27FC236}">
                          <a16:creationId xmlns:a16="http://schemas.microsoft.com/office/drawing/2014/main" id="{8A3EDCB0-1A28-D82E-E2DC-52E7A1BC63D0}"/>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96" name="직사각형 95">
                      <a:extLst>
                        <a:ext uri="{FF2B5EF4-FFF2-40B4-BE49-F238E27FC236}">
                          <a16:creationId xmlns:a16="http://schemas.microsoft.com/office/drawing/2014/main" id="{BF57CB82-42A5-DE96-D4D9-F7CD2DD48980}"/>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97" name="직사각형 96">
                      <a:extLst>
                        <a:ext uri="{FF2B5EF4-FFF2-40B4-BE49-F238E27FC236}">
                          <a16:creationId xmlns:a16="http://schemas.microsoft.com/office/drawing/2014/main" id="{D1418FC2-A108-8353-1F07-EC71220807AC}"/>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77" name="자유형: 도형 76">
                  <a:extLst>
                    <a:ext uri="{FF2B5EF4-FFF2-40B4-BE49-F238E27FC236}">
                      <a16:creationId xmlns:a16="http://schemas.microsoft.com/office/drawing/2014/main" id="{6460B5B3-1078-010C-C353-026F17016F32}"/>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78" name="자유형: 도형 77">
                  <a:extLst>
                    <a:ext uri="{FF2B5EF4-FFF2-40B4-BE49-F238E27FC236}">
                      <a16:creationId xmlns:a16="http://schemas.microsoft.com/office/drawing/2014/main" id="{ADA06F20-2B86-E501-0AA3-00EC9E5D5D6F}"/>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79" name="그룹 78">
                  <a:extLst>
                    <a:ext uri="{FF2B5EF4-FFF2-40B4-BE49-F238E27FC236}">
                      <a16:creationId xmlns:a16="http://schemas.microsoft.com/office/drawing/2014/main" id="{DAADFE63-8784-211A-33A8-9F5AFAE07F79}"/>
                    </a:ext>
                  </a:extLst>
                </p:cNvPr>
                <p:cNvGrpSpPr/>
                <p:nvPr/>
              </p:nvGrpSpPr>
              <p:grpSpPr>
                <a:xfrm>
                  <a:off x="5041336" y="5759943"/>
                  <a:ext cx="1011558" cy="844196"/>
                  <a:chOff x="5041336" y="5592303"/>
                  <a:chExt cx="1011558" cy="844196"/>
                </a:xfrm>
              </p:grpSpPr>
              <p:sp>
                <p:nvSpPr>
                  <p:cNvPr id="82" name="사다리꼴 81">
                    <a:extLst>
                      <a:ext uri="{FF2B5EF4-FFF2-40B4-BE49-F238E27FC236}">
                        <a16:creationId xmlns:a16="http://schemas.microsoft.com/office/drawing/2014/main" id="{84829D7D-4A03-CCE1-3E08-38E614AD0BD4}"/>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3" name="사각형: 둥근 모서리 82">
                    <a:extLst>
                      <a:ext uri="{FF2B5EF4-FFF2-40B4-BE49-F238E27FC236}">
                        <a16:creationId xmlns:a16="http://schemas.microsoft.com/office/drawing/2014/main" id="{4E882DC7-19E4-65D7-6D0B-8420BC138DC4}"/>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4" name="자유형: 도형 83">
                    <a:extLst>
                      <a:ext uri="{FF2B5EF4-FFF2-40B4-BE49-F238E27FC236}">
                        <a16:creationId xmlns:a16="http://schemas.microsoft.com/office/drawing/2014/main" id="{C347E281-654E-0578-1D6B-411739829A73}"/>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85" name="자유형: 도형 84">
                    <a:extLst>
                      <a:ext uri="{FF2B5EF4-FFF2-40B4-BE49-F238E27FC236}">
                        <a16:creationId xmlns:a16="http://schemas.microsoft.com/office/drawing/2014/main" id="{359E1D00-8E40-BDB8-CEF9-D48453425C9E}"/>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80" name="자유형: 도형 79">
                  <a:extLst>
                    <a:ext uri="{FF2B5EF4-FFF2-40B4-BE49-F238E27FC236}">
                      <a16:creationId xmlns:a16="http://schemas.microsoft.com/office/drawing/2014/main" id="{8C197993-DC27-A525-0616-0C02504383C5}"/>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81" name="자유형: 도형 80">
                  <a:extLst>
                    <a:ext uri="{FF2B5EF4-FFF2-40B4-BE49-F238E27FC236}">
                      <a16:creationId xmlns:a16="http://schemas.microsoft.com/office/drawing/2014/main" id="{845D21DD-3897-77E4-9928-C8D68F632CF7}"/>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44" name="그룹 43">
                <a:extLst>
                  <a:ext uri="{FF2B5EF4-FFF2-40B4-BE49-F238E27FC236}">
                    <a16:creationId xmlns:a16="http://schemas.microsoft.com/office/drawing/2014/main" id="{4A4E7F24-4278-DE08-7107-1F3D3DECF700}"/>
                  </a:ext>
                </a:extLst>
              </p:cNvPr>
              <p:cNvGrpSpPr/>
              <p:nvPr/>
            </p:nvGrpSpPr>
            <p:grpSpPr>
              <a:xfrm>
                <a:off x="8698441" y="411699"/>
                <a:ext cx="1588794" cy="854407"/>
                <a:chOff x="3179860" y="5569619"/>
                <a:chExt cx="1623381" cy="873007"/>
              </a:xfrm>
            </p:grpSpPr>
            <p:grpSp>
              <p:nvGrpSpPr>
                <p:cNvPr id="45" name="그룹 44">
                  <a:extLst>
                    <a:ext uri="{FF2B5EF4-FFF2-40B4-BE49-F238E27FC236}">
                      <a16:creationId xmlns:a16="http://schemas.microsoft.com/office/drawing/2014/main" id="{0338B3C6-68CA-1AF4-69C7-A8DF8FB464A1}"/>
                    </a:ext>
                  </a:extLst>
                </p:cNvPr>
                <p:cNvGrpSpPr/>
                <p:nvPr/>
              </p:nvGrpSpPr>
              <p:grpSpPr>
                <a:xfrm>
                  <a:off x="4240365" y="6051178"/>
                  <a:ext cx="410801" cy="391448"/>
                  <a:chOff x="3593344" y="3031919"/>
                  <a:chExt cx="801063" cy="763327"/>
                </a:xfrm>
              </p:grpSpPr>
              <p:grpSp>
                <p:nvGrpSpPr>
                  <p:cNvPr id="70" name="그룹 69">
                    <a:extLst>
                      <a:ext uri="{FF2B5EF4-FFF2-40B4-BE49-F238E27FC236}">
                        <a16:creationId xmlns:a16="http://schemas.microsoft.com/office/drawing/2014/main" id="{E57E418C-23BF-F451-B73C-4CD6139A4669}"/>
                      </a:ext>
                    </a:extLst>
                  </p:cNvPr>
                  <p:cNvGrpSpPr/>
                  <p:nvPr/>
                </p:nvGrpSpPr>
                <p:grpSpPr>
                  <a:xfrm>
                    <a:off x="3593344" y="3031919"/>
                    <a:ext cx="572102" cy="572102"/>
                    <a:chOff x="3583940" y="3813727"/>
                    <a:chExt cx="502920" cy="502920"/>
                  </a:xfrm>
                </p:grpSpPr>
                <p:sp>
                  <p:nvSpPr>
                    <p:cNvPr id="72" name="타원 71">
                      <a:extLst>
                        <a:ext uri="{FF2B5EF4-FFF2-40B4-BE49-F238E27FC236}">
                          <a16:creationId xmlns:a16="http://schemas.microsoft.com/office/drawing/2014/main" id="{BDBCB106-9CAC-C4C7-138C-DC9A932D4407}"/>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73" name="타원 72">
                      <a:extLst>
                        <a:ext uri="{FF2B5EF4-FFF2-40B4-BE49-F238E27FC236}">
                          <a16:creationId xmlns:a16="http://schemas.microsoft.com/office/drawing/2014/main" id="{DA9383FA-C513-6FB1-E43E-7D3917C21600}"/>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74" name="타원 73">
                      <a:extLst>
                        <a:ext uri="{FF2B5EF4-FFF2-40B4-BE49-F238E27FC236}">
                          <a16:creationId xmlns:a16="http://schemas.microsoft.com/office/drawing/2014/main" id="{1FFA60A5-A59D-C2B9-83CD-9B50FDAC3DB8}"/>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71" name="자유형: 도형 70">
                    <a:extLst>
                      <a:ext uri="{FF2B5EF4-FFF2-40B4-BE49-F238E27FC236}">
                        <a16:creationId xmlns:a16="http://schemas.microsoft.com/office/drawing/2014/main" id="{95465C3C-B298-711C-C194-30AC9934687D}"/>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46" name="그룹 45">
                  <a:extLst>
                    <a:ext uri="{FF2B5EF4-FFF2-40B4-BE49-F238E27FC236}">
                      <a16:creationId xmlns:a16="http://schemas.microsoft.com/office/drawing/2014/main" id="{91B4E25B-9DE5-FD46-B65C-F09592420C48}"/>
                    </a:ext>
                  </a:extLst>
                </p:cNvPr>
                <p:cNvGrpSpPr/>
                <p:nvPr/>
              </p:nvGrpSpPr>
              <p:grpSpPr>
                <a:xfrm>
                  <a:off x="3903302" y="5849448"/>
                  <a:ext cx="339474" cy="411082"/>
                  <a:chOff x="3302297" y="4418230"/>
                  <a:chExt cx="637141" cy="771539"/>
                </a:xfrm>
              </p:grpSpPr>
              <p:grpSp>
                <p:nvGrpSpPr>
                  <p:cNvPr id="62" name="그룹 61">
                    <a:extLst>
                      <a:ext uri="{FF2B5EF4-FFF2-40B4-BE49-F238E27FC236}">
                        <a16:creationId xmlns:a16="http://schemas.microsoft.com/office/drawing/2014/main" id="{1A67D709-BF1B-F2AE-F44E-BF854D2C2B14}"/>
                      </a:ext>
                    </a:extLst>
                  </p:cNvPr>
                  <p:cNvGrpSpPr/>
                  <p:nvPr/>
                </p:nvGrpSpPr>
                <p:grpSpPr>
                  <a:xfrm>
                    <a:off x="3407308" y="4418230"/>
                    <a:ext cx="465552" cy="465552"/>
                    <a:chOff x="3583940" y="3813727"/>
                    <a:chExt cx="502920" cy="502920"/>
                  </a:xfrm>
                </p:grpSpPr>
                <p:sp>
                  <p:nvSpPr>
                    <p:cNvPr id="67" name="타원 66">
                      <a:extLst>
                        <a:ext uri="{FF2B5EF4-FFF2-40B4-BE49-F238E27FC236}">
                          <a16:creationId xmlns:a16="http://schemas.microsoft.com/office/drawing/2014/main" id="{3DB586EB-B529-6E5F-D06C-F59099A35CC5}"/>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68" name="타원 67">
                      <a:extLst>
                        <a:ext uri="{FF2B5EF4-FFF2-40B4-BE49-F238E27FC236}">
                          <a16:creationId xmlns:a16="http://schemas.microsoft.com/office/drawing/2014/main" id="{21D8A212-1486-8CC3-1EB9-4FC5126EE55F}"/>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69" name="타원 68">
                      <a:extLst>
                        <a:ext uri="{FF2B5EF4-FFF2-40B4-BE49-F238E27FC236}">
                          <a16:creationId xmlns:a16="http://schemas.microsoft.com/office/drawing/2014/main" id="{98AE7C3B-BEA7-8351-1AA3-C3BEE2774564}"/>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63" name="그래픽 25" descr="과녁">
                    <a:extLst>
                      <a:ext uri="{FF2B5EF4-FFF2-40B4-BE49-F238E27FC236}">
                        <a16:creationId xmlns:a16="http://schemas.microsoft.com/office/drawing/2014/main" id="{68AC1BE1-1820-B07A-1B1A-D739D204B473}"/>
                      </a:ext>
                    </a:extLst>
                  </p:cNvPr>
                  <p:cNvGrpSpPr/>
                  <p:nvPr/>
                </p:nvGrpSpPr>
                <p:grpSpPr>
                  <a:xfrm>
                    <a:off x="3302297" y="4552628"/>
                    <a:ext cx="637141" cy="637141"/>
                    <a:chOff x="4795800" y="3271800"/>
                    <a:chExt cx="914400" cy="914400"/>
                  </a:xfrm>
                  <a:solidFill>
                    <a:schemeClr val="accent3"/>
                  </a:solidFill>
                </p:grpSpPr>
                <p:sp>
                  <p:nvSpPr>
                    <p:cNvPr id="64" name="자유형: 도형 63">
                      <a:extLst>
                        <a:ext uri="{FF2B5EF4-FFF2-40B4-BE49-F238E27FC236}">
                          <a16:creationId xmlns:a16="http://schemas.microsoft.com/office/drawing/2014/main" id="{A3A17E99-29C3-4B5D-CD60-D69A4A80B9AF}"/>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65" name="자유형: 도형 64">
                      <a:extLst>
                        <a:ext uri="{FF2B5EF4-FFF2-40B4-BE49-F238E27FC236}">
                          <a16:creationId xmlns:a16="http://schemas.microsoft.com/office/drawing/2014/main" id="{AC4D2128-B9EE-C4F8-41E5-85146BB6DF15}"/>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66" name="자유형: 도형 65">
                      <a:extLst>
                        <a:ext uri="{FF2B5EF4-FFF2-40B4-BE49-F238E27FC236}">
                          <a16:creationId xmlns:a16="http://schemas.microsoft.com/office/drawing/2014/main" id="{3E6A78B4-3378-4A8A-24CE-517FD6941C41}"/>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47" name="그룹 46">
                  <a:extLst>
                    <a:ext uri="{FF2B5EF4-FFF2-40B4-BE49-F238E27FC236}">
                      <a16:creationId xmlns:a16="http://schemas.microsoft.com/office/drawing/2014/main" id="{87BB207B-B564-B17E-4E0D-CF74B8D7000D}"/>
                    </a:ext>
                  </a:extLst>
                </p:cNvPr>
                <p:cNvGrpSpPr/>
                <p:nvPr/>
              </p:nvGrpSpPr>
              <p:grpSpPr>
                <a:xfrm>
                  <a:off x="3179860" y="5569619"/>
                  <a:ext cx="1623381" cy="859437"/>
                  <a:chOff x="1530619" y="3473196"/>
                  <a:chExt cx="2348722" cy="1243441"/>
                </a:xfrm>
              </p:grpSpPr>
              <p:sp>
                <p:nvSpPr>
                  <p:cNvPr id="49" name="자유형 11">
                    <a:extLst>
                      <a:ext uri="{FF2B5EF4-FFF2-40B4-BE49-F238E27FC236}">
                        <a16:creationId xmlns:a16="http://schemas.microsoft.com/office/drawing/2014/main" id="{986E0F40-560E-1339-2ED8-D9023BBABA81}"/>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50" name="타원 49">
                    <a:extLst>
                      <a:ext uri="{FF2B5EF4-FFF2-40B4-BE49-F238E27FC236}">
                        <a16:creationId xmlns:a16="http://schemas.microsoft.com/office/drawing/2014/main" id="{5FCDE0E1-242C-909E-AA71-FAB52E9F4C5D}"/>
                      </a:ext>
                    </a:extLst>
                  </p:cNvPr>
                  <p:cNvSpPr/>
                  <p:nvPr/>
                </p:nvSpPr>
                <p:spPr>
                  <a:xfrm>
                    <a:off x="3721566" y="4027503"/>
                    <a:ext cx="157775" cy="157774"/>
                  </a:xfrm>
                  <a:prstGeom prst="ellipse">
                    <a:avLst/>
                  </a:prstGeom>
                  <a:solidFill>
                    <a:schemeClr val="accent5">
                      <a:lumMod val="75000"/>
                    </a:schemeClr>
                  </a:solidFill>
                  <a:ln>
                    <a:solidFill>
                      <a:schemeClr val="bg1">
                        <a:lumMod val="95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51" name="타원 50">
                    <a:extLst>
                      <a:ext uri="{FF2B5EF4-FFF2-40B4-BE49-F238E27FC236}">
                        <a16:creationId xmlns:a16="http://schemas.microsoft.com/office/drawing/2014/main" id="{80407133-C441-2F45-7FC9-39D3B3B92808}"/>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52" name="자유형 12">
                    <a:extLst>
                      <a:ext uri="{FF2B5EF4-FFF2-40B4-BE49-F238E27FC236}">
                        <a16:creationId xmlns:a16="http://schemas.microsoft.com/office/drawing/2014/main" id="{757E3DB8-6777-42B5-4606-ED13E13E9F40}"/>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53" name="자유형 15">
                    <a:extLst>
                      <a:ext uri="{FF2B5EF4-FFF2-40B4-BE49-F238E27FC236}">
                        <a16:creationId xmlns:a16="http://schemas.microsoft.com/office/drawing/2014/main" id="{E05CB5BA-DEC5-0EEC-91B9-4F84B120F8F1}"/>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54" name="자유형 16">
                    <a:extLst>
                      <a:ext uri="{FF2B5EF4-FFF2-40B4-BE49-F238E27FC236}">
                        <a16:creationId xmlns:a16="http://schemas.microsoft.com/office/drawing/2014/main" id="{AEC5583A-B4CC-DEFB-734D-32A213F75E86}"/>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55" name="자유형 17">
                    <a:extLst>
                      <a:ext uri="{FF2B5EF4-FFF2-40B4-BE49-F238E27FC236}">
                        <a16:creationId xmlns:a16="http://schemas.microsoft.com/office/drawing/2014/main" id="{AEDCFA07-4187-618D-35D4-A6BF2059671D}"/>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56" name="타원 55">
                    <a:extLst>
                      <a:ext uri="{FF2B5EF4-FFF2-40B4-BE49-F238E27FC236}">
                        <a16:creationId xmlns:a16="http://schemas.microsoft.com/office/drawing/2014/main" id="{26B7E50B-74F0-3938-9907-A7B2749D5BE9}"/>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57" name="타원 56">
                    <a:extLst>
                      <a:ext uri="{FF2B5EF4-FFF2-40B4-BE49-F238E27FC236}">
                        <a16:creationId xmlns:a16="http://schemas.microsoft.com/office/drawing/2014/main" id="{73AA691E-5849-F2FC-B8A9-7084D116EBAC}"/>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58" name="도넛 740">
                    <a:extLst>
                      <a:ext uri="{FF2B5EF4-FFF2-40B4-BE49-F238E27FC236}">
                        <a16:creationId xmlns:a16="http://schemas.microsoft.com/office/drawing/2014/main" id="{0BD785F6-709F-66F0-7306-FD48A476A2B2}"/>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59" name="타원 58">
                    <a:extLst>
                      <a:ext uri="{FF2B5EF4-FFF2-40B4-BE49-F238E27FC236}">
                        <a16:creationId xmlns:a16="http://schemas.microsoft.com/office/drawing/2014/main" id="{E04507C2-CC40-5555-C519-3541CF81ECE6}"/>
                      </a:ext>
                    </a:extLst>
                  </p:cNvPr>
                  <p:cNvSpPr/>
                  <p:nvPr/>
                </p:nvSpPr>
                <p:spPr>
                  <a:xfrm>
                    <a:off x="1584657" y="4583507"/>
                    <a:ext cx="133132" cy="133130"/>
                  </a:xfrm>
                  <a:prstGeom prst="ellipse">
                    <a:avLst/>
                  </a:prstGeom>
                  <a:solidFill>
                    <a:schemeClr val="accent5">
                      <a:lumMod val="75000"/>
                    </a:schemeClr>
                  </a:solidFill>
                  <a:ln>
                    <a:solidFill>
                      <a:schemeClr val="bg1">
                        <a:lumMod val="95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60" name="타원 59">
                    <a:extLst>
                      <a:ext uri="{FF2B5EF4-FFF2-40B4-BE49-F238E27FC236}">
                        <a16:creationId xmlns:a16="http://schemas.microsoft.com/office/drawing/2014/main" id="{A767D34B-D722-852F-C169-18CB023B4B3F}"/>
                      </a:ext>
                    </a:extLst>
                  </p:cNvPr>
                  <p:cNvSpPr/>
                  <p:nvPr/>
                </p:nvSpPr>
                <p:spPr>
                  <a:xfrm>
                    <a:off x="1530619" y="4209392"/>
                    <a:ext cx="114810" cy="114809"/>
                  </a:xfrm>
                  <a:prstGeom prst="ellipse">
                    <a:avLst/>
                  </a:prstGeom>
                  <a:solidFill>
                    <a:schemeClr val="accent5">
                      <a:lumMod val="75000"/>
                    </a:schemeClr>
                  </a:solidFill>
                  <a:ln>
                    <a:solidFill>
                      <a:schemeClr val="bg1">
                        <a:lumMod val="95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61" name="타원 60">
                    <a:extLst>
                      <a:ext uri="{FF2B5EF4-FFF2-40B4-BE49-F238E27FC236}">
                        <a16:creationId xmlns:a16="http://schemas.microsoft.com/office/drawing/2014/main" id="{7A10090E-B209-052A-9D43-62E87AF21385}"/>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48" name="자유형: 도형 47">
                  <a:extLst>
                    <a:ext uri="{FF2B5EF4-FFF2-40B4-BE49-F238E27FC236}">
                      <a16:creationId xmlns:a16="http://schemas.microsoft.com/office/drawing/2014/main" id="{FE82D505-3C46-DC67-6D9A-82EB3E7098C9}"/>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35" name="그룹 34">
              <a:extLst>
                <a:ext uri="{FF2B5EF4-FFF2-40B4-BE49-F238E27FC236}">
                  <a16:creationId xmlns:a16="http://schemas.microsoft.com/office/drawing/2014/main" id="{7DC0AAD5-98E5-F5CF-FBBF-0F69E53E4C61}"/>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36" name="그룹 35">
                <a:extLst>
                  <a:ext uri="{FF2B5EF4-FFF2-40B4-BE49-F238E27FC236}">
                    <a16:creationId xmlns:a16="http://schemas.microsoft.com/office/drawing/2014/main" id="{9B69A85C-13F0-686C-E321-F9A7124CBEFA}"/>
                  </a:ext>
                </a:extLst>
              </p:cNvPr>
              <p:cNvGrpSpPr/>
              <p:nvPr/>
            </p:nvGrpSpPr>
            <p:grpSpPr>
              <a:xfrm>
                <a:off x="6376287" y="1052551"/>
                <a:ext cx="791429" cy="1270922"/>
                <a:chOff x="5782430" y="1384175"/>
                <a:chExt cx="791429" cy="1270922"/>
              </a:xfrm>
              <a:grpFill/>
            </p:grpSpPr>
            <p:sp>
              <p:nvSpPr>
                <p:cNvPr id="41" name="자유형: 도형 40">
                  <a:extLst>
                    <a:ext uri="{FF2B5EF4-FFF2-40B4-BE49-F238E27FC236}">
                      <a16:creationId xmlns:a16="http://schemas.microsoft.com/office/drawing/2014/main" id="{78EC2827-AEF1-2067-FBBE-DF82EB752765}"/>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2" name="자유형: 도형 41">
                  <a:extLst>
                    <a:ext uri="{FF2B5EF4-FFF2-40B4-BE49-F238E27FC236}">
                      <a16:creationId xmlns:a16="http://schemas.microsoft.com/office/drawing/2014/main" id="{FF60D46A-6767-45CA-6718-073672241BE4}"/>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37" name="그룹 36">
                <a:extLst>
                  <a:ext uri="{FF2B5EF4-FFF2-40B4-BE49-F238E27FC236}">
                    <a16:creationId xmlns:a16="http://schemas.microsoft.com/office/drawing/2014/main" id="{A1567795-59F1-9034-3300-D7390B38CFCB}"/>
                  </a:ext>
                </a:extLst>
              </p:cNvPr>
              <p:cNvGrpSpPr/>
              <p:nvPr/>
            </p:nvGrpSpPr>
            <p:grpSpPr>
              <a:xfrm>
                <a:off x="5510226" y="780707"/>
                <a:ext cx="1077934" cy="1050281"/>
                <a:chOff x="39244489" y="22943508"/>
                <a:chExt cx="2984882" cy="2908318"/>
              </a:xfrm>
              <a:grpFill/>
            </p:grpSpPr>
            <p:sp>
              <p:nvSpPr>
                <p:cNvPr id="38" name="자유형: 도형 37">
                  <a:extLst>
                    <a:ext uri="{FF2B5EF4-FFF2-40B4-BE49-F238E27FC236}">
                      <a16:creationId xmlns:a16="http://schemas.microsoft.com/office/drawing/2014/main" id="{A58607E5-AFC7-D158-E5AF-BA9C1775A857}"/>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9" name="자유형: 도형 38">
                  <a:extLst>
                    <a:ext uri="{FF2B5EF4-FFF2-40B4-BE49-F238E27FC236}">
                      <a16:creationId xmlns:a16="http://schemas.microsoft.com/office/drawing/2014/main" id="{8D3FA84E-02A6-983C-39F0-84C735824B68}"/>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0" name="자유형: 도형 39">
                  <a:extLst>
                    <a:ext uri="{FF2B5EF4-FFF2-40B4-BE49-F238E27FC236}">
                      <a16:creationId xmlns:a16="http://schemas.microsoft.com/office/drawing/2014/main" id="{E0A47466-58E9-0F79-E6D9-EABAD196B1EF}"/>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4" name="TextBox 3">
            <a:extLst>
              <a:ext uri="{FF2B5EF4-FFF2-40B4-BE49-F238E27FC236}">
                <a16:creationId xmlns:a16="http://schemas.microsoft.com/office/drawing/2014/main" id="{9BD52A04-CCA0-4BC7-7423-661B54D72608}"/>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1/26</a:t>
            </a:r>
            <a:endParaRPr lang="ko-KR" altLang="en-US" sz="1200" dirty="0">
              <a:latin typeface="나눔고딕" panose="020D0604000000000000" pitchFamily="50" charset="-127"/>
              <a:ea typeface="나눔고딕" panose="020D0604000000000000" pitchFamily="50" charset="-127"/>
            </a:endParaRPr>
          </a:p>
        </p:txBody>
      </p:sp>
      <p:pic>
        <p:nvPicPr>
          <p:cNvPr id="6" name="그림 5" descr="로고, 엠블럼, 등록 상표, 상징이(가) 표시된 사진&#10;&#10;자동 생성된 설명">
            <a:extLst>
              <a:ext uri="{FF2B5EF4-FFF2-40B4-BE49-F238E27FC236}">
                <a16:creationId xmlns:a16="http://schemas.microsoft.com/office/drawing/2014/main" id="{01A39725-9AFB-F510-79E2-A2DB17482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30" y="0"/>
            <a:ext cx="905957" cy="837716"/>
          </a:xfrm>
          <a:prstGeom prst="rect">
            <a:avLst/>
          </a:prstGeom>
        </p:spPr>
      </p:pic>
    </p:spTree>
    <p:extLst>
      <p:ext uri="{BB962C8B-B14F-4D97-AF65-F5344CB8AC3E}">
        <p14:creationId xmlns:p14="http://schemas.microsoft.com/office/powerpoint/2010/main" val="198753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a:extLst>
              <a:ext uri="{FF2B5EF4-FFF2-40B4-BE49-F238E27FC236}">
                <a16:creationId xmlns:a16="http://schemas.microsoft.com/office/drawing/2014/main" id="{398DE33E-CEA5-37A6-0BDA-1D2250BE9C2E}"/>
              </a:ext>
            </a:extLst>
          </p:cNvPr>
          <p:cNvSpPr/>
          <p:nvPr/>
        </p:nvSpPr>
        <p:spPr>
          <a:xfrm>
            <a:off x="6096000" y="2685247"/>
            <a:ext cx="5956092" cy="2648097"/>
          </a:xfrm>
          <a:prstGeom prst="rect">
            <a:avLst/>
          </a:prstGeom>
        </p:spPr>
        <p:txBody>
          <a:bodyPr wrap="square">
            <a:spAutoFit/>
          </a:bodyPr>
          <a:lstStyle/>
          <a:p>
            <a:pPr>
              <a:lnSpc>
                <a:spcPct val="120000"/>
              </a:lnSpc>
            </a:pPr>
            <a:r>
              <a:rPr lang="en-US" altLang="ko-KR" sz="2400" dirty="0">
                <a:solidFill>
                  <a:schemeClr val="tx1">
                    <a:lumMod val="85000"/>
                    <a:lumOff val="15000"/>
                  </a:schemeClr>
                </a:solidFill>
                <a:effectLst/>
                <a:latin typeface="Söhne"/>
                <a:ea typeface="나눔고딕" panose="020D0604000000000000" pitchFamily="50" charset="-127"/>
              </a:rPr>
              <a:t>1. Simple Fuzzy Mediation Model</a:t>
            </a:r>
            <a:endParaRPr lang="en-US" altLang="ko-KR" sz="2400" dirty="0">
              <a:solidFill>
                <a:schemeClr val="tx1">
                  <a:lumMod val="75000"/>
                  <a:lumOff val="25000"/>
                </a:schemeClr>
              </a:solidFill>
              <a:latin typeface="Söhne"/>
              <a:ea typeface="나눔고딕" panose="020D0604000000000000" pitchFamily="50" charset="-127"/>
            </a:endParaRPr>
          </a:p>
          <a:p>
            <a:pPr>
              <a:lnSpc>
                <a:spcPct val="120000"/>
              </a:lnSpc>
            </a:pPr>
            <a:r>
              <a:rPr lang="en-US" altLang="ko-KR" sz="2400" dirty="0">
                <a:solidFill>
                  <a:schemeClr val="tx1">
                    <a:lumMod val="75000"/>
                    <a:lumOff val="25000"/>
                  </a:schemeClr>
                </a:solidFill>
                <a:effectLst/>
                <a:latin typeface="Söhne"/>
                <a:ea typeface="나눔고딕" panose="020D0604000000000000" pitchFamily="50" charset="-127"/>
              </a:rPr>
              <a:t>2. Bootstrapping</a:t>
            </a:r>
            <a:endParaRPr lang="en-US" altLang="ko-KR" sz="2400" dirty="0">
              <a:solidFill>
                <a:schemeClr val="tx1">
                  <a:lumMod val="75000"/>
                  <a:lumOff val="25000"/>
                </a:schemeClr>
              </a:solidFill>
              <a:latin typeface="Söhne"/>
              <a:ea typeface="나눔고딕" panose="020D0604000000000000" pitchFamily="50" charset="-127"/>
            </a:endParaRPr>
          </a:p>
          <a:p>
            <a:pPr>
              <a:lnSpc>
                <a:spcPct val="120000"/>
              </a:lnSpc>
            </a:pPr>
            <a:r>
              <a:rPr lang="en-US" altLang="ko-KR" sz="2400" dirty="0">
                <a:solidFill>
                  <a:schemeClr val="tx1">
                    <a:lumMod val="85000"/>
                    <a:lumOff val="15000"/>
                  </a:schemeClr>
                </a:solidFill>
                <a:effectLst/>
                <a:latin typeface="Söhne"/>
                <a:ea typeface="나눔고딕" panose="020D0604000000000000" pitchFamily="50" charset="-127"/>
              </a:rPr>
              <a:t>3. FLSE &amp; FLAD</a:t>
            </a:r>
          </a:p>
          <a:p>
            <a:pPr>
              <a:lnSpc>
                <a:spcPct val="120000"/>
              </a:lnSpc>
            </a:pPr>
            <a:r>
              <a:rPr lang="en-US" altLang="ko-KR" sz="2400" kern="0" dirty="0">
                <a:solidFill>
                  <a:schemeClr val="tx1">
                    <a:lumMod val="85000"/>
                    <a:lumOff val="15000"/>
                  </a:schemeClr>
                </a:solidFill>
                <a:effectLst/>
                <a:latin typeface="Söhne"/>
                <a:ea typeface="나눔고딕" panose="020D0604000000000000" pitchFamily="50" charset="-127"/>
                <a:cs typeface="CIDFont+F1"/>
              </a:rPr>
              <a:t>4. Interval Estimation Using Sobel method</a:t>
            </a:r>
            <a:endParaRPr lang="en-US" altLang="ko-KR" sz="2400" dirty="0">
              <a:solidFill>
                <a:schemeClr val="tx1">
                  <a:lumMod val="75000"/>
                  <a:lumOff val="25000"/>
                </a:schemeClr>
              </a:solidFill>
              <a:effectLst/>
              <a:latin typeface="Söhne"/>
              <a:ea typeface="나눔고딕" panose="020D0604000000000000" pitchFamily="50" charset="-127"/>
            </a:endParaRPr>
          </a:p>
          <a:p>
            <a:pPr defTabSz="457200" latinLnBrk="0">
              <a:defRPr/>
            </a:pPr>
            <a:r>
              <a:rPr lang="en-US" altLang="ko-KR" sz="2400"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5. </a:t>
            </a:r>
            <a:r>
              <a:rPr lang="en-US" altLang="ko-KR" sz="2400" i="0" dirty="0">
                <a:solidFill>
                  <a:schemeClr val="tx1">
                    <a:lumMod val="75000"/>
                    <a:lumOff val="25000"/>
                  </a:schemeClr>
                </a:solidFill>
                <a:effectLst/>
                <a:latin typeface="Söhne"/>
                <a:ea typeface="나눔고딕" panose="020D0604000000000000" pitchFamily="50" charset="-127"/>
              </a:rPr>
              <a:t>Proposed Bootstrap Confidence Interval</a:t>
            </a:r>
            <a:endParaRPr lang="ko-KR" altLang="en-US" sz="2400"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a:p>
            <a:pPr>
              <a:lnSpc>
                <a:spcPct val="120000"/>
              </a:lnSpc>
            </a:pPr>
            <a:r>
              <a:rPr lang="en-US" altLang="ko-KR" sz="2400"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6. </a:t>
            </a:r>
            <a:r>
              <a:rPr lang="en-US" altLang="ko-KR" sz="2400" dirty="0">
                <a:solidFill>
                  <a:schemeClr val="tx1">
                    <a:lumMod val="75000"/>
                    <a:lumOff val="25000"/>
                  </a:schemeClr>
                </a:solidFill>
                <a:effectLst/>
                <a:latin typeface="Söhne"/>
                <a:ea typeface="나눔고딕" panose="020D0604000000000000" pitchFamily="50" charset="-127"/>
              </a:rPr>
              <a:t>Data Analysis</a:t>
            </a:r>
            <a:endParaRPr lang="ko-KR" altLang="en-US" sz="2400"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41" name="사각형: 둥근 모서리 40">
            <a:extLst>
              <a:ext uri="{FF2B5EF4-FFF2-40B4-BE49-F238E27FC236}">
                <a16:creationId xmlns:a16="http://schemas.microsoft.com/office/drawing/2014/main" id="{9569E902-5A1D-9EEE-31F1-E952EBD2A909}"/>
              </a:ext>
            </a:extLst>
          </p:cNvPr>
          <p:cNvSpPr/>
          <p:nvPr/>
        </p:nvSpPr>
        <p:spPr>
          <a:xfrm>
            <a:off x="6095999" y="2095282"/>
            <a:ext cx="5034744" cy="578760"/>
          </a:xfrm>
          <a:prstGeom prst="roundRect">
            <a:avLst>
              <a:gd name="adj" fmla="val 9314"/>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rPr>
              <a:t>III. Main Contribution</a:t>
            </a:r>
            <a:endParaRPr lang="ko-KR" altLang="en-US"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96" name="직사각형 95">
            <a:extLst>
              <a:ext uri="{FF2B5EF4-FFF2-40B4-BE49-F238E27FC236}">
                <a16:creationId xmlns:a16="http://schemas.microsoft.com/office/drawing/2014/main" id="{58B33949-1E7B-F45E-1DC7-C604A745C502}"/>
              </a:ext>
            </a:extLst>
          </p:cNvPr>
          <p:cNvSpPr/>
          <p:nvPr/>
        </p:nvSpPr>
        <p:spPr>
          <a:xfrm>
            <a:off x="806203" y="1553665"/>
            <a:ext cx="2567544" cy="830997"/>
          </a:xfrm>
          <a:prstGeom prst="rect">
            <a:avLst/>
          </a:prstGeom>
        </p:spPr>
        <p:txBody>
          <a:bodyPr wrap="none" lIns="72000" rIns="72000">
            <a:spAutoFit/>
          </a:bodyPr>
          <a:lstStyle/>
          <a:p>
            <a:pPr indent="-432519" defTabSz="886714">
              <a:defRPr/>
            </a:pPr>
            <a:r>
              <a:rPr lang="en-US" altLang="ko-KR" sz="4800" b="1" spc="-150" dirty="0">
                <a:ln>
                  <a:solidFill>
                    <a:schemeClr val="accent1">
                      <a:shade val="50000"/>
                      <a:alpha val="0"/>
                    </a:schemeClr>
                  </a:solidFill>
                </a:ln>
                <a:solidFill>
                  <a:srgbClr val="1F273C"/>
                </a:solidFill>
                <a:latin typeface="나눔고딕" panose="020D0604000000000000" pitchFamily="50" charset="-127"/>
                <a:ea typeface="나눔고딕" panose="020D0604000000000000" pitchFamily="50" charset="-127"/>
                <a:cs typeface="Arial" panose="020B0604020202020204" pitchFamily="34" charset="0"/>
              </a:rPr>
              <a:t>Contents</a:t>
            </a:r>
          </a:p>
        </p:txBody>
      </p:sp>
      <p:grpSp>
        <p:nvGrpSpPr>
          <p:cNvPr id="238" name="그룹 237">
            <a:extLst>
              <a:ext uri="{FF2B5EF4-FFF2-40B4-BE49-F238E27FC236}">
                <a16:creationId xmlns:a16="http://schemas.microsoft.com/office/drawing/2014/main" id="{1B7E018C-3344-C714-D6F8-F5FBE6DE13E3}"/>
              </a:ext>
            </a:extLst>
          </p:cNvPr>
          <p:cNvGrpSpPr/>
          <p:nvPr/>
        </p:nvGrpSpPr>
        <p:grpSpPr>
          <a:xfrm>
            <a:off x="6710163" y="5281394"/>
            <a:ext cx="3806417" cy="1522784"/>
            <a:chOff x="7295611" y="5281394"/>
            <a:chExt cx="3806417" cy="1522784"/>
          </a:xfrm>
        </p:grpSpPr>
        <p:grpSp>
          <p:nvGrpSpPr>
            <p:cNvPr id="239" name="그룹 238">
              <a:extLst>
                <a:ext uri="{FF2B5EF4-FFF2-40B4-BE49-F238E27FC236}">
                  <a16:creationId xmlns:a16="http://schemas.microsoft.com/office/drawing/2014/main" id="{E24E2EDB-AC77-7901-C0F1-6D7A4608A986}"/>
                </a:ext>
              </a:extLst>
            </p:cNvPr>
            <p:cNvGrpSpPr/>
            <p:nvPr/>
          </p:nvGrpSpPr>
          <p:grpSpPr>
            <a:xfrm>
              <a:off x="7295611" y="5695937"/>
              <a:ext cx="3806417" cy="1108241"/>
              <a:chOff x="8698441" y="411699"/>
              <a:chExt cx="2934588" cy="854407"/>
            </a:xfrm>
          </p:grpSpPr>
          <p:grpSp>
            <p:nvGrpSpPr>
              <p:cNvPr id="248" name="그룹 247">
                <a:extLst>
                  <a:ext uri="{FF2B5EF4-FFF2-40B4-BE49-F238E27FC236}">
                    <a16:creationId xmlns:a16="http://schemas.microsoft.com/office/drawing/2014/main" id="{31A067F9-F6E7-6972-D0AE-A2D1C8199550}"/>
                  </a:ext>
                </a:extLst>
              </p:cNvPr>
              <p:cNvGrpSpPr/>
              <p:nvPr/>
            </p:nvGrpSpPr>
            <p:grpSpPr>
              <a:xfrm>
                <a:off x="10307620" y="433901"/>
                <a:ext cx="1325409" cy="829027"/>
                <a:chOff x="4824068" y="5759943"/>
                <a:chExt cx="1354262" cy="847074"/>
              </a:xfrm>
            </p:grpSpPr>
            <p:sp>
              <p:nvSpPr>
                <p:cNvPr id="280" name="타원 279">
                  <a:extLst>
                    <a:ext uri="{FF2B5EF4-FFF2-40B4-BE49-F238E27FC236}">
                      <a16:creationId xmlns:a16="http://schemas.microsoft.com/office/drawing/2014/main" id="{773F1EE8-81EB-1662-FCEB-659E858A4259}"/>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281" name="그룹 280">
                  <a:extLst>
                    <a:ext uri="{FF2B5EF4-FFF2-40B4-BE49-F238E27FC236}">
                      <a16:creationId xmlns:a16="http://schemas.microsoft.com/office/drawing/2014/main" id="{593B5EC6-5A64-E4B3-055B-0F4C4D5802CA}"/>
                    </a:ext>
                  </a:extLst>
                </p:cNvPr>
                <p:cNvGrpSpPr/>
                <p:nvPr/>
              </p:nvGrpSpPr>
              <p:grpSpPr>
                <a:xfrm>
                  <a:off x="5167567" y="5909205"/>
                  <a:ext cx="722470" cy="441239"/>
                  <a:chOff x="5227102" y="5204268"/>
                  <a:chExt cx="1304606" cy="796771"/>
                </a:xfrm>
              </p:grpSpPr>
              <p:grpSp>
                <p:nvGrpSpPr>
                  <p:cNvPr id="291" name="그룹 290">
                    <a:extLst>
                      <a:ext uri="{FF2B5EF4-FFF2-40B4-BE49-F238E27FC236}">
                        <a16:creationId xmlns:a16="http://schemas.microsoft.com/office/drawing/2014/main" id="{1A96BD37-ADDA-F682-D051-85DBFA264C0F}"/>
                      </a:ext>
                    </a:extLst>
                  </p:cNvPr>
                  <p:cNvGrpSpPr/>
                  <p:nvPr/>
                </p:nvGrpSpPr>
                <p:grpSpPr>
                  <a:xfrm>
                    <a:off x="5372899" y="5290087"/>
                    <a:ext cx="1158809" cy="710952"/>
                    <a:chOff x="2433686" y="6897216"/>
                    <a:chExt cx="1995268" cy="1224137"/>
                  </a:xfrm>
                  <a:solidFill>
                    <a:schemeClr val="accent2"/>
                  </a:solidFill>
                </p:grpSpPr>
                <p:sp>
                  <p:nvSpPr>
                    <p:cNvPr id="303" name="직사각형 302">
                      <a:extLst>
                        <a:ext uri="{FF2B5EF4-FFF2-40B4-BE49-F238E27FC236}">
                          <a16:creationId xmlns:a16="http://schemas.microsoft.com/office/drawing/2014/main" id="{3DD3B261-9E0A-61FD-B5CB-578776973156}"/>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4" name="직사각형 303">
                      <a:extLst>
                        <a:ext uri="{FF2B5EF4-FFF2-40B4-BE49-F238E27FC236}">
                          <a16:creationId xmlns:a16="http://schemas.microsoft.com/office/drawing/2014/main" id="{B75DA368-0CF9-7005-38E0-497E356FB5C8}"/>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5" name="직사각형 304">
                      <a:extLst>
                        <a:ext uri="{FF2B5EF4-FFF2-40B4-BE49-F238E27FC236}">
                          <a16:creationId xmlns:a16="http://schemas.microsoft.com/office/drawing/2014/main" id="{07DA5F3F-3407-CDE5-08EA-8A99A7DDC090}"/>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6" name="직사각형 305">
                      <a:extLst>
                        <a:ext uri="{FF2B5EF4-FFF2-40B4-BE49-F238E27FC236}">
                          <a16:creationId xmlns:a16="http://schemas.microsoft.com/office/drawing/2014/main" id="{6957AEB7-7FB8-CA0D-34A3-62002B646DD7}"/>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7" name="직사각형 306">
                      <a:extLst>
                        <a:ext uri="{FF2B5EF4-FFF2-40B4-BE49-F238E27FC236}">
                          <a16:creationId xmlns:a16="http://schemas.microsoft.com/office/drawing/2014/main" id="{B852E2AE-FAE5-5671-BEE4-91B8286762A6}"/>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8" name="직사각형 307">
                      <a:extLst>
                        <a:ext uri="{FF2B5EF4-FFF2-40B4-BE49-F238E27FC236}">
                          <a16:creationId xmlns:a16="http://schemas.microsoft.com/office/drawing/2014/main" id="{F3C57A28-D443-808D-69AF-7FCB3CD252AE}"/>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9" name="직사각형 308">
                      <a:extLst>
                        <a:ext uri="{FF2B5EF4-FFF2-40B4-BE49-F238E27FC236}">
                          <a16:creationId xmlns:a16="http://schemas.microsoft.com/office/drawing/2014/main" id="{2EB3B7D7-2FAD-E486-DA56-BE7CBC33D21D}"/>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0" name="직사각형 309">
                      <a:extLst>
                        <a:ext uri="{FF2B5EF4-FFF2-40B4-BE49-F238E27FC236}">
                          <a16:creationId xmlns:a16="http://schemas.microsoft.com/office/drawing/2014/main" id="{D167CDF8-0B84-ACCA-C838-B75F351DC10A}"/>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292" name="자유형: 도형 291">
                    <a:extLst>
                      <a:ext uri="{FF2B5EF4-FFF2-40B4-BE49-F238E27FC236}">
                        <a16:creationId xmlns:a16="http://schemas.microsoft.com/office/drawing/2014/main" id="{75A00711-CFAB-6DAC-59E1-0D71C2F54CFA}"/>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3" name="타원 292">
                    <a:extLst>
                      <a:ext uri="{FF2B5EF4-FFF2-40B4-BE49-F238E27FC236}">
                        <a16:creationId xmlns:a16="http://schemas.microsoft.com/office/drawing/2014/main" id="{EC681C02-CA4F-E60D-7650-9702E4F1459A}"/>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4" name="타원 293">
                    <a:extLst>
                      <a:ext uri="{FF2B5EF4-FFF2-40B4-BE49-F238E27FC236}">
                        <a16:creationId xmlns:a16="http://schemas.microsoft.com/office/drawing/2014/main" id="{57CEB360-BA7A-1500-54DD-E62C42589E38}"/>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5" name="타원 294">
                    <a:extLst>
                      <a:ext uri="{FF2B5EF4-FFF2-40B4-BE49-F238E27FC236}">
                        <a16:creationId xmlns:a16="http://schemas.microsoft.com/office/drawing/2014/main" id="{82645ED0-1F88-7446-8254-3E6680E3BC1B}"/>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6" name="타원 295">
                    <a:extLst>
                      <a:ext uri="{FF2B5EF4-FFF2-40B4-BE49-F238E27FC236}">
                        <a16:creationId xmlns:a16="http://schemas.microsoft.com/office/drawing/2014/main" id="{387C122A-E351-7A8F-8229-1878486439AF}"/>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297" name="그룹 296">
                    <a:extLst>
                      <a:ext uri="{FF2B5EF4-FFF2-40B4-BE49-F238E27FC236}">
                        <a16:creationId xmlns:a16="http://schemas.microsoft.com/office/drawing/2014/main" id="{242AAFB7-1807-4727-77E9-FB7A9BC942BB}"/>
                      </a:ext>
                    </a:extLst>
                  </p:cNvPr>
                  <p:cNvGrpSpPr/>
                  <p:nvPr/>
                </p:nvGrpSpPr>
                <p:grpSpPr>
                  <a:xfrm>
                    <a:off x="5227102" y="5204268"/>
                    <a:ext cx="444938" cy="183904"/>
                    <a:chOff x="2182649" y="6749455"/>
                    <a:chExt cx="766107" cy="316650"/>
                  </a:xfrm>
                </p:grpSpPr>
                <p:sp>
                  <p:nvSpPr>
                    <p:cNvPr id="298" name="직사각형 297">
                      <a:extLst>
                        <a:ext uri="{FF2B5EF4-FFF2-40B4-BE49-F238E27FC236}">
                          <a16:creationId xmlns:a16="http://schemas.microsoft.com/office/drawing/2014/main" id="{63DBFDB4-F177-2DAF-3776-57F2BDD920C0}"/>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9" name="직사각형 298">
                      <a:extLst>
                        <a:ext uri="{FF2B5EF4-FFF2-40B4-BE49-F238E27FC236}">
                          <a16:creationId xmlns:a16="http://schemas.microsoft.com/office/drawing/2014/main" id="{E6692359-9631-D62A-EFEF-2EB94B34E278}"/>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0" name="직사각형 299">
                      <a:extLst>
                        <a:ext uri="{FF2B5EF4-FFF2-40B4-BE49-F238E27FC236}">
                          <a16:creationId xmlns:a16="http://schemas.microsoft.com/office/drawing/2014/main" id="{F7EED5AF-70AA-0880-675B-F764E9948BF0}"/>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1" name="직사각형 300">
                      <a:extLst>
                        <a:ext uri="{FF2B5EF4-FFF2-40B4-BE49-F238E27FC236}">
                          <a16:creationId xmlns:a16="http://schemas.microsoft.com/office/drawing/2014/main" id="{3A3317D2-C9F2-B774-EF5D-369F9867BFF5}"/>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2" name="직사각형 301">
                      <a:extLst>
                        <a:ext uri="{FF2B5EF4-FFF2-40B4-BE49-F238E27FC236}">
                          <a16:creationId xmlns:a16="http://schemas.microsoft.com/office/drawing/2014/main" id="{880D4A04-858B-57DC-C58E-83A2D72C2D42}"/>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282" name="자유형: 도형 281">
                  <a:extLst>
                    <a:ext uri="{FF2B5EF4-FFF2-40B4-BE49-F238E27FC236}">
                      <a16:creationId xmlns:a16="http://schemas.microsoft.com/office/drawing/2014/main" id="{5BF82CC8-2588-F65F-ACFA-E90B475E84FA}"/>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3" name="자유형: 도형 282">
                  <a:extLst>
                    <a:ext uri="{FF2B5EF4-FFF2-40B4-BE49-F238E27FC236}">
                      <a16:creationId xmlns:a16="http://schemas.microsoft.com/office/drawing/2014/main" id="{1B96F0F4-F152-82A8-45E3-E4CBBE9D6434}"/>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284" name="그룹 283">
                  <a:extLst>
                    <a:ext uri="{FF2B5EF4-FFF2-40B4-BE49-F238E27FC236}">
                      <a16:creationId xmlns:a16="http://schemas.microsoft.com/office/drawing/2014/main" id="{21BBC4D2-297A-9846-FB3B-74E5607F2DA3}"/>
                    </a:ext>
                  </a:extLst>
                </p:cNvPr>
                <p:cNvGrpSpPr/>
                <p:nvPr/>
              </p:nvGrpSpPr>
              <p:grpSpPr>
                <a:xfrm>
                  <a:off x="5041336" y="5759943"/>
                  <a:ext cx="1011558" cy="844196"/>
                  <a:chOff x="5041336" y="5592303"/>
                  <a:chExt cx="1011558" cy="844196"/>
                </a:xfrm>
              </p:grpSpPr>
              <p:sp>
                <p:nvSpPr>
                  <p:cNvPr id="287" name="사다리꼴 286">
                    <a:extLst>
                      <a:ext uri="{FF2B5EF4-FFF2-40B4-BE49-F238E27FC236}">
                        <a16:creationId xmlns:a16="http://schemas.microsoft.com/office/drawing/2014/main" id="{053D7F76-F8F6-1987-77EC-6D2F453FA572}"/>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8" name="사각형: 둥근 모서리 287">
                    <a:extLst>
                      <a:ext uri="{FF2B5EF4-FFF2-40B4-BE49-F238E27FC236}">
                        <a16:creationId xmlns:a16="http://schemas.microsoft.com/office/drawing/2014/main" id="{9E9C2468-072F-D6C1-0320-887631E857E4}"/>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9" name="자유형: 도형 288">
                    <a:extLst>
                      <a:ext uri="{FF2B5EF4-FFF2-40B4-BE49-F238E27FC236}">
                        <a16:creationId xmlns:a16="http://schemas.microsoft.com/office/drawing/2014/main" id="{80F84EA4-890F-2E2E-C996-0C28321CF222}"/>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90" name="자유형: 도형 289">
                    <a:extLst>
                      <a:ext uri="{FF2B5EF4-FFF2-40B4-BE49-F238E27FC236}">
                        <a16:creationId xmlns:a16="http://schemas.microsoft.com/office/drawing/2014/main" id="{1365C93F-8CCF-7072-3786-A89F0BC1BD76}"/>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285" name="자유형: 도형 284">
                  <a:extLst>
                    <a:ext uri="{FF2B5EF4-FFF2-40B4-BE49-F238E27FC236}">
                      <a16:creationId xmlns:a16="http://schemas.microsoft.com/office/drawing/2014/main" id="{8F9B2893-0743-0E03-6BAF-6043EA268F61}"/>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6" name="자유형: 도형 285">
                  <a:extLst>
                    <a:ext uri="{FF2B5EF4-FFF2-40B4-BE49-F238E27FC236}">
                      <a16:creationId xmlns:a16="http://schemas.microsoft.com/office/drawing/2014/main" id="{17D46D0D-9D0D-CB91-EB98-581956630BCC}"/>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249" name="그룹 248">
                <a:extLst>
                  <a:ext uri="{FF2B5EF4-FFF2-40B4-BE49-F238E27FC236}">
                    <a16:creationId xmlns:a16="http://schemas.microsoft.com/office/drawing/2014/main" id="{C8BA3820-BD9F-D19E-7D30-6042547A5B4C}"/>
                  </a:ext>
                </a:extLst>
              </p:cNvPr>
              <p:cNvGrpSpPr/>
              <p:nvPr/>
            </p:nvGrpSpPr>
            <p:grpSpPr>
              <a:xfrm>
                <a:off x="8698441" y="411699"/>
                <a:ext cx="1588794" cy="854407"/>
                <a:chOff x="3179860" y="5569619"/>
                <a:chExt cx="1623381" cy="873007"/>
              </a:xfrm>
            </p:grpSpPr>
            <p:grpSp>
              <p:nvGrpSpPr>
                <p:cNvPr id="250" name="그룹 249">
                  <a:extLst>
                    <a:ext uri="{FF2B5EF4-FFF2-40B4-BE49-F238E27FC236}">
                      <a16:creationId xmlns:a16="http://schemas.microsoft.com/office/drawing/2014/main" id="{5118A030-DBC9-92F2-4E5E-D8CD54DA5B1E}"/>
                    </a:ext>
                  </a:extLst>
                </p:cNvPr>
                <p:cNvGrpSpPr/>
                <p:nvPr/>
              </p:nvGrpSpPr>
              <p:grpSpPr>
                <a:xfrm>
                  <a:off x="4240365" y="6051178"/>
                  <a:ext cx="410801" cy="391448"/>
                  <a:chOff x="3593344" y="3031919"/>
                  <a:chExt cx="801063" cy="763327"/>
                </a:xfrm>
              </p:grpSpPr>
              <p:grpSp>
                <p:nvGrpSpPr>
                  <p:cNvPr id="275" name="그룹 274">
                    <a:extLst>
                      <a:ext uri="{FF2B5EF4-FFF2-40B4-BE49-F238E27FC236}">
                        <a16:creationId xmlns:a16="http://schemas.microsoft.com/office/drawing/2014/main" id="{74B739B9-1120-7705-EE54-B30DCF86BDF8}"/>
                      </a:ext>
                    </a:extLst>
                  </p:cNvPr>
                  <p:cNvGrpSpPr/>
                  <p:nvPr/>
                </p:nvGrpSpPr>
                <p:grpSpPr>
                  <a:xfrm>
                    <a:off x="3593344" y="3031919"/>
                    <a:ext cx="572102" cy="572102"/>
                    <a:chOff x="3583940" y="3813727"/>
                    <a:chExt cx="502920" cy="502920"/>
                  </a:xfrm>
                </p:grpSpPr>
                <p:sp>
                  <p:nvSpPr>
                    <p:cNvPr id="277" name="타원 276">
                      <a:extLst>
                        <a:ext uri="{FF2B5EF4-FFF2-40B4-BE49-F238E27FC236}">
                          <a16:creationId xmlns:a16="http://schemas.microsoft.com/office/drawing/2014/main" id="{C029777C-984D-CC65-F2A0-ABB1B607C601}"/>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8" name="타원 277">
                      <a:extLst>
                        <a:ext uri="{FF2B5EF4-FFF2-40B4-BE49-F238E27FC236}">
                          <a16:creationId xmlns:a16="http://schemas.microsoft.com/office/drawing/2014/main" id="{41CC91AF-63A6-E914-E744-2ABE5831963C}"/>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9" name="타원 278">
                      <a:extLst>
                        <a:ext uri="{FF2B5EF4-FFF2-40B4-BE49-F238E27FC236}">
                          <a16:creationId xmlns:a16="http://schemas.microsoft.com/office/drawing/2014/main" id="{AF8469D9-6421-092E-02B9-06E193BFDE9D}"/>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276" name="자유형: 도형 275">
                    <a:extLst>
                      <a:ext uri="{FF2B5EF4-FFF2-40B4-BE49-F238E27FC236}">
                        <a16:creationId xmlns:a16="http://schemas.microsoft.com/office/drawing/2014/main" id="{5D694C06-EEC1-6907-D93E-D3D4322CF1D8}"/>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251" name="그룹 250">
                  <a:extLst>
                    <a:ext uri="{FF2B5EF4-FFF2-40B4-BE49-F238E27FC236}">
                      <a16:creationId xmlns:a16="http://schemas.microsoft.com/office/drawing/2014/main" id="{8717DBD6-D79D-DCEB-ED12-E67A580E308B}"/>
                    </a:ext>
                  </a:extLst>
                </p:cNvPr>
                <p:cNvGrpSpPr/>
                <p:nvPr/>
              </p:nvGrpSpPr>
              <p:grpSpPr>
                <a:xfrm>
                  <a:off x="3903302" y="5849448"/>
                  <a:ext cx="339474" cy="411082"/>
                  <a:chOff x="3302297" y="4418230"/>
                  <a:chExt cx="637141" cy="771539"/>
                </a:xfrm>
              </p:grpSpPr>
              <p:grpSp>
                <p:nvGrpSpPr>
                  <p:cNvPr id="267" name="그룹 266">
                    <a:extLst>
                      <a:ext uri="{FF2B5EF4-FFF2-40B4-BE49-F238E27FC236}">
                        <a16:creationId xmlns:a16="http://schemas.microsoft.com/office/drawing/2014/main" id="{D4D0473E-09B4-32B6-B945-B60D42486DBA}"/>
                      </a:ext>
                    </a:extLst>
                  </p:cNvPr>
                  <p:cNvGrpSpPr/>
                  <p:nvPr/>
                </p:nvGrpSpPr>
                <p:grpSpPr>
                  <a:xfrm>
                    <a:off x="3407308" y="4418230"/>
                    <a:ext cx="465552" cy="465552"/>
                    <a:chOff x="3583940" y="3813727"/>
                    <a:chExt cx="502920" cy="502920"/>
                  </a:xfrm>
                </p:grpSpPr>
                <p:sp>
                  <p:nvSpPr>
                    <p:cNvPr id="272" name="타원 271">
                      <a:extLst>
                        <a:ext uri="{FF2B5EF4-FFF2-40B4-BE49-F238E27FC236}">
                          <a16:creationId xmlns:a16="http://schemas.microsoft.com/office/drawing/2014/main" id="{E668B75C-6D3E-BCA2-52E0-8A5C4B083012}"/>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3" name="타원 272">
                      <a:extLst>
                        <a:ext uri="{FF2B5EF4-FFF2-40B4-BE49-F238E27FC236}">
                          <a16:creationId xmlns:a16="http://schemas.microsoft.com/office/drawing/2014/main" id="{3AF80D1D-F8D1-E81C-163C-1D061370A080}"/>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4" name="타원 273">
                      <a:extLst>
                        <a:ext uri="{FF2B5EF4-FFF2-40B4-BE49-F238E27FC236}">
                          <a16:creationId xmlns:a16="http://schemas.microsoft.com/office/drawing/2014/main" id="{8A98E38A-9574-07D8-B1C4-809A07B48B68}"/>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268" name="그래픽 25" descr="과녁">
                    <a:extLst>
                      <a:ext uri="{FF2B5EF4-FFF2-40B4-BE49-F238E27FC236}">
                        <a16:creationId xmlns:a16="http://schemas.microsoft.com/office/drawing/2014/main" id="{C820A7A4-F582-D5BB-D60B-6B1DC25DDB66}"/>
                      </a:ext>
                    </a:extLst>
                  </p:cNvPr>
                  <p:cNvGrpSpPr/>
                  <p:nvPr/>
                </p:nvGrpSpPr>
                <p:grpSpPr>
                  <a:xfrm>
                    <a:off x="3302297" y="4552628"/>
                    <a:ext cx="637141" cy="637141"/>
                    <a:chOff x="4795800" y="3271800"/>
                    <a:chExt cx="914400" cy="914400"/>
                  </a:xfrm>
                  <a:solidFill>
                    <a:schemeClr val="accent3"/>
                  </a:solidFill>
                </p:grpSpPr>
                <p:sp>
                  <p:nvSpPr>
                    <p:cNvPr id="269" name="자유형: 도형 268">
                      <a:extLst>
                        <a:ext uri="{FF2B5EF4-FFF2-40B4-BE49-F238E27FC236}">
                          <a16:creationId xmlns:a16="http://schemas.microsoft.com/office/drawing/2014/main" id="{AB5B0634-0CBA-9E6B-5A88-9619BEDB7029}"/>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0" name="자유형: 도형 269">
                      <a:extLst>
                        <a:ext uri="{FF2B5EF4-FFF2-40B4-BE49-F238E27FC236}">
                          <a16:creationId xmlns:a16="http://schemas.microsoft.com/office/drawing/2014/main" id="{687A77D2-5CAE-3B1E-AE1C-A04237B99646}"/>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1" name="자유형: 도형 270">
                      <a:extLst>
                        <a:ext uri="{FF2B5EF4-FFF2-40B4-BE49-F238E27FC236}">
                          <a16:creationId xmlns:a16="http://schemas.microsoft.com/office/drawing/2014/main" id="{F5E4227C-83BD-1D2E-1517-4D6D2A186548}"/>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252" name="그룹 251">
                  <a:extLst>
                    <a:ext uri="{FF2B5EF4-FFF2-40B4-BE49-F238E27FC236}">
                      <a16:creationId xmlns:a16="http://schemas.microsoft.com/office/drawing/2014/main" id="{B18FE046-D1F2-03A8-2B55-7CBF036DCCB3}"/>
                    </a:ext>
                  </a:extLst>
                </p:cNvPr>
                <p:cNvGrpSpPr/>
                <p:nvPr/>
              </p:nvGrpSpPr>
              <p:grpSpPr>
                <a:xfrm>
                  <a:off x="3179860" y="5569619"/>
                  <a:ext cx="1623381" cy="859437"/>
                  <a:chOff x="1530619" y="3473196"/>
                  <a:chExt cx="2348722" cy="1243441"/>
                </a:xfrm>
              </p:grpSpPr>
              <p:sp>
                <p:nvSpPr>
                  <p:cNvPr id="254" name="자유형 11">
                    <a:extLst>
                      <a:ext uri="{FF2B5EF4-FFF2-40B4-BE49-F238E27FC236}">
                        <a16:creationId xmlns:a16="http://schemas.microsoft.com/office/drawing/2014/main" id="{21917491-8314-26E4-67AC-39CBFC91C97E}"/>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5" name="타원 254">
                    <a:extLst>
                      <a:ext uri="{FF2B5EF4-FFF2-40B4-BE49-F238E27FC236}">
                        <a16:creationId xmlns:a16="http://schemas.microsoft.com/office/drawing/2014/main" id="{EDF97268-1FCB-D6F1-D08E-BA60860AEBE6}"/>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6" name="타원 255">
                    <a:extLst>
                      <a:ext uri="{FF2B5EF4-FFF2-40B4-BE49-F238E27FC236}">
                        <a16:creationId xmlns:a16="http://schemas.microsoft.com/office/drawing/2014/main" id="{63B3367F-33D8-F80B-2B3C-1824B079F586}"/>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7" name="자유형 12">
                    <a:extLst>
                      <a:ext uri="{FF2B5EF4-FFF2-40B4-BE49-F238E27FC236}">
                        <a16:creationId xmlns:a16="http://schemas.microsoft.com/office/drawing/2014/main" id="{E3362F04-C458-C6EB-B802-3D7CA223B8F9}"/>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8" name="자유형 15">
                    <a:extLst>
                      <a:ext uri="{FF2B5EF4-FFF2-40B4-BE49-F238E27FC236}">
                        <a16:creationId xmlns:a16="http://schemas.microsoft.com/office/drawing/2014/main" id="{ADE30357-6D84-2D66-91AE-5D96DE17FA88}"/>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9" name="자유형 16">
                    <a:extLst>
                      <a:ext uri="{FF2B5EF4-FFF2-40B4-BE49-F238E27FC236}">
                        <a16:creationId xmlns:a16="http://schemas.microsoft.com/office/drawing/2014/main" id="{BD3DEB4A-CB74-A463-8D42-81D65619BF7B}"/>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0" name="자유형 17">
                    <a:extLst>
                      <a:ext uri="{FF2B5EF4-FFF2-40B4-BE49-F238E27FC236}">
                        <a16:creationId xmlns:a16="http://schemas.microsoft.com/office/drawing/2014/main" id="{611BC91A-434A-1693-9272-95491569C3A6}"/>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1" name="타원 260">
                    <a:extLst>
                      <a:ext uri="{FF2B5EF4-FFF2-40B4-BE49-F238E27FC236}">
                        <a16:creationId xmlns:a16="http://schemas.microsoft.com/office/drawing/2014/main" id="{17550CD5-EA41-2215-785D-CFBF6DA8647B}"/>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2" name="타원 261">
                    <a:extLst>
                      <a:ext uri="{FF2B5EF4-FFF2-40B4-BE49-F238E27FC236}">
                        <a16:creationId xmlns:a16="http://schemas.microsoft.com/office/drawing/2014/main" id="{69E56DA4-DEAA-1E9D-D850-92B24FFA2F48}"/>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3" name="도넛 740">
                    <a:extLst>
                      <a:ext uri="{FF2B5EF4-FFF2-40B4-BE49-F238E27FC236}">
                        <a16:creationId xmlns:a16="http://schemas.microsoft.com/office/drawing/2014/main" id="{4949B4F9-55FF-F8A9-BD42-90F8D4148540}"/>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264" name="타원 263">
                    <a:extLst>
                      <a:ext uri="{FF2B5EF4-FFF2-40B4-BE49-F238E27FC236}">
                        <a16:creationId xmlns:a16="http://schemas.microsoft.com/office/drawing/2014/main" id="{D7FEA023-D3A9-4CBA-533F-A7DFD7EB8E7C}"/>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5" name="타원 264">
                    <a:extLst>
                      <a:ext uri="{FF2B5EF4-FFF2-40B4-BE49-F238E27FC236}">
                        <a16:creationId xmlns:a16="http://schemas.microsoft.com/office/drawing/2014/main" id="{028E1AF8-A883-818E-57F2-802446210BEB}"/>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6" name="타원 265">
                    <a:extLst>
                      <a:ext uri="{FF2B5EF4-FFF2-40B4-BE49-F238E27FC236}">
                        <a16:creationId xmlns:a16="http://schemas.microsoft.com/office/drawing/2014/main" id="{FA9F0DAA-6629-AD6D-F410-6AC2F866F2A9}"/>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253" name="자유형: 도형 252">
                  <a:extLst>
                    <a:ext uri="{FF2B5EF4-FFF2-40B4-BE49-F238E27FC236}">
                      <a16:creationId xmlns:a16="http://schemas.microsoft.com/office/drawing/2014/main" id="{CC245E62-2BB1-68B3-A420-4706C73F51CB}"/>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240" name="그룹 239">
              <a:extLst>
                <a:ext uri="{FF2B5EF4-FFF2-40B4-BE49-F238E27FC236}">
                  <a16:creationId xmlns:a16="http://schemas.microsoft.com/office/drawing/2014/main" id="{58AB3A16-83B4-03D1-A205-9F67EF78C9D6}"/>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241" name="그룹 240">
                <a:extLst>
                  <a:ext uri="{FF2B5EF4-FFF2-40B4-BE49-F238E27FC236}">
                    <a16:creationId xmlns:a16="http://schemas.microsoft.com/office/drawing/2014/main" id="{6C8EB728-E4EB-1EA4-7960-C9BFFC2BB03E}"/>
                  </a:ext>
                </a:extLst>
              </p:cNvPr>
              <p:cNvGrpSpPr/>
              <p:nvPr/>
            </p:nvGrpSpPr>
            <p:grpSpPr>
              <a:xfrm>
                <a:off x="6376287" y="1052551"/>
                <a:ext cx="791429" cy="1270922"/>
                <a:chOff x="5782430" y="1384175"/>
                <a:chExt cx="791429" cy="1270922"/>
              </a:xfrm>
              <a:grpFill/>
            </p:grpSpPr>
            <p:sp>
              <p:nvSpPr>
                <p:cNvPr id="246" name="자유형: 도형 245">
                  <a:extLst>
                    <a:ext uri="{FF2B5EF4-FFF2-40B4-BE49-F238E27FC236}">
                      <a16:creationId xmlns:a16="http://schemas.microsoft.com/office/drawing/2014/main" id="{32617126-A09A-8954-2D9E-16B7FB6F9481}"/>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7" name="자유형: 도형 246">
                  <a:extLst>
                    <a:ext uri="{FF2B5EF4-FFF2-40B4-BE49-F238E27FC236}">
                      <a16:creationId xmlns:a16="http://schemas.microsoft.com/office/drawing/2014/main" id="{E61904F9-8DC5-6B61-1714-AA717F21D945}"/>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242" name="그룹 241">
                <a:extLst>
                  <a:ext uri="{FF2B5EF4-FFF2-40B4-BE49-F238E27FC236}">
                    <a16:creationId xmlns:a16="http://schemas.microsoft.com/office/drawing/2014/main" id="{04F55221-5C01-3406-F752-71EBDDE4979C}"/>
                  </a:ext>
                </a:extLst>
              </p:cNvPr>
              <p:cNvGrpSpPr/>
              <p:nvPr/>
            </p:nvGrpSpPr>
            <p:grpSpPr>
              <a:xfrm>
                <a:off x="5510226" y="780707"/>
                <a:ext cx="1077934" cy="1050281"/>
                <a:chOff x="39244489" y="22943508"/>
                <a:chExt cx="2984882" cy="2908318"/>
              </a:xfrm>
              <a:grpFill/>
            </p:grpSpPr>
            <p:sp>
              <p:nvSpPr>
                <p:cNvPr id="243" name="자유형: 도형 242">
                  <a:extLst>
                    <a:ext uri="{FF2B5EF4-FFF2-40B4-BE49-F238E27FC236}">
                      <a16:creationId xmlns:a16="http://schemas.microsoft.com/office/drawing/2014/main" id="{BFFB0261-9445-41EB-D3D5-CC98797B0C54}"/>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4" name="자유형: 도형 243">
                  <a:extLst>
                    <a:ext uri="{FF2B5EF4-FFF2-40B4-BE49-F238E27FC236}">
                      <a16:creationId xmlns:a16="http://schemas.microsoft.com/office/drawing/2014/main" id="{05565A76-1B33-0256-387E-1486370B8B6A}"/>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5" name="자유형: 도형 244">
                  <a:extLst>
                    <a:ext uri="{FF2B5EF4-FFF2-40B4-BE49-F238E27FC236}">
                      <a16:creationId xmlns:a16="http://schemas.microsoft.com/office/drawing/2014/main" id="{A97FE26E-E3CB-A7A5-A82B-E936929886B3}"/>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A71EB5E1-54CC-953D-1206-EE139B6584E4}"/>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14/26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42264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37">
            <a:extLst>
              <a:ext uri="{FF2B5EF4-FFF2-40B4-BE49-F238E27FC236}">
                <a16:creationId xmlns:a16="http://schemas.microsoft.com/office/drawing/2014/main" id="{37AFD067-35EB-6CF0-882D-0101A8254584}"/>
              </a:ext>
            </a:extLst>
          </p:cNvPr>
          <p:cNvSpPr txBox="1"/>
          <p:nvPr/>
        </p:nvSpPr>
        <p:spPr>
          <a:xfrm>
            <a:off x="515938" y="1327129"/>
            <a:ext cx="7480300" cy="400110"/>
          </a:xfrm>
          <a:prstGeom prst="rect">
            <a:avLst/>
          </a:prstGeom>
          <a:noFill/>
        </p:spPr>
        <p:txBody>
          <a:bodyPr wrap="square">
            <a:spAutoFit/>
          </a:bodyPr>
          <a:lstStyle/>
          <a:p>
            <a:r>
              <a:rPr lang="en-US"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rPr>
              <a:t>(1) Simple Fuzzy Mediation Model</a:t>
            </a:r>
            <a:endParaRPr lang="ko-KR"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endParaRPr>
          </a:p>
        </p:txBody>
      </p:sp>
      <p:sp>
        <p:nvSpPr>
          <p:cNvPr id="19" name="사각형: 둥근 모서리 18">
            <a:extLst>
              <a:ext uri="{FF2B5EF4-FFF2-40B4-BE49-F238E27FC236}">
                <a16:creationId xmlns:a16="http://schemas.microsoft.com/office/drawing/2014/main" id="{BC17438A-6636-9DE7-5E8A-7A34E841BBC0}"/>
              </a:ext>
            </a:extLst>
          </p:cNvPr>
          <p:cNvSpPr/>
          <p:nvPr/>
        </p:nvSpPr>
        <p:spPr>
          <a:xfrm>
            <a:off x="6305661" y="2522844"/>
            <a:ext cx="5301756" cy="1664148"/>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0" name="사각형: 둥근 모서리 19">
            <a:extLst>
              <a:ext uri="{FF2B5EF4-FFF2-40B4-BE49-F238E27FC236}">
                <a16:creationId xmlns:a16="http://schemas.microsoft.com/office/drawing/2014/main" id="{97A74BB5-BEFD-250C-F05D-672204CD9A2F}"/>
              </a:ext>
            </a:extLst>
          </p:cNvPr>
          <p:cNvSpPr/>
          <p:nvPr/>
        </p:nvSpPr>
        <p:spPr>
          <a:xfrm>
            <a:off x="582577" y="2522844"/>
            <a:ext cx="5301756" cy="3480524"/>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4C3D77F-2266-6AA9-4859-7A69EABC4311}"/>
                  </a:ext>
                </a:extLst>
              </p:cNvPr>
              <p:cNvSpPr txBox="1"/>
              <p:nvPr/>
            </p:nvSpPr>
            <p:spPr>
              <a:xfrm>
                <a:off x="6641760" y="2932076"/>
                <a:ext cx="4629558" cy="969881"/>
              </a:xfrm>
              <a:prstGeom prst="rect">
                <a:avLst/>
              </a:prstGeom>
              <a:noFill/>
            </p:spPr>
            <p:txBody>
              <a:bodyPr wrap="square">
                <a:spAutoFit/>
              </a:bodyPr>
              <a:lstStyle/>
              <a:p>
                <a14:m>
                  <m:oMath xmlns:m="http://schemas.openxmlformats.org/officeDocument/2006/math">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𝑌</m:t>
                        </m:r>
                      </m:e>
                    </m:acc>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10</m:t>
                        </m:r>
                      </m:sub>
                    </m:sSub>
                    <m:r>
                      <a:rPr lang="en-US" altLang="ko-KR" i="1">
                        <a:latin typeface="Cambria Math" panose="02040503050406030204" pitchFamily="18" charset="0"/>
                      </a:rPr>
                      <m:t> ⊕ </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11</m:t>
                        </m:r>
                      </m:sub>
                    </m:sSub>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𝐸</m:t>
                            </m:r>
                          </m:e>
                        </m:acc>
                      </m:e>
                      <m:sub>
                        <m:r>
                          <a:rPr lang="en-US" altLang="ko-KR" i="1">
                            <a:latin typeface="Cambria Math" panose="02040503050406030204" pitchFamily="18" charset="0"/>
                          </a:rPr>
                          <m:t>1</m:t>
                        </m:r>
                      </m:sub>
                    </m:sSub>
                    <m:r>
                      <a:rPr lang="en-US" altLang="ko-KR" i="1">
                        <a:latin typeface="Cambria Math" panose="02040503050406030204" pitchFamily="18" charset="0"/>
                      </a:rPr>
                      <m:t>,</m:t>
                    </m:r>
                  </m:oMath>
                </a14:m>
                <a:r>
                  <a:rPr lang="en-US" altLang="ko-KR" dirty="0"/>
                  <a:t>		</a:t>
                </a:r>
                <a:endParaRPr lang="ko-KR" altLang="ko-KR" dirty="0"/>
              </a:p>
              <a:p>
                <a14:m>
                  <m:oMath xmlns:m="http://schemas.openxmlformats.org/officeDocument/2006/math">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𝑀</m:t>
                        </m:r>
                      </m:e>
                    </m:acc>
                    <m:r>
                      <a:rPr lang="en-US" altLang="ko-KR" i="1">
                        <a:latin typeface="Cambria Math" panose="02040503050406030204" pitchFamily="18" charset="0"/>
                      </a:rPr>
                      <m:t>= </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20</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21</m:t>
                        </m:r>
                      </m:sub>
                    </m:sSub>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𝐸</m:t>
                            </m:r>
                          </m:e>
                        </m:acc>
                      </m:e>
                      <m:sub>
                        <m:r>
                          <a:rPr lang="en-US" altLang="ko-KR" i="1">
                            <a:latin typeface="Cambria Math" panose="02040503050406030204" pitchFamily="18" charset="0"/>
                          </a:rPr>
                          <m:t>2</m:t>
                        </m:r>
                      </m:sub>
                    </m:sSub>
                    <m:r>
                      <a:rPr lang="en-US" altLang="ko-KR" i="1">
                        <a:latin typeface="Cambria Math" panose="02040503050406030204" pitchFamily="18" charset="0"/>
                      </a:rPr>
                      <m:t>,</m:t>
                    </m:r>
                  </m:oMath>
                </a14:m>
                <a:r>
                  <a:rPr lang="en-US" altLang="ko-KR" dirty="0"/>
                  <a:t>		   </a:t>
                </a:r>
                <a:endParaRPr lang="ko-KR" altLang="ko-KR" dirty="0"/>
              </a:p>
              <a:p>
                <a14:m>
                  <m:oMath xmlns:m="http://schemas.openxmlformats.org/officeDocument/2006/math">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𝑌</m:t>
                        </m:r>
                      </m:e>
                    </m:acc>
                    <m:r>
                      <a:rPr lang="en-US" altLang="ko-KR" i="1">
                        <a:latin typeface="Cambria Math" panose="02040503050406030204" pitchFamily="18" charset="0"/>
                      </a:rPr>
                      <m:t>= </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30</m:t>
                        </m:r>
                      </m:sub>
                    </m:sSub>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31</m:t>
                        </m:r>
                      </m:sub>
                    </m:sSub>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𝑋</m:t>
                        </m:r>
                      </m:e>
                    </m:acc>
                    <m:r>
                      <a:rPr lang="en-US" altLang="ko-KR" i="1">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𝛽</m:t>
                        </m:r>
                      </m:e>
                      <m:sub>
                        <m:r>
                          <a:rPr lang="en-US" altLang="ko-KR" i="1">
                            <a:latin typeface="Cambria Math" panose="02040503050406030204" pitchFamily="18" charset="0"/>
                          </a:rPr>
                          <m:t>32</m:t>
                        </m:r>
                      </m:sub>
                    </m:sSub>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𝑀</m:t>
                        </m:r>
                      </m:e>
                    </m:acc>
                    <m:r>
                      <a:rPr lang="en-US" altLang="ko-KR" i="1">
                        <a:latin typeface="Cambria Math" panose="02040503050406030204" pitchFamily="18" charset="0"/>
                      </a:rPr>
                      <m:t>⊕</m:t>
                    </m:r>
                    <m:sSub>
                      <m:sSubPr>
                        <m:ctrlPr>
                          <a:rPr lang="ko-KR" altLang="ko-KR" i="1">
                            <a:latin typeface="Cambria Math" panose="02040503050406030204" pitchFamily="18" charset="0"/>
                          </a:rPr>
                        </m:ctrlPr>
                      </m:sSubPr>
                      <m:e>
                        <m:acc>
                          <m:accPr>
                            <m:chr m:val="̃"/>
                            <m:ctrlPr>
                              <a:rPr lang="ko-KR" altLang="ko-KR" i="1">
                                <a:latin typeface="Cambria Math" panose="02040503050406030204" pitchFamily="18" charset="0"/>
                              </a:rPr>
                            </m:ctrlPr>
                          </m:accPr>
                          <m:e>
                            <m:r>
                              <a:rPr lang="en-US" altLang="ko-KR" i="1">
                                <a:latin typeface="Cambria Math" panose="02040503050406030204" pitchFamily="18" charset="0"/>
                              </a:rPr>
                              <m:t>𝐸</m:t>
                            </m:r>
                          </m:e>
                        </m:acc>
                      </m:e>
                      <m:sub>
                        <m:r>
                          <a:rPr lang="en-US" altLang="ko-KR" i="1">
                            <a:latin typeface="Cambria Math" panose="02040503050406030204" pitchFamily="18" charset="0"/>
                          </a:rPr>
                          <m:t>3</m:t>
                        </m:r>
                      </m:sub>
                    </m:sSub>
                  </m:oMath>
                </a14:m>
                <a:r>
                  <a:rPr lang="en-US" altLang="ko-KR" dirty="0"/>
                  <a:t>	 </a:t>
                </a:r>
                <a14:m>
                  <m:oMath xmlns:m="http://schemas.openxmlformats.org/officeDocument/2006/math">
                    <m:r>
                      <m:rPr>
                        <m:nor/>
                      </m:rPr>
                      <a:rPr lang="en-US" altLang="ko-KR"/>
                      <m:t>	</m:t>
                    </m:r>
                  </m:oMath>
                </a14:m>
                <a:endParaRPr lang="en-US" altLang="ko-KR" sz="1400" spc="-37" dirty="0">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24" name="TextBox 23">
                <a:extLst>
                  <a:ext uri="{FF2B5EF4-FFF2-40B4-BE49-F238E27FC236}">
                    <a16:creationId xmlns:a16="http://schemas.microsoft.com/office/drawing/2014/main" id="{34C3D77F-2266-6AA9-4859-7A69EABC4311}"/>
                  </a:ext>
                </a:extLst>
              </p:cNvPr>
              <p:cNvSpPr txBox="1">
                <a:spLocks noRot="1" noChangeAspect="1" noMove="1" noResize="1" noEditPoints="1" noAdjustHandles="1" noChangeArrowheads="1" noChangeShapeType="1" noTextEdit="1"/>
              </p:cNvSpPr>
              <p:nvPr/>
            </p:nvSpPr>
            <p:spPr>
              <a:xfrm>
                <a:off x="6641760" y="2932076"/>
                <a:ext cx="4629558" cy="969881"/>
              </a:xfrm>
              <a:prstGeom prst="rect">
                <a:avLst/>
              </a:prstGeom>
              <a:blipFill>
                <a:blip r:embed="rId2"/>
                <a:stretch>
                  <a:fillRect t="-1258" b="-5031"/>
                </a:stretch>
              </a:blipFill>
            </p:spPr>
            <p:txBody>
              <a:bodyPr/>
              <a:lstStyle/>
              <a:p>
                <a:r>
                  <a:rPr lang="ko-KR" altLang="en-US">
                    <a:noFill/>
                  </a:rPr>
                  <a:t> </a:t>
                </a:r>
              </a:p>
            </p:txBody>
          </p:sp>
        </mc:Fallback>
      </mc:AlternateContent>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01</a:t>
            </a:r>
            <a:endParaRPr lang="ko-KR" altLang="en-US" sz="2800">
              <a:solidFill>
                <a:schemeClr val="tx1"/>
              </a:solidFill>
            </a:endParaRPr>
          </a:p>
        </p:txBody>
      </p:sp>
      <p:pic>
        <p:nvPicPr>
          <p:cNvPr id="2" name="그림 1" descr="텍스트, 시계, 손목시계이(가) 표시된 사진&#10;&#10;자동 생성된 설명">
            <a:extLst>
              <a:ext uri="{FF2B5EF4-FFF2-40B4-BE49-F238E27FC236}">
                <a16:creationId xmlns:a16="http://schemas.microsoft.com/office/drawing/2014/main" id="{D4E246DD-2302-B8CE-7FC5-66AC891C31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9708" y="3427587"/>
            <a:ext cx="4067493" cy="1726503"/>
          </a:xfrm>
          <a:prstGeom prst="rect">
            <a:avLst/>
          </a:prstGeom>
          <a:noFill/>
          <a:ln>
            <a:noFill/>
          </a:ln>
        </p:spPr>
      </p:pic>
      <p:sp>
        <p:nvSpPr>
          <p:cNvPr id="6" name="직사각형 5">
            <a:extLst>
              <a:ext uri="{FF2B5EF4-FFF2-40B4-BE49-F238E27FC236}">
                <a16:creationId xmlns:a16="http://schemas.microsoft.com/office/drawing/2014/main" id="{CE18A80A-2745-85DF-3FB2-642C2FF9DF22}"/>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7" name="직사각형 6">
            <a:extLst>
              <a:ext uri="{FF2B5EF4-FFF2-40B4-BE49-F238E27FC236}">
                <a16:creationId xmlns:a16="http://schemas.microsoft.com/office/drawing/2014/main" id="{565A28F9-6F04-9EBF-DC34-1B1CAEDA9154}"/>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8" name="사각형: 둥근 모서리 7">
            <a:extLst>
              <a:ext uri="{FF2B5EF4-FFF2-40B4-BE49-F238E27FC236}">
                <a16:creationId xmlns:a16="http://schemas.microsoft.com/office/drawing/2014/main" id="{6453A065-3F6F-AE5A-DFD5-52DC0E36F1F4}"/>
              </a:ext>
            </a:extLst>
          </p:cNvPr>
          <p:cNvSpPr/>
          <p:nvPr/>
        </p:nvSpPr>
        <p:spPr>
          <a:xfrm>
            <a:off x="6305661" y="4311189"/>
            <a:ext cx="5301756" cy="1664148"/>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5DD7E8E-D60E-CB69-B1EB-F36C7E3863D8}"/>
                  </a:ext>
                </a:extLst>
              </p:cNvPr>
              <p:cNvSpPr txBox="1"/>
              <p:nvPr/>
            </p:nvSpPr>
            <p:spPr>
              <a:xfrm>
                <a:off x="6612361" y="4692425"/>
                <a:ext cx="4629558" cy="923330"/>
              </a:xfrm>
              <a:prstGeom prst="rect">
                <a:avLst/>
              </a:prstGeom>
              <a:noFill/>
            </p:spPr>
            <p:txBody>
              <a:bodyPr wrap="square">
                <a:spAutoFit/>
              </a:bodyPr>
              <a:lstStyle/>
              <a:p>
                <a:pPr marL="342900" indent="-342900" defTabSz="457200" latinLnBrk="0">
                  <a:buFont typeface="Arial" panose="020B0604020202020204" pitchFamily="34" charset="0"/>
                  <a:buChar char="•"/>
                  <a:defRPr/>
                </a:pPr>
                <a14:m>
                  <m:oMath xmlns:m="http://schemas.openxmlformats.org/officeDocument/2006/math">
                    <m:sSub>
                      <m:sSubPr>
                        <m:ctrlPr>
                          <a:rPr lang="ko-KR" altLang="ko-KR" i="1">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31</m:t>
                        </m:r>
                      </m:sub>
                    </m:sSub>
                  </m:oMath>
                </a14:m>
                <a:r>
                  <a:rPr lang="en-US" altLang="ko-KR" kern="0" dirty="0">
                    <a:solidFill>
                      <a:srgbClr val="000000"/>
                    </a:solidFill>
                    <a:latin typeface="Times New Roman" panose="02020603050405020304" pitchFamily="18" charset="0"/>
                  </a:rPr>
                  <a:t> is the direct effect. </a:t>
                </a:r>
              </a:p>
              <a:p>
                <a:pPr marL="342900" indent="-342900" defTabSz="457200" latinLnBrk="0">
                  <a:buFont typeface="Arial" panose="020B0604020202020204" pitchFamily="34" charset="0"/>
                  <a:buChar char="•"/>
                  <a:defRPr/>
                </a:pPr>
                <a14:m>
                  <m:oMath xmlns:m="http://schemas.openxmlformats.org/officeDocument/2006/math">
                    <m:sSub>
                      <m:sSubPr>
                        <m:ctrlPr>
                          <a:rPr lang="ko-KR" altLang="ko-KR" i="1" smtClean="0">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21</m:t>
                        </m:r>
                      </m:sub>
                    </m:sSub>
                    <m:sSub>
                      <m:sSubPr>
                        <m:ctrlPr>
                          <a:rPr lang="ko-KR" altLang="ko-KR" i="1">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32</m:t>
                        </m:r>
                      </m:sub>
                    </m:sSub>
                  </m:oMath>
                </a14:m>
                <a:r>
                  <a:rPr lang="en-US" altLang="ko-KR" i="1" kern="0" dirty="0">
                    <a:solidFill>
                      <a:srgbClr val="000000"/>
                    </a:solidFill>
                    <a:latin typeface="Times New Roman" panose="02020603050405020304" pitchFamily="18" charset="0"/>
                  </a:rPr>
                  <a:t>(ab) </a:t>
                </a:r>
                <a:r>
                  <a:rPr lang="en-US" altLang="ko-KR" kern="0" dirty="0">
                    <a:solidFill>
                      <a:srgbClr val="000000"/>
                    </a:solidFill>
                    <a:latin typeface="Times New Roman" panose="02020603050405020304" pitchFamily="18" charset="0"/>
                  </a:rPr>
                  <a:t>is the indirect effect</a:t>
                </a:r>
              </a:p>
              <a:p>
                <a:pPr marL="285750" indent="-285750" defTabSz="457200" latinLnBrk="0">
                  <a:buFont typeface="Arial" panose="020B0604020202020204" pitchFamily="34" charset="0"/>
                  <a:buChar char="•"/>
                  <a:defRPr/>
                </a:pPr>
                <a14:m>
                  <m:oMath xmlns:m="http://schemas.openxmlformats.org/officeDocument/2006/math">
                    <m:sSub>
                      <m:sSubPr>
                        <m:ctrlPr>
                          <a:rPr lang="ko-KR" altLang="ko-KR" i="1">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11</m:t>
                        </m:r>
                      </m:sub>
                    </m:sSub>
                    <m:r>
                      <a:rPr lang="en-US" altLang="ko-KR" i="1" kern="0">
                        <a:solidFill>
                          <a:srgbClr val="000000"/>
                        </a:solidFill>
                        <a:latin typeface="Cambria Math" panose="02040503050406030204" pitchFamily="18" charset="0"/>
                        <a:cs typeface="Times New Roman" panose="02020603050405020304" pitchFamily="18" charset="0"/>
                      </a:rPr>
                      <m:t>= </m:t>
                    </m:r>
                    <m:sSub>
                      <m:sSubPr>
                        <m:ctrlPr>
                          <a:rPr lang="ko-KR" altLang="ko-KR" i="1">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21</m:t>
                        </m:r>
                      </m:sub>
                    </m:sSub>
                    <m:sSub>
                      <m:sSubPr>
                        <m:ctrlPr>
                          <a:rPr lang="ko-KR" altLang="ko-KR" i="1">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32</m:t>
                        </m:r>
                      </m:sub>
                    </m:sSub>
                    <m:r>
                      <a:rPr lang="en-US" altLang="ko-KR" i="1" kern="0">
                        <a:solidFill>
                          <a:srgbClr val="000000"/>
                        </a:solidFill>
                        <a:latin typeface="Cambria Math" panose="02040503050406030204" pitchFamily="18" charset="0"/>
                        <a:cs typeface="Times New Roman" panose="02020603050405020304" pitchFamily="18" charset="0"/>
                      </a:rPr>
                      <m:t>+ </m:t>
                    </m:r>
                    <m:sSub>
                      <m:sSubPr>
                        <m:ctrlPr>
                          <a:rPr lang="ko-KR" altLang="ko-KR" i="1">
                            <a:latin typeface="Cambria Math" panose="02040503050406030204" pitchFamily="18" charset="0"/>
                            <a:ea typeface="Cambria Math" panose="02040503050406030204" pitchFamily="18" charset="0"/>
                          </a:rPr>
                        </m:ctrlPr>
                      </m:sSubPr>
                      <m:e>
                        <m:r>
                          <a:rPr lang="en-US" altLang="ko-KR" i="1" kern="0">
                            <a:solidFill>
                              <a:srgbClr val="000000"/>
                            </a:solidFill>
                            <a:latin typeface="Cambria Math" panose="02040503050406030204" pitchFamily="18" charset="0"/>
                            <a:cs typeface="Times New Roman" panose="02020603050405020304" pitchFamily="18" charset="0"/>
                          </a:rPr>
                          <m:t>𝛽</m:t>
                        </m:r>
                      </m:e>
                      <m:sub>
                        <m:r>
                          <a:rPr lang="en-US" altLang="ko-KR" i="1" kern="0">
                            <a:solidFill>
                              <a:srgbClr val="000000"/>
                            </a:solidFill>
                            <a:latin typeface="Cambria Math" panose="02040503050406030204" pitchFamily="18" charset="0"/>
                            <a:cs typeface="Times New Roman" panose="02020603050405020304" pitchFamily="18" charset="0"/>
                          </a:rPr>
                          <m:t>31</m:t>
                        </m:r>
                      </m:sub>
                    </m:sSub>
                  </m:oMath>
                </a14:m>
                <a:r>
                  <a:rPr lang="ko-KR" altLang="en-US"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 </a:t>
                </a:r>
                <a:r>
                  <a:rPr lang="en-US" altLang="ko-KR" kern="0" dirty="0">
                    <a:solidFill>
                      <a:srgbClr val="000000"/>
                    </a:solidFill>
                    <a:latin typeface="Times New Roman" panose="02020603050405020304" pitchFamily="18" charset="0"/>
                  </a:rPr>
                  <a:t>is the total effect</a:t>
                </a:r>
              </a:p>
            </p:txBody>
          </p:sp>
        </mc:Choice>
        <mc:Fallback xmlns="">
          <p:sp>
            <p:nvSpPr>
              <p:cNvPr id="9" name="TextBox 8">
                <a:extLst>
                  <a:ext uri="{FF2B5EF4-FFF2-40B4-BE49-F238E27FC236}">
                    <a16:creationId xmlns:a16="http://schemas.microsoft.com/office/drawing/2014/main" id="{85DD7E8E-D60E-CB69-B1EB-F36C7E3863D8}"/>
                  </a:ext>
                </a:extLst>
              </p:cNvPr>
              <p:cNvSpPr txBox="1">
                <a:spLocks noRot="1" noChangeAspect="1" noMove="1" noResize="1" noEditPoints="1" noAdjustHandles="1" noChangeArrowheads="1" noChangeShapeType="1" noTextEdit="1"/>
              </p:cNvSpPr>
              <p:nvPr/>
            </p:nvSpPr>
            <p:spPr>
              <a:xfrm>
                <a:off x="6612361" y="4692425"/>
                <a:ext cx="4629558" cy="923330"/>
              </a:xfrm>
              <a:prstGeom prst="rect">
                <a:avLst/>
              </a:prstGeom>
              <a:blipFill>
                <a:blip r:embed="rId4"/>
                <a:stretch>
                  <a:fillRect l="-922" t="-3974" b="-9934"/>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4DF5AFC8-F4DE-C1B8-A8F6-DA86C3D6C6F0}"/>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8/26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60452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71CB4BF7-0242-A5CC-EFED-D04DEC99028B}"/>
              </a:ext>
            </a:extLst>
          </p:cNvPr>
          <p:cNvSpPr txBox="1"/>
          <p:nvPr/>
        </p:nvSpPr>
        <p:spPr>
          <a:xfrm>
            <a:off x="515938" y="1724564"/>
            <a:ext cx="10941529" cy="733727"/>
          </a:xfrm>
          <a:prstGeom prst="rect">
            <a:avLst/>
          </a:prstGeom>
          <a:noFill/>
        </p:spPr>
        <p:txBody>
          <a:bodyPr wrap="square">
            <a:spAutoFit/>
          </a:bodyPr>
          <a:lstStyle/>
          <a:p>
            <a:pPr fontAlgn="base" latinLnBrk="0">
              <a:lnSpc>
                <a:spcPct val="120000"/>
              </a:lnSpc>
              <a:spcBef>
                <a:spcPts val="1200"/>
              </a:spcBef>
              <a:tabLst>
                <a:tab pos="5759450" algn="r"/>
              </a:tabLst>
            </a:pPr>
            <a:r>
              <a:rPr lang="en-US" altLang="ko-KR" b="0" i="0" dirty="0">
                <a:solidFill>
                  <a:srgbClr val="0F0F0F"/>
                </a:solidFill>
                <a:effectLst/>
                <a:latin typeface="Söhne"/>
              </a:rPr>
              <a:t>A statistical resampling technique that calculates estimates and confidence intervals for statistics from sample data through random sampling with replacement</a:t>
            </a:r>
            <a:endParaRPr lang="en-US" altLang="ko-KR" spc="-30" dirty="0">
              <a:ln>
                <a:solidFill>
                  <a:prstClr val="white">
                    <a:lumMod val="75000"/>
                    <a:alpha val="0"/>
                  </a:prst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119" name="사각형: 둥근 모서리 118">
            <a:extLst>
              <a:ext uri="{FF2B5EF4-FFF2-40B4-BE49-F238E27FC236}">
                <a16:creationId xmlns:a16="http://schemas.microsoft.com/office/drawing/2014/main" id="{22AFD349-EE56-8426-F7DA-AD3854B38B3B}"/>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03</a:t>
            </a:r>
            <a:endParaRPr lang="ko-KR" altLang="en-US" sz="2800" dirty="0">
              <a:solidFill>
                <a:schemeClr val="tx1"/>
              </a:solidFill>
            </a:endParaRPr>
          </a:p>
        </p:txBody>
      </p:sp>
      <p:sp>
        <p:nvSpPr>
          <p:cNvPr id="121" name="직사각형 120">
            <a:extLst>
              <a:ext uri="{FF2B5EF4-FFF2-40B4-BE49-F238E27FC236}">
                <a16:creationId xmlns:a16="http://schemas.microsoft.com/office/drawing/2014/main" id="{13D0DC82-A0F8-A98D-5830-9363E79AFADC}"/>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Main Contribution</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122" name="직사각형 121">
            <a:extLst>
              <a:ext uri="{FF2B5EF4-FFF2-40B4-BE49-F238E27FC236}">
                <a16:creationId xmlns:a16="http://schemas.microsoft.com/office/drawing/2014/main" id="{B11B7557-2CCC-FC3F-A6E5-6DE414B5BA8C}"/>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38" name="TextBox 137">
            <a:extLst>
              <a:ext uri="{FF2B5EF4-FFF2-40B4-BE49-F238E27FC236}">
                <a16:creationId xmlns:a16="http://schemas.microsoft.com/office/drawing/2014/main" id="{37AFD067-35EB-6CF0-882D-0101A8254584}"/>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(2) </a:t>
            </a:r>
            <a:r>
              <a:rPr lang="en-US" altLang="ko-KR" sz="2000" b="1" dirty="0">
                <a:effectLst/>
                <a:latin typeface="나눔고딕" panose="020D0604000000000000" pitchFamily="50" charset="-127"/>
                <a:ea typeface="나눔고딕" panose="020D0604000000000000" pitchFamily="50" charset="-127"/>
              </a:rPr>
              <a:t>Bootstrapping</a:t>
            </a: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pic>
        <p:nvPicPr>
          <p:cNvPr id="2" name="그림 1">
            <a:extLst>
              <a:ext uri="{FF2B5EF4-FFF2-40B4-BE49-F238E27FC236}">
                <a16:creationId xmlns:a16="http://schemas.microsoft.com/office/drawing/2014/main" id="{8F9F3BA6-5ED9-079A-C9C3-5711E87C5C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3501" y="2643517"/>
            <a:ext cx="9446401" cy="3512385"/>
          </a:xfrm>
          <a:prstGeom prst="rect">
            <a:avLst/>
          </a:prstGeom>
          <a:noFill/>
          <a:ln>
            <a:noFill/>
          </a:ln>
        </p:spPr>
      </p:pic>
      <p:sp>
        <p:nvSpPr>
          <p:cNvPr id="3" name="TextBox 2">
            <a:extLst>
              <a:ext uri="{FF2B5EF4-FFF2-40B4-BE49-F238E27FC236}">
                <a16:creationId xmlns:a16="http://schemas.microsoft.com/office/drawing/2014/main" id="{E34EBF2D-2443-482E-904E-89EEB91C8C3E}"/>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15/26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66507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02</a:t>
            </a:r>
            <a:endParaRPr lang="ko-KR" altLang="en-US" sz="2800">
              <a:solidFill>
                <a:schemeClr val="tx1"/>
              </a:solidFill>
            </a:endParaRPr>
          </a:p>
        </p:txBody>
      </p:sp>
      <p:grpSp>
        <p:nvGrpSpPr>
          <p:cNvPr id="36" name="그룹 35">
            <a:extLst>
              <a:ext uri="{FF2B5EF4-FFF2-40B4-BE49-F238E27FC236}">
                <a16:creationId xmlns:a16="http://schemas.microsoft.com/office/drawing/2014/main" id="{657C6FBA-F63F-700D-8E9A-82C1355FFA8C}"/>
              </a:ext>
            </a:extLst>
          </p:cNvPr>
          <p:cNvGrpSpPr/>
          <p:nvPr/>
        </p:nvGrpSpPr>
        <p:grpSpPr>
          <a:xfrm>
            <a:off x="853944" y="3046524"/>
            <a:ext cx="5036261" cy="273505"/>
            <a:chOff x="2648744" y="2335168"/>
            <a:chExt cx="4404315" cy="273505"/>
          </a:xfrm>
        </p:grpSpPr>
        <p:sp>
          <p:nvSpPr>
            <p:cNvPr id="37" name="직사각형 36">
              <a:extLst>
                <a:ext uri="{FF2B5EF4-FFF2-40B4-BE49-F238E27FC236}">
                  <a16:creationId xmlns:a16="http://schemas.microsoft.com/office/drawing/2014/main" id="{3B974DD6-4CA1-63D7-A6AF-3C25901C726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38" name="자유형 81">
              <a:extLst>
                <a:ext uri="{FF2B5EF4-FFF2-40B4-BE49-F238E27FC236}">
                  <a16:creationId xmlns:a16="http://schemas.microsoft.com/office/drawing/2014/main" id="{F0D29577-6E71-5A15-2230-C7032F5E5828}"/>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mc:AlternateContent xmlns:mc="http://schemas.openxmlformats.org/markup-compatibility/2006" xmlns:a14="http://schemas.microsoft.com/office/drawing/2010/main">
        <mc:Choice Requires="a14">
          <p:sp>
            <p:nvSpPr>
              <p:cNvPr id="39" name="모서리가 둥근 직사각형 79">
                <a:extLst>
                  <a:ext uri="{FF2B5EF4-FFF2-40B4-BE49-F238E27FC236}">
                    <a16:creationId xmlns:a16="http://schemas.microsoft.com/office/drawing/2014/main" id="{DCCEBECA-F4D9-F866-B1A4-29C13EE9444E}"/>
                  </a:ext>
                </a:extLst>
              </p:cNvPr>
              <p:cNvSpPr/>
              <p:nvPr/>
            </p:nvSpPr>
            <p:spPr>
              <a:xfrm>
                <a:off x="1094868" y="2804608"/>
                <a:ext cx="4554412" cy="402414"/>
              </a:xfrm>
              <a:prstGeom prst="roundRect">
                <a:avLst>
                  <a:gd name="adj" fmla="val 50000"/>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14:m>
                  <m:oMathPara xmlns:m="http://schemas.openxmlformats.org/officeDocument/2006/math">
                    <m:oMathParaPr>
                      <m:jc m:val="centerGroup"/>
                    </m:oMathParaPr>
                    <m:oMath xmlns:m="http://schemas.openxmlformats.org/officeDocument/2006/math">
                      <m:acc>
                        <m:accPr>
                          <m:chr m:val="̃"/>
                          <m:ctrlPr>
                            <a:rPr lang="ko-KR" altLang="ko-KR" sz="1600" i="1" smtClean="0">
                              <a:solidFill>
                                <a:schemeClr val="bg1"/>
                              </a:solidFill>
                              <a:effectLst/>
                              <a:latin typeface="Cambria Math" panose="02040503050406030204" pitchFamily="18" charset="0"/>
                              <a:ea typeface="Cambria Math" panose="02040503050406030204" pitchFamily="18" charset="0"/>
                            </a:rPr>
                          </m:ctrlPr>
                        </m:accPr>
                        <m:e>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𝑌</m:t>
                              </m:r>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e>
                      </m:acc>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1</m:t>
                          </m:r>
                        </m:sub>
                      </m:sSub>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acc>
                            <m:accPr>
                              <m:chr m:val="̃"/>
                              <m:ctrlPr>
                                <a:rPr lang="ko-KR" altLang="ko-KR" sz="1600" i="1">
                                  <a:solidFill>
                                    <a:schemeClr val="bg1"/>
                                  </a:solidFill>
                                  <a:effectLst/>
                                  <a:latin typeface="Cambria Math" panose="02040503050406030204" pitchFamily="18" charset="0"/>
                                  <a:ea typeface="Cambria Math" panose="02040503050406030204" pitchFamily="18" charset="0"/>
                                </a:rPr>
                              </m:ctrlPr>
                            </m:acc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1</m:t>
                          </m:r>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2</m:t>
                          </m:r>
                        </m:sub>
                      </m:sSub>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acc>
                            <m:accPr>
                              <m:chr m:val="̃"/>
                              <m:ctrlPr>
                                <a:rPr lang="ko-KR" altLang="ko-KR" sz="1600" i="1">
                                  <a:solidFill>
                                    <a:schemeClr val="bg1"/>
                                  </a:solidFill>
                                  <a:effectLst/>
                                  <a:latin typeface="Cambria Math" panose="02040503050406030204" pitchFamily="18" charset="0"/>
                                  <a:ea typeface="Cambria Math" panose="02040503050406030204" pitchFamily="18" charset="0"/>
                                </a:rPr>
                              </m:ctrlPr>
                            </m:acc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2</m:t>
                          </m:r>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𝑝</m:t>
                          </m:r>
                        </m:sub>
                      </m:sSub>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acc>
                            <m:accPr>
                              <m:chr m:val="̃"/>
                              <m:ctrlPr>
                                <a:rPr lang="ko-KR" altLang="ko-KR" sz="1600" i="1">
                                  <a:solidFill>
                                    <a:schemeClr val="bg1"/>
                                  </a:solidFill>
                                  <a:effectLst/>
                                  <a:latin typeface="Cambria Math" panose="02040503050406030204" pitchFamily="18" charset="0"/>
                                  <a:ea typeface="Cambria Math" panose="02040503050406030204" pitchFamily="18" charset="0"/>
                                </a:rPr>
                              </m:ctrlPr>
                            </m:acc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𝑝𝑖</m:t>
                          </m:r>
                        </m:sub>
                      </m:s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600" i="1">
                              <a:solidFill>
                                <a:schemeClr val="bg1"/>
                              </a:solidFill>
                              <a:effectLst/>
                              <a:latin typeface="Cambria Math" panose="02040503050406030204" pitchFamily="18" charset="0"/>
                              <a:ea typeface="Cambria Math" panose="02040503050406030204" pitchFamily="18" charset="0"/>
                            </a:rPr>
                          </m:ctrlPr>
                        </m:accPr>
                        <m:e>
                          <m:sSub>
                            <m:sSubPr>
                              <m:ctrlPr>
                                <a:rPr lang="ko-KR" altLang="ko-KR" sz="1600" i="1">
                                  <a:solidFill>
                                    <a:schemeClr val="bg1"/>
                                  </a:solidFill>
                                  <a:effectLst/>
                                  <a:latin typeface="Cambria Math" panose="02040503050406030204" pitchFamily="18" charset="0"/>
                                  <a:ea typeface="Cambria Math" panose="02040503050406030204" pitchFamily="18" charset="0"/>
                                </a:rPr>
                              </m:ctrlPr>
                            </m:sSubPr>
                            <m:e>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𝐸</m:t>
                              </m:r>
                            </m:e>
                            <m:sub>
                              <m:r>
                                <a:rPr lang="en-US" altLang="ko-KR" sz="16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e>
                      </m:acc>
                    </m:oMath>
                  </m:oMathPara>
                </a14:m>
                <a:endParaRPr lang="ko-KR" altLang="en-US" sz="1400" b="1" spc="-150"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endParaRPr>
              </a:p>
            </p:txBody>
          </p:sp>
        </mc:Choice>
        <mc:Fallback xmlns="">
          <p:sp>
            <p:nvSpPr>
              <p:cNvPr id="39" name="모서리가 둥근 직사각형 79">
                <a:extLst>
                  <a:ext uri="{FF2B5EF4-FFF2-40B4-BE49-F238E27FC236}">
                    <a16:creationId xmlns:a16="http://schemas.microsoft.com/office/drawing/2014/main" id="{DCCEBECA-F4D9-F866-B1A4-29C13EE9444E}"/>
                  </a:ext>
                </a:extLst>
              </p:cNvPr>
              <p:cNvSpPr>
                <a:spLocks noRot="1" noChangeAspect="1" noMove="1" noResize="1" noEditPoints="1" noAdjustHandles="1" noChangeArrowheads="1" noChangeShapeType="1" noTextEdit="1"/>
              </p:cNvSpPr>
              <p:nvPr/>
            </p:nvSpPr>
            <p:spPr>
              <a:xfrm>
                <a:off x="1094868" y="2804608"/>
                <a:ext cx="4554412" cy="402414"/>
              </a:xfrm>
              <a:prstGeom prst="roundRect">
                <a:avLst>
                  <a:gd name="adj" fmla="val 50000"/>
                </a:avLst>
              </a:prstGeom>
              <a:blipFill>
                <a:blip r:embed="rId2"/>
                <a:stretch>
                  <a:fillRect/>
                </a:stretch>
              </a:blipFill>
              <a:ln w="6350">
                <a:noFill/>
              </a:ln>
              <a:effectLst/>
            </p:spPr>
            <p:txBody>
              <a:bodyPr/>
              <a:lstStyle/>
              <a:p>
                <a:r>
                  <a:rPr lang="ko-KR" altLang="en-US">
                    <a:noFill/>
                  </a:rPr>
                  <a:t> </a:t>
                </a:r>
              </a:p>
            </p:txBody>
          </p:sp>
        </mc:Fallback>
      </mc:AlternateContent>
      <p:grpSp>
        <p:nvGrpSpPr>
          <p:cNvPr id="40" name="그룹 39">
            <a:extLst>
              <a:ext uri="{FF2B5EF4-FFF2-40B4-BE49-F238E27FC236}">
                <a16:creationId xmlns:a16="http://schemas.microsoft.com/office/drawing/2014/main" id="{3584373B-D60A-1251-C6F0-B922A8DAC4C8}"/>
              </a:ext>
            </a:extLst>
          </p:cNvPr>
          <p:cNvGrpSpPr/>
          <p:nvPr/>
        </p:nvGrpSpPr>
        <p:grpSpPr>
          <a:xfrm>
            <a:off x="6393067" y="3012845"/>
            <a:ext cx="5036261" cy="273505"/>
            <a:chOff x="2648744" y="2335168"/>
            <a:chExt cx="4404315" cy="273505"/>
          </a:xfrm>
        </p:grpSpPr>
        <p:sp>
          <p:nvSpPr>
            <p:cNvPr id="41" name="직사각형 40">
              <a:extLst>
                <a:ext uri="{FF2B5EF4-FFF2-40B4-BE49-F238E27FC236}">
                  <a16:creationId xmlns:a16="http://schemas.microsoft.com/office/drawing/2014/main" id="{5527EB63-8D91-141B-4194-2BB6095BEB2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42" name="자유형 81">
              <a:extLst>
                <a:ext uri="{FF2B5EF4-FFF2-40B4-BE49-F238E27FC236}">
                  <a16:creationId xmlns:a16="http://schemas.microsoft.com/office/drawing/2014/main" id="{DB1C8B1D-1B63-6D52-25C0-E2936C15E7B6}"/>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mc:AlternateContent xmlns:mc="http://schemas.openxmlformats.org/markup-compatibility/2006" xmlns:a14="http://schemas.microsoft.com/office/drawing/2010/main">
        <mc:Choice Requires="a14">
          <p:sp>
            <p:nvSpPr>
              <p:cNvPr id="43" name="모서리가 둥근 직사각형 79">
                <a:extLst>
                  <a:ext uri="{FF2B5EF4-FFF2-40B4-BE49-F238E27FC236}">
                    <a16:creationId xmlns:a16="http://schemas.microsoft.com/office/drawing/2014/main" id="{B167F423-2612-76A3-AED6-6D6D87811542}"/>
                  </a:ext>
                </a:extLst>
              </p:cNvPr>
              <p:cNvSpPr/>
              <p:nvPr/>
            </p:nvSpPr>
            <p:spPr>
              <a:xfrm>
                <a:off x="7411335" y="2806813"/>
                <a:ext cx="2999724" cy="402414"/>
              </a:xfrm>
              <a:prstGeom prst="roundRect">
                <a:avLst>
                  <a:gd name="adj" fmla="val 50000"/>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14:m>
                  <m:oMathPara xmlns:m="http://schemas.openxmlformats.org/officeDocument/2006/math">
                    <m:oMathParaPr>
                      <m:jc m:val="centerGroup"/>
                    </m:oMathParaPr>
                    <m:oMath xmlns:m="http://schemas.openxmlformats.org/officeDocument/2006/math">
                      <m:acc>
                        <m:accPr>
                          <m:chr m:val="̂"/>
                          <m:ctrlPr>
                            <a:rPr lang="ko-KR" altLang="ko-KR" sz="1800" i="1" smtClean="0">
                              <a:effectLst/>
                              <a:latin typeface="Cambria Math" panose="02040503050406030204" pitchFamily="18" charset="0"/>
                              <a:ea typeface="Cambria Math" panose="02040503050406030204" pitchFamily="18" charset="0"/>
                            </a:rPr>
                          </m:ctrlPr>
                        </m:accPr>
                        <m:e>
                          <m:sSub>
                            <m:sSubPr>
                              <m:ctrlPr>
                                <a:rPr lang="ko-KR" altLang="ko-KR" sz="1800" i="1">
                                  <a:effectLst/>
                                  <a:latin typeface="Cambria Math" panose="02040503050406030204" pitchFamily="18" charset="0"/>
                                  <a:ea typeface="Cambria Math" panose="02040503050406030204" pitchFamily="18" charset="0"/>
                                </a:rPr>
                              </m:ctrlPr>
                            </m:sSubPr>
                            <m:e>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𝑘</m:t>
                              </m:r>
                            </m:sub>
                          </m:sSub>
                        </m:e>
                      </m:acc>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800" i="1">
                              <a:effectLst/>
                              <a:latin typeface="Cambria Math" panose="02040503050406030204" pitchFamily="18" charset="0"/>
                              <a:ea typeface="Cambria Math" panose="02040503050406030204" pitchFamily="18" charset="0"/>
                            </a:rPr>
                          </m:ctrlPr>
                        </m:sSupPr>
                        <m:e>
                          <m:d>
                            <m:dPr>
                              <m:ctrlPr>
                                <a:rPr lang="ko-KR" altLang="ko-KR" sz="1800" i="1">
                                  <a:effectLst/>
                                  <a:latin typeface="Cambria Math" panose="02040503050406030204" pitchFamily="18" charset="0"/>
                                  <a:ea typeface="Cambria Math" panose="02040503050406030204" pitchFamily="18" charset="0"/>
                                </a:rPr>
                              </m:ctrlPr>
                            </m:dPr>
                            <m:e>
                              <m:sSup>
                                <m:sSupPr>
                                  <m:ctrlPr>
                                    <a:rPr lang="ko-KR" altLang="ko-KR" sz="1800" i="1">
                                      <a:effectLst/>
                                      <a:latin typeface="Cambria Math" panose="02040503050406030204" pitchFamily="18" charset="0"/>
                                      <a:ea typeface="Cambria Math" panose="02040503050406030204" pitchFamily="18" charset="0"/>
                                    </a:rPr>
                                  </m:ctrlPr>
                                </m:sSupPr>
                                <m:e>
                                  <m:acc>
                                    <m:accPr>
                                      <m:chr m:val="̃"/>
                                      <m:ctrlPr>
                                        <a:rPr lang="ko-KR" altLang="ko-KR" sz="1800" i="1">
                                          <a:effectLst/>
                                          <a:latin typeface="Cambria Math" panose="02040503050406030204" pitchFamily="18" charset="0"/>
                                          <a:ea typeface="Cambria Math" panose="02040503050406030204" pitchFamily="18" charset="0"/>
                                        </a:rPr>
                                      </m:ctrlPr>
                                    </m:accPr>
                                    <m:e>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𝑋</m:t>
                                      </m:r>
                                    </m:e>
                                  </m:acc>
                                </m:e>
                                <m:sup>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𝑡</m:t>
                                  </m:r>
                                </m:sup>
                              </m:sSup>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800" i="1">
                                      <a:effectLst/>
                                      <a:latin typeface="Cambria Math" panose="02040503050406030204" pitchFamily="18" charset="0"/>
                                      <a:ea typeface="Cambria Math" panose="02040503050406030204" pitchFamily="18" charset="0"/>
                                    </a:rPr>
                                  </m:ctrlPr>
                                </m:accPr>
                                <m:e>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𝑋</m:t>
                                  </m:r>
                                </m:e>
                              </m:acc>
                            </m:e>
                          </m:d>
                        </m:e>
                        <m:sup>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−1</m:t>
                          </m:r>
                        </m:sup>
                      </m:sSup>
                      <m:sSup>
                        <m:sSupPr>
                          <m:ctrlPr>
                            <a:rPr lang="ko-KR" altLang="ko-KR" sz="1800" i="1">
                              <a:effectLst/>
                              <a:latin typeface="Cambria Math" panose="02040503050406030204" pitchFamily="18" charset="0"/>
                              <a:ea typeface="Cambria Math" panose="02040503050406030204" pitchFamily="18" charset="0"/>
                            </a:rPr>
                          </m:ctrlPr>
                        </m:sSupPr>
                        <m:e>
                          <m:acc>
                            <m:accPr>
                              <m:chr m:val="̃"/>
                              <m:ctrlPr>
                                <a:rPr lang="ko-KR" altLang="ko-KR" sz="1800" i="1">
                                  <a:effectLst/>
                                  <a:latin typeface="Cambria Math" panose="02040503050406030204" pitchFamily="18" charset="0"/>
                                  <a:ea typeface="Cambria Math" panose="02040503050406030204" pitchFamily="18" charset="0"/>
                                </a:rPr>
                              </m:ctrlPr>
                            </m:accPr>
                            <m:e>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𝑋</m:t>
                              </m:r>
                            </m:e>
                          </m:acc>
                        </m:e>
                        <m:sup>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𝑡</m:t>
                          </m:r>
                        </m:sup>
                      </m:sSup>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800" i="1">
                              <a:effectLst/>
                              <a:latin typeface="Cambria Math" panose="02040503050406030204" pitchFamily="18" charset="0"/>
                              <a:ea typeface="Cambria Math" panose="02040503050406030204" pitchFamily="18" charset="0"/>
                            </a:rPr>
                          </m:ctrlPr>
                        </m:accPr>
                        <m:e>
                          <m:r>
                            <a:rPr lang="x-none" altLang="ko-KR" sz="1800" i="1" kern="0">
                              <a:effectLst/>
                              <a:latin typeface="Cambria Math" panose="02040503050406030204" pitchFamily="18" charset="0"/>
                              <a:ea typeface="맑은 고딕" panose="020B0503020000020004" pitchFamily="50" charset="-127"/>
                              <a:cs typeface="Times New Roman" panose="02020603050405020304" pitchFamily="18" charset="0"/>
                            </a:rPr>
                            <m:t>𝑦</m:t>
                          </m:r>
                        </m:e>
                      </m:acc>
                    </m:oMath>
                  </m:oMathPara>
                </a14:m>
                <a:endParaRPr lang="ko-KR" altLang="en-US" b="1" spc="-150"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endParaRPr>
              </a:p>
            </p:txBody>
          </p:sp>
        </mc:Choice>
        <mc:Fallback xmlns="">
          <p:sp>
            <p:nvSpPr>
              <p:cNvPr id="43" name="모서리가 둥근 직사각형 79">
                <a:extLst>
                  <a:ext uri="{FF2B5EF4-FFF2-40B4-BE49-F238E27FC236}">
                    <a16:creationId xmlns:a16="http://schemas.microsoft.com/office/drawing/2014/main" id="{B167F423-2612-76A3-AED6-6D6D87811542}"/>
                  </a:ext>
                </a:extLst>
              </p:cNvPr>
              <p:cNvSpPr>
                <a:spLocks noRot="1" noChangeAspect="1" noMove="1" noResize="1" noEditPoints="1" noAdjustHandles="1" noChangeArrowheads="1" noChangeShapeType="1" noTextEdit="1"/>
              </p:cNvSpPr>
              <p:nvPr/>
            </p:nvSpPr>
            <p:spPr>
              <a:xfrm>
                <a:off x="7411335" y="2806813"/>
                <a:ext cx="2999724" cy="402414"/>
              </a:xfrm>
              <a:prstGeom prst="roundRect">
                <a:avLst>
                  <a:gd name="adj" fmla="val 50000"/>
                </a:avLst>
              </a:prstGeom>
              <a:blipFill>
                <a:blip r:embed="rId3"/>
                <a:stretch>
                  <a:fillRect/>
                </a:stretch>
              </a:blipFill>
              <a:ln w="6350">
                <a:noFill/>
              </a:ln>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직사각형 6">
                <a:extLst>
                  <a:ext uri="{FF2B5EF4-FFF2-40B4-BE49-F238E27FC236}">
                    <a16:creationId xmlns:a16="http://schemas.microsoft.com/office/drawing/2014/main" id="{A2653CC8-656C-4D01-70B1-7873724A17C4}"/>
                  </a:ext>
                </a:extLst>
              </p:cNvPr>
              <p:cNvSpPr>
                <a:spLocks noChangeArrowheads="1"/>
              </p:cNvSpPr>
              <p:nvPr/>
            </p:nvSpPr>
            <p:spPr bwMode="auto">
              <a:xfrm>
                <a:off x="6399339" y="3569849"/>
                <a:ext cx="5023717" cy="2499218"/>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r>
                  <a:rPr lang="x-none" altLang="ko-KR" sz="1800" dirty="0">
                    <a:solidFill>
                      <a:schemeClr val="tx1">
                        <a:lumMod val="75000"/>
                        <a:lumOff val="25000"/>
                      </a:schemeClr>
                    </a:solidFill>
                    <a:effectLst/>
                    <a:latin typeface="Times New Roman" panose="02020603050405020304" pitchFamily="18" charset="0"/>
                    <a:ea typeface="맑은 고딕" panose="020B0503020000020004" pitchFamily="50" charset="-127"/>
                  </a:rPr>
                  <a:t>where </a:t>
                </a:r>
                <a:endParaRPr lang="ko-KR"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p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𝑡</m:t>
                          </m:r>
                        </m:sup>
                      </m:s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x-none" altLang="ko-KR" sz="1800"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naryPr>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𝑛</m:t>
                              </m:r>
                            </m:sup>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e>
                          </m:nary>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𝑖𝑙</m:t>
                                  </m:r>
                                </m:sub>
                              </m:sSub>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𝑖𝑗</m:t>
                                  </m:r>
                                </m:sub>
                              </m:sSub>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𝑖𝑙</m:t>
                              </m:r>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𝑖𝑗</m:t>
                              </m:r>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𝑖𝑙</m:t>
                                  </m:r>
                                </m:sub>
                              </m:sSub>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𝑖𝑗</m:t>
                                  </m:r>
                                </m:sub>
                              </m:sSub>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𝑝</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𝑝</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 </m:t>
                          </m:r>
                        </m:sub>
                      </m:sSub>
                    </m:oMath>
                  </m:oMathPara>
                </a14:m>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a:p>
                <a:pPr/>
                <a14:m>
                  <m:oMathPara xmlns:m="http://schemas.openxmlformats.org/officeDocument/2006/math">
                    <m:oMathParaPr>
                      <m:jc m:val="centerGroup"/>
                    </m:oMathParaPr>
                    <m:oMath xmlns:m="http://schemas.openxmlformats.org/officeDocument/2006/math">
                      <m:sSup>
                        <m:sSupPr>
                          <m:ctrlPr>
                            <a:rPr lang="ko-KR"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sSup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𝑡</m:t>
                          </m:r>
                        </m:sup>
                      </m:s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𝑦</m:t>
                          </m:r>
                        </m:e>
                      </m:acc>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naryPr>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𝑛</m:t>
                              </m:r>
                            </m:sup>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e>
                          </m:nary>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𝑖𝑙</m:t>
                                  </m:r>
                                </m:sub>
                              </m:sSub>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𝑦</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𝑖𝑙</m:t>
                              </m:r>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𝑦</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𝑖𝑙</m:t>
                                  </m:r>
                                </m:sub>
                              </m:sSub>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𝑦</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𝑝</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+1)×1</m:t>
                          </m:r>
                        </m:sub>
                      </m:sSub>
                    </m:oMath>
                  </m:oMathPara>
                </a14:m>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45" name="직사각형 6">
                <a:extLst>
                  <a:ext uri="{FF2B5EF4-FFF2-40B4-BE49-F238E27FC236}">
                    <a16:creationId xmlns:a16="http://schemas.microsoft.com/office/drawing/2014/main" id="{A2653CC8-656C-4D01-70B1-7873724A17C4}"/>
                  </a:ext>
                </a:extLst>
              </p:cNvPr>
              <p:cNvSpPr>
                <a:spLocks noRot="1" noChangeAspect="1" noMove="1" noResize="1" noEditPoints="1" noAdjustHandles="1" noChangeArrowheads="1" noChangeShapeType="1" noTextEdit="1"/>
              </p:cNvSpPr>
              <p:nvPr/>
            </p:nvSpPr>
            <p:spPr bwMode="auto">
              <a:xfrm>
                <a:off x="6399339" y="3569849"/>
                <a:ext cx="5023717" cy="2499218"/>
              </a:xfrm>
              <a:prstGeom prst="roundRect">
                <a:avLst>
                  <a:gd name="adj" fmla="val 0"/>
                </a:avLst>
              </a:prstGeom>
              <a:blipFill>
                <a:blip r:embed="rId4"/>
                <a:stretch>
                  <a:fillRect l="-1092" t="-3171"/>
                </a:stretch>
              </a:blipFill>
              <a:ln w="6350">
                <a:noFill/>
              </a:ln>
            </p:spPr>
            <p:txBody>
              <a:bodyPr/>
              <a:lstStyle/>
              <a:p>
                <a:r>
                  <a:rPr lang="ko-KR" altLang="en-US">
                    <a:noFill/>
                  </a:rPr>
                  <a:t> </a:t>
                </a:r>
              </a:p>
            </p:txBody>
          </p:sp>
        </mc:Fallback>
      </mc:AlternateContent>
      <p:grpSp>
        <p:nvGrpSpPr>
          <p:cNvPr id="4" name="그룹 3">
            <a:extLst>
              <a:ext uri="{FF2B5EF4-FFF2-40B4-BE49-F238E27FC236}">
                <a16:creationId xmlns:a16="http://schemas.microsoft.com/office/drawing/2014/main" id="{F9C112BE-3A02-A1E7-27D7-0120701E6C8F}"/>
              </a:ext>
            </a:extLst>
          </p:cNvPr>
          <p:cNvGrpSpPr/>
          <p:nvPr/>
        </p:nvGrpSpPr>
        <p:grpSpPr>
          <a:xfrm>
            <a:off x="515938" y="2062199"/>
            <a:ext cx="6473531" cy="400110"/>
            <a:chOff x="669839" y="1446923"/>
            <a:chExt cx="6473531" cy="400110"/>
          </a:xfrm>
        </p:grpSpPr>
        <p:sp>
          <p:nvSpPr>
            <p:cNvPr id="22" name="TextBox 21">
              <a:extLst>
                <a:ext uri="{FF2B5EF4-FFF2-40B4-BE49-F238E27FC236}">
                  <a16:creationId xmlns:a16="http://schemas.microsoft.com/office/drawing/2014/main" id="{2FF9B7C8-65B2-8ABE-60D7-04BC34ADCCDE}"/>
                </a:ext>
              </a:extLst>
            </p:cNvPr>
            <p:cNvSpPr txBox="1"/>
            <p:nvPr/>
          </p:nvSpPr>
          <p:spPr>
            <a:xfrm>
              <a:off x="1047370" y="1446923"/>
              <a:ext cx="6096000" cy="400110"/>
            </a:xfrm>
            <a:prstGeom prst="rect">
              <a:avLst/>
            </a:prstGeom>
            <a:noFill/>
          </p:spPr>
          <p:txBody>
            <a:bodyPr wrap="square">
              <a:spAutoFit/>
            </a:bodyPr>
            <a:lstStyle/>
            <a:p>
              <a:pPr lvl="0">
                <a:defRPr/>
              </a:pPr>
              <a:r>
                <a:rPr lang="en-US" altLang="ko-KR" sz="2000" kern="0" dirty="0">
                  <a:solidFill>
                    <a:schemeClr val="accent1">
                      <a:lumMod val="75000"/>
                    </a:schemeClr>
                  </a:solidFill>
                  <a:effectLst/>
                  <a:latin typeface="나눔고딕" panose="020D0604000000000000" pitchFamily="50" charset="-127"/>
                  <a:ea typeface="나눔고딕" panose="020D0604000000000000" pitchFamily="50" charset="-127"/>
                </a:rPr>
                <a:t>Fuzzy Least Squares Estimation (</a:t>
              </a:r>
              <a:r>
                <a:rPr lang="en-US" altLang="ko-KR" sz="2000" spc="-150" dirty="0">
                  <a:ln>
                    <a:solidFill>
                      <a:schemeClr val="accent1">
                        <a:alpha val="0"/>
                      </a:schemeClr>
                    </a:solidFill>
                  </a:ln>
                  <a:solidFill>
                    <a:schemeClr val="accent1">
                      <a:lumMod val="75000"/>
                    </a:schemeClr>
                  </a:solidFill>
                  <a:latin typeface="나눔고딕" panose="020D0604000000000000" pitchFamily="50" charset="-127"/>
                  <a:ea typeface="나눔고딕" panose="020D0604000000000000" pitchFamily="50" charset="-127"/>
                </a:rPr>
                <a:t>FLSE)</a:t>
              </a:r>
              <a:endParaRPr lang="ko-KR" altLang="en-US" sz="2000" spc="-150" dirty="0">
                <a:ln>
                  <a:solidFill>
                    <a:schemeClr val="accent1">
                      <a:alpha val="0"/>
                    </a:schemeClr>
                  </a:solidFill>
                </a:ln>
                <a:solidFill>
                  <a:schemeClr val="accent1">
                    <a:lumMod val="75000"/>
                  </a:schemeClr>
                </a:solidFill>
                <a:latin typeface="나눔고딕" panose="020D0604000000000000" pitchFamily="50" charset="-127"/>
                <a:ea typeface="나눔고딕" panose="020D0604000000000000" pitchFamily="50" charset="-127"/>
              </a:endParaRPr>
            </a:p>
          </p:txBody>
        </p:sp>
        <p:grpSp>
          <p:nvGrpSpPr>
            <p:cNvPr id="2" name="그룹 1">
              <a:extLst>
                <a:ext uri="{FF2B5EF4-FFF2-40B4-BE49-F238E27FC236}">
                  <a16:creationId xmlns:a16="http://schemas.microsoft.com/office/drawing/2014/main" id="{23E1819D-734E-FCA9-A4F3-112DEB15D9A2}"/>
                </a:ext>
              </a:extLst>
            </p:cNvPr>
            <p:cNvGrpSpPr/>
            <p:nvPr/>
          </p:nvGrpSpPr>
          <p:grpSpPr>
            <a:xfrm>
              <a:off x="669839" y="1458216"/>
              <a:ext cx="377531" cy="377525"/>
              <a:chOff x="669839" y="1469508"/>
              <a:chExt cx="377531" cy="377525"/>
            </a:xfrm>
          </p:grpSpPr>
          <p:grpSp>
            <p:nvGrpSpPr>
              <p:cNvPr id="23" name="그룹 22">
                <a:extLst>
                  <a:ext uri="{FF2B5EF4-FFF2-40B4-BE49-F238E27FC236}">
                    <a16:creationId xmlns:a16="http://schemas.microsoft.com/office/drawing/2014/main" id="{67566805-5BD6-BF72-B74E-9ADD3B11FF9C}"/>
                  </a:ext>
                </a:extLst>
              </p:cNvPr>
              <p:cNvGrpSpPr/>
              <p:nvPr/>
            </p:nvGrpSpPr>
            <p:grpSpPr>
              <a:xfrm>
                <a:off x="669839" y="1469508"/>
                <a:ext cx="377531" cy="377525"/>
                <a:chOff x="641781" y="1470615"/>
                <a:chExt cx="377531" cy="377525"/>
              </a:xfrm>
            </p:grpSpPr>
            <p:grpSp>
              <p:nvGrpSpPr>
                <p:cNvPr id="24" name="그룹 23">
                  <a:extLst>
                    <a:ext uri="{FF2B5EF4-FFF2-40B4-BE49-F238E27FC236}">
                      <a16:creationId xmlns:a16="http://schemas.microsoft.com/office/drawing/2014/main" id="{BE88EF12-7ADE-5447-310A-586646EA625C}"/>
                    </a:ext>
                  </a:extLst>
                </p:cNvPr>
                <p:cNvGrpSpPr/>
                <p:nvPr/>
              </p:nvGrpSpPr>
              <p:grpSpPr>
                <a:xfrm>
                  <a:off x="730975" y="1540521"/>
                  <a:ext cx="218985" cy="216139"/>
                  <a:chOff x="730975" y="1540521"/>
                  <a:chExt cx="218985" cy="216139"/>
                </a:xfrm>
              </p:grpSpPr>
              <p:sp>
                <p:nvSpPr>
                  <p:cNvPr id="29" name="자유형: 도형 28">
                    <a:extLst>
                      <a:ext uri="{FF2B5EF4-FFF2-40B4-BE49-F238E27FC236}">
                        <a16:creationId xmlns:a16="http://schemas.microsoft.com/office/drawing/2014/main" id="{E9E96434-34D8-198D-9A1D-7519824B86C1}"/>
                      </a:ext>
                    </a:extLst>
                  </p:cNvPr>
                  <p:cNvSpPr/>
                  <p:nvPr/>
                </p:nvSpPr>
                <p:spPr>
                  <a:xfrm>
                    <a:off x="845900" y="1625839"/>
                    <a:ext cx="36971" cy="25596"/>
                  </a:xfrm>
                  <a:custGeom>
                    <a:avLst/>
                    <a:gdLst>
                      <a:gd name="connsiteX0" fmla="*/ 7144 w 123825"/>
                      <a:gd name="connsiteY0" fmla="*/ 7144 h 85725"/>
                      <a:gd name="connsiteX1" fmla="*/ 84868 w 123825"/>
                      <a:gd name="connsiteY1" fmla="*/ 84868 h 85725"/>
                      <a:gd name="connsiteX2" fmla="*/ 117539 w 123825"/>
                      <a:gd name="connsiteY2" fmla="*/ 7144 h 85725"/>
                    </a:gdLst>
                    <a:ahLst/>
                    <a:cxnLst>
                      <a:cxn ang="0">
                        <a:pos x="connsiteX0" y="connsiteY0"/>
                      </a:cxn>
                      <a:cxn ang="0">
                        <a:pos x="connsiteX1" y="connsiteY1"/>
                      </a:cxn>
                      <a:cxn ang="0">
                        <a:pos x="connsiteX2" y="connsiteY2"/>
                      </a:cxn>
                    </a:cxnLst>
                    <a:rect l="l" t="t" r="r" b="b"/>
                    <a:pathLst>
                      <a:path w="123825" h="85725">
                        <a:moveTo>
                          <a:pt x="7144" y="7144"/>
                        </a:moveTo>
                        <a:lnTo>
                          <a:pt x="84868" y="84868"/>
                        </a:lnTo>
                        <a:cubicBezTo>
                          <a:pt x="103937" y="63212"/>
                          <a:pt x="115409" y="35920"/>
                          <a:pt x="117539"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0" name="자유형: 도형 29">
                    <a:extLst>
                      <a:ext uri="{FF2B5EF4-FFF2-40B4-BE49-F238E27FC236}">
                        <a16:creationId xmlns:a16="http://schemas.microsoft.com/office/drawing/2014/main" id="{B51BD24C-0B99-9190-9EC2-AF3A9B4D6C90}"/>
                      </a:ext>
                    </a:extLst>
                  </p:cNvPr>
                  <p:cNvSpPr/>
                  <p:nvPr/>
                </p:nvSpPr>
                <p:spPr>
                  <a:xfrm>
                    <a:off x="799116" y="1583322"/>
                    <a:ext cx="68255" cy="82474"/>
                  </a:xfrm>
                  <a:custGeom>
                    <a:avLst/>
                    <a:gdLst>
                      <a:gd name="connsiteX0" fmla="*/ 131352 w 228600"/>
                      <a:gd name="connsiteY0" fmla="*/ 143923 h 276225"/>
                      <a:gd name="connsiteX1" fmla="*/ 131352 w 228600"/>
                      <a:gd name="connsiteY1" fmla="*/ 7144 h 276225"/>
                      <a:gd name="connsiteX2" fmla="*/ 7463 w 228600"/>
                      <a:gd name="connsiteY2" fmla="*/ 149326 h 276225"/>
                      <a:gd name="connsiteX3" fmla="*/ 149646 w 228600"/>
                      <a:gd name="connsiteY3" fmla="*/ 273216 h 276225"/>
                      <a:gd name="connsiteX4" fmla="*/ 228126 w 228600"/>
                      <a:gd name="connsiteY4" fmla="*/ 240697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76225">
                        <a:moveTo>
                          <a:pt x="131352" y="143923"/>
                        </a:moveTo>
                        <a:lnTo>
                          <a:pt x="131352" y="7144"/>
                        </a:lnTo>
                        <a:cubicBezTo>
                          <a:pt x="57878" y="12195"/>
                          <a:pt x="2411" y="75852"/>
                          <a:pt x="7463" y="149326"/>
                        </a:cubicBezTo>
                        <a:cubicBezTo>
                          <a:pt x="12514" y="222800"/>
                          <a:pt x="76172" y="278267"/>
                          <a:pt x="149646" y="273216"/>
                        </a:cubicBezTo>
                        <a:cubicBezTo>
                          <a:pt x="178651" y="271222"/>
                          <a:pt x="206210" y="259802"/>
                          <a:pt x="228126" y="240697"/>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1" name="자유형: 도형 30">
                    <a:extLst>
                      <a:ext uri="{FF2B5EF4-FFF2-40B4-BE49-F238E27FC236}">
                        <a16:creationId xmlns:a16="http://schemas.microsoft.com/office/drawing/2014/main" id="{E3ED8436-039A-F8EE-2367-8DB15CCB0A75}"/>
                      </a:ext>
                    </a:extLst>
                  </p:cNvPr>
                  <p:cNvSpPr/>
                  <p:nvPr/>
                </p:nvSpPr>
                <p:spPr>
                  <a:xfrm>
                    <a:off x="841889" y="1583322"/>
                    <a:ext cx="39816" cy="39815"/>
                  </a:xfrm>
                  <a:custGeom>
                    <a:avLst/>
                    <a:gdLst>
                      <a:gd name="connsiteX0" fmla="*/ 7144 w 133350"/>
                      <a:gd name="connsiteY0" fmla="*/ 130493 h 133350"/>
                      <a:gd name="connsiteX1" fmla="*/ 130969 w 133350"/>
                      <a:gd name="connsiteY1" fmla="*/ 130493 h 133350"/>
                      <a:gd name="connsiteX2" fmla="*/ 7144 w 133350"/>
                      <a:gd name="connsiteY2" fmla="*/ 7144 h 133350"/>
                    </a:gdLst>
                    <a:ahLst/>
                    <a:cxnLst>
                      <a:cxn ang="0">
                        <a:pos x="connsiteX0" y="connsiteY0"/>
                      </a:cxn>
                      <a:cxn ang="0">
                        <a:pos x="connsiteX1" y="connsiteY1"/>
                      </a:cxn>
                      <a:cxn ang="0">
                        <a:pos x="connsiteX2" y="connsiteY2"/>
                      </a:cxn>
                    </a:cxnLst>
                    <a:rect l="l" t="t" r="r" b="b"/>
                    <a:pathLst>
                      <a:path w="133350" h="133350">
                        <a:moveTo>
                          <a:pt x="7144" y="130493"/>
                        </a:moveTo>
                        <a:lnTo>
                          <a:pt x="130969" y="130493"/>
                        </a:lnTo>
                        <a:cubicBezTo>
                          <a:pt x="126147" y="64288"/>
                          <a:pt x="73366" y="11710"/>
                          <a:pt x="7144"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2" name="자유형: 도형 31">
                    <a:extLst>
                      <a:ext uri="{FF2B5EF4-FFF2-40B4-BE49-F238E27FC236}">
                        <a16:creationId xmlns:a16="http://schemas.microsoft.com/office/drawing/2014/main" id="{947E9EE5-9CAB-FA7E-4854-C876419087E8}"/>
                      </a:ext>
                    </a:extLst>
                  </p:cNvPr>
                  <p:cNvSpPr/>
                  <p:nvPr/>
                </p:nvSpPr>
                <p:spPr>
                  <a:xfrm>
                    <a:off x="730975" y="1540521"/>
                    <a:ext cx="218985" cy="216139"/>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grpSp>
            <p:sp>
              <p:nvSpPr>
                <p:cNvPr id="25" name="타원 24">
                  <a:extLst>
                    <a:ext uri="{FF2B5EF4-FFF2-40B4-BE49-F238E27FC236}">
                      <a16:creationId xmlns:a16="http://schemas.microsoft.com/office/drawing/2014/main" id="{755FE7AA-F566-2647-816A-17C518C89A28}"/>
                    </a:ext>
                  </a:extLst>
                </p:cNvPr>
                <p:cNvSpPr/>
                <p:nvPr/>
              </p:nvSpPr>
              <p:spPr>
                <a:xfrm>
                  <a:off x="641781" y="1470615"/>
                  <a:ext cx="377531" cy="377525"/>
                </a:xfrm>
                <a:prstGeom prst="ellipse">
                  <a:avLst/>
                </a:prstGeom>
                <a:solidFill>
                  <a:schemeClr val="accent5"/>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1499525"/>
                  <a:endParaRPr lang="ko-KR" altLang="en-US" sz="1500" b="1" dirty="0">
                    <a:solidFill>
                      <a:prstClr val="white"/>
                    </a:solidFill>
                    <a:effectLst>
                      <a:reflection blurRad="6350" stA="55000" endA="300" endPos="45500" dir="5400000" sy="-100000" algn="bl" rotWithShape="0"/>
                    </a:effectLst>
                    <a:latin typeface="맑은 고딕" panose="020B0503020000020004" pitchFamily="50" charset="-127"/>
                    <a:ea typeface="맑은 고딕" panose="020B0503020000020004" pitchFamily="50" charset="-127"/>
                  </a:endParaRPr>
                </a:p>
              </p:txBody>
            </p:sp>
          </p:grpSp>
          <p:sp>
            <p:nvSpPr>
              <p:cNvPr id="46" name="자유형: 도형 45">
                <a:extLst>
                  <a:ext uri="{FF2B5EF4-FFF2-40B4-BE49-F238E27FC236}">
                    <a16:creationId xmlns:a16="http://schemas.microsoft.com/office/drawing/2014/main" id="{459AC478-04B4-11EE-4324-CDF805F58A6B}"/>
                  </a:ext>
                </a:extLst>
              </p:cNvPr>
              <p:cNvSpPr/>
              <p:nvPr/>
            </p:nvSpPr>
            <p:spPr>
              <a:xfrm flipH="1">
                <a:off x="773137" y="1538852"/>
                <a:ext cx="170934" cy="238836"/>
              </a:xfrm>
              <a:custGeom>
                <a:avLst/>
                <a:gdLst>
                  <a:gd name="connsiteX0" fmla="*/ 977546 w 1216433"/>
                  <a:gd name="connsiteY0" fmla="*/ 1408603 h 1699653"/>
                  <a:gd name="connsiteX1" fmla="*/ 242216 w 1216433"/>
                  <a:gd name="connsiteY1" fmla="*/ 1408603 h 1699653"/>
                  <a:gd name="connsiteX2" fmla="*/ 192686 w 1216433"/>
                  <a:gd name="connsiteY2" fmla="*/ 1458133 h 1699653"/>
                  <a:gd name="connsiteX3" fmla="*/ 242216 w 1216433"/>
                  <a:gd name="connsiteY3" fmla="*/ 1507663 h 1699653"/>
                  <a:gd name="connsiteX4" fmla="*/ 977546 w 1216433"/>
                  <a:gd name="connsiteY4" fmla="*/ 1507663 h 1699653"/>
                  <a:gd name="connsiteX5" fmla="*/ 1027076 w 1216433"/>
                  <a:gd name="connsiteY5" fmla="*/ 1458133 h 1699653"/>
                  <a:gd name="connsiteX6" fmla="*/ 977546 w 1216433"/>
                  <a:gd name="connsiteY6" fmla="*/ 1408603 h 1699653"/>
                  <a:gd name="connsiteX7" fmla="*/ 977546 w 1216433"/>
                  <a:gd name="connsiteY7" fmla="*/ 1245059 h 1699653"/>
                  <a:gd name="connsiteX8" fmla="*/ 242216 w 1216433"/>
                  <a:gd name="connsiteY8" fmla="*/ 1245059 h 1699653"/>
                  <a:gd name="connsiteX9" fmla="*/ 192686 w 1216433"/>
                  <a:gd name="connsiteY9" fmla="*/ 1294589 h 1699653"/>
                  <a:gd name="connsiteX10" fmla="*/ 242216 w 1216433"/>
                  <a:gd name="connsiteY10" fmla="*/ 1344119 h 1699653"/>
                  <a:gd name="connsiteX11" fmla="*/ 977546 w 1216433"/>
                  <a:gd name="connsiteY11" fmla="*/ 1344119 h 1699653"/>
                  <a:gd name="connsiteX12" fmla="*/ 1027076 w 1216433"/>
                  <a:gd name="connsiteY12" fmla="*/ 1294589 h 1699653"/>
                  <a:gd name="connsiteX13" fmla="*/ 977546 w 1216433"/>
                  <a:gd name="connsiteY13" fmla="*/ 1245059 h 1699653"/>
                  <a:gd name="connsiteX14" fmla="*/ 977546 w 1216433"/>
                  <a:gd name="connsiteY14" fmla="*/ 1081515 h 1699653"/>
                  <a:gd name="connsiteX15" fmla="*/ 242216 w 1216433"/>
                  <a:gd name="connsiteY15" fmla="*/ 1081515 h 1699653"/>
                  <a:gd name="connsiteX16" fmla="*/ 192686 w 1216433"/>
                  <a:gd name="connsiteY16" fmla="*/ 1131045 h 1699653"/>
                  <a:gd name="connsiteX17" fmla="*/ 242216 w 1216433"/>
                  <a:gd name="connsiteY17" fmla="*/ 1180575 h 1699653"/>
                  <a:gd name="connsiteX18" fmla="*/ 977546 w 1216433"/>
                  <a:gd name="connsiteY18" fmla="*/ 1180575 h 1699653"/>
                  <a:gd name="connsiteX19" fmla="*/ 1027076 w 1216433"/>
                  <a:gd name="connsiteY19" fmla="*/ 1131045 h 1699653"/>
                  <a:gd name="connsiteX20" fmla="*/ 977546 w 1216433"/>
                  <a:gd name="connsiteY20" fmla="*/ 1081515 h 1699653"/>
                  <a:gd name="connsiteX21" fmla="*/ 670841 w 1216433"/>
                  <a:gd name="connsiteY21" fmla="*/ 917970 h 1699653"/>
                  <a:gd name="connsiteX22" fmla="*/ 242216 w 1216433"/>
                  <a:gd name="connsiteY22" fmla="*/ 917970 h 1699653"/>
                  <a:gd name="connsiteX23" fmla="*/ 192686 w 1216433"/>
                  <a:gd name="connsiteY23" fmla="*/ 967500 h 1699653"/>
                  <a:gd name="connsiteX24" fmla="*/ 242216 w 1216433"/>
                  <a:gd name="connsiteY24" fmla="*/ 1017030 h 1699653"/>
                  <a:gd name="connsiteX25" fmla="*/ 670841 w 1216433"/>
                  <a:gd name="connsiteY25" fmla="*/ 1017030 h 1699653"/>
                  <a:gd name="connsiteX26" fmla="*/ 720371 w 1216433"/>
                  <a:gd name="connsiteY26" fmla="*/ 967500 h 1699653"/>
                  <a:gd name="connsiteX27" fmla="*/ 670841 w 1216433"/>
                  <a:gd name="connsiteY27" fmla="*/ 917970 h 1699653"/>
                  <a:gd name="connsiteX28" fmla="*/ 670841 w 1216433"/>
                  <a:gd name="connsiteY28" fmla="*/ 754426 h 1699653"/>
                  <a:gd name="connsiteX29" fmla="*/ 242216 w 1216433"/>
                  <a:gd name="connsiteY29" fmla="*/ 754426 h 1699653"/>
                  <a:gd name="connsiteX30" fmla="*/ 192686 w 1216433"/>
                  <a:gd name="connsiteY30" fmla="*/ 803956 h 1699653"/>
                  <a:gd name="connsiteX31" fmla="*/ 242216 w 1216433"/>
                  <a:gd name="connsiteY31" fmla="*/ 853486 h 1699653"/>
                  <a:gd name="connsiteX32" fmla="*/ 670841 w 1216433"/>
                  <a:gd name="connsiteY32" fmla="*/ 853486 h 1699653"/>
                  <a:gd name="connsiteX33" fmla="*/ 720371 w 1216433"/>
                  <a:gd name="connsiteY33" fmla="*/ 803956 h 1699653"/>
                  <a:gd name="connsiteX34" fmla="*/ 670841 w 1216433"/>
                  <a:gd name="connsiteY34" fmla="*/ 754426 h 1699653"/>
                  <a:gd name="connsiteX35" fmla="*/ 824831 w 1216433"/>
                  <a:gd name="connsiteY35" fmla="*/ 701451 h 1699653"/>
                  <a:gd name="connsiteX36" fmla="*/ 844350 w 1216433"/>
                  <a:gd name="connsiteY36" fmla="*/ 711167 h 1699653"/>
                  <a:gd name="connsiteX37" fmla="*/ 905031 w 1216433"/>
                  <a:gd name="connsiteY37" fmla="*/ 816269 h 1699653"/>
                  <a:gd name="connsiteX38" fmla="*/ 959214 w 1216433"/>
                  <a:gd name="connsiteY38" fmla="*/ 762086 h 1699653"/>
                  <a:gd name="connsiteX39" fmla="*/ 987107 w 1216433"/>
                  <a:gd name="connsiteY39" fmla="*/ 762086 h 1699653"/>
                  <a:gd name="connsiteX40" fmla="*/ 987107 w 1216433"/>
                  <a:gd name="connsiteY40" fmla="*/ 789979 h 1699653"/>
                  <a:gd name="connsiteX41" fmla="*/ 911089 w 1216433"/>
                  <a:gd name="connsiteY41" fmla="*/ 866209 h 1699653"/>
                  <a:gd name="connsiteX42" fmla="*/ 884146 w 1216433"/>
                  <a:gd name="connsiteY42" fmla="*/ 858990 h 1699653"/>
                  <a:gd name="connsiteX43" fmla="*/ 810188 w 1216433"/>
                  <a:gd name="connsiteY43" fmla="*/ 730890 h 1699653"/>
                  <a:gd name="connsiteX44" fmla="*/ 817407 w 1216433"/>
                  <a:gd name="connsiteY44" fmla="*/ 703947 h 1699653"/>
                  <a:gd name="connsiteX45" fmla="*/ 824831 w 1216433"/>
                  <a:gd name="connsiteY45" fmla="*/ 701451 h 1699653"/>
                  <a:gd name="connsiteX46" fmla="*/ 898762 w 1216433"/>
                  <a:gd name="connsiteY46" fmla="*/ 640412 h 1699653"/>
                  <a:gd name="connsiteX47" fmla="*/ 748946 w 1216433"/>
                  <a:gd name="connsiteY47" fmla="*/ 790228 h 1699653"/>
                  <a:gd name="connsiteX48" fmla="*/ 898762 w 1216433"/>
                  <a:gd name="connsiteY48" fmla="*/ 940044 h 1699653"/>
                  <a:gd name="connsiteX49" fmla="*/ 1048578 w 1216433"/>
                  <a:gd name="connsiteY49" fmla="*/ 790228 h 1699653"/>
                  <a:gd name="connsiteX50" fmla="*/ 898762 w 1216433"/>
                  <a:gd name="connsiteY50" fmla="*/ 640412 h 1699653"/>
                  <a:gd name="connsiteX51" fmla="*/ 670841 w 1216433"/>
                  <a:gd name="connsiteY51" fmla="*/ 590882 h 1699653"/>
                  <a:gd name="connsiteX52" fmla="*/ 242216 w 1216433"/>
                  <a:gd name="connsiteY52" fmla="*/ 590882 h 1699653"/>
                  <a:gd name="connsiteX53" fmla="*/ 192686 w 1216433"/>
                  <a:gd name="connsiteY53" fmla="*/ 640412 h 1699653"/>
                  <a:gd name="connsiteX54" fmla="*/ 242216 w 1216433"/>
                  <a:gd name="connsiteY54" fmla="*/ 689942 h 1699653"/>
                  <a:gd name="connsiteX55" fmla="*/ 670841 w 1216433"/>
                  <a:gd name="connsiteY55" fmla="*/ 689942 h 1699653"/>
                  <a:gd name="connsiteX56" fmla="*/ 720371 w 1216433"/>
                  <a:gd name="connsiteY56" fmla="*/ 640412 h 1699653"/>
                  <a:gd name="connsiteX57" fmla="*/ 670841 w 1216433"/>
                  <a:gd name="connsiteY57" fmla="*/ 590882 h 1699653"/>
                  <a:gd name="connsiteX58" fmla="*/ 1079845 w 1216433"/>
                  <a:gd name="connsiteY58" fmla="*/ 495806 h 1699653"/>
                  <a:gd name="connsiteX59" fmla="*/ 1079846 w 1216433"/>
                  <a:gd name="connsiteY59" fmla="*/ 1575926 h 1699653"/>
                  <a:gd name="connsiteX60" fmla="*/ 803260 w 1216433"/>
                  <a:gd name="connsiteY60" fmla="*/ 1575926 h 1699653"/>
                  <a:gd name="connsiteX61" fmla="*/ 413173 w 1216433"/>
                  <a:gd name="connsiteY61" fmla="*/ 1575926 h 1699653"/>
                  <a:gd name="connsiteX62" fmla="*/ 136587 w 1216433"/>
                  <a:gd name="connsiteY62" fmla="*/ 1575926 h 1699653"/>
                  <a:gd name="connsiteX63" fmla="*/ 136588 w 1216433"/>
                  <a:gd name="connsiteY63" fmla="*/ 495806 h 1699653"/>
                  <a:gd name="connsiteX64" fmla="*/ 608216 w 1216433"/>
                  <a:gd name="connsiteY64" fmla="*/ 495806 h 1699653"/>
                  <a:gd name="connsiteX65" fmla="*/ 1113000 w 1216433"/>
                  <a:gd name="connsiteY65" fmla="*/ 187485 h 1699653"/>
                  <a:gd name="connsiteX66" fmla="*/ 929102 w 1216433"/>
                  <a:gd name="connsiteY66" fmla="*/ 187485 h 1699653"/>
                  <a:gd name="connsiteX67" fmla="*/ 927212 w 1216433"/>
                  <a:gd name="connsiteY67" fmla="*/ 187485 h 1699653"/>
                  <a:gd name="connsiteX68" fmla="*/ 931308 w 1216433"/>
                  <a:gd name="connsiteY68" fmla="*/ 207774 h 1699653"/>
                  <a:gd name="connsiteX69" fmla="*/ 787292 w 1216433"/>
                  <a:gd name="connsiteY69" fmla="*/ 351789 h 1699653"/>
                  <a:gd name="connsiteX70" fmla="*/ 429141 w 1216433"/>
                  <a:gd name="connsiteY70" fmla="*/ 351789 h 1699653"/>
                  <a:gd name="connsiteX71" fmla="*/ 285125 w 1216433"/>
                  <a:gd name="connsiteY71" fmla="*/ 207774 h 1699653"/>
                  <a:gd name="connsiteX72" fmla="*/ 289221 w 1216433"/>
                  <a:gd name="connsiteY72" fmla="*/ 187485 h 1699653"/>
                  <a:gd name="connsiteX73" fmla="*/ 287331 w 1216433"/>
                  <a:gd name="connsiteY73" fmla="*/ 187485 h 1699653"/>
                  <a:gd name="connsiteX74" fmla="*/ 103433 w 1216433"/>
                  <a:gd name="connsiteY74" fmla="*/ 187485 h 1699653"/>
                  <a:gd name="connsiteX75" fmla="*/ 0 w 1216433"/>
                  <a:gd name="connsiteY75" fmla="*/ 290918 h 1699653"/>
                  <a:gd name="connsiteX76" fmla="*/ 0 w 1216433"/>
                  <a:gd name="connsiteY76" fmla="*/ 1123968 h 1699653"/>
                  <a:gd name="connsiteX77" fmla="*/ 0 w 1216433"/>
                  <a:gd name="connsiteY77" fmla="*/ 1596220 h 1699653"/>
                  <a:gd name="connsiteX78" fmla="*/ 103433 w 1216433"/>
                  <a:gd name="connsiteY78" fmla="*/ 1699653 h 1699653"/>
                  <a:gd name="connsiteX79" fmla="*/ 394334 w 1216433"/>
                  <a:gd name="connsiteY79" fmla="*/ 1699653 h 1699653"/>
                  <a:gd name="connsiteX80" fmla="*/ 822099 w 1216433"/>
                  <a:gd name="connsiteY80" fmla="*/ 1699653 h 1699653"/>
                  <a:gd name="connsiteX81" fmla="*/ 1113000 w 1216433"/>
                  <a:gd name="connsiteY81" fmla="*/ 1699653 h 1699653"/>
                  <a:gd name="connsiteX82" fmla="*/ 1216433 w 1216433"/>
                  <a:gd name="connsiteY82" fmla="*/ 1596220 h 1699653"/>
                  <a:gd name="connsiteX83" fmla="*/ 1216433 w 1216433"/>
                  <a:gd name="connsiteY83" fmla="*/ 1123968 h 1699653"/>
                  <a:gd name="connsiteX84" fmla="*/ 1216433 w 1216433"/>
                  <a:gd name="connsiteY84" fmla="*/ 290918 h 1699653"/>
                  <a:gd name="connsiteX85" fmla="*/ 1113000 w 1216433"/>
                  <a:gd name="connsiteY85" fmla="*/ 187485 h 1699653"/>
                  <a:gd name="connsiteX86" fmla="*/ 608216 w 1216433"/>
                  <a:gd name="connsiteY86" fmla="*/ 45278 h 1699653"/>
                  <a:gd name="connsiteX87" fmla="*/ 630008 w 1216433"/>
                  <a:gd name="connsiteY87" fmla="*/ 54304 h 1699653"/>
                  <a:gd name="connsiteX88" fmla="*/ 639034 w 1216433"/>
                  <a:gd name="connsiteY88" fmla="*/ 76095 h 1699653"/>
                  <a:gd name="connsiteX89" fmla="*/ 630008 w 1216433"/>
                  <a:gd name="connsiteY89" fmla="*/ 97887 h 1699653"/>
                  <a:gd name="connsiteX90" fmla="*/ 608216 w 1216433"/>
                  <a:gd name="connsiteY90" fmla="*/ 106913 h 1699653"/>
                  <a:gd name="connsiteX91" fmla="*/ 586425 w 1216433"/>
                  <a:gd name="connsiteY91" fmla="*/ 97887 h 1699653"/>
                  <a:gd name="connsiteX92" fmla="*/ 577399 w 1216433"/>
                  <a:gd name="connsiteY92" fmla="*/ 76095 h 1699653"/>
                  <a:gd name="connsiteX93" fmla="*/ 586425 w 1216433"/>
                  <a:gd name="connsiteY93" fmla="*/ 54304 h 1699653"/>
                  <a:gd name="connsiteX94" fmla="*/ 608679 w 1216433"/>
                  <a:gd name="connsiteY94" fmla="*/ 0 h 1699653"/>
                  <a:gd name="connsiteX95" fmla="*/ 608216 w 1216433"/>
                  <a:gd name="connsiteY95" fmla="*/ 90 h 1699653"/>
                  <a:gd name="connsiteX96" fmla="*/ 607754 w 1216433"/>
                  <a:gd name="connsiteY96" fmla="*/ 0 h 1699653"/>
                  <a:gd name="connsiteX97" fmla="*/ 542634 w 1216433"/>
                  <a:gd name="connsiteY97" fmla="*/ 26975 h 1699653"/>
                  <a:gd name="connsiteX98" fmla="*/ 519372 w 1216433"/>
                  <a:gd name="connsiteY98" fmla="*/ 66176 h 1699653"/>
                  <a:gd name="connsiteX99" fmla="*/ 517671 w 1216433"/>
                  <a:gd name="connsiteY99" fmla="*/ 106839 h 1699653"/>
                  <a:gd name="connsiteX100" fmla="*/ 517526 w 1216433"/>
                  <a:gd name="connsiteY100" fmla="*/ 106839 h 1699653"/>
                  <a:gd name="connsiteX101" fmla="*/ 517527 w 1216433"/>
                  <a:gd name="connsiteY101" fmla="*/ 112542 h 1699653"/>
                  <a:gd name="connsiteX102" fmla="*/ 513423 w 1216433"/>
                  <a:gd name="connsiteY102" fmla="*/ 122529 h 1699653"/>
                  <a:gd name="connsiteX103" fmla="*/ 513198 w 1216433"/>
                  <a:gd name="connsiteY103" fmla="*/ 123075 h 1699653"/>
                  <a:gd name="connsiteX104" fmla="*/ 502726 w 1216433"/>
                  <a:gd name="connsiteY104" fmla="*/ 127494 h 1699653"/>
                  <a:gd name="connsiteX105" fmla="*/ 429703 w 1216433"/>
                  <a:gd name="connsiteY105" fmla="*/ 127494 h 1699653"/>
                  <a:gd name="connsiteX106" fmla="*/ 429702 w 1216433"/>
                  <a:gd name="connsiteY106" fmla="*/ 127494 h 1699653"/>
                  <a:gd name="connsiteX107" fmla="*/ 416552 w 1216433"/>
                  <a:gd name="connsiteY107" fmla="*/ 130149 h 1699653"/>
                  <a:gd name="connsiteX108" fmla="*/ 396439 w 1216433"/>
                  <a:gd name="connsiteY108" fmla="*/ 134210 h 1699653"/>
                  <a:gd name="connsiteX109" fmla="*/ 384156 w 1216433"/>
                  <a:gd name="connsiteY109" fmla="*/ 142491 h 1699653"/>
                  <a:gd name="connsiteX110" fmla="*/ 369274 w 1216433"/>
                  <a:gd name="connsiteY110" fmla="*/ 152525 h 1699653"/>
                  <a:gd name="connsiteX111" fmla="*/ 344244 w 1216433"/>
                  <a:gd name="connsiteY111" fmla="*/ 212952 h 1699653"/>
                  <a:gd name="connsiteX112" fmla="*/ 396438 w 1216433"/>
                  <a:gd name="connsiteY112" fmla="*/ 291695 h 1699653"/>
                  <a:gd name="connsiteX113" fmla="*/ 422694 w 1216433"/>
                  <a:gd name="connsiteY113" fmla="*/ 296995 h 1699653"/>
                  <a:gd name="connsiteX114" fmla="*/ 429702 w 1216433"/>
                  <a:gd name="connsiteY114" fmla="*/ 298410 h 1699653"/>
                  <a:gd name="connsiteX115" fmla="*/ 429703 w 1216433"/>
                  <a:gd name="connsiteY115" fmla="*/ 298410 h 1699653"/>
                  <a:gd name="connsiteX116" fmla="*/ 786730 w 1216433"/>
                  <a:gd name="connsiteY116" fmla="*/ 298410 h 1699653"/>
                  <a:gd name="connsiteX117" fmla="*/ 786731 w 1216433"/>
                  <a:gd name="connsiteY117" fmla="*/ 298410 h 1699653"/>
                  <a:gd name="connsiteX118" fmla="*/ 793614 w 1216433"/>
                  <a:gd name="connsiteY118" fmla="*/ 297020 h 1699653"/>
                  <a:gd name="connsiteX119" fmla="*/ 819995 w 1216433"/>
                  <a:gd name="connsiteY119" fmla="*/ 291695 h 1699653"/>
                  <a:gd name="connsiteX120" fmla="*/ 872189 w 1216433"/>
                  <a:gd name="connsiteY120" fmla="*/ 212952 h 1699653"/>
                  <a:gd name="connsiteX121" fmla="*/ 847159 w 1216433"/>
                  <a:gd name="connsiteY121" fmla="*/ 152525 h 1699653"/>
                  <a:gd name="connsiteX122" fmla="*/ 832277 w 1216433"/>
                  <a:gd name="connsiteY122" fmla="*/ 142491 h 1699653"/>
                  <a:gd name="connsiteX123" fmla="*/ 819994 w 1216433"/>
                  <a:gd name="connsiteY123" fmla="*/ 134210 h 1699653"/>
                  <a:gd name="connsiteX124" fmla="*/ 799738 w 1216433"/>
                  <a:gd name="connsiteY124" fmla="*/ 130120 h 1699653"/>
                  <a:gd name="connsiteX125" fmla="*/ 786731 w 1216433"/>
                  <a:gd name="connsiteY125" fmla="*/ 127494 h 1699653"/>
                  <a:gd name="connsiteX126" fmla="*/ 786730 w 1216433"/>
                  <a:gd name="connsiteY126" fmla="*/ 127494 h 1699653"/>
                  <a:gd name="connsiteX127" fmla="*/ 713707 w 1216433"/>
                  <a:gd name="connsiteY127" fmla="*/ 127494 h 1699653"/>
                  <a:gd name="connsiteX128" fmla="*/ 703235 w 1216433"/>
                  <a:gd name="connsiteY128" fmla="*/ 123075 h 1699653"/>
                  <a:gd name="connsiteX129" fmla="*/ 703010 w 1216433"/>
                  <a:gd name="connsiteY129" fmla="*/ 122529 h 1699653"/>
                  <a:gd name="connsiteX130" fmla="*/ 698906 w 1216433"/>
                  <a:gd name="connsiteY130" fmla="*/ 112542 h 1699653"/>
                  <a:gd name="connsiteX131" fmla="*/ 698907 w 1216433"/>
                  <a:gd name="connsiteY131" fmla="*/ 106839 h 1699653"/>
                  <a:gd name="connsiteX132" fmla="*/ 698762 w 1216433"/>
                  <a:gd name="connsiteY132" fmla="*/ 106839 h 1699653"/>
                  <a:gd name="connsiteX133" fmla="*/ 697061 w 1216433"/>
                  <a:gd name="connsiteY133" fmla="*/ 66176 h 1699653"/>
                  <a:gd name="connsiteX134" fmla="*/ 673799 w 1216433"/>
                  <a:gd name="connsiteY134" fmla="*/ 26975 h 1699653"/>
                  <a:gd name="connsiteX135" fmla="*/ 608679 w 1216433"/>
                  <a:gd name="connsiteY135" fmla="*/ 0 h 16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216433" h="1699653">
                    <a:moveTo>
                      <a:pt x="977546" y="1408603"/>
                    </a:moveTo>
                    <a:lnTo>
                      <a:pt x="242216" y="1408603"/>
                    </a:lnTo>
                    <a:cubicBezTo>
                      <a:pt x="214861" y="1408603"/>
                      <a:pt x="192686" y="1430778"/>
                      <a:pt x="192686" y="1458133"/>
                    </a:cubicBezTo>
                    <a:cubicBezTo>
                      <a:pt x="192686" y="1485488"/>
                      <a:pt x="214861" y="1507663"/>
                      <a:pt x="242216" y="1507663"/>
                    </a:cubicBezTo>
                    <a:lnTo>
                      <a:pt x="977546" y="1507663"/>
                    </a:lnTo>
                    <a:cubicBezTo>
                      <a:pt x="1004901" y="1507663"/>
                      <a:pt x="1027076" y="1485488"/>
                      <a:pt x="1027076" y="1458133"/>
                    </a:cubicBezTo>
                    <a:cubicBezTo>
                      <a:pt x="1027076" y="1430778"/>
                      <a:pt x="1004901" y="1408603"/>
                      <a:pt x="977546" y="1408603"/>
                    </a:cubicBezTo>
                    <a:close/>
                    <a:moveTo>
                      <a:pt x="977546" y="1245059"/>
                    </a:moveTo>
                    <a:lnTo>
                      <a:pt x="242216" y="1245059"/>
                    </a:lnTo>
                    <a:cubicBezTo>
                      <a:pt x="214861" y="1245059"/>
                      <a:pt x="192686" y="1267234"/>
                      <a:pt x="192686" y="1294589"/>
                    </a:cubicBezTo>
                    <a:cubicBezTo>
                      <a:pt x="192686" y="1321944"/>
                      <a:pt x="214861" y="1344119"/>
                      <a:pt x="242216" y="1344119"/>
                    </a:cubicBezTo>
                    <a:lnTo>
                      <a:pt x="977546" y="1344119"/>
                    </a:lnTo>
                    <a:cubicBezTo>
                      <a:pt x="1004901" y="1344119"/>
                      <a:pt x="1027076" y="1321944"/>
                      <a:pt x="1027076" y="1294589"/>
                    </a:cubicBezTo>
                    <a:cubicBezTo>
                      <a:pt x="1027076" y="1267234"/>
                      <a:pt x="1004901" y="1245059"/>
                      <a:pt x="977546" y="1245059"/>
                    </a:cubicBezTo>
                    <a:close/>
                    <a:moveTo>
                      <a:pt x="977546" y="1081515"/>
                    </a:moveTo>
                    <a:lnTo>
                      <a:pt x="242216" y="1081515"/>
                    </a:lnTo>
                    <a:cubicBezTo>
                      <a:pt x="214861" y="1081515"/>
                      <a:pt x="192686" y="1103690"/>
                      <a:pt x="192686" y="1131045"/>
                    </a:cubicBezTo>
                    <a:cubicBezTo>
                      <a:pt x="192686" y="1158400"/>
                      <a:pt x="214861" y="1180575"/>
                      <a:pt x="242216" y="1180575"/>
                    </a:cubicBezTo>
                    <a:lnTo>
                      <a:pt x="977546" y="1180575"/>
                    </a:lnTo>
                    <a:cubicBezTo>
                      <a:pt x="1004901" y="1180575"/>
                      <a:pt x="1027076" y="1158400"/>
                      <a:pt x="1027076" y="1131045"/>
                    </a:cubicBezTo>
                    <a:cubicBezTo>
                      <a:pt x="1027076" y="1103690"/>
                      <a:pt x="1004901" y="1081515"/>
                      <a:pt x="977546" y="1081515"/>
                    </a:cubicBezTo>
                    <a:close/>
                    <a:moveTo>
                      <a:pt x="670841" y="917970"/>
                    </a:moveTo>
                    <a:lnTo>
                      <a:pt x="242216" y="917970"/>
                    </a:lnTo>
                    <a:cubicBezTo>
                      <a:pt x="214861" y="917970"/>
                      <a:pt x="192686" y="940145"/>
                      <a:pt x="192686" y="967500"/>
                    </a:cubicBezTo>
                    <a:cubicBezTo>
                      <a:pt x="192686" y="994855"/>
                      <a:pt x="214861" y="1017030"/>
                      <a:pt x="242216" y="1017030"/>
                    </a:cubicBezTo>
                    <a:lnTo>
                      <a:pt x="670841" y="1017030"/>
                    </a:lnTo>
                    <a:cubicBezTo>
                      <a:pt x="698196" y="1017030"/>
                      <a:pt x="720371" y="994855"/>
                      <a:pt x="720371" y="967500"/>
                    </a:cubicBezTo>
                    <a:cubicBezTo>
                      <a:pt x="720371" y="940145"/>
                      <a:pt x="698196" y="917970"/>
                      <a:pt x="670841" y="917970"/>
                    </a:cubicBezTo>
                    <a:close/>
                    <a:moveTo>
                      <a:pt x="670841" y="754426"/>
                    </a:moveTo>
                    <a:lnTo>
                      <a:pt x="242216" y="754426"/>
                    </a:lnTo>
                    <a:cubicBezTo>
                      <a:pt x="214861" y="754426"/>
                      <a:pt x="192686" y="776601"/>
                      <a:pt x="192686" y="803956"/>
                    </a:cubicBezTo>
                    <a:cubicBezTo>
                      <a:pt x="192686" y="831311"/>
                      <a:pt x="214861" y="853486"/>
                      <a:pt x="242216" y="853486"/>
                    </a:cubicBezTo>
                    <a:lnTo>
                      <a:pt x="670841" y="853486"/>
                    </a:lnTo>
                    <a:cubicBezTo>
                      <a:pt x="698196" y="853486"/>
                      <a:pt x="720371" y="831311"/>
                      <a:pt x="720371" y="803956"/>
                    </a:cubicBezTo>
                    <a:cubicBezTo>
                      <a:pt x="720371" y="776601"/>
                      <a:pt x="698196" y="754426"/>
                      <a:pt x="670841" y="754426"/>
                    </a:cubicBezTo>
                    <a:close/>
                    <a:moveTo>
                      <a:pt x="824831" y="701451"/>
                    </a:moveTo>
                    <a:cubicBezTo>
                      <a:pt x="832459" y="700504"/>
                      <a:pt x="840265" y="704092"/>
                      <a:pt x="844350" y="711167"/>
                    </a:cubicBezTo>
                    <a:lnTo>
                      <a:pt x="905031" y="816269"/>
                    </a:lnTo>
                    <a:lnTo>
                      <a:pt x="959214" y="762086"/>
                    </a:lnTo>
                    <a:cubicBezTo>
                      <a:pt x="966916" y="754383"/>
                      <a:pt x="979404" y="754383"/>
                      <a:pt x="987107" y="762086"/>
                    </a:cubicBezTo>
                    <a:cubicBezTo>
                      <a:pt x="994810" y="769789"/>
                      <a:pt x="994810" y="782277"/>
                      <a:pt x="987107" y="789979"/>
                    </a:cubicBezTo>
                    <a:lnTo>
                      <a:pt x="911089" y="866209"/>
                    </a:lnTo>
                    <a:cubicBezTo>
                      <a:pt x="901655" y="871655"/>
                      <a:pt x="889593" y="868424"/>
                      <a:pt x="884146" y="858990"/>
                    </a:cubicBezTo>
                    <a:lnTo>
                      <a:pt x="810188" y="730890"/>
                    </a:lnTo>
                    <a:cubicBezTo>
                      <a:pt x="804741" y="721456"/>
                      <a:pt x="807974" y="709394"/>
                      <a:pt x="817407" y="703947"/>
                    </a:cubicBezTo>
                    <a:cubicBezTo>
                      <a:pt x="819765" y="702586"/>
                      <a:pt x="822289" y="701766"/>
                      <a:pt x="824831" y="701451"/>
                    </a:cubicBezTo>
                    <a:close/>
                    <a:moveTo>
                      <a:pt x="898762" y="640412"/>
                    </a:moveTo>
                    <a:cubicBezTo>
                      <a:pt x="816021" y="640412"/>
                      <a:pt x="748946" y="707487"/>
                      <a:pt x="748946" y="790228"/>
                    </a:cubicBezTo>
                    <a:cubicBezTo>
                      <a:pt x="748946" y="872969"/>
                      <a:pt x="816021" y="940044"/>
                      <a:pt x="898762" y="940044"/>
                    </a:cubicBezTo>
                    <a:cubicBezTo>
                      <a:pt x="981503" y="940044"/>
                      <a:pt x="1048578" y="872969"/>
                      <a:pt x="1048578" y="790228"/>
                    </a:cubicBezTo>
                    <a:cubicBezTo>
                      <a:pt x="1048578" y="707487"/>
                      <a:pt x="981503" y="640412"/>
                      <a:pt x="898762" y="640412"/>
                    </a:cubicBezTo>
                    <a:close/>
                    <a:moveTo>
                      <a:pt x="670841" y="590882"/>
                    </a:moveTo>
                    <a:lnTo>
                      <a:pt x="242216" y="590882"/>
                    </a:lnTo>
                    <a:cubicBezTo>
                      <a:pt x="214861" y="590882"/>
                      <a:pt x="192686" y="613057"/>
                      <a:pt x="192686" y="640412"/>
                    </a:cubicBezTo>
                    <a:cubicBezTo>
                      <a:pt x="192686" y="667767"/>
                      <a:pt x="214861" y="689942"/>
                      <a:pt x="242216" y="689942"/>
                    </a:cubicBezTo>
                    <a:lnTo>
                      <a:pt x="670841" y="689942"/>
                    </a:lnTo>
                    <a:cubicBezTo>
                      <a:pt x="698196" y="689942"/>
                      <a:pt x="720371" y="667767"/>
                      <a:pt x="720371" y="640412"/>
                    </a:cubicBezTo>
                    <a:cubicBezTo>
                      <a:pt x="720371" y="613057"/>
                      <a:pt x="698196" y="590882"/>
                      <a:pt x="670841" y="590882"/>
                    </a:cubicBezTo>
                    <a:close/>
                    <a:moveTo>
                      <a:pt x="1079845" y="495806"/>
                    </a:moveTo>
                    <a:lnTo>
                      <a:pt x="1079846" y="1575926"/>
                    </a:lnTo>
                    <a:lnTo>
                      <a:pt x="803260" y="1575926"/>
                    </a:lnTo>
                    <a:lnTo>
                      <a:pt x="413173" y="1575926"/>
                    </a:lnTo>
                    <a:lnTo>
                      <a:pt x="136587" y="1575926"/>
                    </a:lnTo>
                    <a:lnTo>
                      <a:pt x="136588" y="495806"/>
                    </a:lnTo>
                    <a:lnTo>
                      <a:pt x="608216" y="495806"/>
                    </a:lnTo>
                    <a:close/>
                    <a:moveTo>
                      <a:pt x="1113000" y="187485"/>
                    </a:moveTo>
                    <a:lnTo>
                      <a:pt x="929102" y="187485"/>
                    </a:lnTo>
                    <a:lnTo>
                      <a:pt x="927212" y="187485"/>
                    </a:lnTo>
                    <a:lnTo>
                      <a:pt x="931308" y="207774"/>
                    </a:lnTo>
                    <a:cubicBezTo>
                      <a:pt x="931308" y="287311"/>
                      <a:pt x="866830" y="351789"/>
                      <a:pt x="787292" y="351789"/>
                    </a:cubicBezTo>
                    <a:lnTo>
                      <a:pt x="429141" y="351789"/>
                    </a:lnTo>
                    <a:cubicBezTo>
                      <a:pt x="349603" y="351789"/>
                      <a:pt x="285125" y="287311"/>
                      <a:pt x="285125" y="207774"/>
                    </a:cubicBezTo>
                    <a:lnTo>
                      <a:pt x="289221" y="187485"/>
                    </a:lnTo>
                    <a:lnTo>
                      <a:pt x="287331" y="187485"/>
                    </a:lnTo>
                    <a:lnTo>
                      <a:pt x="103433" y="187485"/>
                    </a:lnTo>
                    <a:cubicBezTo>
                      <a:pt x="46308" y="187485"/>
                      <a:pt x="0" y="233794"/>
                      <a:pt x="0" y="290918"/>
                    </a:cubicBezTo>
                    <a:lnTo>
                      <a:pt x="0" y="1123968"/>
                    </a:lnTo>
                    <a:lnTo>
                      <a:pt x="0" y="1596220"/>
                    </a:lnTo>
                    <a:cubicBezTo>
                      <a:pt x="0" y="1653345"/>
                      <a:pt x="46309" y="1699654"/>
                      <a:pt x="103433" y="1699653"/>
                    </a:cubicBezTo>
                    <a:lnTo>
                      <a:pt x="394334" y="1699653"/>
                    </a:lnTo>
                    <a:lnTo>
                      <a:pt x="822099" y="1699653"/>
                    </a:lnTo>
                    <a:lnTo>
                      <a:pt x="1113000" y="1699653"/>
                    </a:lnTo>
                    <a:cubicBezTo>
                      <a:pt x="1170124" y="1699654"/>
                      <a:pt x="1216433" y="1653345"/>
                      <a:pt x="1216433" y="1596220"/>
                    </a:cubicBezTo>
                    <a:lnTo>
                      <a:pt x="1216433" y="1123968"/>
                    </a:lnTo>
                    <a:lnTo>
                      <a:pt x="1216433" y="290918"/>
                    </a:lnTo>
                    <a:cubicBezTo>
                      <a:pt x="1216433" y="233794"/>
                      <a:pt x="1170125" y="187485"/>
                      <a:pt x="1113000" y="187485"/>
                    </a:cubicBezTo>
                    <a:close/>
                    <a:moveTo>
                      <a:pt x="608216" y="45278"/>
                    </a:moveTo>
                    <a:lnTo>
                      <a:pt x="630008" y="54304"/>
                    </a:lnTo>
                    <a:cubicBezTo>
                      <a:pt x="635585" y="59881"/>
                      <a:pt x="639034" y="67585"/>
                      <a:pt x="639034" y="76095"/>
                    </a:cubicBezTo>
                    <a:cubicBezTo>
                      <a:pt x="639034" y="84606"/>
                      <a:pt x="635585" y="92310"/>
                      <a:pt x="630008" y="97887"/>
                    </a:cubicBezTo>
                    <a:lnTo>
                      <a:pt x="608216" y="106913"/>
                    </a:lnTo>
                    <a:lnTo>
                      <a:pt x="586425" y="97887"/>
                    </a:lnTo>
                    <a:cubicBezTo>
                      <a:pt x="580848" y="92310"/>
                      <a:pt x="577399" y="84606"/>
                      <a:pt x="577399" y="76095"/>
                    </a:cubicBezTo>
                    <a:cubicBezTo>
                      <a:pt x="577399" y="67585"/>
                      <a:pt x="580848" y="59881"/>
                      <a:pt x="586425" y="54304"/>
                    </a:cubicBezTo>
                    <a:close/>
                    <a:moveTo>
                      <a:pt x="608679" y="0"/>
                    </a:moveTo>
                    <a:lnTo>
                      <a:pt x="608216" y="90"/>
                    </a:lnTo>
                    <a:lnTo>
                      <a:pt x="607754" y="0"/>
                    </a:lnTo>
                    <a:cubicBezTo>
                      <a:pt x="584186" y="1"/>
                      <a:pt x="560617" y="8992"/>
                      <a:pt x="542634" y="26975"/>
                    </a:cubicBezTo>
                    <a:cubicBezTo>
                      <a:pt x="531315" y="38294"/>
                      <a:pt x="523559" y="51825"/>
                      <a:pt x="519372" y="66176"/>
                    </a:cubicBezTo>
                    <a:lnTo>
                      <a:pt x="517671" y="106839"/>
                    </a:lnTo>
                    <a:lnTo>
                      <a:pt x="517526" y="106839"/>
                    </a:lnTo>
                    <a:lnTo>
                      <a:pt x="517527" y="112542"/>
                    </a:lnTo>
                    <a:lnTo>
                      <a:pt x="513423" y="122529"/>
                    </a:lnTo>
                    <a:lnTo>
                      <a:pt x="513198" y="123075"/>
                    </a:lnTo>
                    <a:lnTo>
                      <a:pt x="502726" y="127494"/>
                    </a:lnTo>
                    <a:lnTo>
                      <a:pt x="429703" y="127494"/>
                    </a:lnTo>
                    <a:lnTo>
                      <a:pt x="429702" y="127494"/>
                    </a:lnTo>
                    <a:lnTo>
                      <a:pt x="416552" y="130149"/>
                    </a:lnTo>
                    <a:lnTo>
                      <a:pt x="396439" y="134210"/>
                    </a:lnTo>
                    <a:lnTo>
                      <a:pt x="384156" y="142491"/>
                    </a:lnTo>
                    <a:lnTo>
                      <a:pt x="369274" y="152525"/>
                    </a:lnTo>
                    <a:cubicBezTo>
                      <a:pt x="353809" y="167989"/>
                      <a:pt x="344244" y="189354"/>
                      <a:pt x="344244" y="212952"/>
                    </a:cubicBezTo>
                    <a:cubicBezTo>
                      <a:pt x="344244" y="248351"/>
                      <a:pt x="365766" y="278722"/>
                      <a:pt x="396438" y="291695"/>
                    </a:cubicBezTo>
                    <a:lnTo>
                      <a:pt x="422694" y="296995"/>
                    </a:lnTo>
                    <a:lnTo>
                      <a:pt x="429702" y="298410"/>
                    </a:lnTo>
                    <a:lnTo>
                      <a:pt x="429703" y="298410"/>
                    </a:lnTo>
                    <a:lnTo>
                      <a:pt x="786730" y="298410"/>
                    </a:lnTo>
                    <a:lnTo>
                      <a:pt x="786731" y="298410"/>
                    </a:lnTo>
                    <a:lnTo>
                      <a:pt x="793614" y="297020"/>
                    </a:lnTo>
                    <a:lnTo>
                      <a:pt x="819995" y="291695"/>
                    </a:lnTo>
                    <a:cubicBezTo>
                      <a:pt x="850667" y="278722"/>
                      <a:pt x="872189" y="248351"/>
                      <a:pt x="872189" y="212952"/>
                    </a:cubicBezTo>
                    <a:cubicBezTo>
                      <a:pt x="872189" y="189354"/>
                      <a:pt x="862624" y="167989"/>
                      <a:pt x="847159" y="152525"/>
                    </a:cubicBezTo>
                    <a:lnTo>
                      <a:pt x="832277" y="142491"/>
                    </a:lnTo>
                    <a:lnTo>
                      <a:pt x="819994" y="134210"/>
                    </a:lnTo>
                    <a:lnTo>
                      <a:pt x="799738" y="130120"/>
                    </a:lnTo>
                    <a:lnTo>
                      <a:pt x="786731" y="127494"/>
                    </a:lnTo>
                    <a:lnTo>
                      <a:pt x="786730" y="127494"/>
                    </a:lnTo>
                    <a:lnTo>
                      <a:pt x="713707" y="127494"/>
                    </a:lnTo>
                    <a:lnTo>
                      <a:pt x="703235" y="123075"/>
                    </a:lnTo>
                    <a:lnTo>
                      <a:pt x="703010" y="122529"/>
                    </a:lnTo>
                    <a:lnTo>
                      <a:pt x="698906" y="112542"/>
                    </a:lnTo>
                    <a:lnTo>
                      <a:pt x="698907" y="106839"/>
                    </a:lnTo>
                    <a:lnTo>
                      <a:pt x="698762" y="106839"/>
                    </a:lnTo>
                    <a:lnTo>
                      <a:pt x="697061" y="66176"/>
                    </a:lnTo>
                    <a:cubicBezTo>
                      <a:pt x="692874" y="51825"/>
                      <a:pt x="685117" y="38294"/>
                      <a:pt x="673799" y="26975"/>
                    </a:cubicBezTo>
                    <a:cubicBezTo>
                      <a:pt x="655816" y="8992"/>
                      <a:pt x="632247" y="1"/>
                      <a:pt x="60867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mc:AlternateContent xmlns:mc="http://schemas.openxmlformats.org/markup-compatibility/2006" xmlns:a14="http://schemas.microsoft.com/office/drawing/2010/main">
        <mc:Choice Requires="a14">
          <p:sp>
            <p:nvSpPr>
              <p:cNvPr id="3" name="직사각형 6">
                <a:extLst>
                  <a:ext uri="{FF2B5EF4-FFF2-40B4-BE49-F238E27FC236}">
                    <a16:creationId xmlns:a16="http://schemas.microsoft.com/office/drawing/2014/main" id="{0B5E59E8-EBF7-457F-DE1C-F95D1976ACF9}"/>
                  </a:ext>
                </a:extLst>
              </p:cNvPr>
              <p:cNvSpPr>
                <a:spLocks noChangeArrowheads="1"/>
              </p:cNvSpPr>
              <p:nvPr/>
            </p:nvSpPr>
            <p:spPr bwMode="auto">
              <a:xfrm>
                <a:off x="766857" y="3612819"/>
                <a:ext cx="5023717" cy="2658116"/>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a:lnSpc>
                    <a:spcPct val="120000"/>
                  </a:lnSpc>
                  <a:buFont typeface="Arial" panose="020B0604020202020204" pitchFamily="34" charset="0"/>
                  <a:buChar char="•"/>
                </a:pPr>
                <a14:m>
                  <m:oMath xmlns:m="http://schemas.openxmlformats.org/officeDocument/2006/math">
                    <m:r>
                      <a:rPr lang="en-US" altLang="ko-KR" sz="1800" i="1" kern="0" smtClea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𝑄</m:t>
                    </m:r>
                    <m:d>
                      <m:d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0,</m:t>
                            </m:r>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𝑘𝑝</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b>
                        </m:sSub>
                      </m:e>
                    </m:d>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subSup"/>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naryPr>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𝑛</m:t>
                        </m:r>
                      </m:sup>
                      <m:e>
                        <m:sSup>
                          <m:s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p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𝑑</m:t>
                            </m:r>
                          </m:e>
                          <m:sup>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2</m:t>
                            </m:r>
                          </m:sup>
                        </m:sSup>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𝑌</m:t>
                                </m:r>
                              </m:e>
                            </m:acc>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 </m:t>
                        </m:r>
                        <m:nary>
                          <m:naryPr>
                            <m:chr m:val="∑"/>
                            <m:limLoc m:val="subSup"/>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naryPr>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𝑗</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𝑝</m:t>
                            </m:r>
                          </m:sup>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𝑘𝑗</m:t>
                                </m:r>
                              </m:sub>
                            </m:s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𝑖𝑗</m:t>
                                </m:r>
                              </m:sub>
                            </m:s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i="1">
                                <a:solidFill>
                                  <a:schemeClr val="tx1">
                                    <a:lumMod val="75000"/>
                                    <a:lumOff val="25000"/>
                                  </a:schemeClr>
                                </a:solidFill>
                                <a:latin typeface="Cambria Math" panose="02040503050406030204" pitchFamily="18" charset="0"/>
                              </a:rPr>
                              <m:t>=(</m:t>
                            </m:r>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𝑙</m:t>
                                </m:r>
                              </m:e>
                              <m:sub>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𝑦</m:t>
                                    </m:r>
                                  </m:e>
                                  <m:sub>
                                    <m:r>
                                      <a:rPr lang="en-US" altLang="ko-KR" i="1">
                                        <a:solidFill>
                                          <a:schemeClr val="tx1">
                                            <a:lumMod val="75000"/>
                                            <a:lumOff val="25000"/>
                                          </a:schemeClr>
                                        </a:solidFill>
                                        <a:latin typeface="Cambria Math" panose="02040503050406030204" pitchFamily="18" charset="0"/>
                                      </a:rPr>
                                      <m:t>𝑖</m:t>
                                    </m:r>
                                  </m:sub>
                                </m:sSub>
                              </m:sub>
                            </m:sSub>
                            <m:r>
                              <a:rPr lang="en-US" altLang="ko-KR" i="1">
                                <a:solidFill>
                                  <a:schemeClr val="tx1">
                                    <a:lumMod val="75000"/>
                                    <a:lumOff val="25000"/>
                                  </a:schemeClr>
                                </a:solidFill>
                                <a:latin typeface="Cambria Math" panose="02040503050406030204" pitchFamily="18" charset="0"/>
                              </a:rPr>
                              <m:t>− </m:t>
                            </m:r>
                            <m:sSup>
                              <m:sSupPr>
                                <m:ctrlPr>
                                  <a:rPr lang="ko-KR" altLang="en-US" i="1">
                                    <a:solidFill>
                                      <a:schemeClr val="tx1">
                                        <a:lumMod val="75000"/>
                                        <a:lumOff val="25000"/>
                                      </a:schemeClr>
                                    </a:solidFill>
                                    <a:latin typeface="Cambria Math" panose="02040503050406030204" pitchFamily="18" charset="0"/>
                                  </a:rPr>
                                </m:ctrlPr>
                              </m:sSupPr>
                              <m:e>
                                <m:nary>
                                  <m:naryPr>
                                    <m:chr m:val="∑"/>
                                    <m:limLoc m:val="subSup"/>
                                    <m:ctrlPr>
                                      <a:rPr lang="ko-KR" altLang="en-US"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i="1">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en-US" i="1">
                                            <a:solidFill>
                                              <a:schemeClr val="tx1">
                                                <a:lumMod val="75000"/>
                                                <a:lumOff val="25000"/>
                                              </a:schemeClr>
                                            </a:solidFill>
                                            <a:latin typeface="Cambria Math" panose="02040503050406030204" pitchFamily="18" charset="0"/>
                                          </a:rPr>
                                        </m:ctrlPr>
                                      </m:sSubPr>
                                      <m:e>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𝑙</m:t>
                                            </m:r>
                                          </m:e>
                                          <m:sub>
                                            <m:r>
                                              <a:rPr lang="en-US" altLang="ko-KR" i="1">
                                                <a:solidFill>
                                                  <a:schemeClr val="tx1">
                                                    <a:lumMod val="75000"/>
                                                    <a:lumOff val="25000"/>
                                                  </a:schemeClr>
                                                </a:solidFill>
                                                <a:latin typeface="Cambria Math" panose="02040503050406030204" pitchFamily="18" charset="0"/>
                                              </a:rPr>
                                              <m:t>𝑥</m:t>
                                            </m:r>
                                          </m:sub>
                                        </m:sSub>
                                      </m:e>
                                      <m:sub>
                                        <m:r>
                                          <a:rPr lang="en-US" altLang="ko-KR" i="1">
                                            <a:solidFill>
                                              <a:schemeClr val="tx1">
                                                <a:lumMod val="75000"/>
                                                <a:lumOff val="25000"/>
                                              </a:schemeClr>
                                            </a:solidFill>
                                            <a:latin typeface="Cambria Math" panose="02040503050406030204" pitchFamily="18" charset="0"/>
                                          </a:rPr>
                                          <m:t>𝑖𝑗</m:t>
                                        </m:r>
                                      </m:sub>
                                    </m:sSub>
                                    <m:r>
                                      <a:rPr lang="en-US" altLang="ko-KR" i="1">
                                        <a:solidFill>
                                          <a:schemeClr val="tx1">
                                            <a:lumMod val="75000"/>
                                            <a:lumOff val="25000"/>
                                          </a:schemeClr>
                                        </a:solidFill>
                                        <a:latin typeface="Cambria Math" panose="02040503050406030204" pitchFamily="18" charset="0"/>
                                      </a:rPr>
                                      <m:t>)  </m:t>
                                    </m:r>
                                  </m:e>
                                </m:nary>
                              </m:e>
                              <m:sup>
                                <m:r>
                                  <a:rPr lang="en-US" altLang="ko-KR" i="1">
                                    <a:solidFill>
                                      <a:schemeClr val="tx1">
                                        <a:lumMod val="75000"/>
                                        <a:lumOff val="25000"/>
                                      </a:schemeClr>
                                    </a:solidFill>
                                    <a:latin typeface="Cambria Math" panose="02040503050406030204" pitchFamily="18" charset="0"/>
                                  </a:rPr>
                                  <m:t>2</m:t>
                                </m:r>
                              </m:sup>
                            </m:sSup>
                            <m:r>
                              <a:rPr lang="en-US" altLang="ko-KR" i="1">
                                <a:solidFill>
                                  <a:schemeClr val="tx1">
                                    <a:lumMod val="75000"/>
                                    <a:lumOff val="25000"/>
                                  </a:schemeClr>
                                </a:solidFill>
                                <a:latin typeface="Cambria Math" panose="02040503050406030204" pitchFamily="18" charset="0"/>
                              </a:rPr>
                              <m:t>+</m:t>
                            </m:r>
                            <m:r>
                              <m:rPr>
                                <m:nor/>
                              </m:rPr>
                              <a:rPr lang="ko-KR" altLang="en-US">
                                <a:solidFill>
                                  <a:schemeClr val="tx1">
                                    <a:lumMod val="75000"/>
                                    <a:lumOff val="25000"/>
                                  </a:schemeClr>
                                </a:solidFill>
                              </a:rPr>
                              <m:t> </m:t>
                            </m:r>
                            <m:sSup>
                              <m:sSupPr>
                                <m:ctrlPr>
                                  <a:rPr lang="ko-KR" altLang="en-US" i="1">
                                    <a:solidFill>
                                      <a:schemeClr val="tx1">
                                        <a:lumMod val="75000"/>
                                        <a:lumOff val="25000"/>
                                      </a:schemeClr>
                                    </a:solidFill>
                                    <a:latin typeface="Cambria Math" panose="02040503050406030204" pitchFamily="18" charset="0"/>
                                  </a:rPr>
                                </m:ctrlPr>
                              </m:sSupPr>
                              <m:e>
                                <m:r>
                                  <a:rPr lang="en-US" altLang="ko-KR" i="1">
                                    <a:solidFill>
                                      <a:schemeClr val="tx1">
                                        <a:lumMod val="75000"/>
                                        <a:lumOff val="25000"/>
                                      </a:schemeClr>
                                    </a:solidFill>
                                    <a:latin typeface="Cambria Math" panose="02040503050406030204" pitchFamily="18" charset="0"/>
                                  </a:rPr>
                                  <m:t>(</m:t>
                                </m:r>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𝑦</m:t>
                                    </m:r>
                                  </m:e>
                                  <m:sub>
                                    <m:r>
                                      <a:rPr lang="en-US" altLang="ko-KR" i="1">
                                        <a:solidFill>
                                          <a:schemeClr val="tx1">
                                            <a:lumMod val="75000"/>
                                            <a:lumOff val="25000"/>
                                          </a:schemeClr>
                                        </a:solidFill>
                                        <a:latin typeface="Cambria Math" panose="02040503050406030204" pitchFamily="18" charset="0"/>
                                      </a:rPr>
                                      <m:t>𝑖</m:t>
                                    </m:r>
                                  </m:sub>
                                </m:sSub>
                                <m:r>
                                  <a:rPr lang="en-US" altLang="ko-KR" i="1">
                                    <a:solidFill>
                                      <a:schemeClr val="tx1">
                                        <a:lumMod val="75000"/>
                                        <a:lumOff val="25000"/>
                                      </a:schemeClr>
                                    </a:solidFill>
                                    <a:latin typeface="Cambria Math" panose="02040503050406030204" pitchFamily="18" charset="0"/>
                                  </a:rPr>
                                  <m:t>− </m:t>
                                </m:r>
                                <m:nary>
                                  <m:naryPr>
                                    <m:chr m:val="∑"/>
                                    <m:limLoc m:val="subSup"/>
                                    <m:ctrlPr>
                                      <a:rPr lang="ko-KR" altLang="en-US"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i="1">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𝑥</m:t>
                                        </m:r>
                                      </m:e>
                                      <m:sub>
                                        <m:r>
                                          <a:rPr lang="en-US" altLang="ko-KR" i="1">
                                            <a:solidFill>
                                              <a:schemeClr val="tx1">
                                                <a:lumMod val="75000"/>
                                                <a:lumOff val="25000"/>
                                              </a:schemeClr>
                                            </a:solidFill>
                                            <a:latin typeface="Cambria Math" panose="02040503050406030204" pitchFamily="18" charset="0"/>
                                          </a:rPr>
                                          <m:t>𝑖𝑗</m:t>
                                        </m:r>
                                      </m:sub>
                                    </m:sSub>
                                    <m:r>
                                      <a:rPr lang="en-US" altLang="ko-KR" i="1">
                                        <a:solidFill>
                                          <a:schemeClr val="tx1">
                                            <a:lumMod val="75000"/>
                                            <a:lumOff val="25000"/>
                                          </a:schemeClr>
                                        </a:solidFill>
                                        <a:latin typeface="Cambria Math" panose="02040503050406030204" pitchFamily="18" charset="0"/>
                                      </a:rPr>
                                      <m:t>)  </m:t>
                                    </m:r>
                                  </m:e>
                                </m:nary>
                              </m:e>
                              <m:sup>
                                <m:r>
                                  <a:rPr lang="en-US" altLang="ko-KR" i="1">
                                    <a:solidFill>
                                      <a:schemeClr val="tx1">
                                        <a:lumMod val="75000"/>
                                        <a:lumOff val="25000"/>
                                      </a:schemeClr>
                                    </a:solidFill>
                                    <a:latin typeface="Cambria Math" panose="02040503050406030204" pitchFamily="18" charset="0"/>
                                  </a:rPr>
                                  <m:t>2</m:t>
                                </m:r>
                              </m:sup>
                            </m:sSup>
                            <m:r>
                              <a:rPr lang="en-US" altLang="ko-KR" i="1">
                                <a:solidFill>
                                  <a:schemeClr val="tx1">
                                    <a:lumMod val="75000"/>
                                    <a:lumOff val="25000"/>
                                  </a:schemeClr>
                                </a:solidFill>
                                <a:latin typeface="Cambria Math" panose="02040503050406030204" pitchFamily="18" charset="0"/>
                              </a:rPr>
                              <m:t>+</m:t>
                            </m:r>
                            <m:sSup>
                              <m:sSupPr>
                                <m:ctrlPr>
                                  <a:rPr lang="ko-KR" altLang="en-US" i="1">
                                    <a:solidFill>
                                      <a:schemeClr val="tx1">
                                        <a:lumMod val="75000"/>
                                        <a:lumOff val="25000"/>
                                      </a:schemeClr>
                                    </a:solidFill>
                                    <a:latin typeface="Cambria Math" panose="02040503050406030204" pitchFamily="18" charset="0"/>
                                  </a:rPr>
                                </m:ctrlPr>
                              </m:sSupPr>
                              <m:e>
                                <m:r>
                                  <a:rPr lang="en-US" altLang="ko-KR" i="1">
                                    <a:solidFill>
                                      <a:schemeClr val="tx1">
                                        <a:lumMod val="75000"/>
                                        <a:lumOff val="25000"/>
                                      </a:schemeClr>
                                    </a:solidFill>
                                    <a:latin typeface="Cambria Math" panose="02040503050406030204" pitchFamily="18" charset="0"/>
                                  </a:rPr>
                                  <m:t>(</m:t>
                                </m:r>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𝑟</m:t>
                                    </m:r>
                                  </m:e>
                                  <m:sub>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𝑦</m:t>
                                        </m:r>
                                      </m:e>
                                      <m:sub>
                                        <m:r>
                                          <a:rPr lang="en-US" altLang="ko-KR" i="1">
                                            <a:solidFill>
                                              <a:schemeClr val="tx1">
                                                <a:lumMod val="75000"/>
                                                <a:lumOff val="25000"/>
                                              </a:schemeClr>
                                            </a:solidFill>
                                            <a:latin typeface="Cambria Math" panose="02040503050406030204" pitchFamily="18" charset="0"/>
                                          </a:rPr>
                                          <m:t>𝑖</m:t>
                                        </m:r>
                                      </m:sub>
                                    </m:sSub>
                                  </m:sub>
                                </m:sSub>
                                <m:r>
                                  <a:rPr lang="en-US" altLang="ko-KR" i="1">
                                    <a:solidFill>
                                      <a:schemeClr val="tx1">
                                        <a:lumMod val="75000"/>
                                        <a:lumOff val="25000"/>
                                      </a:schemeClr>
                                    </a:solidFill>
                                    <a:latin typeface="Cambria Math" panose="02040503050406030204" pitchFamily="18" charset="0"/>
                                  </a:rPr>
                                  <m:t>− </m:t>
                                </m:r>
                                <m:nary>
                                  <m:naryPr>
                                    <m:chr m:val="∑"/>
                                    <m:limLoc m:val="subSup"/>
                                    <m:ctrlPr>
                                      <a:rPr lang="ko-KR" altLang="en-US"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i="1">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en-US" i="1">
                                            <a:solidFill>
                                              <a:schemeClr val="tx1">
                                                <a:lumMod val="75000"/>
                                                <a:lumOff val="25000"/>
                                              </a:schemeClr>
                                            </a:solidFill>
                                            <a:latin typeface="Cambria Math" panose="02040503050406030204" pitchFamily="18" charset="0"/>
                                          </a:rPr>
                                        </m:ctrlPr>
                                      </m:sSubPr>
                                      <m:e>
                                        <m:sSub>
                                          <m:sSubPr>
                                            <m:ctrlPr>
                                              <a:rPr lang="ko-KR" altLang="en-US"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𝑟</m:t>
                                            </m:r>
                                          </m:e>
                                          <m:sub>
                                            <m:r>
                                              <a:rPr lang="en-US" altLang="ko-KR" i="1">
                                                <a:solidFill>
                                                  <a:schemeClr val="tx1">
                                                    <a:lumMod val="75000"/>
                                                    <a:lumOff val="25000"/>
                                                  </a:schemeClr>
                                                </a:solidFill>
                                                <a:latin typeface="Cambria Math" panose="02040503050406030204" pitchFamily="18" charset="0"/>
                                              </a:rPr>
                                              <m:t>𝑥</m:t>
                                            </m:r>
                                          </m:sub>
                                        </m:sSub>
                                      </m:e>
                                      <m:sub>
                                        <m:r>
                                          <a:rPr lang="en-US" altLang="ko-KR" i="1">
                                            <a:solidFill>
                                              <a:schemeClr val="tx1">
                                                <a:lumMod val="75000"/>
                                                <a:lumOff val="25000"/>
                                              </a:schemeClr>
                                            </a:solidFill>
                                            <a:latin typeface="Cambria Math" panose="02040503050406030204" pitchFamily="18" charset="0"/>
                                          </a:rPr>
                                          <m:t>𝑖𝑗</m:t>
                                        </m:r>
                                      </m:sub>
                                    </m:sSub>
                                    <m:r>
                                      <a:rPr lang="en-US" altLang="ko-KR" i="1">
                                        <a:solidFill>
                                          <a:schemeClr val="tx1">
                                            <a:lumMod val="75000"/>
                                            <a:lumOff val="25000"/>
                                          </a:schemeClr>
                                        </a:solidFill>
                                        <a:latin typeface="Cambria Math" panose="02040503050406030204" pitchFamily="18" charset="0"/>
                                      </a:rPr>
                                      <m:t>)  </m:t>
                                    </m:r>
                                  </m:e>
                                </m:nary>
                              </m:e>
                              <m:sup>
                                <m:r>
                                  <a:rPr lang="en-US" altLang="ko-KR" i="1">
                                    <a:solidFill>
                                      <a:schemeClr val="tx1">
                                        <a:lumMod val="75000"/>
                                        <a:lumOff val="25000"/>
                                      </a:schemeClr>
                                    </a:solidFill>
                                    <a:latin typeface="Cambria Math" panose="02040503050406030204" pitchFamily="18" charset="0"/>
                                  </a:rPr>
                                  <m:t>2</m:t>
                                </m:r>
                              </m:sup>
                            </m:sSup>
                          </m:e>
                        </m:nary>
                      </m:e>
                    </m:nary>
                  </m:oMath>
                </a14:m>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a:p>
                <a:pPr marL="177800" indent="-177800">
                  <a:lnSpc>
                    <a:spcPct val="120000"/>
                  </a:lnSpc>
                  <a:buFont typeface="Arial" panose="020B0604020202020204" pitchFamily="34" charset="0"/>
                  <a:buChar char="•"/>
                </a:pPr>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a:p>
                <a:pPr marL="177800" indent="-177800">
                  <a:lnSpc>
                    <a:spcPct val="120000"/>
                  </a:lnSpc>
                  <a:buFont typeface="Arial" panose="020B0604020202020204" pitchFamily="34" charset="0"/>
                  <a:buChar char="•"/>
                </a:pPr>
                <a14:m>
                  <m:oMath xmlns:m="http://schemas.openxmlformats.org/officeDocument/2006/math">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𝑄</m:t>
                    </m:r>
                    <m:d>
                      <m:dPr>
                        <m:ctrlPr>
                          <a:rPr lang="ko-KR" altLang="ko-KR" i="1">
                            <a:solidFill>
                              <a:schemeClr val="tx1">
                                <a:lumMod val="75000"/>
                                <a:lumOff val="25000"/>
                              </a:schemeClr>
                            </a:solidFill>
                            <a:latin typeface="Cambria Math" panose="02040503050406030204" pitchFamily="18" charset="0"/>
                            <a:ea typeface="Cambria Math" panose="02040503050406030204" pitchFamily="18" charset="0"/>
                          </a:rPr>
                        </m:ctrlPr>
                      </m:dPr>
                      <m:e>
                        <m:sSub>
                          <m:sSubPr>
                            <m:ctrlPr>
                              <a:rPr lang="ko-KR" altLang="ko-KR"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𝛽</m:t>
                            </m:r>
                          </m:e>
                          <m:sub>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𝑘</m:t>
                            </m:r>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0,</m:t>
                            </m:r>
                          </m:sub>
                        </m:sSub>
                        <m:sSub>
                          <m:sSubPr>
                            <m:ctrlPr>
                              <a:rPr lang="ko-KR" altLang="ko-KR"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𝛽</m:t>
                            </m:r>
                          </m:e>
                          <m:sub>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𝑘</m:t>
                            </m:r>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1,</m:t>
                            </m:r>
                          </m:sub>
                        </m:sSub>
                        <m:sSub>
                          <m:sSubPr>
                            <m:ctrlPr>
                              <a:rPr lang="ko-KR" altLang="ko-KR"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m:t>
                            </m:r>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𝛽</m:t>
                            </m:r>
                          </m:e>
                          <m:sub>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𝑘𝑝</m:t>
                            </m:r>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m:t>
                            </m:r>
                          </m:sub>
                        </m:sSub>
                      </m:e>
                    </m:d>
                    <m:r>
                      <a:rPr lang="en-US" altLang="ko-KR" i="1" kern="0">
                        <a:solidFill>
                          <a:schemeClr val="tx1">
                            <a:lumMod val="75000"/>
                            <a:lumOff val="25000"/>
                          </a:schemeClr>
                        </a:solidFill>
                        <a:latin typeface="Cambria Math" panose="02040503050406030204" pitchFamily="18" charset="0"/>
                        <a:cs typeface="Times New Roman" panose="02020603050405020304" pitchFamily="18" charset="0"/>
                      </a:rPr>
                      <m:t> </m:t>
                    </m:r>
                    <m:r>
                      <a:rPr lang="en-US" altLang="ko-KR" b="0" i="1" kern="0" smtClean="0">
                        <a:solidFill>
                          <a:schemeClr val="tx1">
                            <a:lumMod val="75000"/>
                            <a:lumOff val="25000"/>
                          </a:schemeClr>
                        </a:solidFill>
                        <a:latin typeface="Cambria Math" panose="02040503050406030204" pitchFamily="18" charset="0"/>
                        <a:cs typeface="Times New Roman" panose="02020603050405020304" pitchFamily="18" charset="0"/>
                      </a:rPr>
                      <m:t> →  </m:t>
                    </m:r>
                    <m:f>
                      <m:fPr>
                        <m:ctrlPr>
                          <a:rPr lang="ko-KR"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fPr>
                      <m:num>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𝑄</m:t>
                        </m:r>
                      </m:num>
                      <m:den>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𝑘𝑙</m:t>
                            </m:r>
                          </m:sub>
                        </m:sSub>
                      </m:den>
                    </m:f>
                    <m:r>
                      <a:rPr lang="en-US"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=0</m:t>
                    </m:r>
                  </m:oMath>
                </a14:m>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3" name="직사각형 6">
                <a:extLst>
                  <a:ext uri="{FF2B5EF4-FFF2-40B4-BE49-F238E27FC236}">
                    <a16:creationId xmlns:a16="http://schemas.microsoft.com/office/drawing/2014/main" id="{0B5E59E8-EBF7-457F-DE1C-F95D1976ACF9}"/>
                  </a:ext>
                </a:extLst>
              </p:cNvPr>
              <p:cNvSpPr>
                <a:spLocks noRot="1" noChangeAspect="1" noMove="1" noResize="1" noEditPoints="1" noAdjustHandles="1" noChangeArrowheads="1" noChangeShapeType="1" noTextEdit="1"/>
              </p:cNvSpPr>
              <p:nvPr/>
            </p:nvSpPr>
            <p:spPr bwMode="auto">
              <a:xfrm>
                <a:off x="766857" y="3612819"/>
                <a:ext cx="5023717" cy="2658116"/>
              </a:xfrm>
              <a:prstGeom prst="roundRect">
                <a:avLst>
                  <a:gd name="adj" fmla="val 0"/>
                </a:avLst>
              </a:prstGeom>
              <a:blipFill>
                <a:blip r:embed="rId5"/>
                <a:stretch>
                  <a:fillRect l="-3277" r="-4126"/>
                </a:stretch>
              </a:blipFill>
              <a:ln w="6350">
                <a:noFill/>
              </a:ln>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66C7D10A-46E5-DE62-CAA2-03505AE24C69}"/>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7" name="직사각형 6">
            <a:extLst>
              <a:ext uri="{FF2B5EF4-FFF2-40B4-BE49-F238E27FC236}">
                <a16:creationId xmlns:a16="http://schemas.microsoft.com/office/drawing/2014/main" id="{06264A1B-9079-5663-A347-59788C49129F}"/>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8" name="TextBox 7">
            <a:extLst>
              <a:ext uri="{FF2B5EF4-FFF2-40B4-BE49-F238E27FC236}">
                <a16:creationId xmlns:a16="http://schemas.microsoft.com/office/drawing/2014/main" id="{ECFF0561-760A-9108-6DFF-33EB86F8011C}"/>
              </a:ext>
            </a:extLst>
          </p:cNvPr>
          <p:cNvSpPr txBox="1"/>
          <p:nvPr/>
        </p:nvSpPr>
        <p:spPr>
          <a:xfrm>
            <a:off x="515938" y="1327129"/>
            <a:ext cx="7480300" cy="400110"/>
          </a:xfrm>
          <a:prstGeom prst="rect">
            <a:avLst/>
          </a:prstGeom>
          <a:noFill/>
        </p:spPr>
        <p:txBody>
          <a:bodyPr wrap="square">
            <a:spAutoFit/>
          </a:bodyPr>
          <a:lstStyle/>
          <a:p>
            <a:r>
              <a:rPr lang="en-US"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rPr>
              <a:t>(3) FLSE &amp; FLAD</a:t>
            </a:r>
            <a:endParaRPr lang="ko-KR"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9" name="직사각형 6">
                <a:extLst>
                  <a:ext uri="{FF2B5EF4-FFF2-40B4-BE49-F238E27FC236}">
                    <a16:creationId xmlns:a16="http://schemas.microsoft.com/office/drawing/2014/main" id="{EDA57768-1B8D-073C-8DF1-3117F36F9C90}"/>
                  </a:ext>
                </a:extLst>
              </p:cNvPr>
              <p:cNvSpPr>
                <a:spLocks noChangeArrowheads="1"/>
              </p:cNvSpPr>
              <p:nvPr/>
            </p:nvSpPr>
            <p:spPr bwMode="auto">
              <a:xfrm>
                <a:off x="2681013" y="6147606"/>
                <a:ext cx="8947490" cy="334027"/>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spcBef>
                    <a:spcPts val="1200"/>
                  </a:spcBef>
                  <a:spcAft>
                    <a:spcPts val="1200"/>
                  </a:spcAft>
                </a:pPr>
                <a14:m>
                  <m:oMath xmlns:m="http://schemas.openxmlformats.org/officeDocument/2006/math">
                    <m:sSup>
                      <m:sSupPr>
                        <m:ctrlPr>
                          <a:rPr lang="en-US"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sSupPr>
                      <m:e>
                        <m:r>
                          <a:rPr lang="en-US" altLang="ko-KR" sz="1800" b="0" i="1" smtClean="0">
                            <a:solidFill>
                              <a:schemeClr val="tx1">
                                <a:lumMod val="75000"/>
                                <a:lumOff val="25000"/>
                              </a:schemeClr>
                            </a:solidFill>
                            <a:effectLst/>
                            <a:latin typeface="Cambria Math" panose="02040503050406030204" pitchFamily="18" charset="0"/>
                            <a:ea typeface="Cambria Math" panose="02040503050406030204" pitchFamily="18" charset="0"/>
                          </a:rPr>
                          <m:t>𝑑</m:t>
                        </m:r>
                      </m:e>
                      <m:sup>
                        <m:r>
                          <a:rPr lang="en-US" altLang="ko-KR" sz="1800" b="0" i="1" smtClean="0">
                            <a:solidFill>
                              <a:schemeClr val="tx1">
                                <a:lumMod val="75000"/>
                                <a:lumOff val="25000"/>
                              </a:schemeClr>
                            </a:solidFill>
                            <a:effectLst/>
                            <a:latin typeface="Cambria Math" panose="02040503050406030204" pitchFamily="18" charset="0"/>
                            <a:ea typeface="Cambria Math" panose="02040503050406030204" pitchFamily="18" charset="0"/>
                          </a:rPr>
                          <m:t>2</m:t>
                        </m:r>
                      </m:sup>
                    </m:sSup>
                    <m:d>
                      <m:d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r>
                          <a:rPr lang="en-US" altLang="ko-KR" sz="1800" b="0" i="1" smtClean="0">
                            <a:solidFill>
                              <a:schemeClr val="tx1">
                                <a:lumMod val="75000"/>
                                <a:lumOff val="25000"/>
                              </a:schemeClr>
                            </a:solidFill>
                            <a:effectLst/>
                            <a:latin typeface="Cambria Math" panose="02040503050406030204" pitchFamily="18" charset="0"/>
                            <a:ea typeface="Cambria Math" panose="02040503050406030204" pitchFamily="18" charset="0"/>
                          </a:rPr>
                          <m:t>𝑋</m:t>
                        </m:r>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m:t>
                        </m:r>
                        <m:r>
                          <m:rPr>
                            <m:sty m:val="p"/>
                          </m:rPr>
                          <a:rPr lang="en-US" altLang="ko-KR" sz="1800" b="0" i="0" smtClean="0">
                            <a:solidFill>
                              <a:schemeClr val="tx1">
                                <a:lumMod val="75000"/>
                                <a:lumOff val="25000"/>
                              </a:schemeClr>
                            </a:solidFill>
                            <a:effectLst/>
                            <a:latin typeface="Cambria Math" panose="02040503050406030204" pitchFamily="18" charset="0"/>
                            <a:ea typeface="Times New Roman" panose="02020603050405020304" pitchFamily="18" charset="0"/>
                          </a:rPr>
                          <m:t>Y</m:t>
                        </m:r>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e>
                    </m:d>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sSubSup>
                      <m:sSubSupPr>
                        <m:ctrlPr>
                          <a:rPr lang="en-US" altLang="ko-KR" sz="1800" i="1" smtClean="0">
                            <a:solidFill>
                              <a:schemeClr val="tx1">
                                <a:lumMod val="75000"/>
                                <a:lumOff val="25000"/>
                              </a:schemeClr>
                            </a:solidFill>
                            <a:effectLst/>
                            <a:latin typeface="Cambria Math" panose="02040503050406030204" pitchFamily="18" charset="0"/>
                            <a:ea typeface="맑은 고딕" panose="020B0503020000020004" pitchFamily="50" charset="-127"/>
                          </a:rPr>
                        </m:ctrlPr>
                      </m:sSubSupPr>
                      <m:e>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𝐷</m:t>
                        </m:r>
                      </m:e>
                      <m:sub>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2</m:t>
                        </m:r>
                      </m:sub>
                      <m:sup>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2</m:t>
                        </m:r>
                      </m:sup>
                    </m:sSubSup>
                    <m:d>
                      <m:dPr>
                        <m:ctrlP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ctrlPr>
                      </m:dPr>
                      <m:e>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𝑆𝑢𝑝𝑝</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 </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𝑋</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𝑆𝑢𝑝𝑝</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 </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𝑌</m:t>
                        </m:r>
                      </m:e>
                    </m:d>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m:t>
                    </m:r>
                    <m:r>
                      <a:rPr lang="en-US" altLang="ko-KR" b="0" i="1" smtClean="0">
                        <a:solidFill>
                          <a:schemeClr val="tx1">
                            <a:lumMod val="75000"/>
                            <a:lumOff val="25000"/>
                          </a:schemeClr>
                        </a:solidFill>
                        <a:latin typeface="Cambria Math" panose="02040503050406030204" pitchFamily="18" charset="0"/>
                      </a:rPr>
                      <m:t>[</m:t>
                    </m:r>
                    <m:sSup>
                      <m:sSupPr>
                        <m:ctrlPr>
                          <a:rPr lang="en-US" altLang="ko-KR" b="0" i="1" smtClean="0">
                            <a:solidFill>
                              <a:schemeClr val="tx1">
                                <a:lumMod val="75000"/>
                                <a:lumOff val="25000"/>
                              </a:schemeClr>
                            </a:solidFill>
                            <a:latin typeface="Cambria Math" panose="02040503050406030204" pitchFamily="18" charset="0"/>
                          </a:rPr>
                        </m:ctrlPr>
                      </m:sSupPr>
                      <m:e>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i="1">
                                <a:solidFill>
                                  <a:schemeClr val="tx1">
                                    <a:lumMod val="75000"/>
                                    <a:lumOff val="25000"/>
                                  </a:schemeClr>
                                </a:solidFill>
                                <a:latin typeface="Cambria Math" panose="02040503050406030204" pitchFamily="18" charset="0"/>
                              </a:rPr>
                              <m:t>𝑙</m:t>
                            </m:r>
                          </m:sub>
                        </m:sSub>
                        <m:d>
                          <m:dPr>
                            <m:ctrlPr>
                              <a:rPr lang="en-US" altLang="ko-KR" i="1">
                                <a:solidFill>
                                  <a:schemeClr val="tx1">
                                    <a:lumMod val="75000"/>
                                    <a:lumOff val="25000"/>
                                  </a:schemeClr>
                                </a:solidFill>
                                <a:latin typeface="Cambria Math" panose="02040503050406030204" pitchFamily="18" charset="0"/>
                              </a:rPr>
                            </m:ctrlPr>
                          </m:dPr>
                          <m:e>
                            <m:r>
                              <a:rPr lang="en-US" altLang="ko-KR" i="1">
                                <a:solidFill>
                                  <a:schemeClr val="tx1">
                                    <a:lumMod val="75000"/>
                                    <a:lumOff val="25000"/>
                                  </a:schemeClr>
                                </a:solidFill>
                                <a:latin typeface="Cambria Math" panose="02040503050406030204" pitchFamily="18" charset="0"/>
                              </a:rPr>
                              <m:t>𝑋</m:t>
                            </m:r>
                          </m:e>
                        </m:d>
                        <m:r>
                          <a:rPr lang="en-US" altLang="ko-KR" i="1">
                            <a:solidFill>
                              <a:schemeClr val="tx1">
                                <a:lumMod val="75000"/>
                                <a:lumOff val="25000"/>
                              </a:schemeClr>
                            </a:solidFill>
                            <a:latin typeface="Cambria Math" panose="02040503050406030204" pitchFamily="18" charset="0"/>
                          </a:rPr>
                          <m:t>−</m:t>
                        </m:r>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i="1">
                                <a:solidFill>
                                  <a:schemeClr val="tx1">
                                    <a:lumMod val="75000"/>
                                    <a:lumOff val="25000"/>
                                  </a:schemeClr>
                                </a:solidFill>
                                <a:latin typeface="Cambria Math" panose="02040503050406030204" pitchFamily="18" charset="0"/>
                              </a:rPr>
                              <m:t>𝑙</m:t>
                            </m:r>
                          </m:sub>
                        </m:sSub>
                        <m:d>
                          <m:dPr>
                            <m:ctrlPr>
                              <a:rPr lang="en-US" altLang="ko-KR" i="1">
                                <a:solidFill>
                                  <a:schemeClr val="tx1">
                                    <a:lumMod val="75000"/>
                                    <a:lumOff val="25000"/>
                                  </a:schemeClr>
                                </a:solidFill>
                                <a:latin typeface="Cambria Math" panose="02040503050406030204" pitchFamily="18" charset="0"/>
                              </a:rPr>
                            </m:ctrlPr>
                          </m:dPr>
                          <m:e>
                            <m:r>
                              <a:rPr lang="en-US" altLang="ko-KR" b="0" i="1" smtClean="0">
                                <a:solidFill>
                                  <a:schemeClr val="tx1">
                                    <a:lumMod val="75000"/>
                                    <a:lumOff val="25000"/>
                                  </a:schemeClr>
                                </a:solidFill>
                                <a:latin typeface="Cambria Math" panose="02040503050406030204" pitchFamily="18" charset="0"/>
                              </a:rPr>
                              <m:t>𝑌</m:t>
                            </m:r>
                          </m:e>
                        </m:d>
                        <m:r>
                          <a:rPr lang="en-US" altLang="ko-KR" i="1">
                            <a:solidFill>
                              <a:schemeClr val="tx1">
                                <a:lumMod val="75000"/>
                                <a:lumOff val="25000"/>
                              </a:schemeClr>
                            </a:solidFill>
                            <a:latin typeface="Cambria Math" panose="02040503050406030204" pitchFamily="18" charset="0"/>
                          </a:rPr>
                          <m:t>]</m:t>
                        </m:r>
                      </m:e>
                      <m:sup>
                        <m:r>
                          <a:rPr lang="en-US" altLang="ko-KR" b="0" i="1" smtClean="0">
                            <a:solidFill>
                              <a:schemeClr val="tx1">
                                <a:lumMod val="75000"/>
                                <a:lumOff val="25000"/>
                              </a:schemeClr>
                            </a:solidFill>
                            <a:latin typeface="Cambria Math" panose="02040503050406030204" pitchFamily="18" charset="0"/>
                          </a:rPr>
                          <m:t>2</m:t>
                        </m:r>
                      </m:sup>
                    </m:sSup>
                  </m:oMath>
                </a14:m>
                <a:r>
                  <a:rPr lang="en-US" altLang="ko-KR" dirty="0">
                    <a:solidFill>
                      <a:schemeClr val="tx1">
                        <a:lumMod val="75000"/>
                        <a:lumOff val="25000"/>
                      </a:schemeClr>
                    </a:solidFill>
                  </a:rPr>
                  <a:t> </a:t>
                </a:r>
                <a14:m>
                  <m:oMath xmlns:m="http://schemas.openxmlformats.org/officeDocument/2006/math">
                    <m:r>
                      <a:rPr lang="en-US" altLang="ko-KR" i="1">
                        <a:solidFill>
                          <a:schemeClr val="tx1">
                            <a:lumMod val="75000"/>
                            <a:lumOff val="25000"/>
                          </a:schemeClr>
                        </a:solidFill>
                        <a:latin typeface="Cambria Math" panose="02040503050406030204" pitchFamily="18" charset="0"/>
                      </a:rPr>
                      <m:t>+[</m:t>
                    </m:r>
                    <m:sSup>
                      <m:sSupPr>
                        <m:ctrlPr>
                          <a:rPr lang="en-US" altLang="ko-KR" i="1">
                            <a:solidFill>
                              <a:schemeClr val="tx1">
                                <a:lumMod val="75000"/>
                                <a:lumOff val="25000"/>
                              </a:schemeClr>
                            </a:solidFill>
                            <a:latin typeface="Cambria Math" panose="02040503050406030204" pitchFamily="18" charset="0"/>
                          </a:rPr>
                        </m:ctrlPr>
                      </m:sSupPr>
                      <m:e>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b="0" i="1" smtClean="0">
                                <a:solidFill>
                                  <a:schemeClr val="tx1">
                                    <a:lumMod val="75000"/>
                                    <a:lumOff val="25000"/>
                                  </a:schemeClr>
                                </a:solidFill>
                                <a:latin typeface="Cambria Math" panose="02040503050406030204" pitchFamily="18" charset="0"/>
                              </a:rPr>
                              <m:t>𝑟</m:t>
                            </m:r>
                          </m:sub>
                        </m:sSub>
                        <m:d>
                          <m:dPr>
                            <m:ctrlPr>
                              <a:rPr lang="en-US" altLang="ko-KR" i="1">
                                <a:solidFill>
                                  <a:schemeClr val="tx1">
                                    <a:lumMod val="75000"/>
                                    <a:lumOff val="25000"/>
                                  </a:schemeClr>
                                </a:solidFill>
                                <a:latin typeface="Cambria Math" panose="02040503050406030204" pitchFamily="18" charset="0"/>
                              </a:rPr>
                            </m:ctrlPr>
                          </m:dPr>
                          <m:e>
                            <m:r>
                              <a:rPr lang="en-US" altLang="ko-KR" i="1">
                                <a:solidFill>
                                  <a:schemeClr val="tx1">
                                    <a:lumMod val="75000"/>
                                    <a:lumOff val="25000"/>
                                  </a:schemeClr>
                                </a:solidFill>
                                <a:latin typeface="Cambria Math" panose="02040503050406030204" pitchFamily="18" charset="0"/>
                              </a:rPr>
                              <m:t>𝑋</m:t>
                            </m:r>
                          </m:e>
                        </m:d>
                        <m:r>
                          <a:rPr lang="en-US" altLang="ko-KR" i="1">
                            <a:solidFill>
                              <a:schemeClr val="tx1">
                                <a:lumMod val="75000"/>
                                <a:lumOff val="25000"/>
                              </a:schemeClr>
                            </a:solidFill>
                            <a:latin typeface="Cambria Math" panose="02040503050406030204" pitchFamily="18" charset="0"/>
                          </a:rPr>
                          <m:t>−</m:t>
                        </m:r>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b="0" i="1" smtClean="0">
                                <a:solidFill>
                                  <a:schemeClr val="tx1">
                                    <a:lumMod val="75000"/>
                                    <a:lumOff val="25000"/>
                                  </a:schemeClr>
                                </a:solidFill>
                                <a:latin typeface="Cambria Math" panose="02040503050406030204" pitchFamily="18" charset="0"/>
                              </a:rPr>
                              <m:t>𝑟</m:t>
                            </m:r>
                          </m:sub>
                        </m:sSub>
                        <m:d>
                          <m:dPr>
                            <m:ctrlPr>
                              <a:rPr lang="en-US" altLang="ko-KR" i="1">
                                <a:solidFill>
                                  <a:schemeClr val="tx1">
                                    <a:lumMod val="75000"/>
                                    <a:lumOff val="25000"/>
                                  </a:schemeClr>
                                </a:solidFill>
                                <a:latin typeface="Cambria Math" panose="02040503050406030204" pitchFamily="18" charset="0"/>
                              </a:rPr>
                            </m:ctrlPr>
                          </m:dPr>
                          <m:e>
                            <m:r>
                              <a:rPr lang="en-US" altLang="ko-KR" b="0" i="1" smtClean="0">
                                <a:solidFill>
                                  <a:schemeClr val="tx1">
                                    <a:lumMod val="75000"/>
                                    <a:lumOff val="25000"/>
                                  </a:schemeClr>
                                </a:solidFill>
                                <a:latin typeface="Cambria Math" panose="02040503050406030204" pitchFamily="18" charset="0"/>
                              </a:rPr>
                              <m:t>𝑌</m:t>
                            </m:r>
                          </m:e>
                        </m:d>
                        <m:r>
                          <a:rPr lang="en-US" altLang="ko-KR" i="1">
                            <a:solidFill>
                              <a:schemeClr val="tx1">
                                <a:lumMod val="75000"/>
                                <a:lumOff val="25000"/>
                              </a:schemeClr>
                            </a:solidFill>
                            <a:latin typeface="Cambria Math" panose="02040503050406030204" pitchFamily="18" charset="0"/>
                          </a:rPr>
                          <m:t>]</m:t>
                        </m:r>
                      </m:e>
                      <m:sup>
                        <m:r>
                          <a:rPr lang="en-US" altLang="ko-KR" i="1">
                            <a:solidFill>
                              <a:schemeClr val="tx1">
                                <a:lumMod val="75000"/>
                                <a:lumOff val="25000"/>
                              </a:schemeClr>
                            </a:solidFill>
                            <a:latin typeface="Cambria Math" panose="02040503050406030204" pitchFamily="18" charset="0"/>
                          </a:rPr>
                          <m:t>2</m:t>
                        </m:r>
                      </m:sup>
                    </m:sSup>
                  </m:oMath>
                </a14:m>
                <a:endParaRPr lang="ko-KR"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p:txBody>
          </p:sp>
        </mc:Choice>
        <mc:Fallback xmlns="">
          <p:sp>
            <p:nvSpPr>
              <p:cNvPr id="9" name="직사각형 6">
                <a:extLst>
                  <a:ext uri="{FF2B5EF4-FFF2-40B4-BE49-F238E27FC236}">
                    <a16:creationId xmlns:a16="http://schemas.microsoft.com/office/drawing/2014/main" id="{EDA57768-1B8D-073C-8DF1-3117F36F9C90}"/>
                  </a:ext>
                </a:extLst>
              </p:cNvPr>
              <p:cNvSpPr>
                <a:spLocks noRot="1" noChangeAspect="1" noMove="1" noResize="1" noEditPoints="1" noAdjustHandles="1" noChangeArrowheads="1" noChangeShapeType="1" noTextEdit="1"/>
              </p:cNvSpPr>
              <p:nvPr/>
            </p:nvSpPr>
            <p:spPr bwMode="auto">
              <a:xfrm>
                <a:off x="2681013" y="6147606"/>
                <a:ext cx="8947490" cy="334027"/>
              </a:xfrm>
              <a:prstGeom prst="roundRect">
                <a:avLst>
                  <a:gd name="adj" fmla="val 0"/>
                </a:avLst>
              </a:prstGeom>
              <a:blipFill>
                <a:blip r:embed="rId6"/>
                <a:stretch>
                  <a:fillRect b="-18182"/>
                </a:stretch>
              </a:blipFill>
              <a:ln w="6350">
                <a:noFill/>
              </a:ln>
            </p:spPr>
            <p:txBody>
              <a:bodyPr/>
              <a:lstStyle/>
              <a:p>
                <a:r>
                  <a:rPr lang="ko-KR" altLang="en-US">
                    <a:noFill/>
                  </a:rPr>
                  <a:t> </a:t>
                </a:r>
              </a:p>
            </p:txBody>
          </p:sp>
        </mc:Fallback>
      </mc:AlternateContent>
      <p:sp>
        <p:nvSpPr>
          <p:cNvPr id="11" name="사각형: 둥근 모서리 10">
            <a:extLst>
              <a:ext uri="{FF2B5EF4-FFF2-40B4-BE49-F238E27FC236}">
                <a16:creationId xmlns:a16="http://schemas.microsoft.com/office/drawing/2014/main" id="{E31FF1B3-78E7-577D-510D-3E2DD5C5DC99}"/>
              </a:ext>
            </a:extLst>
          </p:cNvPr>
          <p:cNvSpPr/>
          <p:nvPr/>
        </p:nvSpPr>
        <p:spPr>
          <a:xfrm>
            <a:off x="2170868" y="5914050"/>
            <a:ext cx="8033503" cy="704265"/>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12" name="직사각형 6">
                <a:extLst>
                  <a:ext uri="{FF2B5EF4-FFF2-40B4-BE49-F238E27FC236}">
                    <a16:creationId xmlns:a16="http://schemas.microsoft.com/office/drawing/2014/main" id="{9DBFCEC2-E962-0994-7D88-D818807850D5}"/>
                  </a:ext>
                </a:extLst>
              </p:cNvPr>
              <p:cNvSpPr>
                <a:spLocks noChangeArrowheads="1"/>
              </p:cNvSpPr>
              <p:nvPr/>
            </p:nvSpPr>
            <p:spPr bwMode="auto">
              <a:xfrm>
                <a:off x="2475566" y="6130675"/>
                <a:ext cx="8947490" cy="334027"/>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spcBef>
                    <a:spcPts val="1200"/>
                  </a:spcBef>
                  <a:spcAft>
                    <a:spcPts val="1200"/>
                  </a:spcAft>
                </a:pPr>
                <a14:m>
                  <m:oMath xmlns:m="http://schemas.openxmlformats.org/officeDocument/2006/math">
                    <m:sSup>
                      <m:sSupPr>
                        <m:ctrlPr>
                          <a:rPr lang="en-US"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sSupPr>
                      <m:e>
                        <m:r>
                          <a:rPr lang="en-US" altLang="ko-KR" sz="1800" b="0" i="1" smtClean="0">
                            <a:solidFill>
                              <a:schemeClr val="tx1">
                                <a:lumMod val="75000"/>
                                <a:lumOff val="25000"/>
                              </a:schemeClr>
                            </a:solidFill>
                            <a:effectLst/>
                            <a:latin typeface="Cambria Math" panose="02040503050406030204" pitchFamily="18" charset="0"/>
                            <a:ea typeface="Cambria Math" panose="02040503050406030204" pitchFamily="18" charset="0"/>
                          </a:rPr>
                          <m:t>𝑑</m:t>
                        </m:r>
                      </m:e>
                      <m:sup>
                        <m:r>
                          <a:rPr lang="en-US" altLang="ko-KR" sz="1800" b="0" i="1" smtClean="0">
                            <a:solidFill>
                              <a:schemeClr val="tx1">
                                <a:lumMod val="75000"/>
                                <a:lumOff val="25000"/>
                              </a:schemeClr>
                            </a:solidFill>
                            <a:effectLst/>
                            <a:latin typeface="Cambria Math" panose="02040503050406030204" pitchFamily="18" charset="0"/>
                            <a:ea typeface="Cambria Math" panose="02040503050406030204" pitchFamily="18" charset="0"/>
                          </a:rPr>
                          <m:t>2</m:t>
                        </m:r>
                      </m:sup>
                    </m:sSup>
                    <m:d>
                      <m:d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r>
                          <a:rPr lang="en-US" altLang="ko-KR" sz="1800" b="0" i="1" smtClean="0">
                            <a:solidFill>
                              <a:schemeClr val="tx1">
                                <a:lumMod val="75000"/>
                                <a:lumOff val="25000"/>
                              </a:schemeClr>
                            </a:solidFill>
                            <a:effectLst/>
                            <a:latin typeface="Cambria Math" panose="02040503050406030204" pitchFamily="18" charset="0"/>
                            <a:ea typeface="Cambria Math" panose="02040503050406030204" pitchFamily="18" charset="0"/>
                          </a:rPr>
                          <m:t>𝑋</m:t>
                        </m:r>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m:t>
                        </m:r>
                        <m:r>
                          <m:rPr>
                            <m:sty m:val="p"/>
                          </m:rPr>
                          <a:rPr lang="en-US" altLang="ko-KR" sz="1800" b="0" i="0" smtClean="0">
                            <a:solidFill>
                              <a:schemeClr val="tx1">
                                <a:lumMod val="75000"/>
                                <a:lumOff val="25000"/>
                              </a:schemeClr>
                            </a:solidFill>
                            <a:effectLst/>
                            <a:latin typeface="Cambria Math" panose="02040503050406030204" pitchFamily="18" charset="0"/>
                            <a:ea typeface="Times New Roman" panose="02020603050405020304" pitchFamily="18" charset="0"/>
                          </a:rPr>
                          <m:t>Y</m:t>
                        </m:r>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e>
                    </m:d>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sSubSup>
                      <m:sSubSupPr>
                        <m:ctrlPr>
                          <a:rPr lang="en-US" altLang="ko-KR" sz="1800" i="1" smtClean="0">
                            <a:solidFill>
                              <a:schemeClr val="tx1">
                                <a:lumMod val="75000"/>
                                <a:lumOff val="25000"/>
                              </a:schemeClr>
                            </a:solidFill>
                            <a:effectLst/>
                            <a:latin typeface="Cambria Math" panose="02040503050406030204" pitchFamily="18" charset="0"/>
                            <a:ea typeface="맑은 고딕" panose="020B0503020000020004" pitchFamily="50" charset="-127"/>
                          </a:rPr>
                        </m:ctrlPr>
                      </m:sSubSupPr>
                      <m:e>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𝐷</m:t>
                        </m:r>
                      </m:e>
                      <m:sub>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2</m:t>
                        </m:r>
                      </m:sub>
                      <m:sup>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2</m:t>
                        </m:r>
                      </m:sup>
                    </m:sSubSup>
                    <m:d>
                      <m:dPr>
                        <m:ctrlP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ctrlPr>
                      </m:dPr>
                      <m:e>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𝑆𝑢𝑝𝑝</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 </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𝑋</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𝑆𝑢𝑝𝑝</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 </m:t>
                        </m:r>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𝑌</m:t>
                        </m:r>
                      </m:e>
                    </m:d>
                    <m:r>
                      <a:rPr lang="en-US" altLang="ko-KR" sz="1800" b="0" i="1" smtClean="0">
                        <a:solidFill>
                          <a:schemeClr val="tx1">
                            <a:lumMod val="75000"/>
                            <a:lumOff val="25000"/>
                          </a:schemeClr>
                        </a:solidFill>
                        <a:effectLst/>
                        <a:latin typeface="Cambria Math" panose="02040503050406030204" pitchFamily="18" charset="0"/>
                        <a:ea typeface="맑은 고딕" panose="020B0503020000020004" pitchFamily="50" charset="-127"/>
                      </a:rPr>
                      <m:t>+</m:t>
                    </m:r>
                    <m:r>
                      <a:rPr lang="en-US" altLang="ko-KR" b="0" i="1" smtClean="0">
                        <a:solidFill>
                          <a:schemeClr val="tx1">
                            <a:lumMod val="75000"/>
                            <a:lumOff val="25000"/>
                          </a:schemeClr>
                        </a:solidFill>
                        <a:latin typeface="Cambria Math" panose="02040503050406030204" pitchFamily="18" charset="0"/>
                      </a:rPr>
                      <m:t>[</m:t>
                    </m:r>
                    <m:sSup>
                      <m:sSupPr>
                        <m:ctrlPr>
                          <a:rPr lang="en-US" altLang="ko-KR" b="0" i="1" smtClean="0">
                            <a:solidFill>
                              <a:schemeClr val="tx1">
                                <a:lumMod val="75000"/>
                                <a:lumOff val="25000"/>
                              </a:schemeClr>
                            </a:solidFill>
                            <a:latin typeface="Cambria Math" panose="02040503050406030204" pitchFamily="18" charset="0"/>
                          </a:rPr>
                        </m:ctrlPr>
                      </m:sSupPr>
                      <m:e>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i="1">
                                <a:solidFill>
                                  <a:schemeClr val="tx1">
                                    <a:lumMod val="75000"/>
                                    <a:lumOff val="25000"/>
                                  </a:schemeClr>
                                </a:solidFill>
                                <a:latin typeface="Cambria Math" panose="02040503050406030204" pitchFamily="18" charset="0"/>
                              </a:rPr>
                              <m:t>𝑙</m:t>
                            </m:r>
                          </m:sub>
                        </m:sSub>
                        <m:d>
                          <m:dPr>
                            <m:ctrlPr>
                              <a:rPr lang="en-US" altLang="ko-KR" i="1">
                                <a:solidFill>
                                  <a:schemeClr val="tx1">
                                    <a:lumMod val="75000"/>
                                    <a:lumOff val="25000"/>
                                  </a:schemeClr>
                                </a:solidFill>
                                <a:latin typeface="Cambria Math" panose="02040503050406030204" pitchFamily="18" charset="0"/>
                              </a:rPr>
                            </m:ctrlPr>
                          </m:dPr>
                          <m:e>
                            <m:r>
                              <a:rPr lang="en-US" altLang="ko-KR" i="1">
                                <a:solidFill>
                                  <a:schemeClr val="tx1">
                                    <a:lumMod val="75000"/>
                                    <a:lumOff val="25000"/>
                                  </a:schemeClr>
                                </a:solidFill>
                                <a:latin typeface="Cambria Math" panose="02040503050406030204" pitchFamily="18" charset="0"/>
                              </a:rPr>
                              <m:t>𝑋</m:t>
                            </m:r>
                          </m:e>
                        </m:d>
                        <m:r>
                          <a:rPr lang="en-US" altLang="ko-KR" i="1">
                            <a:solidFill>
                              <a:schemeClr val="tx1">
                                <a:lumMod val="75000"/>
                                <a:lumOff val="25000"/>
                              </a:schemeClr>
                            </a:solidFill>
                            <a:latin typeface="Cambria Math" panose="02040503050406030204" pitchFamily="18" charset="0"/>
                          </a:rPr>
                          <m:t>−</m:t>
                        </m:r>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i="1">
                                <a:solidFill>
                                  <a:schemeClr val="tx1">
                                    <a:lumMod val="75000"/>
                                    <a:lumOff val="25000"/>
                                  </a:schemeClr>
                                </a:solidFill>
                                <a:latin typeface="Cambria Math" panose="02040503050406030204" pitchFamily="18" charset="0"/>
                              </a:rPr>
                              <m:t>𝑙</m:t>
                            </m:r>
                          </m:sub>
                        </m:sSub>
                        <m:d>
                          <m:dPr>
                            <m:ctrlPr>
                              <a:rPr lang="en-US" altLang="ko-KR" i="1">
                                <a:solidFill>
                                  <a:schemeClr val="tx1">
                                    <a:lumMod val="75000"/>
                                    <a:lumOff val="25000"/>
                                  </a:schemeClr>
                                </a:solidFill>
                                <a:latin typeface="Cambria Math" panose="02040503050406030204" pitchFamily="18" charset="0"/>
                              </a:rPr>
                            </m:ctrlPr>
                          </m:dPr>
                          <m:e>
                            <m:r>
                              <a:rPr lang="en-US" altLang="ko-KR" b="0" i="1" smtClean="0">
                                <a:solidFill>
                                  <a:schemeClr val="tx1">
                                    <a:lumMod val="75000"/>
                                    <a:lumOff val="25000"/>
                                  </a:schemeClr>
                                </a:solidFill>
                                <a:latin typeface="Cambria Math" panose="02040503050406030204" pitchFamily="18" charset="0"/>
                              </a:rPr>
                              <m:t>𝑌</m:t>
                            </m:r>
                          </m:e>
                        </m:d>
                        <m:r>
                          <a:rPr lang="en-US" altLang="ko-KR" i="1">
                            <a:solidFill>
                              <a:schemeClr val="tx1">
                                <a:lumMod val="75000"/>
                                <a:lumOff val="25000"/>
                              </a:schemeClr>
                            </a:solidFill>
                            <a:latin typeface="Cambria Math" panose="02040503050406030204" pitchFamily="18" charset="0"/>
                          </a:rPr>
                          <m:t>]</m:t>
                        </m:r>
                      </m:e>
                      <m:sup>
                        <m:r>
                          <a:rPr lang="en-US" altLang="ko-KR" b="0" i="1" smtClean="0">
                            <a:solidFill>
                              <a:schemeClr val="tx1">
                                <a:lumMod val="75000"/>
                                <a:lumOff val="25000"/>
                              </a:schemeClr>
                            </a:solidFill>
                            <a:latin typeface="Cambria Math" panose="02040503050406030204" pitchFamily="18" charset="0"/>
                          </a:rPr>
                          <m:t>2</m:t>
                        </m:r>
                      </m:sup>
                    </m:sSup>
                  </m:oMath>
                </a14:m>
                <a:r>
                  <a:rPr lang="en-US" altLang="ko-KR" dirty="0">
                    <a:solidFill>
                      <a:schemeClr val="tx1">
                        <a:lumMod val="75000"/>
                        <a:lumOff val="25000"/>
                      </a:schemeClr>
                    </a:solidFill>
                  </a:rPr>
                  <a:t> </a:t>
                </a:r>
                <a14:m>
                  <m:oMath xmlns:m="http://schemas.openxmlformats.org/officeDocument/2006/math">
                    <m:r>
                      <a:rPr lang="en-US" altLang="ko-KR" i="1">
                        <a:solidFill>
                          <a:schemeClr val="tx1">
                            <a:lumMod val="75000"/>
                            <a:lumOff val="25000"/>
                          </a:schemeClr>
                        </a:solidFill>
                        <a:latin typeface="Cambria Math" panose="02040503050406030204" pitchFamily="18" charset="0"/>
                      </a:rPr>
                      <m:t>+[</m:t>
                    </m:r>
                    <m:sSup>
                      <m:sSupPr>
                        <m:ctrlPr>
                          <a:rPr lang="en-US" altLang="ko-KR" i="1">
                            <a:solidFill>
                              <a:schemeClr val="tx1">
                                <a:lumMod val="75000"/>
                                <a:lumOff val="25000"/>
                              </a:schemeClr>
                            </a:solidFill>
                            <a:latin typeface="Cambria Math" panose="02040503050406030204" pitchFamily="18" charset="0"/>
                          </a:rPr>
                        </m:ctrlPr>
                      </m:sSupPr>
                      <m:e>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b="0" i="1" smtClean="0">
                                <a:solidFill>
                                  <a:schemeClr val="tx1">
                                    <a:lumMod val="75000"/>
                                    <a:lumOff val="25000"/>
                                  </a:schemeClr>
                                </a:solidFill>
                                <a:latin typeface="Cambria Math" panose="02040503050406030204" pitchFamily="18" charset="0"/>
                              </a:rPr>
                              <m:t>𝑟</m:t>
                            </m:r>
                          </m:sub>
                        </m:sSub>
                        <m:d>
                          <m:dPr>
                            <m:ctrlPr>
                              <a:rPr lang="en-US" altLang="ko-KR" i="1">
                                <a:solidFill>
                                  <a:schemeClr val="tx1">
                                    <a:lumMod val="75000"/>
                                    <a:lumOff val="25000"/>
                                  </a:schemeClr>
                                </a:solidFill>
                                <a:latin typeface="Cambria Math" panose="02040503050406030204" pitchFamily="18" charset="0"/>
                              </a:rPr>
                            </m:ctrlPr>
                          </m:dPr>
                          <m:e>
                            <m:r>
                              <a:rPr lang="en-US" altLang="ko-KR" i="1">
                                <a:solidFill>
                                  <a:schemeClr val="tx1">
                                    <a:lumMod val="75000"/>
                                    <a:lumOff val="25000"/>
                                  </a:schemeClr>
                                </a:solidFill>
                                <a:latin typeface="Cambria Math" panose="02040503050406030204" pitchFamily="18" charset="0"/>
                              </a:rPr>
                              <m:t>𝑋</m:t>
                            </m:r>
                          </m:e>
                        </m:d>
                        <m:r>
                          <a:rPr lang="en-US" altLang="ko-KR" i="1">
                            <a:solidFill>
                              <a:schemeClr val="tx1">
                                <a:lumMod val="75000"/>
                                <a:lumOff val="25000"/>
                              </a:schemeClr>
                            </a:solidFill>
                            <a:latin typeface="Cambria Math" panose="02040503050406030204" pitchFamily="18" charset="0"/>
                          </a:rPr>
                          <m:t>−</m:t>
                        </m:r>
                        <m:sSub>
                          <m:sSubPr>
                            <m:ctrlPr>
                              <a:rPr lang="en-US"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𝑚</m:t>
                            </m:r>
                          </m:e>
                          <m:sub>
                            <m:r>
                              <a:rPr lang="en-US" altLang="ko-KR" b="0" i="1" smtClean="0">
                                <a:solidFill>
                                  <a:schemeClr val="tx1">
                                    <a:lumMod val="75000"/>
                                    <a:lumOff val="25000"/>
                                  </a:schemeClr>
                                </a:solidFill>
                                <a:latin typeface="Cambria Math" panose="02040503050406030204" pitchFamily="18" charset="0"/>
                              </a:rPr>
                              <m:t>𝑟</m:t>
                            </m:r>
                          </m:sub>
                        </m:sSub>
                        <m:d>
                          <m:dPr>
                            <m:ctrlPr>
                              <a:rPr lang="en-US" altLang="ko-KR" i="1">
                                <a:solidFill>
                                  <a:schemeClr val="tx1">
                                    <a:lumMod val="75000"/>
                                    <a:lumOff val="25000"/>
                                  </a:schemeClr>
                                </a:solidFill>
                                <a:latin typeface="Cambria Math" panose="02040503050406030204" pitchFamily="18" charset="0"/>
                              </a:rPr>
                            </m:ctrlPr>
                          </m:dPr>
                          <m:e>
                            <m:r>
                              <a:rPr lang="en-US" altLang="ko-KR" b="0" i="1" smtClean="0">
                                <a:solidFill>
                                  <a:schemeClr val="tx1">
                                    <a:lumMod val="75000"/>
                                    <a:lumOff val="25000"/>
                                  </a:schemeClr>
                                </a:solidFill>
                                <a:latin typeface="Cambria Math" panose="02040503050406030204" pitchFamily="18" charset="0"/>
                              </a:rPr>
                              <m:t>𝑌</m:t>
                            </m:r>
                          </m:e>
                        </m:d>
                        <m:r>
                          <a:rPr lang="en-US" altLang="ko-KR" i="1">
                            <a:solidFill>
                              <a:schemeClr val="tx1">
                                <a:lumMod val="75000"/>
                                <a:lumOff val="25000"/>
                              </a:schemeClr>
                            </a:solidFill>
                            <a:latin typeface="Cambria Math" panose="02040503050406030204" pitchFamily="18" charset="0"/>
                          </a:rPr>
                          <m:t>]</m:t>
                        </m:r>
                      </m:e>
                      <m:sup>
                        <m:r>
                          <a:rPr lang="en-US" altLang="ko-KR" i="1">
                            <a:solidFill>
                              <a:schemeClr val="tx1">
                                <a:lumMod val="75000"/>
                                <a:lumOff val="25000"/>
                              </a:schemeClr>
                            </a:solidFill>
                            <a:latin typeface="Cambria Math" panose="02040503050406030204" pitchFamily="18" charset="0"/>
                          </a:rPr>
                          <m:t>2</m:t>
                        </m:r>
                      </m:sup>
                    </m:sSup>
                  </m:oMath>
                </a14:m>
                <a:endParaRPr lang="ko-KR"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p:txBody>
          </p:sp>
        </mc:Choice>
        <mc:Fallback xmlns="">
          <p:sp>
            <p:nvSpPr>
              <p:cNvPr id="12" name="직사각형 6">
                <a:extLst>
                  <a:ext uri="{FF2B5EF4-FFF2-40B4-BE49-F238E27FC236}">
                    <a16:creationId xmlns:a16="http://schemas.microsoft.com/office/drawing/2014/main" id="{9DBFCEC2-E962-0994-7D88-D818807850D5}"/>
                  </a:ext>
                </a:extLst>
              </p:cNvPr>
              <p:cNvSpPr>
                <a:spLocks noRot="1" noChangeAspect="1" noMove="1" noResize="1" noEditPoints="1" noAdjustHandles="1" noChangeArrowheads="1" noChangeShapeType="1" noTextEdit="1"/>
              </p:cNvSpPr>
              <p:nvPr/>
            </p:nvSpPr>
            <p:spPr bwMode="auto">
              <a:xfrm>
                <a:off x="2475566" y="6130675"/>
                <a:ext cx="8947490" cy="334027"/>
              </a:xfrm>
              <a:prstGeom prst="roundRect">
                <a:avLst>
                  <a:gd name="adj" fmla="val 0"/>
                </a:avLst>
              </a:prstGeom>
              <a:blipFill>
                <a:blip r:embed="rId7"/>
                <a:stretch>
                  <a:fillRect b="-18519"/>
                </a:stretch>
              </a:blipFill>
              <a:ln w="6350">
                <a:noFill/>
              </a:ln>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D2A25F84-65F7-0406-7EBF-C3BD869D0393}"/>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9/26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95632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사각형: 둥근 모서리 20">
            <a:extLst>
              <a:ext uri="{FF2B5EF4-FFF2-40B4-BE49-F238E27FC236}">
                <a16:creationId xmlns:a16="http://schemas.microsoft.com/office/drawing/2014/main" id="{308F7178-DCB8-8C7B-6F57-A8D3C3A30C91}"/>
              </a:ext>
            </a:extLst>
          </p:cNvPr>
          <p:cNvSpPr/>
          <p:nvPr/>
        </p:nvSpPr>
        <p:spPr>
          <a:xfrm>
            <a:off x="824117" y="5013112"/>
            <a:ext cx="5301756" cy="1197445"/>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02</a:t>
            </a:r>
            <a:endParaRPr lang="ko-KR" altLang="en-US" sz="2800">
              <a:solidFill>
                <a:schemeClr val="tx1"/>
              </a:solidFill>
            </a:endParaRPr>
          </a:p>
        </p:txBody>
      </p:sp>
      <p:grpSp>
        <p:nvGrpSpPr>
          <p:cNvPr id="36" name="그룹 35">
            <a:extLst>
              <a:ext uri="{FF2B5EF4-FFF2-40B4-BE49-F238E27FC236}">
                <a16:creationId xmlns:a16="http://schemas.microsoft.com/office/drawing/2014/main" id="{657C6FBA-F63F-700D-8E9A-82C1355FFA8C}"/>
              </a:ext>
            </a:extLst>
          </p:cNvPr>
          <p:cNvGrpSpPr/>
          <p:nvPr/>
        </p:nvGrpSpPr>
        <p:grpSpPr>
          <a:xfrm>
            <a:off x="739359" y="2832562"/>
            <a:ext cx="5036261" cy="273505"/>
            <a:chOff x="2648744" y="2335168"/>
            <a:chExt cx="4404315" cy="273505"/>
          </a:xfrm>
        </p:grpSpPr>
        <p:sp>
          <p:nvSpPr>
            <p:cNvPr id="37" name="직사각형 36">
              <a:extLst>
                <a:ext uri="{FF2B5EF4-FFF2-40B4-BE49-F238E27FC236}">
                  <a16:creationId xmlns:a16="http://schemas.microsoft.com/office/drawing/2014/main" id="{3B974DD6-4CA1-63D7-A6AF-3C25901C726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38" name="자유형 81">
              <a:extLst>
                <a:ext uri="{FF2B5EF4-FFF2-40B4-BE49-F238E27FC236}">
                  <a16:creationId xmlns:a16="http://schemas.microsoft.com/office/drawing/2014/main" id="{F0D29577-6E71-5A15-2230-C7032F5E5828}"/>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mc:AlternateContent xmlns:mc="http://schemas.openxmlformats.org/markup-compatibility/2006" xmlns:a14="http://schemas.microsoft.com/office/drawing/2010/main">
        <mc:Choice Requires="a14">
          <p:sp>
            <p:nvSpPr>
              <p:cNvPr id="39" name="모서리가 둥근 직사각형 79">
                <a:extLst>
                  <a:ext uri="{FF2B5EF4-FFF2-40B4-BE49-F238E27FC236}">
                    <a16:creationId xmlns:a16="http://schemas.microsoft.com/office/drawing/2014/main" id="{DCCEBECA-F4D9-F866-B1A4-29C13EE9444E}"/>
                  </a:ext>
                </a:extLst>
              </p:cNvPr>
              <p:cNvSpPr/>
              <p:nvPr/>
            </p:nvSpPr>
            <p:spPr>
              <a:xfrm>
                <a:off x="772681" y="2641515"/>
                <a:ext cx="5231842" cy="402414"/>
              </a:xfrm>
              <a:prstGeom prst="roundRect">
                <a:avLst>
                  <a:gd name="adj" fmla="val 50000"/>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14:m>
                  <m:oMath xmlns:m="http://schemas.openxmlformats.org/officeDocument/2006/math">
                    <m:acc>
                      <m:accPr>
                        <m:chr m:val="̃"/>
                        <m:ctrlPr>
                          <a:rPr lang="ko-KR" altLang="ko-KR" sz="1400" i="1" smtClean="0">
                            <a:solidFill>
                              <a:schemeClr val="bg1"/>
                            </a:solidFill>
                            <a:effectLst/>
                            <a:latin typeface="Cambria Math" panose="02040503050406030204" pitchFamily="18" charset="0"/>
                            <a:ea typeface="Cambria Math" panose="02040503050406030204" pitchFamily="18" charset="0"/>
                          </a:rPr>
                        </m:ctrlPr>
                      </m:accPr>
                      <m:e>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𝑌</m:t>
                            </m:r>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e>
                    </m:acc>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1</m:t>
                        </m:r>
                      </m:sub>
                    </m:sSub>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acc>
                          <m:accPr>
                            <m:chr m:val="̃"/>
                            <m:ctrlPr>
                              <a:rPr lang="ko-KR" altLang="ko-KR" sz="1400" i="1">
                                <a:solidFill>
                                  <a:schemeClr val="bg1"/>
                                </a:solidFill>
                                <a:effectLst/>
                                <a:latin typeface="Cambria Math" panose="02040503050406030204" pitchFamily="18" charset="0"/>
                                <a:ea typeface="Cambria Math" panose="02040503050406030204" pitchFamily="18" charset="0"/>
                              </a:rPr>
                            </m:ctrlPr>
                          </m:acc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1</m:t>
                        </m:r>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2</m:t>
                        </m:r>
                      </m:sub>
                    </m:sSub>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acc>
                          <m:accPr>
                            <m:chr m:val="̃"/>
                            <m:ctrlPr>
                              <a:rPr lang="ko-KR" altLang="ko-KR" sz="1400" i="1">
                                <a:solidFill>
                                  <a:schemeClr val="bg1"/>
                                </a:solidFill>
                                <a:effectLst/>
                                <a:latin typeface="Cambria Math" panose="02040503050406030204" pitchFamily="18" charset="0"/>
                                <a:ea typeface="Cambria Math" panose="02040503050406030204" pitchFamily="18" charset="0"/>
                              </a:rPr>
                            </m:ctrlPr>
                          </m:acc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2</m:t>
                        </m:r>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𝑝</m:t>
                        </m:r>
                      </m:sub>
                    </m:sSub>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acc>
                          <m:accPr>
                            <m:chr m:val="̃"/>
                            <m:ctrlPr>
                              <a:rPr lang="ko-KR" altLang="ko-KR" sz="1400" i="1">
                                <a:solidFill>
                                  <a:schemeClr val="bg1"/>
                                </a:solidFill>
                                <a:effectLst/>
                                <a:latin typeface="Cambria Math" panose="02040503050406030204" pitchFamily="18" charset="0"/>
                                <a:ea typeface="Cambria Math" panose="02040503050406030204" pitchFamily="18" charset="0"/>
                              </a:rPr>
                            </m:ctrlPr>
                          </m:acc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𝑋</m:t>
                            </m:r>
                          </m:e>
                        </m:acc>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𝑝𝑖</m:t>
                        </m:r>
                      </m:sub>
                    </m:s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400" i="1">
                            <a:solidFill>
                              <a:schemeClr val="bg1"/>
                            </a:solidFill>
                            <a:effectLst/>
                            <a:latin typeface="Cambria Math" panose="02040503050406030204" pitchFamily="18" charset="0"/>
                            <a:ea typeface="Cambria Math" panose="02040503050406030204" pitchFamily="18" charset="0"/>
                          </a:rPr>
                        </m:ctrlPr>
                      </m:accPr>
                      <m:e>
                        <m:sSub>
                          <m:sSubPr>
                            <m:ctrlPr>
                              <a:rPr lang="ko-KR" altLang="ko-KR" sz="1400" i="1">
                                <a:solidFill>
                                  <a:schemeClr val="bg1"/>
                                </a:solidFill>
                                <a:effectLst/>
                                <a:latin typeface="Cambria Math" panose="02040503050406030204" pitchFamily="18" charset="0"/>
                                <a:ea typeface="Cambria Math" panose="02040503050406030204" pitchFamily="18" charset="0"/>
                              </a:rPr>
                            </m:ctrlPr>
                          </m:sSubPr>
                          <m:e>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𝐸</m:t>
                            </m:r>
                          </m:e>
                          <m:sub>
                            <m:r>
                              <a:rPr lang="en-US" altLang="ko-KR" sz="1400" i="1" kern="0">
                                <a:solidFill>
                                  <a:schemeClr val="bg1"/>
                                </a:solidFill>
                                <a:effectLst/>
                                <a:latin typeface="Cambria Math" panose="02040503050406030204" pitchFamily="18" charset="0"/>
                                <a:ea typeface="맑은 고딕" panose="020B0503020000020004" pitchFamily="50" charset="-127"/>
                                <a:cs typeface="Times New Roman" panose="02020603050405020304" pitchFamily="18" charset="0"/>
                              </a:rPr>
                              <m:t>𝑖</m:t>
                            </m:r>
                          </m:sub>
                        </m:sSub>
                      </m:e>
                    </m:acc>
                  </m:oMath>
                </a14:m>
                <a:r>
                  <a:rPr lang="en-US" altLang="ko-KR" sz="1400" kern="0" dirty="0">
                    <a:solidFill>
                      <a:schemeClr val="bg1"/>
                    </a:solidFill>
                    <a:effectLst/>
                    <a:latin typeface="Times New Roman" panose="02020603050405020304" pitchFamily="18" charset="0"/>
                    <a:ea typeface="맑은 고딕" panose="020B0503020000020004" pitchFamily="50" charset="-127"/>
                  </a:rPr>
                  <a:t>.</a:t>
                </a:r>
                <a:endParaRPr lang="ko-KR" altLang="en-US" sz="1400" b="1" spc="-150"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endParaRPr>
              </a:p>
            </p:txBody>
          </p:sp>
        </mc:Choice>
        <mc:Fallback xmlns="">
          <p:sp>
            <p:nvSpPr>
              <p:cNvPr id="39" name="모서리가 둥근 직사각형 79">
                <a:extLst>
                  <a:ext uri="{FF2B5EF4-FFF2-40B4-BE49-F238E27FC236}">
                    <a16:creationId xmlns:a16="http://schemas.microsoft.com/office/drawing/2014/main" id="{DCCEBECA-F4D9-F866-B1A4-29C13EE9444E}"/>
                  </a:ext>
                </a:extLst>
              </p:cNvPr>
              <p:cNvSpPr>
                <a:spLocks noRot="1" noChangeAspect="1" noMove="1" noResize="1" noEditPoints="1" noAdjustHandles="1" noChangeArrowheads="1" noChangeShapeType="1" noTextEdit="1"/>
              </p:cNvSpPr>
              <p:nvPr/>
            </p:nvSpPr>
            <p:spPr>
              <a:xfrm>
                <a:off x="772681" y="2641515"/>
                <a:ext cx="5231842" cy="402414"/>
              </a:xfrm>
              <a:prstGeom prst="roundRect">
                <a:avLst>
                  <a:gd name="adj" fmla="val 50000"/>
                </a:avLst>
              </a:prstGeom>
              <a:blipFill>
                <a:blip r:embed="rId2"/>
                <a:stretch>
                  <a:fillRect/>
                </a:stretch>
              </a:blipFill>
              <a:ln w="6350">
                <a:noFill/>
              </a:ln>
              <a:effectLst/>
            </p:spPr>
            <p:txBody>
              <a:bodyPr/>
              <a:lstStyle/>
              <a:p>
                <a:r>
                  <a:rPr lang="ko-KR" altLang="en-US">
                    <a:noFill/>
                  </a:rPr>
                  <a:t> </a:t>
                </a:r>
              </a:p>
            </p:txBody>
          </p:sp>
        </mc:Fallback>
      </mc:AlternateContent>
      <p:grpSp>
        <p:nvGrpSpPr>
          <p:cNvPr id="40" name="그룹 39">
            <a:extLst>
              <a:ext uri="{FF2B5EF4-FFF2-40B4-BE49-F238E27FC236}">
                <a16:creationId xmlns:a16="http://schemas.microsoft.com/office/drawing/2014/main" id="{3584373B-D60A-1251-C6F0-B922A8DAC4C8}"/>
              </a:ext>
            </a:extLst>
          </p:cNvPr>
          <p:cNvGrpSpPr/>
          <p:nvPr/>
        </p:nvGrpSpPr>
        <p:grpSpPr>
          <a:xfrm>
            <a:off x="6416380" y="3142792"/>
            <a:ext cx="5036261" cy="273505"/>
            <a:chOff x="2648744" y="2335168"/>
            <a:chExt cx="4404315" cy="273505"/>
          </a:xfrm>
        </p:grpSpPr>
        <p:sp>
          <p:nvSpPr>
            <p:cNvPr id="41" name="직사각형 40">
              <a:extLst>
                <a:ext uri="{FF2B5EF4-FFF2-40B4-BE49-F238E27FC236}">
                  <a16:creationId xmlns:a16="http://schemas.microsoft.com/office/drawing/2014/main" id="{5527EB63-8D91-141B-4194-2BB6095BEB2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42" name="자유형 81">
              <a:extLst>
                <a:ext uri="{FF2B5EF4-FFF2-40B4-BE49-F238E27FC236}">
                  <a16:creationId xmlns:a16="http://schemas.microsoft.com/office/drawing/2014/main" id="{DB1C8B1D-1B63-6D52-25C0-E2936C15E7B6}"/>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p:sp>
        <p:nvSpPr>
          <p:cNvPr id="43" name="모서리가 둥근 직사각형 79">
            <a:extLst>
              <a:ext uri="{FF2B5EF4-FFF2-40B4-BE49-F238E27FC236}">
                <a16:creationId xmlns:a16="http://schemas.microsoft.com/office/drawing/2014/main" id="{B167F423-2612-76A3-AED6-6D6D87811542}"/>
              </a:ext>
            </a:extLst>
          </p:cNvPr>
          <p:cNvSpPr/>
          <p:nvPr/>
        </p:nvSpPr>
        <p:spPr>
          <a:xfrm>
            <a:off x="6697940" y="2597697"/>
            <a:ext cx="4517339" cy="729303"/>
          </a:xfrm>
          <a:prstGeom prst="roundRect">
            <a:avLst>
              <a:gd name="adj" fmla="val 50000"/>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br>
              <a:rPr lang="en-US" altLang="ko-KR" b="1" dirty="0"/>
            </a:br>
            <a:endParaRPr lang="en-US" altLang="ko-KR" dirty="0"/>
          </a:p>
        </p:txBody>
      </p:sp>
      <mc:AlternateContent xmlns:mc="http://schemas.openxmlformats.org/markup-compatibility/2006" xmlns:a14="http://schemas.microsoft.com/office/drawing/2010/main">
        <mc:Choice Requires="a14">
          <p:sp>
            <p:nvSpPr>
              <p:cNvPr id="3" name="직사각형 6">
                <a:extLst>
                  <a:ext uri="{FF2B5EF4-FFF2-40B4-BE49-F238E27FC236}">
                    <a16:creationId xmlns:a16="http://schemas.microsoft.com/office/drawing/2014/main" id="{0B5E59E8-EBF7-457F-DE1C-F95D1976ACF9}"/>
                  </a:ext>
                </a:extLst>
              </p:cNvPr>
              <p:cNvSpPr>
                <a:spLocks noChangeArrowheads="1"/>
              </p:cNvSpPr>
              <p:nvPr/>
            </p:nvSpPr>
            <p:spPr bwMode="auto">
              <a:xfrm>
                <a:off x="454078" y="5203318"/>
                <a:ext cx="5962302" cy="1197444"/>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just">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ko-KR"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𝑑</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1</m:t>
                          </m:r>
                        </m:sub>
                      </m:sSub>
                      <m:d>
                        <m:d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𝑋</m:t>
                                  </m:r>
                                </m:e>
                              </m:acc>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𝑖𝑗</m:t>
                              </m:r>
                            </m:sub>
                          </m:s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 </m:t>
                          </m:r>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𝑌</m:t>
                                  </m:r>
                                </m:e>
                              </m:acc>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m:t>
                              </m:r>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e>
                      </m:d>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d>
                        <m:dPr>
                          <m:begChr m:val="|"/>
                          <m:end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𝑥</m:t>
                                  </m:r>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𝑖𝑗</m:t>
                                  </m:r>
                                </m:sub>
                              </m:sSub>
                            </m:sub>
                          </m:s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𝑦</m:t>
                                  </m:r>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m:t>
                                  </m:r>
                                </m:sub>
                              </m:sSub>
                            </m:sub>
                          </m:sSub>
                        </m:e>
                      </m:d>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d>
                        <m:dPr>
                          <m:begChr m:val="|"/>
                          <m:end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𝑥</m:t>
                              </m:r>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𝑖𝑗</m:t>
                              </m:r>
                            </m:sub>
                          </m:s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𝑦</m:t>
                              </m:r>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m:t>
                              </m:r>
                            </m:sub>
                          </m:sSub>
                        </m:e>
                      </m:d>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d>
                        <m:dPr>
                          <m:begChr m:val="|"/>
                          <m:end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dPr>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𝑥</m:t>
                                  </m:r>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𝑖𝑗</m:t>
                                  </m:r>
                                </m:sub>
                              </m:sSub>
                            </m:sub>
                          </m:s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𝑦</m:t>
                                  </m:r>
                                </m:e>
                                <m:sub>
                                  <m:r>
                                    <a:rPr lang="en-US" altLang="ko-KR" sz="1800" i="1">
                                      <a:solidFill>
                                        <a:schemeClr val="tx1">
                                          <a:lumMod val="75000"/>
                                          <a:lumOff val="25000"/>
                                        </a:schemeClr>
                                      </a:solidFill>
                                      <a:effectLst/>
                                      <a:latin typeface="Cambria Math" panose="02040503050406030204" pitchFamily="18" charset="0"/>
                                      <a:ea typeface="맑은 고딕" panose="020B0503020000020004" pitchFamily="50" charset="-127"/>
                                    </a:rPr>
                                    <m:t>𝑖</m:t>
                                  </m:r>
                                </m:sub>
                              </m:sSub>
                            </m:sub>
                          </m:sSub>
                        </m:e>
                      </m:d>
                    </m:oMath>
                  </m:oMathPara>
                </a14:m>
                <a:endParaRPr lang="ko-KR"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algn="just">
                  <a:spcAft>
                    <a:spcPts val="1200"/>
                  </a:spcAft>
                </a:pPr>
                <a:r>
                  <a:rPr lang="en-US"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rPr>
                  <a:t>	where </a:t>
                </a:r>
                <a14:m>
                  <m:oMath xmlns:m="http://schemas.openxmlformats.org/officeDocument/2006/math">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𝑋</m:t>
                            </m:r>
                          </m:e>
                        </m:acc>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𝑖𝑗</m:t>
                        </m:r>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𝑥</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𝑖𝑗</m:t>
                            </m:r>
                          </m:sub>
                        </m:sSub>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𝑥</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𝑖𝑗</m:t>
                        </m:r>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𝑥</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𝑖𝑗</m:t>
                            </m:r>
                          </m:sub>
                        </m:sSub>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m:t>
                    </m:r>
                  </m:oMath>
                </a14:m>
                <a:r>
                  <a:rPr lang="en-US"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𝑌</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m:t>
                            </m:r>
                          </m:sub>
                        </m:sSub>
                      </m:e>
                    </m:acc>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𝑙</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𝑦</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m:t>
                            </m:r>
                          </m:sub>
                        </m:sSub>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𝑦</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m:t>
                        </m:r>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 </m:t>
                    </m:r>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𝑟</m:t>
                        </m:r>
                      </m:e>
                      <m:sub>
                        <m:sSub>
                          <m:sSub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𝑦</m:t>
                            </m:r>
                          </m:e>
                          <m:sub>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𝑖</m:t>
                            </m:r>
                          </m:sub>
                        </m:sSub>
                      </m:sub>
                    </m:sSub>
                    <m:r>
                      <a:rPr lang="en-US" altLang="ko-KR" sz="1800">
                        <a:solidFill>
                          <a:schemeClr val="tx1">
                            <a:lumMod val="75000"/>
                            <a:lumOff val="25000"/>
                          </a:schemeClr>
                        </a:solidFill>
                        <a:effectLst/>
                        <a:latin typeface="Cambria Math" panose="02040503050406030204" pitchFamily="18" charset="0"/>
                        <a:ea typeface="Times New Roman" panose="02020603050405020304" pitchFamily="18" charset="0"/>
                      </a:rPr>
                      <m:t>)</m:t>
                    </m:r>
                  </m:oMath>
                </a14:m>
                <a:endParaRPr lang="ko-KR" altLang="ko-KR"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3" name="직사각형 6">
                <a:extLst>
                  <a:ext uri="{FF2B5EF4-FFF2-40B4-BE49-F238E27FC236}">
                    <a16:creationId xmlns:a16="http://schemas.microsoft.com/office/drawing/2014/main" id="{0B5E59E8-EBF7-457F-DE1C-F95D1976ACF9}"/>
                  </a:ext>
                </a:extLst>
              </p:cNvPr>
              <p:cNvSpPr>
                <a:spLocks noRot="1" noChangeAspect="1" noMove="1" noResize="1" noEditPoints="1" noAdjustHandles="1" noChangeArrowheads="1" noChangeShapeType="1" noTextEdit="1"/>
              </p:cNvSpPr>
              <p:nvPr/>
            </p:nvSpPr>
            <p:spPr bwMode="auto">
              <a:xfrm>
                <a:off x="454078" y="5203318"/>
                <a:ext cx="5962302" cy="1197444"/>
              </a:xfrm>
              <a:prstGeom prst="roundRect">
                <a:avLst>
                  <a:gd name="adj" fmla="val 0"/>
                </a:avLst>
              </a:prstGeom>
              <a:blipFill>
                <a:blip r:embed="rId3"/>
                <a:stretch>
                  <a:fillRect/>
                </a:stretch>
              </a:blipFill>
              <a:ln w="63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직사각형 6">
                <a:extLst>
                  <a:ext uri="{FF2B5EF4-FFF2-40B4-BE49-F238E27FC236}">
                    <a16:creationId xmlns:a16="http://schemas.microsoft.com/office/drawing/2014/main" id="{1A7B37B3-C677-DCC5-B097-13BE52EF0843}"/>
                  </a:ext>
                </a:extLst>
              </p:cNvPr>
              <p:cNvSpPr>
                <a:spLocks noChangeArrowheads="1"/>
              </p:cNvSpPr>
              <p:nvPr/>
            </p:nvSpPr>
            <p:spPr bwMode="auto">
              <a:xfrm>
                <a:off x="923370" y="3457687"/>
                <a:ext cx="5023717" cy="1516749"/>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Arial" panose="020B0604020202020204" pitchFamily="34" charset="0"/>
                  <a:buChar char="•"/>
                </a:pPr>
                <a14:m>
                  <m:oMath xmlns:m="http://schemas.openxmlformats.org/officeDocument/2006/math">
                    <m:r>
                      <a:rPr lang="en-US" altLang="ko-KR" i="1" smtClean="0">
                        <a:solidFill>
                          <a:schemeClr val="tx1">
                            <a:lumMod val="75000"/>
                            <a:lumOff val="25000"/>
                          </a:schemeClr>
                        </a:solidFill>
                        <a:latin typeface="Cambria Math" panose="02040503050406030204" pitchFamily="18" charset="0"/>
                      </a:rPr>
                      <m:t>𝑄</m:t>
                    </m:r>
                    <m:d>
                      <m:dPr>
                        <m:ctrlPr>
                          <a:rPr lang="ko-KR" altLang="ko-KR" i="1">
                            <a:solidFill>
                              <a:schemeClr val="tx1">
                                <a:lumMod val="75000"/>
                                <a:lumOff val="25000"/>
                              </a:schemeClr>
                            </a:solidFill>
                            <a:latin typeface="Cambria Math" panose="02040503050406030204" pitchFamily="18" charset="0"/>
                          </a:rPr>
                        </m:ctrlPr>
                      </m:dPr>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m:t>
                            </m:r>
                            <m:r>
                              <a:rPr lang="en-US" altLang="ko-KR">
                                <a:solidFill>
                                  <a:schemeClr val="tx1">
                                    <a:lumMod val="75000"/>
                                    <a:lumOff val="25000"/>
                                  </a:schemeClr>
                                </a:solidFill>
                                <a:latin typeface="Cambria Math" panose="02040503050406030204" pitchFamily="18" charset="0"/>
                              </a:rPr>
                              <m:t>0</m:t>
                            </m:r>
                          </m:sub>
                        </m:sSub>
                        <m:r>
                          <a:rPr lang="en-US" altLang="ko-KR">
                            <a:solidFill>
                              <a:schemeClr val="tx1">
                                <a:lumMod val="75000"/>
                                <a:lumOff val="25000"/>
                              </a:schemeClr>
                            </a:solidFill>
                            <a:latin typeface="Cambria Math" panose="02040503050406030204" pitchFamily="18" charset="0"/>
                          </a:rPr>
                          <m:t>,</m:t>
                        </m:r>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m:t>
                            </m:r>
                            <m:r>
                              <a:rPr lang="en-US" altLang="ko-KR">
                                <a:solidFill>
                                  <a:schemeClr val="tx1">
                                    <a:lumMod val="75000"/>
                                    <a:lumOff val="25000"/>
                                  </a:schemeClr>
                                </a:solidFill>
                                <a:latin typeface="Cambria Math" panose="02040503050406030204" pitchFamily="18" charset="0"/>
                              </a:rPr>
                              <m:t>1</m:t>
                            </m:r>
                          </m:sub>
                        </m:sSub>
                        <m:r>
                          <a:rPr lang="en-US" altLang="ko-KR">
                            <a:solidFill>
                              <a:schemeClr val="tx1">
                                <a:lumMod val="75000"/>
                                <a:lumOff val="25000"/>
                              </a:schemeClr>
                            </a:solidFill>
                            <a:latin typeface="Cambria Math" panose="02040503050406030204" pitchFamily="18" charset="0"/>
                          </a:rPr>
                          <m:t>, ⋯, </m:t>
                        </m:r>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𝑘𝑝</m:t>
                            </m:r>
                          </m:sub>
                        </m:sSub>
                      </m:e>
                    </m:d>
                    <m:r>
                      <a:rPr lang="en-US" altLang="ko-KR">
                        <a:solidFill>
                          <a:schemeClr val="tx1">
                            <a:lumMod val="75000"/>
                            <a:lumOff val="25000"/>
                          </a:schemeClr>
                        </a:solidFill>
                        <a:latin typeface="Cambria Math" panose="02040503050406030204" pitchFamily="18" charset="0"/>
                      </a:rPr>
                      <m:t>=</m:t>
                    </m:r>
                    <m:nary>
                      <m:naryPr>
                        <m:chr m:val="∑"/>
                        <m:limLoc m:val="undOvr"/>
                        <m:ctrlPr>
                          <a:rPr lang="ko-KR" altLang="ko-KR"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𝑖</m:t>
                        </m:r>
                        <m:r>
                          <a:rPr lang="en-US" altLang="ko-KR">
                            <a:solidFill>
                              <a:schemeClr val="tx1">
                                <a:lumMod val="75000"/>
                                <a:lumOff val="25000"/>
                              </a:schemeClr>
                            </a:solidFill>
                            <a:latin typeface="Cambria Math" panose="02040503050406030204" pitchFamily="18" charset="0"/>
                          </a:rPr>
                          <m:t>=1</m:t>
                        </m:r>
                      </m:sub>
                      <m:sup>
                        <m:r>
                          <a:rPr lang="en-US" altLang="ko-KR" i="1">
                            <a:solidFill>
                              <a:schemeClr val="tx1">
                                <a:lumMod val="75000"/>
                                <a:lumOff val="25000"/>
                              </a:schemeClr>
                            </a:solidFill>
                            <a:latin typeface="Cambria Math" panose="02040503050406030204" pitchFamily="18" charset="0"/>
                          </a:rPr>
                          <m:t>𝑛</m:t>
                        </m:r>
                      </m:sup>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𝑑</m:t>
                            </m:r>
                          </m:e>
                          <m:sub>
                            <m:r>
                              <a:rPr lang="en-US" altLang="ko-KR" i="1">
                                <a:solidFill>
                                  <a:schemeClr val="tx1">
                                    <a:lumMod val="75000"/>
                                    <a:lumOff val="25000"/>
                                  </a:schemeClr>
                                </a:solidFill>
                                <a:latin typeface="Cambria Math" panose="02040503050406030204" pitchFamily="18" charset="0"/>
                              </a:rPr>
                              <m:t>1</m:t>
                            </m:r>
                          </m:sub>
                        </m:sSub>
                        <m:r>
                          <a:rPr lang="en-US" altLang="ko-KR">
                            <a:solidFill>
                              <a:schemeClr val="tx1">
                                <a:lumMod val="75000"/>
                                <a:lumOff val="25000"/>
                              </a:schemeClr>
                            </a:solidFill>
                            <a:latin typeface="Cambria Math" panose="02040503050406030204" pitchFamily="18" charset="0"/>
                          </a:rPr>
                          <m:t>(</m:t>
                        </m:r>
                        <m:acc>
                          <m:accPr>
                            <m:chr m:val="̃"/>
                            <m:ctrlPr>
                              <a:rPr lang="ko-KR" altLang="ko-KR" i="1">
                                <a:solidFill>
                                  <a:schemeClr val="tx1">
                                    <a:lumMod val="75000"/>
                                    <a:lumOff val="25000"/>
                                  </a:schemeClr>
                                </a:solidFill>
                                <a:latin typeface="Cambria Math" panose="02040503050406030204" pitchFamily="18" charset="0"/>
                              </a:rPr>
                            </m:ctrlPr>
                          </m:accPr>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𝑌</m:t>
                                </m:r>
                              </m:e>
                              <m:sub>
                                <m:r>
                                  <a:rPr lang="en-US" altLang="ko-KR" i="1">
                                    <a:solidFill>
                                      <a:schemeClr val="tx1">
                                        <a:lumMod val="75000"/>
                                        <a:lumOff val="25000"/>
                                      </a:schemeClr>
                                    </a:solidFill>
                                    <a:latin typeface="Cambria Math" panose="02040503050406030204" pitchFamily="18" charset="0"/>
                                  </a:rPr>
                                  <m:t>𝑖</m:t>
                                </m:r>
                              </m:sub>
                            </m:sSub>
                          </m:e>
                        </m:acc>
                        <m:r>
                          <a:rPr lang="en-US" altLang="ko-KR">
                            <a:solidFill>
                              <a:schemeClr val="tx1">
                                <a:lumMod val="75000"/>
                                <a:lumOff val="25000"/>
                              </a:schemeClr>
                            </a:solidFill>
                            <a:latin typeface="Cambria Math" panose="02040503050406030204" pitchFamily="18" charset="0"/>
                          </a:rPr>
                          <m:t>,</m:t>
                        </m:r>
                        <m:nary>
                          <m:naryPr>
                            <m:chr m:val="∑"/>
                            <m:limLoc m:val="undOvr"/>
                            <m:ctrlPr>
                              <a:rPr lang="ko-KR" altLang="ko-KR"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ko-KR" i="1">
                                    <a:solidFill>
                                      <a:schemeClr val="tx1">
                                        <a:lumMod val="75000"/>
                                        <a:lumOff val="25000"/>
                                      </a:schemeClr>
                                    </a:solidFill>
                                    <a:latin typeface="Cambria Math" panose="02040503050406030204" pitchFamily="18" charset="0"/>
                                  </a:rPr>
                                </m:ctrlPr>
                              </m:sSubPr>
                              <m:e>
                                <m:acc>
                                  <m:accPr>
                                    <m:chr m:val="̃"/>
                                    <m:ctrlPr>
                                      <a:rPr lang="ko-KR" altLang="ko-KR" i="1">
                                        <a:solidFill>
                                          <a:schemeClr val="tx1">
                                            <a:lumMod val="75000"/>
                                            <a:lumOff val="25000"/>
                                          </a:schemeClr>
                                        </a:solidFill>
                                        <a:latin typeface="Cambria Math" panose="02040503050406030204" pitchFamily="18" charset="0"/>
                                      </a:rPr>
                                    </m:ctrlPr>
                                  </m:accPr>
                                  <m:e>
                                    <m:r>
                                      <a:rPr lang="en-US" altLang="ko-KR" i="1">
                                        <a:solidFill>
                                          <a:schemeClr val="tx1">
                                            <a:lumMod val="75000"/>
                                            <a:lumOff val="25000"/>
                                          </a:schemeClr>
                                        </a:solidFill>
                                        <a:latin typeface="Cambria Math" panose="02040503050406030204" pitchFamily="18" charset="0"/>
                                      </a:rPr>
                                      <m:t>𝑋</m:t>
                                    </m:r>
                                  </m:e>
                                </m:acc>
                              </m:e>
                              <m:sub>
                                <m:r>
                                  <a:rPr lang="en-US" altLang="ko-KR" i="1">
                                    <a:solidFill>
                                      <a:schemeClr val="tx1">
                                        <a:lumMod val="75000"/>
                                        <a:lumOff val="25000"/>
                                      </a:schemeClr>
                                    </a:solidFill>
                                    <a:latin typeface="Cambria Math" panose="02040503050406030204" pitchFamily="18" charset="0"/>
                                  </a:rPr>
                                  <m:t>𝑖𝑗</m:t>
                                </m:r>
                              </m:sub>
                            </m:sSub>
                            <m:r>
                              <a:rPr lang="en-US" altLang="ko-KR">
                                <a:solidFill>
                                  <a:schemeClr val="tx1">
                                    <a:lumMod val="75000"/>
                                    <a:lumOff val="25000"/>
                                  </a:schemeClr>
                                </a:solidFill>
                                <a:latin typeface="Cambria Math" panose="02040503050406030204" pitchFamily="18" charset="0"/>
                              </a:rPr>
                              <m:t>)</m:t>
                            </m:r>
                          </m:e>
                        </m:nary>
                      </m:e>
                    </m:nary>
                  </m:oMath>
                </a14:m>
                <a:endParaRPr lang="ko-KR" altLang="ko-KR" dirty="0">
                  <a:solidFill>
                    <a:schemeClr val="tx1">
                      <a:lumMod val="75000"/>
                      <a:lumOff val="25000"/>
                    </a:schemeClr>
                  </a:solidFill>
                </a:endParaRPr>
              </a:p>
              <a:p>
                <a14:m>
                  <m:oMath xmlns:m="http://schemas.openxmlformats.org/officeDocument/2006/math">
                    <m:r>
                      <a:rPr lang="en-US" altLang="ko-KR">
                        <a:solidFill>
                          <a:schemeClr val="tx1">
                            <a:lumMod val="75000"/>
                            <a:lumOff val="25000"/>
                          </a:schemeClr>
                        </a:solidFill>
                        <a:latin typeface="Cambria Math" panose="02040503050406030204" pitchFamily="18" charset="0"/>
                      </a:rPr>
                      <m:t>=</m:t>
                    </m:r>
                    <m:nary>
                      <m:naryPr>
                        <m:chr m:val="∑"/>
                        <m:limLoc m:val="undOvr"/>
                        <m:ctrlPr>
                          <a:rPr lang="ko-KR" altLang="ko-KR"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𝑖</m:t>
                        </m:r>
                        <m:r>
                          <a:rPr lang="en-US" altLang="ko-KR">
                            <a:solidFill>
                              <a:schemeClr val="tx1">
                                <a:lumMod val="75000"/>
                                <a:lumOff val="25000"/>
                              </a:schemeClr>
                            </a:solidFill>
                            <a:latin typeface="Cambria Math" panose="02040503050406030204" pitchFamily="18" charset="0"/>
                          </a:rPr>
                          <m:t>=1</m:t>
                        </m:r>
                      </m:sub>
                      <m:sup>
                        <m:r>
                          <a:rPr lang="en-US" altLang="ko-KR" i="1">
                            <a:solidFill>
                              <a:schemeClr val="tx1">
                                <a:lumMod val="75000"/>
                                <a:lumOff val="25000"/>
                              </a:schemeClr>
                            </a:solidFill>
                            <a:latin typeface="Cambria Math" panose="02040503050406030204" pitchFamily="18" charset="0"/>
                          </a:rPr>
                          <m:t>𝑛</m:t>
                        </m:r>
                      </m:sup>
                      <m:e>
                        <m:d>
                          <m:dPr>
                            <m:ctrlPr>
                              <a:rPr lang="ko-KR" altLang="ko-KR" i="1">
                                <a:solidFill>
                                  <a:schemeClr val="tx1">
                                    <a:lumMod val="75000"/>
                                    <a:lumOff val="25000"/>
                                  </a:schemeClr>
                                </a:solidFill>
                                <a:latin typeface="Cambria Math" panose="02040503050406030204" pitchFamily="18" charset="0"/>
                              </a:rPr>
                            </m:ctrlPr>
                          </m:dPr>
                          <m:e>
                            <m:d>
                              <m:dPr>
                                <m:begChr m:val="|"/>
                                <m:endChr m:val="|"/>
                                <m:ctrlPr>
                                  <a:rPr lang="ko-KR" altLang="ko-KR" i="1">
                                    <a:solidFill>
                                      <a:schemeClr val="tx1">
                                        <a:lumMod val="75000"/>
                                        <a:lumOff val="25000"/>
                                      </a:schemeClr>
                                    </a:solidFill>
                                    <a:latin typeface="Cambria Math" panose="02040503050406030204" pitchFamily="18" charset="0"/>
                                  </a:rPr>
                                </m:ctrlPr>
                              </m:dPr>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𝑙</m:t>
                                    </m:r>
                                  </m:e>
                                  <m: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𝑦</m:t>
                                        </m:r>
                                      </m:e>
                                      <m:sub>
                                        <m:r>
                                          <a:rPr lang="en-US" altLang="ko-KR" i="1">
                                            <a:solidFill>
                                              <a:schemeClr val="tx1">
                                                <a:lumMod val="75000"/>
                                                <a:lumOff val="25000"/>
                                              </a:schemeClr>
                                            </a:solidFill>
                                            <a:latin typeface="Cambria Math" panose="02040503050406030204" pitchFamily="18" charset="0"/>
                                          </a:rPr>
                                          <m:t>𝑖</m:t>
                                        </m:r>
                                      </m:sub>
                                    </m:sSub>
                                  </m:sub>
                                </m:sSub>
                                <m:r>
                                  <a:rPr lang="en-US" altLang="ko-KR" i="1">
                                    <a:solidFill>
                                      <a:schemeClr val="tx1">
                                        <a:lumMod val="75000"/>
                                        <a:lumOff val="25000"/>
                                      </a:schemeClr>
                                    </a:solidFill>
                                    <a:latin typeface="Cambria Math" panose="02040503050406030204" pitchFamily="18" charset="0"/>
                                  </a:rPr>
                                  <m:t>−</m:t>
                                </m:r>
                                <m:nary>
                                  <m:naryPr>
                                    <m:chr m:val="∑"/>
                                    <m:limLoc m:val="undOvr"/>
                                    <m:ctrlPr>
                                      <a:rPr lang="ko-KR" altLang="ko-KR"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𝑙</m:t>
                                        </m:r>
                                      </m:e>
                                      <m: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𝑥</m:t>
                                            </m:r>
                                          </m:e>
                                          <m:sub>
                                            <m:r>
                                              <a:rPr lang="en-US" altLang="ko-KR" i="1">
                                                <a:solidFill>
                                                  <a:schemeClr val="tx1">
                                                    <a:lumMod val="75000"/>
                                                    <a:lumOff val="25000"/>
                                                  </a:schemeClr>
                                                </a:solidFill>
                                                <a:latin typeface="Cambria Math" panose="02040503050406030204" pitchFamily="18" charset="0"/>
                                              </a:rPr>
                                              <m:t>𝑖𝑗</m:t>
                                            </m:r>
                                          </m:sub>
                                        </m:sSub>
                                      </m:sub>
                                    </m:sSub>
                                  </m:e>
                                </m:nary>
                              </m:e>
                            </m:d>
                            <m:r>
                              <a:rPr lang="en-US" altLang="ko-KR">
                                <a:solidFill>
                                  <a:schemeClr val="tx1">
                                    <a:lumMod val="75000"/>
                                    <a:lumOff val="25000"/>
                                  </a:schemeClr>
                                </a:solidFill>
                                <a:latin typeface="Cambria Math" panose="02040503050406030204" pitchFamily="18" charset="0"/>
                              </a:rPr>
                              <m:t>+</m:t>
                            </m:r>
                            <m:d>
                              <m:dPr>
                                <m:begChr m:val="|"/>
                                <m:endChr m:val="|"/>
                                <m:ctrlPr>
                                  <a:rPr lang="ko-KR" altLang="ko-KR" i="1">
                                    <a:solidFill>
                                      <a:schemeClr val="tx1">
                                        <a:lumMod val="75000"/>
                                        <a:lumOff val="25000"/>
                                      </a:schemeClr>
                                    </a:solidFill>
                                    <a:latin typeface="Cambria Math" panose="02040503050406030204" pitchFamily="18" charset="0"/>
                                  </a:rPr>
                                </m:ctrlPr>
                              </m:dPr>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𝑦</m:t>
                                    </m:r>
                                  </m:e>
                                  <m:sub>
                                    <m:r>
                                      <a:rPr lang="en-US" altLang="ko-KR" i="1">
                                        <a:solidFill>
                                          <a:schemeClr val="tx1">
                                            <a:lumMod val="75000"/>
                                            <a:lumOff val="25000"/>
                                          </a:schemeClr>
                                        </a:solidFill>
                                        <a:latin typeface="Cambria Math" panose="02040503050406030204" pitchFamily="18" charset="0"/>
                                      </a:rPr>
                                      <m:t>𝑖</m:t>
                                    </m:r>
                                  </m:sub>
                                </m:sSub>
                                <m:r>
                                  <a:rPr lang="en-US" altLang="ko-KR" i="1">
                                    <a:solidFill>
                                      <a:schemeClr val="tx1">
                                        <a:lumMod val="75000"/>
                                        <a:lumOff val="25000"/>
                                      </a:schemeClr>
                                    </a:solidFill>
                                    <a:latin typeface="Cambria Math" panose="02040503050406030204" pitchFamily="18" charset="0"/>
                                  </a:rPr>
                                  <m:t>−</m:t>
                                </m:r>
                                <m:nary>
                                  <m:naryPr>
                                    <m:chr m:val="∑"/>
                                    <m:limLoc m:val="undOvr"/>
                                    <m:ctrlPr>
                                      <a:rPr lang="ko-KR" altLang="ko-KR"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𝑥</m:t>
                                        </m:r>
                                      </m:e>
                                      <m:sub>
                                        <m:r>
                                          <a:rPr lang="en-US" altLang="ko-KR" i="1">
                                            <a:solidFill>
                                              <a:schemeClr val="tx1">
                                                <a:lumMod val="75000"/>
                                                <a:lumOff val="25000"/>
                                              </a:schemeClr>
                                            </a:solidFill>
                                            <a:latin typeface="Cambria Math" panose="02040503050406030204" pitchFamily="18" charset="0"/>
                                          </a:rPr>
                                          <m:t>𝑖𝑗</m:t>
                                        </m:r>
                                      </m:sub>
                                    </m:sSub>
                                  </m:e>
                                </m:nary>
                              </m:e>
                            </m:d>
                            <m:r>
                              <a:rPr lang="en-US" altLang="ko-KR">
                                <a:solidFill>
                                  <a:schemeClr val="tx1">
                                    <a:lumMod val="75000"/>
                                    <a:lumOff val="25000"/>
                                  </a:schemeClr>
                                </a:solidFill>
                                <a:latin typeface="Cambria Math" panose="02040503050406030204" pitchFamily="18" charset="0"/>
                              </a:rPr>
                              <m:t>+</m:t>
                            </m:r>
                            <m:d>
                              <m:dPr>
                                <m:begChr m:val="|"/>
                                <m:endChr m:val="|"/>
                                <m:ctrlPr>
                                  <a:rPr lang="ko-KR" altLang="ko-KR" i="1">
                                    <a:solidFill>
                                      <a:schemeClr val="tx1">
                                        <a:lumMod val="75000"/>
                                        <a:lumOff val="25000"/>
                                      </a:schemeClr>
                                    </a:solidFill>
                                    <a:latin typeface="Cambria Math" panose="02040503050406030204" pitchFamily="18" charset="0"/>
                                  </a:rPr>
                                </m:ctrlPr>
                              </m:dPr>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𝑟</m:t>
                                    </m:r>
                                  </m:e>
                                  <m: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𝑦</m:t>
                                        </m:r>
                                      </m:e>
                                      <m:sub>
                                        <m:r>
                                          <a:rPr lang="en-US" altLang="ko-KR" i="1">
                                            <a:solidFill>
                                              <a:schemeClr val="tx1">
                                                <a:lumMod val="75000"/>
                                                <a:lumOff val="25000"/>
                                              </a:schemeClr>
                                            </a:solidFill>
                                            <a:latin typeface="Cambria Math" panose="02040503050406030204" pitchFamily="18" charset="0"/>
                                          </a:rPr>
                                          <m:t>𝑖</m:t>
                                        </m:r>
                                      </m:sub>
                                    </m:sSub>
                                  </m:sub>
                                </m:sSub>
                                <m:r>
                                  <a:rPr lang="en-US" altLang="ko-KR" i="1">
                                    <a:solidFill>
                                      <a:schemeClr val="tx1">
                                        <a:lumMod val="75000"/>
                                        <a:lumOff val="25000"/>
                                      </a:schemeClr>
                                    </a:solidFill>
                                    <a:latin typeface="Cambria Math" panose="02040503050406030204" pitchFamily="18" charset="0"/>
                                  </a:rPr>
                                  <m:t>−</m:t>
                                </m:r>
                                <m:nary>
                                  <m:naryPr>
                                    <m:chr m:val="∑"/>
                                    <m:limLoc m:val="undOvr"/>
                                    <m:ctrlPr>
                                      <a:rPr lang="ko-KR" altLang="ko-KR" i="1">
                                        <a:solidFill>
                                          <a:schemeClr val="tx1">
                                            <a:lumMod val="75000"/>
                                            <a:lumOff val="25000"/>
                                          </a:schemeClr>
                                        </a:solidFill>
                                        <a:latin typeface="Cambria Math" panose="02040503050406030204" pitchFamily="18" charset="0"/>
                                      </a:rPr>
                                    </m:ctrlPr>
                                  </m:naryPr>
                                  <m:sub>
                                    <m:r>
                                      <a:rPr lang="en-US" altLang="ko-KR" i="1">
                                        <a:solidFill>
                                          <a:schemeClr val="tx1">
                                            <a:lumMod val="75000"/>
                                            <a:lumOff val="25000"/>
                                          </a:schemeClr>
                                        </a:solidFill>
                                        <a:latin typeface="Cambria Math" panose="02040503050406030204" pitchFamily="18" charset="0"/>
                                      </a:rPr>
                                      <m:t>𝑗</m:t>
                                    </m:r>
                                    <m:r>
                                      <a:rPr lang="en-US" altLang="ko-KR">
                                        <a:solidFill>
                                          <a:schemeClr val="tx1">
                                            <a:lumMod val="75000"/>
                                            <a:lumOff val="25000"/>
                                          </a:schemeClr>
                                        </a:solidFill>
                                        <a:latin typeface="Cambria Math" panose="02040503050406030204" pitchFamily="18" charset="0"/>
                                      </a:rPr>
                                      <m:t>=0</m:t>
                                    </m:r>
                                  </m:sub>
                                  <m:sup>
                                    <m:r>
                                      <a:rPr lang="en-US" altLang="ko-KR" i="1">
                                        <a:solidFill>
                                          <a:schemeClr val="tx1">
                                            <a:lumMod val="75000"/>
                                            <a:lumOff val="25000"/>
                                          </a:schemeClr>
                                        </a:solidFill>
                                        <a:latin typeface="Cambria Math" panose="02040503050406030204" pitchFamily="18" charset="0"/>
                                      </a:rPr>
                                      <m:t>𝑝</m:t>
                                    </m:r>
                                  </m:sup>
                                  <m:e>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𝛽</m:t>
                                        </m:r>
                                      </m:e>
                                      <m:sub>
                                        <m:r>
                                          <a:rPr lang="en-US" altLang="ko-KR" i="1">
                                            <a:solidFill>
                                              <a:schemeClr val="tx1">
                                                <a:lumMod val="75000"/>
                                                <a:lumOff val="25000"/>
                                              </a:schemeClr>
                                            </a:solidFill>
                                            <a:latin typeface="Cambria Math" panose="02040503050406030204" pitchFamily="18" charset="0"/>
                                          </a:rPr>
                                          <m:t>𝑘𝑗</m:t>
                                        </m:r>
                                      </m:sub>
                                    </m:s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𝑟</m:t>
                                        </m:r>
                                      </m:e>
                                      <m:sub>
                                        <m:sSub>
                                          <m:sSubPr>
                                            <m:ctrlPr>
                                              <a:rPr lang="ko-KR" altLang="ko-KR" i="1">
                                                <a:solidFill>
                                                  <a:schemeClr val="tx1">
                                                    <a:lumMod val="75000"/>
                                                    <a:lumOff val="25000"/>
                                                  </a:schemeClr>
                                                </a:solidFill>
                                                <a:latin typeface="Cambria Math" panose="02040503050406030204" pitchFamily="18" charset="0"/>
                                              </a:rPr>
                                            </m:ctrlPr>
                                          </m:sSubPr>
                                          <m:e>
                                            <m:r>
                                              <a:rPr lang="en-US" altLang="ko-KR" i="1">
                                                <a:solidFill>
                                                  <a:schemeClr val="tx1">
                                                    <a:lumMod val="75000"/>
                                                    <a:lumOff val="25000"/>
                                                  </a:schemeClr>
                                                </a:solidFill>
                                                <a:latin typeface="Cambria Math" panose="02040503050406030204" pitchFamily="18" charset="0"/>
                                              </a:rPr>
                                              <m:t>𝑥</m:t>
                                            </m:r>
                                          </m:e>
                                          <m:sub>
                                            <m:r>
                                              <a:rPr lang="en-US" altLang="ko-KR" i="1">
                                                <a:solidFill>
                                                  <a:schemeClr val="tx1">
                                                    <a:lumMod val="75000"/>
                                                    <a:lumOff val="25000"/>
                                                  </a:schemeClr>
                                                </a:solidFill>
                                                <a:latin typeface="Cambria Math" panose="02040503050406030204" pitchFamily="18" charset="0"/>
                                              </a:rPr>
                                              <m:t>𝑖𝑗</m:t>
                                            </m:r>
                                          </m:sub>
                                        </m:sSub>
                                      </m:sub>
                                    </m:sSub>
                                  </m:e>
                                </m:nary>
                              </m:e>
                            </m:d>
                          </m:e>
                        </m:d>
                      </m:e>
                    </m:nary>
                  </m:oMath>
                </a14:m>
                <a:r>
                  <a:rPr lang="en-US" altLang="ko-KR" dirty="0">
                    <a:solidFill>
                      <a:schemeClr val="tx1">
                        <a:lumMod val="75000"/>
                        <a:lumOff val="25000"/>
                      </a:schemeClr>
                    </a:solidFill>
                  </a:rPr>
                  <a:t>,</a:t>
                </a:r>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5" name="직사각형 6">
                <a:extLst>
                  <a:ext uri="{FF2B5EF4-FFF2-40B4-BE49-F238E27FC236}">
                    <a16:creationId xmlns:a16="http://schemas.microsoft.com/office/drawing/2014/main" id="{1A7B37B3-C677-DCC5-B097-13BE52EF0843}"/>
                  </a:ext>
                </a:extLst>
              </p:cNvPr>
              <p:cNvSpPr>
                <a:spLocks noRot="1" noChangeAspect="1" noMove="1" noResize="1" noEditPoints="1" noAdjustHandles="1" noChangeArrowheads="1" noChangeShapeType="1" noTextEdit="1"/>
              </p:cNvSpPr>
              <p:nvPr/>
            </p:nvSpPr>
            <p:spPr bwMode="auto">
              <a:xfrm>
                <a:off x="923370" y="3457687"/>
                <a:ext cx="5023717" cy="1516749"/>
              </a:xfrm>
              <a:prstGeom prst="roundRect">
                <a:avLst>
                  <a:gd name="adj" fmla="val 0"/>
                </a:avLst>
              </a:prstGeom>
              <a:blipFill>
                <a:blip r:embed="rId4"/>
                <a:stretch>
                  <a:fillRect l="-1939" t="-39759" b="-67470"/>
                </a:stretch>
              </a:blipFill>
              <a:ln w="63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93E667-76BD-2FE2-ECEF-12911E1FB4F3}"/>
                  </a:ext>
                </a:extLst>
              </p:cNvPr>
              <p:cNvSpPr txBox="1"/>
              <p:nvPr/>
            </p:nvSpPr>
            <p:spPr>
              <a:xfrm>
                <a:off x="6496090" y="3551686"/>
                <a:ext cx="5177324" cy="2271456"/>
              </a:xfrm>
              <a:prstGeom prst="rect">
                <a:avLst/>
              </a:prstGeom>
              <a:noFill/>
            </p:spPr>
            <p:txBody>
              <a:bodyPr wrap="square">
                <a:spAutoFit/>
              </a:bodyPr>
              <a:lstStyle/>
              <a:p>
                <a:r>
                  <a:rPr lang="en-US" altLang="ko-KR" sz="2000" b="1" dirty="0">
                    <a:latin typeface="Söhne"/>
                    <a:ea typeface="나눔고딕" panose="020D0604000000000000" pitchFamily="50" charset="-127"/>
                  </a:rPr>
                  <a:t>Methods Used</a:t>
                </a:r>
                <a:r>
                  <a:rPr lang="en-US" altLang="ko-KR" sz="2000" dirty="0">
                    <a:latin typeface="Söhne"/>
                    <a:ea typeface="나눔고딕" panose="020D0604000000000000" pitchFamily="50" charset="-127"/>
                  </a:rPr>
                  <a:t>: Genetic Algorithm &amp; Harmony Search Algorithm</a:t>
                </a:r>
              </a:p>
              <a:p>
                <a:r>
                  <a:rPr lang="en-US" altLang="ko-KR" sz="2000" b="1" dirty="0">
                    <a:latin typeface="Söhne"/>
                    <a:ea typeface="나눔고딕" panose="020D0604000000000000" pitchFamily="50" charset="-127"/>
                  </a:rPr>
                  <a:t>Purpose</a:t>
                </a:r>
                <a:r>
                  <a:rPr lang="en-US" altLang="ko-KR" sz="2000" dirty="0">
                    <a:latin typeface="Söhne"/>
                    <a:ea typeface="나눔고딕" panose="020D0604000000000000" pitchFamily="50" charset="-127"/>
                  </a:rPr>
                  <a:t>: Iteratively refine regression coefficients (</a:t>
                </a:r>
                <a14:m>
                  <m:oMath xmlns:m="http://schemas.openxmlformats.org/officeDocument/2006/math">
                    <m:sSub>
                      <m:sSubPr>
                        <m:ctrlPr>
                          <a:rPr lang="ko-KR" altLang="ko-KR" sz="2000" i="1" smtClean="0">
                            <a:solidFill>
                              <a:schemeClr val="tx1">
                                <a:lumMod val="75000"/>
                                <a:lumOff val="25000"/>
                              </a:schemeClr>
                            </a:solidFill>
                            <a:latin typeface="Cambria Math" panose="02040503050406030204" pitchFamily="18" charset="0"/>
                          </a:rPr>
                        </m:ctrlPr>
                      </m:sSubPr>
                      <m:e>
                        <m:r>
                          <a:rPr lang="en-US" altLang="ko-KR" sz="2000" b="0" i="1" smtClean="0">
                            <a:solidFill>
                              <a:schemeClr val="tx1">
                                <a:lumMod val="75000"/>
                                <a:lumOff val="25000"/>
                              </a:schemeClr>
                            </a:solidFill>
                            <a:latin typeface="Cambria Math" panose="02040503050406030204" pitchFamily="18" charset="0"/>
                          </a:rPr>
                          <m:t>𝛽</m:t>
                        </m:r>
                      </m:e>
                      <m:sub>
                        <m:r>
                          <a:rPr lang="en-US" altLang="ko-KR" sz="2000" b="0" i="1" smtClean="0">
                            <a:solidFill>
                              <a:schemeClr val="tx1">
                                <a:lumMod val="75000"/>
                                <a:lumOff val="25000"/>
                              </a:schemeClr>
                            </a:solidFill>
                            <a:latin typeface="Cambria Math" panose="02040503050406030204" pitchFamily="18" charset="0"/>
                          </a:rPr>
                          <m:t>𝑘𝑗</m:t>
                        </m:r>
                      </m:sub>
                    </m:sSub>
                  </m:oMath>
                </a14:m>
                <a:r>
                  <a:rPr lang="en-US" altLang="ko-KR" sz="2000" dirty="0">
                    <a:latin typeface="Söhne"/>
                    <a:ea typeface="나눔고딕" panose="020D0604000000000000" pitchFamily="50" charset="-127"/>
                  </a:rPr>
                  <a:t>)</a:t>
                </a:r>
              </a:p>
              <a:p>
                <a:r>
                  <a:rPr lang="en-US" altLang="ko-KR" sz="2000" b="1" dirty="0">
                    <a:latin typeface="Söhne"/>
                    <a:ea typeface="나눔고딕" panose="020D0604000000000000" pitchFamily="50" charset="-127"/>
                  </a:rPr>
                  <a:t>Goal</a:t>
                </a:r>
                <a:r>
                  <a:rPr lang="en-US" altLang="ko-KR" sz="2000" dirty="0">
                    <a:latin typeface="Söhne"/>
                    <a:ea typeface="나눔고딕" panose="020D0604000000000000" pitchFamily="50" charset="-127"/>
                  </a:rPr>
                  <a:t>: Minimize L1 distance between fuzzy observed &amp; predicted values</a:t>
                </a:r>
              </a:p>
              <a:p>
                <a:r>
                  <a:rPr lang="en-US" altLang="ko-KR" sz="2000" b="1" dirty="0">
                    <a:latin typeface="Söhne"/>
                    <a:ea typeface="나눔고딕" panose="020D0604000000000000" pitchFamily="50" charset="-127"/>
                  </a:rPr>
                  <a:t>Outcome</a:t>
                </a:r>
                <a:r>
                  <a:rPr lang="en-US" altLang="ko-KR" sz="2000" dirty="0">
                    <a:latin typeface="Söhne"/>
                    <a:ea typeface="나눔고딕" panose="020D0604000000000000" pitchFamily="50" charset="-127"/>
                  </a:rPr>
                  <a:t>: Optimal model accuracy</a:t>
                </a:r>
              </a:p>
            </p:txBody>
          </p:sp>
        </mc:Choice>
        <mc:Fallback xmlns="">
          <p:sp>
            <p:nvSpPr>
              <p:cNvPr id="6" name="TextBox 5">
                <a:extLst>
                  <a:ext uri="{FF2B5EF4-FFF2-40B4-BE49-F238E27FC236}">
                    <a16:creationId xmlns:a16="http://schemas.microsoft.com/office/drawing/2014/main" id="{A793E667-76BD-2FE2-ECEF-12911E1FB4F3}"/>
                  </a:ext>
                </a:extLst>
              </p:cNvPr>
              <p:cNvSpPr txBox="1">
                <a:spLocks noRot="1" noChangeAspect="1" noMove="1" noResize="1" noEditPoints="1" noAdjustHandles="1" noChangeArrowheads="1" noChangeShapeType="1" noTextEdit="1"/>
              </p:cNvSpPr>
              <p:nvPr/>
            </p:nvSpPr>
            <p:spPr>
              <a:xfrm>
                <a:off x="6496090" y="3551686"/>
                <a:ext cx="5177324" cy="2271456"/>
              </a:xfrm>
              <a:prstGeom prst="rect">
                <a:avLst/>
              </a:prstGeom>
              <a:blipFill>
                <a:blip r:embed="rId5"/>
                <a:stretch>
                  <a:fillRect l="-1296" t="-1613" b="-4032"/>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847DE50E-1DF2-E8F1-2371-60DE251625A8}"/>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8" name="직사각형 7">
            <a:extLst>
              <a:ext uri="{FF2B5EF4-FFF2-40B4-BE49-F238E27FC236}">
                <a16:creationId xmlns:a16="http://schemas.microsoft.com/office/drawing/2014/main" id="{5A13CE79-D313-8972-848B-79896E7C32BF}"/>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grpSp>
        <p:nvGrpSpPr>
          <p:cNvPr id="9" name="그룹 8">
            <a:extLst>
              <a:ext uri="{FF2B5EF4-FFF2-40B4-BE49-F238E27FC236}">
                <a16:creationId xmlns:a16="http://schemas.microsoft.com/office/drawing/2014/main" id="{A57608DB-6B56-7881-62D0-2F48C2008EA7}"/>
              </a:ext>
            </a:extLst>
          </p:cNvPr>
          <p:cNvGrpSpPr/>
          <p:nvPr/>
        </p:nvGrpSpPr>
        <p:grpSpPr>
          <a:xfrm>
            <a:off x="515938" y="2062199"/>
            <a:ext cx="6473531" cy="400110"/>
            <a:chOff x="669839" y="1446923"/>
            <a:chExt cx="6473531" cy="400110"/>
          </a:xfrm>
        </p:grpSpPr>
        <p:sp>
          <p:nvSpPr>
            <p:cNvPr id="10" name="TextBox 9">
              <a:extLst>
                <a:ext uri="{FF2B5EF4-FFF2-40B4-BE49-F238E27FC236}">
                  <a16:creationId xmlns:a16="http://schemas.microsoft.com/office/drawing/2014/main" id="{991DC616-44CE-A301-CC45-6820E5631391}"/>
                </a:ext>
              </a:extLst>
            </p:cNvPr>
            <p:cNvSpPr txBox="1"/>
            <p:nvPr/>
          </p:nvSpPr>
          <p:spPr>
            <a:xfrm>
              <a:off x="1047370" y="1446923"/>
              <a:ext cx="6096000" cy="400110"/>
            </a:xfrm>
            <a:prstGeom prst="rect">
              <a:avLst/>
            </a:prstGeom>
            <a:noFill/>
          </p:spPr>
          <p:txBody>
            <a:bodyPr wrap="square">
              <a:spAutoFit/>
            </a:bodyPr>
            <a:lstStyle/>
            <a:p>
              <a:pPr lvl="0">
                <a:defRPr/>
              </a:pPr>
              <a:r>
                <a:rPr lang="en-US" altLang="ko-KR" sz="2000" kern="0" dirty="0">
                  <a:solidFill>
                    <a:schemeClr val="accent1">
                      <a:lumMod val="75000"/>
                    </a:schemeClr>
                  </a:solidFill>
                  <a:effectLst/>
                  <a:latin typeface="나눔고딕" panose="020D0604000000000000" pitchFamily="50" charset="-127"/>
                  <a:ea typeface="나눔고딕" panose="020D0604000000000000" pitchFamily="50" charset="-127"/>
                </a:rPr>
                <a:t>Fuzzy </a:t>
              </a:r>
              <a:r>
                <a:rPr lang="en-US" altLang="ko-KR" sz="2000" dirty="0">
                  <a:solidFill>
                    <a:schemeClr val="accent1">
                      <a:lumMod val="75000"/>
                    </a:schemeClr>
                  </a:solidFill>
                  <a:effectLst/>
                  <a:latin typeface="나눔고딕" panose="020D0604000000000000" pitchFamily="50" charset="-127"/>
                  <a:ea typeface="나눔고딕" panose="020D0604000000000000" pitchFamily="50" charset="-127"/>
                </a:rPr>
                <a:t>Least Absolute Deviation </a:t>
              </a:r>
              <a:r>
                <a:rPr lang="en-US" altLang="ko-KR" sz="2000" kern="0" dirty="0">
                  <a:solidFill>
                    <a:schemeClr val="accent1">
                      <a:lumMod val="75000"/>
                    </a:schemeClr>
                  </a:solidFill>
                  <a:effectLst/>
                  <a:latin typeface="나눔고딕" panose="020D0604000000000000" pitchFamily="50" charset="-127"/>
                  <a:ea typeface="나눔고딕" panose="020D0604000000000000" pitchFamily="50" charset="-127"/>
                </a:rPr>
                <a:t>(</a:t>
              </a:r>
              <a:r>
                <a:rPr lang="en-US" altLang="ko-KR" sz="2000" spc="-150" dirty="0">
                  <a:ln>
                    <a:solidFill>
                      <a:schemeClr val="accent1">
                        <a:alpha val="0"/>
                      </a:schemeClr>
                    </a:solidFill>
                  </a:ln>
                  <a:solidFill>
                    <a:schemeClr val="accent1">
                      <a:lumMod val="75000"/>
                    </a:schemeClr>
                  </a:solidFill>
                  <a:latin typeface="나눔고딕" panose="020D0604000000000000" pitchFamily="50" charset="-127"/>
                  <a:ea typeface="나눔고딕" panose="020D0604000000000000" pitchFamily="50" charset="-127"/>
                </a:rPr>
                <a:t>FLAD)</a:t>
              </a:r>
              <a:endParaRPr lang="ko-KR" altLang="en-US" sz="2000" spc="-150" dirty="0">
                <a:ln>
                  <a:solidFill>
                    <a:schemeClr val="accent1">
                      <a:alpha val="0"/>
                    </a:schemeClr>
                  </a:solidFill>
                </a:ln>
                <a:solidFill>
                  <a:schemeClr val="accent1">
                    <a:lumMod val="75000"/>
                  </a:schemeClr>
                </a:solidFill>
                <a:latin typeface="나눔고딕" panose="020D0604000000000000" pitchFamily="50" charset="-127"/>
                <a:ea typeface="나눔고딕" panose="020D0604000000000000" pitchFamily="50" charset="-127"/>
              </a:endParaRPr>
            </a:p>
          </p:txBody>
        </p:sp>
        <p:grpSp>
          <p:nvGrpSpPr>
            <p:cNvPr id="11" name="그룹 10">
              <a:extLst>
                <a:ext uri="{FF2B5EF4-FFF2-40B4-BE49-F238E27FC236}">
                  <a16:creationId xmlns:a16="http://schemas.microsoft.com/office/drawing/2014/main" id="{AFB9B10C-F3DD-A95E-B691-C7DEC362B526}"/>
                </a:ext>
              </a:extLst>
            </p:cNvPr>
            <p:cNvGrpSpPr/>
            <p:nvPr/>
          </p:nvGrpSpPr>
          <p:grpSpPr>
            <a:xfrm>
              <a:off x="669839" y="1458216"/>
              <a:ext cx="377531" cy="377525"/>
              <a:chOff x="669839" y="1469508"/>
              <a:chExt cx="377531" cy="377525"/>
            </a:xfrm>
          </p:grpSpPr>
          <p:grpSp>
            <p:nvGrpSpPr>
              <p:cNvPr id="12" name="그룹 11">
                <a:extLst>
                  <a:ext uri="{FF2B5EF4-FFF2-40B4-BE49-F238E27FC236}">
                    <a16:creationId xmlns:a16="http://schemas.microsoft.com/office/drawing/2014/main" id="{D7A74EAC-07E3-2C1A-43AB-764D78FE3C72}"/>
                  </a:ext>
                </a:extLst>
              </p:cNvPr>
              <p:cNvGrpSpPr/>
              <p:nvPr/>
            </p:nvGrpSpPr>
            <p:grpSpPr>
              <a:xfrm>
                <a:off x="669839" y="1469508"/>
                <a:ext cx="377531" cy="377525"/>
                <a:chOff x="641781" y="1470615"/>
                <a:chExt cx="377531" cy="377525"/>
              </a:xfrm>
            </p:grpSpPr>
            <p:grpSp>
              <p:nvGrpSpPr>
                <p:cNvPr id="14" name="그룹 13">
                  <a:extLst>
                    <a:ext uri="{FF2B5EF4-FFF2-40B4-BE49-F238E27FC236}">
                      <a16:creationId xmlns:a16="http://schemas.microsoft.com/office/drawing/2014/main" id="{26E48670-D713-231B-5B6A-F7EC83F5C7F7}"/>
                    </a:ext>
                  </a:extLst>
                </p:cNvPr>
                <p:cNvGrpSpPr/>
                <p:nvPr/>
              </p:nvGrpSpPr>
              <p:grpSpPr>
                <a:xfrm>
                  <a:off x="730975" y="1540521"/>
                  <a:ext cx="218985" cy="216139"/>
                  <a:chOff x="730975" y="1540521"/>
                  <a:chExt cx="218985" cy="216139"/>
                </a:xfrm>
              </p:grpSpPr>
              <p:sp>
                <p:nvSpPr>
                  <p:cNvPr id="16" name="자유형: 도형 15">
                    <a:extLst>
                      <a:ext uri="{FF2B5EF4-FFF2-40B4-BE49-F238E27FC236}">
                        <a16:creationId xmlns:a16="http://schemas.microsoft.com/office/drawing/2014/main" id="{9125A724-F158-517C-79BC-6BE58216B44E}"/>
                      </a:ext>
                    </a:extLst>
                  </p:cNvPr>
                  <p:cNvSpPr/>
                  <p:nvPr/>
                </p:nvSpPr>
                <p:spPr>
                  <a:xfrm>
                    <a:off x="845900" y="1625839"/>
                    <a:ext cx="36971" cy="25596"/>
                  </a:xfrm>
                  <a:custGeom>
                    <a:avLst/>
                    <a:gdLst>
                      <a:gd name="connsiteX0" fmla="*/ 7144 w 123825"/>
                      <a:gd name="connsiteY0" fmla="*/ 7144 h 85725"/>
                      <a:gd name="connsiteX1" fmla="*/ 84868 w 123825"/>
                      <a:gd name="connsiteY1" fmla="*/ 84868 h 85725"/>
                      <a:gd name="connsiteX2" fmla="*/ 117539 w 123825"/>
                      <a:gd name="connsiteY2" fmla="*/ 7144 h 85725"/>
                    </a:gdLst>
                    <a:ahLst/>
                    <a:cxnLst>
                      <a:cxn ang="0">
                        <a:pos x="connsiteX0" y="connsiteY0"/>
                      </a:cxn>
                      <a:cxn ang="0">
                        <a:pos x="connsiteX1" y="connsiteY1"/>
                      </a:cxn>
                      <a:cxn ang="0">
                        <a:pos x="connsiteX2" y="connsiteY2"/>
                      </a:cxn>
                    </a:cxnLst>
                    <a:rect l="l" t="t" r="r" b="b"/>
                    <a:pathLst>
                      <a:path w="123825" h="85725">
                        <a:moveTo>
                          <a:pt x="7144" y="7144"/>
                        </a:moveTo>
                        <a:lnTo>
                          <a:pt x="84868" y="84868"/>
                        </a:lnTo>
                        <a:cubicBezTo>
                          <a:pt x="103937" y="63212"/>
                          <a:pt x="115409" y="35920"/>
                          <a:pt x="117539"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17" name="자유형: 도형 16">
                    <a:extLst>
                      <a:ext uri="{FF2B5EF4-FFF2-40B4-BE49-F238E27FC236}">
                        <a16:creationId xmlns:a16="http://schemas.microsoft.com/office/drawing/2014/main" id="{ECA9EA54-239B-BCB6-BF07-8A1BA6ED011D}"/>
                      </a:ext>
                    </a:extLst>
                  </p:cNvPr>
                  <p:cNvSpPr/>
                  <p:nvPr/>
                </p:nvSpPr>
                <p:spPr>
                  <a:xfrm>
                    <a:off x="799116" y="1583322"/>
                    <a:ext cx="68255" cy="82474"/>
                  </a:xfrm>
                  <a:custGeom>
                    <a:avLst/>
                    <a:gdLst>
                      <a:gd name="connsiteX0" fmla="*/ 131352 w 228600"/>
                      <a:gd name="connsiteY0" fmla="*/ 143923 h 276225"/>
                      <a:gd name="connsiteX1" fmla="*/ 131352 w 228600"/>
                      <a:gd name="connsiteY1" fmla="*/ 7144 h 276225"/>
                      <a:gd name="connsiteX2" fmla="*/ 7463 w 228600"/>
                      <a:gd name="connsiteY2" fmla="*/ 149326 h 276225"/>
                      <a:gd name="connsiteX3" fmla="*/ 149646 w 228600"/>
                      <a:gd name="connsiteY3" fmla="*/ 273216 h 276225"/>
                      <a:gd name="connsiteX4" fmla="*/ 228126 w 228600"/>
                      <a:gd name="connsiteY4" fmla="*/ 240697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76225">
                        <a:moveTo>
                          <a:pt x="131352" y="143923"/>
                        </a:moveTo>
                        <a:lnTo>
                          <a:pt x="131352" y="7144"/>
                        </a:lnTo>
                        <a:cubicBezTo>
                          <a:pt x="57878" y="12195"/>
                          <a:pt x="2411" y="75852"/>
                          <a:pt x="7463" y="149326"/>
                        </a:cubicBezTo>
                        <a:cubicBezTo>
                          <a:pt x="12514" y="222800"/>
                          <a:pt x="76172" y="278267"/>
                          <a:pt x="149646" y="273216"/>
                        </a:cubicBezTo>
                        <a:cubicBezTo>
                          <a:pt x="178651" y="271222"/>
                          <a:pt x="206210" y="259802"/>
                          <a:pt x="228126" y="240697"/>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18" name="자유형: 도형 17">
                    <a:extLst>
                      <a:ext uri="{FF2B5EF4-FFF2-40B4-BE49-F238E27FC236}">
                        <a16:creationId xmlns:a16="http://schemas.microsoft.com/office/drawing/2014/main" id="{0B185CF4-779C-995B-7A13-EEDF2999019C}"/>
                      </a:ext>
                    </a:extLst>
                  </p:cNvPr>
                  <p:cNvSpPr/>
                  <p:nvPr/>
                </p:nvSpPr>
                <p:spPr>
                  <a:xfrm>
                    <a:off x="841889" y="1583322"/>
                    <a:ext cx="39816" cy="39815"/>
                  </a:xfrm>
                  <a:custGeom>
                    <a:avLst/>
                    <a:gdLst>
                      <a:gd name="connsiteX0" fmla="*/ 7144 w 133350"/>
                      <a:gd name="connsiteY0" fmla="*/ 130493 h 133350"/>
                      <a:gd name="connsiteX1" fmla="*/ 130969 w 133350"/>
                      <a:gd name="connsiteY1" fmla="*/ 130493 h 133350"/>
                      <a:gd name="connsiteX2" fmla="*/ 7144 w 133350"/>
                      <a:gd name="connsiteY2" fmla="*/ 7144 h 133350"/>
                    </a:gdLst>
                    <a:ahLst/>
                    <a:cxnLst>
                      <a:cxn ang="0">
                        <a:pos x="connsiteX0" y="connsiteY0"/>
                      </a:cxn>
                      <a:cxn ang="0">
                        <a:pos x="connsiteX1" y="connsiteY1"/>
                      </a:cxn>
                      <a:cxn ang="0">
                        <a:pos x="connsiteX2" y="connsiteY2"/>
                      </a:cxn>
                    </a:cxnLst>
                    <a:rect l="l" t="t" r="r" b="b"/>
                    <a:pathLst>
                      <a:path w="133350" h="133350">
                        <a:moveTo>
                          <a:pt x="7144" y="130493"/>
                        </a:moveTo>
                        <a:lnTo>
                          <a:pt x="130969" y="130493"/>
                        </a:lnTo>
                        <a:cubicBezTo>
                          <a:pt x="126147" y="64288"/>
                          <a:pt x="73366" y="11710"/>
                          <a:pt x="7144"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19" name="자유형: 도형 18">
                    <a:extLst>
                      <a:ext uri="{FF2B5EF4-FFF2-40B4-BE49-F238E27FC236}">
                        <a16:creationId xmlns:a16="http://schemas.microsoft.com/office/drawing/2014/main" id="{AA326828-7CE6-14CB-3F4A-DD6D9EFA27C6}"/>
                      </a:ext>
                    </a:extLst>
                  </p:cNvPr>
                  <p:cNvSpPr/>
                  <p:nvPr/>
                </p:nvSpPr>
                <p:spPr>
                  <a:xfrm>
                    <a:off x="730975" y="1540521"/>
                    <a:ext cx="218985" cy="216139"/>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grpSp>
            <p:sp>
              <p:nvSpPr>
                <p:cNvPr id="15" name="타원 14">
                  <a:extLst>
                    <a:ext uri="{FF2B5EF4-FFF2-40B4-BE49-F238E27FC236}">
                      <a16:creationId xmlns:a16="http://schemas.microsoft.com/office/drawing/2014/main" id="{9DD68842-B863-5084-F49D-1607CF96128D}"/>
                    </a:ext>
                  </a:extLst>
                </p:cNvPr>
                <p:cNvSpPr/>
                <p:nvPr/>
              </p:nvSpPr>
              <p:spPr>
                <a:xfrm>
                  <a:off x="641781" y="1470615"/>
                  <a:ext cx="377531" cy="377525"/>
                </a:xfrm>
                <a:prstGeom prst="ellipse">
                  <a:avLst/>
                </a:prstGeom>
                <a:solidFill>
                  <a:schemeClr val="accent5"/>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1499525"/>
                  <a:endParaRPr lang="ko-KR" altLang="en-US" sz="1500" b="1" dirty="0">
                    <a:solidFill>
                      <a:prstClr val="white"/>
                    </a:solidFill>
                    <a:effectLst>
                      <a:reflection blurRad="6350" stA="55000" endA="300" endPos="45500" dir="5400000" sy="-100000" algn="bl" rotWithShape="0"/>
                    </a:effectLst>
                    <a:latin typeface="맑은 고딕" panose="020B0503020000020004" pitchFamily="50" charset="-127"/>
                    <a:ea typeface="맑은 고딕" panose="020B0503020000020004" pitchFamily="50" charset="-127"/>
                  </a:endParaRPr>
                </a:p>
              </p:txBody>
            </p:sp>
          </p:grpSp>
          <p:sp>
            <p:nvSpPr>
              <p:cNvPr id="13" name="자유형: 도형 12">
                <a:extLst>
                  <a:ext uri="{FF2B5EF4-FFF2-40B4-BE49-F238E27FC236}">
                    <a16:creationId xmlns:a16="http://schemas.microsoft.com/office/drawing/2014/main" id="{B8BC6E88-8E3E-6F3E-98CA-31D7829FF9B9}"/>
                  </a:ext>
                </a:extLst>
              </p:cNvPr>
              <p:cNvSpPr/>
              <p:nvPr/>
            </p:nvSpPr>
            <p:spPr>
              <a:xfrm flipH="1">
                <a:off x="773137" y="1538852"/>
                <a:ext cx="170934" cy="238836"/>
              </a:xfrm>
              <a:custGeom>
                <a:avLst/>
                <a:gdLst>
                  <a:gd name="connsiteX0" fmla="*/ 977546 w 1216433"/>
                  <a:gd name="connsiteY0" fmla="*/ 1408603 h 1699653"/>
                  <a:gd name="connsiteX1" fmla="*/ 242216 w 1216433"/>
                  <a:gd name="connsiteY1" fmla="*/ 1408603 h 1699653"/>
                  <a:gd name="connsiteX2" fmla="*/ 192686 w 1216433"/>
                  <a:gd name="connsiteY2" fmla="*/ 1458133 h 1699653"/>
                  <a:gd name="connsiteX3" fmla="*/ 242216 w 1216433"/>
                  <a:gd name="connsiteY3" fmla="*/ 1507663 h 1699653"/>
                  <a:gd name="connsiteX4" fmla="*/ 977546 w 1216433"/>
                  <a:gd name="connsiteY4" fmla="*/ 1507663 h 1699653"/>
                  <a:gd name="connsiteX5" fmla="*/ 1027076 w 1216433"/>
                  <a:gd name="connsiteY5" fmla="*/ 1458133 h 1699653"/>
                  <a:gd name="connsiteX6" fmla="*/ 977546 w 1216433"/>
                  <a:gd name="connsiteY6" fmla="*/ 1408603 h 1699653"/>
                  <a:gd name="connsiteX7" fmla="*/ 977546 w 1216433"/>
                  <a:gd name="connsiteY7" fmla="*/ 1245059 h 1699653"/>
                  <a:gd name="connsiteX8" fmla="*/ 242216 w 1216433"/>
                  <a:gd name="connsiteY8" fmla="*/ 1245059 h 1699653"/>
                  <a:gd name="connsiteX9" fmla="*/ 192686 w 1216433"/>
                  <a:gd name="connsiteY9" fmla="*/ 1294589 h 1699653"/>
                  <a:gd name="connsiteX10" fmla="*/ 242216 w 1216433"/>
                  <a:gd name="connsiteY10" fmla="*/ 1344119 h 1699653"/>
                  <a:gd name="connsiteX11" fmla="*/ 977546 w 1216433"/>
                  <a:gd name="connsiteY11" fmla="*/ 1344119 h 1699653"/>
                  <a:gd name="connsiteX12" fmla="*/ 1027076 w 1216433"/>
                  <a:gd name="connsiteY12" fmla="*/ 1294589 h 1699653"/>
                  <a:gd name="connsiteX13" fmla="*/ 977546 w 1216433"/>
                  <a:gd name="connsiteY13" fmla="*/ 1245059 h 1699653"/>
                  <a:gd name="connsiteX14" fmla="*/ 977546 w 1216433"/>
                  <a:gd name="connsiteY14" fmla="*/ 1081515 h 1699653"/>
                  <a:gd name="connsiteX15" fmla="*/ 242216 w 1216433"/>
                  <a:gd name="connsiteY15" fmla="*/ 1081515 h 1699653"/>
                  <a:gd name="connsiteX16" fmla="*/ 192686 w 1216433"/>
                  <a:gd name="connsiteY16" fmla="*/ 1131045 h 1699653"/>
                  <a:gd name="connsiteX17" fmla="*/ 242216 w 1216433"/>
                  <a:gd name="connsiteY17" fmla="*/ 1180575 h 1699653"/>
                  <a:gd name="connsiteX18" fmla="*/ 977546 w 1216433"/>
                  <a:gd name="connsiteY18" fmla="*/ 1180575 h 1699653"/>
                  <a:gd name="connsiteX19" fmla="*/ 1027076 w 1216433"/>
                  <a:gd name="connsiteY19" fmla="*/ 1131045 h 1699653"/>
                  <a:gd name="connsiteX20" fmla="*/ 977546 w 1216433"/>
                  <a:gd name="connsiteY20" fmla="*/ 1081515 h 1699653"/>
                  <a:gd name="connsiteX21" fmla="*/ 670841 w 1216433"/>
                  <a:gd name="connsiteY21" fmla="*/ 917970 h 1699653"/>
                  <a:gd name="connsiteX22" fmla="*/ 242216 w 1216433"/>
                  <a:gd name="connsiteY22" fmla="*/ 917970 h 1699653"/>
                  <a:gd name="connsiteX23" fmla="*/ 192686 w 1216433"/>
                  <a:gd name="connsiteY23" fmla="*/ 967500 h 1699653"/>
                  <a:gd name="connsiteX24" fmla="*/ 242216 w 1216433"/>
                  <a:gd name="connsiteY24" fmla="*/ 1017030 h 1699653"/>
                  <a:gd name="connsiteX25" fmla="*/ 670841 w 1216433"/>
                  <a:gd name="connsiteY25" fmla="*/ 1017030 h 1699653"/>
                  <a:gd name="connsiteX26" fmla="*/ 720371 w 1216433"/>
                  <a:gd name="connsiteY26" fmla="*/ 967500 h 1699653"/>
                  <a:gd name="connsiteX27" fmla="*/ 670841 w 1216433"/>
                  <a:gd name="connsiteY27" fmla="*/ 917970 h 1699653"/>
                  <a:gd name="connsiteX28" fmla="*/ 670841 w 1216433"/>
                  <a:gd name="connsiteY28" fmla="*/ 754426 h 1699653"/>
                  <a:gd name="connsiteX29" fmla="*/ 242216 w 1216433"/>
                  <a:gd name="connsiteY29" fmla="*/ 754426 h 1699653"/>
                  <a:gd name="connsiteX30" fmla="*/ 192686 w 1216433"/>
                  <a:gd name="connsiteY30" fmla="*/ 803956 h 1699653"/>
                  <a:gd name="connsiteX31" fmla="*/ 242216 w 1216433"/>
                  <a:gd name="connsiteY31" fmla="*/ 853486 h 1699653"/>
                  <a:gd name="connsiteX32" fmla="*/ 670841 w 1216433"/>
                  <a:gd name="connsiteY32" fmla="*/ 853486 h 1699653"/>
                  <a:gd name="connsiteX33" fmla="*/ 720371 w 1216433"/>
                  <a:gd name="connsiteY33" fmla="*/ 803956 h 1699653"/>
                  <a:gd name="connsiteX34" fmla="*/ 670841 w 1216433"/>
                  <a:gd name="connsiteY34" fmla="*/ 754426 h 1699653"/>
                  <a:gd name="connsiteX35" fmla="*/ 824831 w 1216433"/>
                  <a:gd name="connsiteY35" fmla="*/ 701451 h 1699653"/>
                  <a:gd name="connsiteX36" fmla="*/ 844350 w 1216433"/>
                  <a:gd name="connsiteY36" fmla="*/ 711167 h 1699653"/>
                  <a:gd name="connsiteX37" fmla="*/ 905031 w 1216433"/>
                  <a:gd name="connsiteY37" fmla="*/ 816269 h 1699653"/>
                  <a:gd name="connsiteX38" fmla="*/ 959214 w 1216433"/>
                  <a:gd name="connsiteY38" fmla="*/ 762086 h 1699653"/>
                  <a:gd name="connsiteX39" fmla="*/ 987107 w 1216433"/>
                  <a:gd name="connsiteY39" fmla="*/ 762086 h 1699653"/>
                  <a:gd name="connsiteX40" fmla="*/ 987107 w 1216433"/>
                  <a:gd name="connsiteY40" fmla="*/ 789979 h 1699653"/>
                  <a:gd name="connsiteX41" fmla="*/ 911089 w 1216433"/>
                  <a:gd name="connsiteY41" fmla="*/ 866209 h 1699653"/>
                  <a:gd name="connsiteX42" fmla="*/ 884146 w 1216433"/>
                  <a:gd name="connsiteY42" fmla="*/ 858990 h 1699653"/>
                  <a:gd name="connsiteX43" fmla="*/ 810188 w 1216433"/>
                  <a:gd name="connsiteY43" fmla="*/ 730890 h 1699653"/>
                  <a:gd name="connsiteX44" fmla="*/ 817407 w 1216433"/>
                  <a:gd name="connsiteY44" fmla="*/ 703947 h 1699653"/>
                  <a:gd name="connsiteX45" fmla="*/ 824831 w 1216433"/>
                  <a:gd name="connsiteY45" fmla="*/ 701451 h 1699653"/>
                  <a:gd name="connsiteX46" fmla="*/ 898762 w 1216433"/>
                  <a:gd name="connsiteY46" fmla="*/ 640412 h 1699653"/>
                  <a:gd name="connsiteX47" fmla="*/ 748946 w 1216433"/>
                  <a:gd name="connsiteY47" fmla="*/ 790228 h 1699653"/>
                  <a:gd name="connsiteX48" fmla="*/ 898762 w 1216433"/>
                  <a:gd name="connsiteY48" fmla="*/ 940044 h 1699653"/>
                  <a:gd name="connsiteX49" fmla="*/ 1048578 w 1216433"/>
                  <a:gd name="connsiteY49" fmla="*/ 790228 h 1699653"/>
                  <a:gd name="connsiteX50" fmla="*/ 898762 w 1216433"/>
                  <a:gd name="connsiteY50" fmla="*/ 640412 h 1699653"/>
                  <a:gd name="connsiteX51" fmla="*/ 670841 w 1216433"/>
                  <a:gd name="connsiteY51" fmla="*/ 590882 h 1699653"/>
                  <a:gd name="connsiteX52" fmla="*/ 242216 w 1216433"/>
                  <a:gd name="connsiteY52" fmla="*/ 590882 h 1699653"/>
                  <a:gd name="connsiteX53" fmla="*/ 192686 w 1216433"/>
                  <a:gd name="connsiteY53" fmla="*/ 640412 h 1699653"/>
                  <a:gd name="connsiteX54" fmla="*/ 242216 w 1216433"/>
                  <a:gd name="connsiteY54" fmla="*/ 689942 h 1699653"/>
                  <a:gd name="connsiteX55" fmla="*/ 670841 w 1216433"/>
                  <a:gd name="connsiteY55" fmla="*/ 689942 h 1699653"/>
                  <a:gd name="connsiteX56" fmla="*/ 720371 w 1216433"/>
                  <a:gd name="connsiteY56" fmla="*/ 640412 h 1699653"/>
                  <a:gd name="connsiteX57" fmla="*/ 670841 w 1216433"/>
                  <a:gd name="connsiteY57" fmla="*/ 590882 h 1699653"/>
                  <a:gd name="connsiteX58" fmla="*/ 1079845 w 1216433"/>
                  <a:gd name="connsiteY58" fmla="*/ 495806 h 1699653"/>
                  <a:gd name="connsiteX59" fmla="*/ 1079846 w 1216433"/>
                  <a:gd name="connsiteY59" fmla="*/ 1575926 h 1699653"/>
                  <a:gd name="connsiteX60" fmla="*/ 803260 w 1216433"/>
                  <a:gd name="connsiteY60" fmla="*/ 1575926 h 1699653"/>
                  <a:gd name="connsiteX61" fmla="*/ 413173 w 1216433"/>
                  <a:gd name="connsiteY61" fmla="*/ 1575926 h 1699653"/>
                  <a:gd name="connsiteX62" fmla="*/ 136587 w 1216433"/>
                  <a:gd name="connsiteY62" fmla="*/ 1575926 h 1699653"/>
                  <a:gd name="connsiteX63" fmla="*/ 136588 w 1216433"/>
                  <a:gd name="connsiteY63" fmla="*/ 495806 h 1699653"/>
                  <a:gd name="connsiteX64" fmla="*/ 608216 w 1216433"/>
                  <a:gd name="connsiteY64" fmla="*/ 495806 h 1699653"/>
                  <a:gd name="connsiteX65" fmla="*/ 1113000 w 1216433"/>
                  <a:gd name="connsiteY65" fmla="*/ 187485 h 1699653"/>
                  <a:gd name="connsiteX66" fmla="*/ 929102 w 1216433"/>
                  <a:gd name="connsiteY66" fmla="*/ 187485 h 1699653"/>
                  <a:gd name="connsiteX67" fmla="*/ 927212 w 1216433"/>
                  <a:gd name="connsiteY67" fmla="*/ 187485 h 1699653"/>
                  <a:gd name="connsiteX68" fmla="*/ 931308 w 1216433"/>
                  <a:gd name="connsiteY68" fmla="*/ 207774 h 1699653"/>
                  <a:gd name="connsiteX69" fmla="*/ 787292 w 1216433"/>
                  <a:gd name="connsiteY69" fmla="*/ 351789 h 1699653"/>
                  <a:gd name="connsiteX70" fmla="*/ 429141 w 1216433"/>
                  <a:gd name="connsiteY70" fmla="*/ 351789 h 1699653"/>
                  <a:gd name="connsiteX71" fmla="*/ 285125 w 1216433"/>
                  <a:gd name="connsiteY71" fmla="*/ 207774 h 1699653"/>
                  <a:gd name="connsiteX72" fmla="*/ 289221 w 1216433"/>
                  <a:gd name="connsiteY72" fmla="*/ 187485 h 1699653"/>
                  <a:gd name="connsiteX73" fmla="*/ 287331 w 1216433"/>
                  <a:gd name="connsiteY73" fmla="*/ 187485 h 1699653"/>
                  <a:gd name="connsiteX74" fmla="*/ 103433 w 1216433"/>
                  <a:gd name="connsiteY74" fmla="*/ 187485 h 1699653"/>
                  <a:gd name="connsiteX75" fmla="*/ 0 w 1216433"/>
                  <a:gd name="connsiteY75" fmla="*/ 290918 h 1699653"/>
                  <a:gd name="connsiteX76" fmla="*/ 0 w 1216433"/>
                  <a:gd name="connsiteY76" fmla="*/ 1123968 h 1699653"/>
                  <a:gd name="connsiteX77" fmla="*/ 0 w 1216433"/>
                  <a:gd name="connsiteY77" fmla="*/ 1596220 h 1699653"/>
                  <a:gd name="connsiteX78" fmla="*/ 103433 w 1216433"/>
                  <a:gd name="connsiteY78" fmla="*/ 1699653 h 1699653"/>
                  <a:gd name="connsiteX79" fmla="*/ 394334 w 1216433"/>
                  <a:gd name="connsiteY79" fmla="*/ 1699653 h 1699653"/>
                  <a:gd name="connsiteX80" fmla="*/ 822099 w 1216433"/>
                  <a:gd name="connsiteY80" fmla="*/ 1699653 h 1699653"/>
                  <a:gd name="connsiteX81" fmla="*/ 1113000 w 1216433"/>
                  <a:gd name="connsiteY81" fmla="*/ 1699653 h 1699653"/>
                  <a:gd name="connsiteX82" fmla="*/ 1216433 w 1216433"/>
                  <a:gd name="connsiteY82" fmla="*/ 1596220 h 1699653"/>
                  <a:gd name="connsiteX83" fmla="*/ 1216433 w 1216433"/>
                  <a:gd name="connsiteY83" fmla="*/ 1123968 h 1699653"/>
                  <a:gd name="connsiteX84" fmla="*/ 1216433 w 1216433"/>
                  <a:gd name="connsiteY84" fmla="*/ 290918 h 1699653"/>
                  <a:gd name="connsiteX85" fmla="*/ 1113000 w 1216433"/>
                  <a:gd name="connsiteY85" fmla="*/ 187485 h 1699653"/>
                  <a:gd name="connsiteX86" fmla="*/ 608216 w 1216433"/>
                  <a:gd name="connsiteY86" fmla="*/ 45278 h 1699653"/>
                  <a:gd name="connsiteX87" fmla="*/ 630008 w 1216433"/>
                  <a:gd name="connsiteY87" fmla="*/ 54304 h 1699653"/>
                  <a:gd name="connsiteX88" fmla="*/ 639034 w 1216433"/>
                  <a:gd name="connsiteY88" fmla="*/ 76095 h 1699653"/>
                  <a:gd name="connsiteX89" fmla="*/ 630008 w 1216433"/>
                  <a:gd name="connsiteY89" fmla="*/ 97887 h 1699653"/>
                  <a:gd name="connsiteX90" fmla="*/ 608216 w 1216433"/>
                  <a:gd name="connsiteY90" fmla="*/ 106913 h 1699653"/>
                  <a:gd name="connsiteX91" fmla="*/ 586425 w 1216433"/>
                  <a:gd name="connsiteY91" fmla="*/ 97887 h 1699653"/>
                  <a:gd name="connsiteX92" fmla="*/ 577399 w 1216433"/>
                  <a:gd name="connsiteY92" fmla="*/ 76095 h 1699653"/>
                  <a:gd name="connsiteX93" fmla="*/ 586425 w 1216433"/>
                  <a:gd name="connsiteY93" fmla="*/ 54304 h 1699653"/>
                  <a:gd name="connsiteX94" fmla="*/ 608679 w 1216433"/>
                  <a:gd name="connsiteY94" fmla="*/ 0 h 1699653"/>
                  <a:gd name="connsiteX95" fmla="*/ 608216 w 1216433"/>
                  <a:gd name="connsiteY95" fmla="*/ 90 h 1699653"/>
                  <a:gd name="connsiteX96" fmla="*/ 607754 w 1216433"/>
                  <a:gd name="connsiteY96" fmla="*/ 0 h 1699653"/>
                  <a:gd name="connsiteX97" fmla="*/ 542634 w 1216433"/>
                  <a:gd name="connsiteY97" fmla="*/ 26975 h 1699653"/>
                  <a:gd name="connsiteX98" fmla="*/ 519372 w 1216433"/>
                  <a:gd name="connsiteY98" fmla="*/ 66176 h 1699653"/>
                  <a:gd name="connsiteX99" fmla="*/ 517671 w 1216433"/>
                  <a:gd name="connsiteY99" fmla="*/ 106839 h 1699653"/>
                  <a:gd name="connsiteX100" fmla="*/ 517526 w 1216433"/>
                  <a:gd name="connsiteY100" fmla="*/ 106839 h 1699653"/>
                  <a:gd name="connsiteX101" fmla="*/ 517527 w 1216433"/>
                  <a:gd name="connsiteY101" fmla="*/ 112542 h 1699653"/>
                  <a:gd name="connsiteX102" fmla="*/ 513423 w 1216433"/>
                  <a:gd name="connsiteY102" fmla="*/ 122529 h 1699653"/>
                  <a:gd name="connsiteX103" fmla="*/ 513198 w 1216433"/>
                  <a:gd name="connsiteY103" fmla="*/ 123075 h 1699653"/>
                  <a:gd name="connsiteX104" fmla="*/ 502726 w 1216433"/>
                  <a:gd name="connsiteY104" fmla="*/ 127494 h 1699653"/>
                  <a:gd name="connsiteX105" fmla="*/ 429703 w 1216433"/>
                  <a:gd name="connsiteY105" fmla="*/ 127494 h 1699653"/>
                  <a:gd name="connsiteX106" fmla="*/ 429702 w 1216433"/>
                  <a:gd name="connsiteY106" fmla="*/ 127494 h 1699653"/>
                  <a:gd name="connsiteX107" fmla="*/ 416552 w 1216433"/>
                  <a:gd name="connsiteY107" fmla="*/ 130149 h 1699653"/>
                  <a:gd name="connsiteX108" fmla="*/ 396439 w 1216433"/>
                  <a:gd name="connsiteY108" fmla="*/ 134210 h 1699653"/>
                  <a:gd name="connsiteX109" fmla="*/ 384156 w 1216433"/>
                  <a:gd name="connsiteY109" fmla="*/ 142491 h 1699653"/>
                  <a:gd name="connsiteX110" fmla="*/ 369274 w 1216433"/>
                  <a:gd name="connsiteY110" fmla="*/ 152525 h 1699653"/>
                  <a:gd name="connsiteX111" fmla="*/ 344244 w 1216433"/>
                  <a:gd name="connsiteY111" fmla="*/ 212952 h 1699653"/>
                  <a:gd name="connsiteX112" fmla="*/ 396438 w 1216433"/>
                  <a:gd name="connsiteY112" fmla="*/ 291695 h 1699653"/>
                  <a:gd name="connsiteX113" fmla="*/ 422694 w 1216433"/>
                  <a:gd name="connsiteY113" fmla="*/ 296995 h 1699653"/>
                  <a:gd name="connsiteX114" fmla="*/ 429702 w 1216433"/>
                  <a:gd name="connsiteY114" fmla="*/ 298410 h 1699653"/>
                  <a:gd name="connsiteX115" fmla="*/ 429703 w 1216433"/>
                  <a:gd name="connsiteY115" fmla="*/ 298410 h 1699653"/>
                  <a:gd name="connsiteX116" fmla="*/ 786730 w 1216433"/>
                  <a:gd name="connsiteY116" fmla="*/ 298410 h 1699653"/>
                  <a:gd name="connsiteX117" fmla="*/ 786731 w 1216433"/>
                  <a:gd name="connsiteY117" fmla="*/ 298410 h 1699653"/>
                  <a:gd name="connsiteX118" fmla="*/ 793614 w 1216433"/>
                  <a:gd name="connsiteY118" fmla="*/ 297020 h 1699653"/>
                  <a:gd name="connsiteX119" fmla="*/ 819995 w 1216433"/>
                  <a:gd name="connsiteY119" fmla="*/ 291695 h 1699653"/>
                  <a:gd name="connsiteX120" fmla="*/ 872189 w 1216433"/>
                  <a:gd name="connsiteY120" fmla="*/ 212952 h 1699653"/>
                  <a:gd name="connsiteX121" fmla="*/ 847159 w 1216433"/>
                  <a:gd name="connsiteY121" fmla="*/ 152525 h 1699653"/>
                  <a:gd name="connsiteX122" fmla="*/ 832277 w 1216433"/>
                  <a:gd name="connsiteY122" fmla="*/ 142491 h 1699653"/>
                  <a:gd name="connsiteX123" fmla="*/ 819994 w 1216433"/>
                  <a:gd name="connsiteY123" fmla="*/ 134210 h 1699653"/>
                  <a:gd name="connsiteX124" fmla="*/ 799738 w 1216433"/>
                  <a:gd name="connsiteY124" fmla="*/ 130120 h 1699653"/>
                  <a:gd name="connsiteX125" fmla="*/ 786731 w 1216433"/>
                  <a:gd name="connsiteY125" fmla="*/ 127494 h 1699653"/>
                  <a:gd name="connsiteX126" fmla="*/ 786730 w 1216433"/>
                  <a:gd name="connsiteY126" fmla="*/ 127494 h 1699653"/>
                  <a:gd name="connsiteX127" fmla="*/ 713707 w 1216433"/>
                  <a:gd name="connsiteY127" fmla="*/ 127494 h 1699653"/>
                  <a:gd name="connsiteX128" fmla="*/ 703235 w 1216433"/>
                  <a:gd name="connsiteY128" fmla="*/ 123075 h 1699653"/>
                  <a:gd name="connsiteX129" fmla="*/ 703010 w 1216433"/>
                  <a:gd name="connsiteY129" fmla="*/ 122529 h 1699653"/>
                  <a:gd name="connsiteX130" fmla="*/ 698906 w 1216433"/>
                  <a:gd name="connsiteY130" fmla="*/ 112542 h 1699653"/>
                  <a:gd name="connsiteX131" fmla="*/ 698907 w 1216433"/>
                  <a:gd name="connsiteY131" fmla="*/ 106839 h 1699653"/>
                  <a:gd name="connsiteX132" fmla="*/ 698762 w 1216433"/>
                  <a:gd name="connsiteY132" fmla="*/ 106839 h 1699653"/>
                  <a:gd name="connsiteX133" fmla="*/ 697061 w 1216433"/>
                  <a:gd name="connsiteY133" fmla="*/ 66176 h 1699653"/>
                  <a:gd name="connsiteX134" fmla="*/ 673799 w 1216433"/>
                  <a:gd name="connsiteY134" fmla="*/ 26975 h 1699653"/>
                  <a:gd name="connsiteX135" fmla="*/ 608679 w 1216433"/>
                  <a:gd name="connsiteY135" fmla="*/ 0 h 16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216433" h="1699653">
                    <a:moveTo>
                      <a:pt x="977546" y="1408603"/>
                    </a:moveTo>
                    <a:lnTo>
                      <a:pt x="242216" y="1408603"/>
                    </a:lnTo>
                    <a:cubicBezTo>
                      <a:pt x="214861" y="1408603"/>
                      <a:pt x="192686" y="1430778"/>
                      <a:pt x="192686" y="1458133"/>
                    </a:cubicBezTo>
                    <a:cubicBezTo>
                      <a:pt x="192686" y="1485488"/>
                      <a:pt x="214861" y="1507663"/>
                      <a:pt x="242216" y="1507663"/>
                    </a:cubicBezTo>
                    <a:lnTo>
                      <a:pt x="977546" y="1507663"/>
                    </a:lnTo>
                    <a:cubicBezTo>
                      <a:pt x="1004901" y="1507663"/>
                      <a:pt x="1027076" y="1485488"/>
                      <a:pt x="1027076" y="1458133"/>
                    </a:cubicBezTo>
                    <a:cubicBezTo>
                      <a:pt x="1027076" y="1430778"/>
                      <a:pt x="1004901" y="1408603"/>
                      <a:pt x="977546" y="1408603"/>
                    </a:cubicBezTo>
                    <a:close/>
                    <a:moveTo>
                      <a:pt x="977546" y="1245059"/>
                    </a:moveTo>
                    <a:lnTo>
                      <a:pt x="242216" y="1245059"/>
                    </a:lnTo>
                    <a:cubicBezTo>
                      <a:pt x="214861" y="1245059"/>
                      <a:pt x="192686" y="1267234"/>
                      <a:pt x="192686" y="1294589"/>
                    </a:cubicBezTo>
                    <a:cubicBezTo>
                      <a:pt x="192686" y="1321944"/>
                      <a:pt x="214861" y="1344119"/>
                      <a:pt x="242216" y="1344119"/>
                    </a:cubicBezTo>
                    <a:lnTo>
                      <a:pt x="977546" y="1344119"/>
                    </a:lnTo>
                    <a:cubicBezTo>
                      <a:pt x="1004901" y="1344119"/>
                      <a:pt x="1027076" y="1321944"/>
                      <a:pt x="1027076" y="1294589"/>
                    </a:cubicBezTo>
                    <a:cubicBezTo>
                      <a:pt x="1027076" y="1267234"/>
                      <a:pt x="1004901" y="1245059"/>
                      <a:pt x="977546" y="1245059"/>
                    </a:cubicBezTo>
                    <a:close/>
                    <a:moveTo>
                      <a:pt x="977546" y="1081515"/>
                    </a:moveTo>
                    <a:lnTo>
                      <a:pt x="242216" y="1081515"/>
                    </a:lnTo>
                    <a:cubicBezTo>
                      <a:pt x="214861" y="1081515"/>
                      <a:pt x="192686" y="1103690"/>
                      <a:pt x="192686" y="1131045"/>
                    </a:cubicBezTo>
                    <a:cubicBezTo>
                      <a:pt x="192686" y="1158400"/>
                      <a:pt x="214861" y="1180575"/>
                      <a:pt x="242216" y="1180575"/>
                    </a:cubicBezTo>
                    <a:lnTo>
                      <a:pt x="977546" y="1180575"/>
                    </a:lnTo>
                    <a:cubicBezTo>
                      <a:pt x="1004901" y="1180575"/>
                      <a:pt x="1027076" y="1158400"/>
                      <a:pt x="1027076" y="1131045"/>
                    </a:cubicBezTo>
                    <a:cubicBezTo>
                      <a:pt x="1027076" y="1103690"/>
                      <a:pt x="1004901" y="1081515"/>
                      <a:pt x="977546" y="1081515"/>
                    </a:cubicBezTo>
                    <a:close/>
                    <a:moveTo>
                      <a:pt x="670841" y="917970"/>
                    </a:moveTo>
                    <a:lnTo>
                      <a:pt x="242216" y="917970"/>
                    </a:lnTo>
                    <a:cubicBezTo>
                      <a:pt x="214861" y="917970"/>
                      <a:pt x="192686" y="940145"/>
                      <a:pt x="192686" y="967500"/>
                    </a:cubicBezTo>
                    <a:cubicBezTo>
                      <a:pt x="192686" y="994855"/>
                      <a:pt x="214861" y="1017030"/>
                      <a:pt x="242216" y="1017030"/>
                    </a:cubicBezTo>
                    <a:lnTo>
                      <a:pt x="670841" y="1017030"/>
                    </a:lnTo>
                    <a:cubicBezTo>
                      <a:pt x="698196" y="1017030"/>
                      <a:pt x="720371" y="994855"/>
                      <a:pt x="720371" y="967500"/>
                    </a:cubicBezTo>
                    <a:cubicBezTo>
                      <a:pt x="720371" y="940145"/>
                      <a:pt x="698196" y="917970"/>
                      <a:pt x="670841" y="917970"/>
                    </a:cubicBezTo>
                    <a:close/>
                    <a:moveTo>
                      <a:pt x="670841" y="754426"/>
                    </a:moveTo>
                    <a:lnTo>
                      <a:pt x="242216" y="754426"/>
                    </a:lnTo>
                    <a:cubicBezTo>
                      <a:pt x="214861" y="754426"/>
                      <a:pt x="192686" y="776601"/>
                      <a:pt x="192686" y="803956"/>
                    </a:cubicBezTo>
                    <a:cubicBezTo>
                      <a:pt x="192686" y="831311"/>
                      <a:pt x="214861" y="853486"/>
                      <a:pt x="242216" y="853486"/>
                    </a:cubicBezTo>
                    <a:lnTo>
                      <a:pt x="670841" y="853486"/>
                    </a:lnTo>
                    <a:cubicBezTo>
                      <a:pt x="698196" y="853486"/>
                      <a:pt x="720371" y="831311"/>
                      <a:pt x="720371" y="803956"/>
                    </a:cubicBezTo>
                    <a:cubicBezTo>
                      <a:pt x="720371" y="776601"/>
                      <a:pt x="698196" y="754426"/>
                      <a:pt x="670841" y="754426"/>
                    </a:cubicBezTo>
                    <a:close/>
                    <a:moveTo>
                      <a:pt x="824831" y="701451"/>
                    </a:moveTo>
                    <a:cubicBezTo>
                      <a:pt x="832459" y="700504"/>
                      <a:pt x="840265" y="704092"/>
                      <a:pt x="844350" y="711167"/>
                    </a:cubicBezTo>
                    <a:lnTo>
                      <a:pt x="905031" y="816269"/>
                    </a:lnTo>
                    <a:lnTo>
                      <a:pt x="959214" y="762086"/>
                    </a:lnTo>
                    <a:cubicBezTo>
                      <a:pt x="966916" y="754383"/>
                      <a:pt x="979404" y="754383"/>
                      <a:pt x="987107" y="762086"/>
                    </a:cubicBezTo>
                    <a:cubicBezTo>
                      <a:pt x="994810" y="769789"/>
                      <a:pt x="994810" y="782277"/>
                      <a:pt x="987107" y="789979"/>
                    </a:cubicBezTo>
                    <a:lnTo>
                      <a:pt x="911089" y="866209"/>
                    </a:lnTo>
                    <a:cubicBezTo>
                      <a:pt x="901655" y="871655"/>
                      <a:pt x="889593" y="868424"/>
                      <a:pt x="884146" y="858990"/>
                    </a:cubicBezTo>
                    <a:lnTo>
                      <a:pt x="810188" y="730890"/>
                    </a:lnTo>
                    <a:cubicBezTo>
                      <a:pt x="804741" y="721456"/>
                      <a:pt x="807974" y="709394"/>
                      <a:pt x="817407" y="703947"/>
                    </a:cubicBezTo>
                    <a:cubicBezTo>
                      <a:pt x="819765" y="702586"/>
                      <a:pt x="822289" y="701766"/>
                      <a:pt x="824831" y="701451"/>
                    </a:cubicBezTo>
                    <a:close/>
                    <a:moveTo>
                      <a:pt x="898762" y="640412"/>
                    </a:moveTo>
                    <a:cubicBezTo>
                      <a:pt x="816021" y="640412"/>
                      <a:pt x="748946" y="707487"/>
                      <a:pt x="748946" y="790228"/>
                    </a:cubicBezTo>
                    <a:cubicBezTo>
                      <a:pt x="748946" y="872969"/>
                      <a:pt x="816021" y="940044"/>
                      <a:pt x="898762" y="940044"/>
                    </a:cubicBezTo>
                    <a:cubicBezTo>
                      <a:pt x="981503" y="940044"/>
                      <a:pt x="1048578" y="872969"/>
                      <a:pt x="1048578" y="790228"/>
                    </a:cubicBezTo>
                    <a:cubicBezTo>
                      <a:pt x="1048578" y="707487"/>
                      <a:pt x="981503" y="640412"/>
                      <a:pt x="898762" y="640412"/>
                    </a:cubicBezTo>
                    <a:close/>
                    <a:moveTo>
                      <a:pt x="670841" y="590882"/>
                    </a:moveTo>
                    <a:lnTo>
                      <a:pt x="242216" y="590882"/>
                    </a:lnTo>
                    <a:cubicBezTo>
                      <a:pt x="214861" y="590882"/>
                      <a:pt x="192686" y="613057"/>
                      <a:pt x="192686" y="640412"/>
                    </a:cubicBezTo>
                    <a:cubicBezTo>
                      <a:pt x="192686" y="667767"/>
                      <a:pt x="214861" y="689942"/>
                      <a:pt x="242216" y="689942"/>
                    </a:cubicBezTo>
                    <a:lnTo>
                      <a:pt x="670841" y="689942"/>
                    </a:lnTo>
                    <a:cubicBezTo>
                      <a:pt x="698196" y="689942"/>
                      <a:pt x="720371" y="667767"/>
                      <a:pt x="720371" y="640412"/>
                    </a:cubicBezTo>
                    <a:cubicBezTo>
                      <a:pt x="720371" y="613057"/>
                      <a:pt x="698196" y="590882"/>
                      <a:pt x="670841" y="590882"/>
                    </a:cubicBezTo>
                    <a:close/>
                    <a:moveTo>
                      <a:pt x="1079845" y="495806"/>
                    </a:moveTo>
                    <a:lnTo>
                      <a:pt x="1079846" y="1575926"/>
                    </a:lnTo>
                    <a:lnTo>
                      <a:pt x="803260" y="1575926"/>
                    </a:lnTo>
                    <a:lnTo>
                      <a:pt x="413173" y="1575926"/>
                    </a:lnTo>
                    <a:lnTo>
                      <a:pt x="136587" y="1575926"/>
                    </a:lnTo>
                    <a:lnTo>
                      <a:pt x="136588" y="495806"/>
                    </a:lnTo>
                    <a:lnTo>
                      <a:pt x="608216" y="495806"/>
                    </a:lnTo>
                    <a:close/>
                    <a:moveTo>
                      <a:pt x="1113000" y="187485"/>
                    </a:moveTo>
                    <a:lnTo>
                      <a:pt x="929102" y="187485"/>
                    </a:lnTo>
                    <a:lnTo>
                      <a:pt x="927212" y="187485"/>
                    </a:lnTo>
                    <a:lnTo>
                      <a:pt x="931308" y="207774"/>
                    </a:lnTo>
                    <a:cubicBezTo>
                      <a:pt x="931308" y="287311"/>
                      <a:pt x="866830" y="351789"/>
                      <a:pt x="787292" y="351789"/>
                    </a:cubicBezTo>
                    <a:lnTo>
                      <a:pt x="429141" y="351789"/>
                    </a:lnTo>
                    <a:cubicBezTo>
                      <a:pt x="349603" y="351789"/>
                      <a:pt x="285125" y="287311"/>
                      <a:pt x="285125" y="207774"/>
                    </a:cubicBezTo>
                    <a:lnTo>
                      <a:pt x="289221" y="187485"/>
                    </a:lnTo>
                    <a:lnTo>
                      <a:pt x="287331" y="187485"/>
                    </a:lnTo>
                    <a:lnTo>
                      <a:pt x="103433" y="187485"/>
                    </a:lnTo>
                    <a:cubicBezTo>
                      <a:pt x="46308" y="187485"/>
                      <a:pt x="0" y="233794"/>
                      <a:pt x="0" y="290918"/>
                    </a:cubicBezTo>
                    <a:lnTo>
                      <a:pt x="0" y="1123968"/>
                    </a:lnTo>
                    <a:lnTo>
                      <a:pt x="0" y="1596220"/>
                    </a:lnTo>
                    <a:cubicBezTo>
                      <a:pt x="0" y="1653345"/>
                      <a:pt x="46309" y="1699654"/>
                      <a:pt x="103433" y="1699653"/>
                    </a:cubicBezTo>
                    <a:lnTo>
                      <a:pt x="394334" y="1699653"/>
                    </a:lnTo>
                    <a:lnTo>
                      <a:pt x="822099" y="1699653"/>
                    </a:lnTo>
                    <a:lnTo>
                      <a:pt x="1113000" y="1699653"/>
                    </a:lnTo>
                    <a:cubicBezTo>
                      <a:pt x="1170124" y="1699654"/>
                      <a:pt x="1216433" y="1653345"/>
                      <a:pt x="1216433" y="1596220"/>
                    </a:cubicBezTo>
                    <a:lnTo>
                      <a:pt x="1216433" y="1123968"/>
                    </a:lnTo>
                    <a:lnTo>
                      <a:pt x="1216433" y="290918"/>
                    </a:lnTo>
                    <a:cubicBezTo>
                      <a:pt x="1216433" y="233794"/>
                      <a:pt x="1170125" y="187485"/>
                      <a:pt x="1113000" y="187485"/>
                    </a:cubicBezTo>
                    <a:close/>
                    <a:moveTo>
                      <a:pt x="608216" y="45278"/>
                    </a:moveTo>
                    <a:lnTo>
                      <a:pt x="630008" y="54304"/>
                    </a:lnTo>
                    <a:cubicBezTo>
                      <a:pt x="635585" y="59881"/>
                      <a:pt x="639034" y="67585"/>
                      <a:pt x="639034" y="76095"/>
                    </a:cubicBezTo>
                    <a:cubicBezTo>
                      <a:pt x="639034" y="84606"/>
                      <a:pt x="635585" y="92310"/>
                      <a:pt x="630008" y="97887"/>
                    </a:cubicBezTo>
                    <a:lnTo>
                      <a:pt x="608216" y="106913"/>
                    </a:lnTo>
                    <a:lnTo>
                      <a:pt x="586425" y="97887"/>
                    </a:lnTo>
                    <a:cubicBezTo>
                      <a:pt x="580848" y="92310"/>
                      <a:pt x="577399" y="84606"/>
                      <a:pt x="577399" y="76095"/>
                    </a:cubicBezTo>
                    <a:cubicBezTo>
                      <a:pt x="577399" y="67585"/>
                      <a:pt x="580848" y="59881"/>
                      <a:pt x="586425" y="54304"/>
                    </a:cubicBezTo>
                    <a:close/>
                    <a:moveTo>
                      <a:pt x="608679" y="0"/>
                    </a:moveTo>
                    <a:lnTo>
                      <a:pt x="608216" y="90"/>
                    </a:lnTo>
                    <a:lnTo>
                      <a:pt x="607754" y="0"/>
                    </a:lnTo>
                    <a:cubicBezTo>
                      <a:pt x="584186" y="1"/>
                      <a:pt x="560617" y="8992"/>
                      <a:pt x="542634" y="26975"/>
                    </a:cubicBezTo>
                    <a:cubicBezTo>
                      <a:pt x="531315" y="38294"/>
                      <a:pt x="523559" y="51825"/>
                      <a:pt x="519372" y="66176"/>
                    </a:cubicBezTo>
                    <a:lnTo>
                      <a:pt x="517671" y="106839"/>
                    </a:lnTo>
                    <a:lnTo>
                      <a:pt x="517526" y="106839"/>
                    </a:lnTo>
                    <a:lnTo>
                      <a:pt x="517527" y="112542"/>
                    </a:lnTo>
                    <a:lnTo>
                      <a:pt x="513423" y="122529"/>
                    </a:lnTo>
                    <a:lnTo>
                      <a:pt x="513198" y="123075"/>
                    </a:lnTo>
                    <a:lnTo>
                      <a:pt x="502726" y="127494"/>
                    </a:lnTo>
                    <a:lnTo>
                      <a:pt x="429703" y="127494"/>
                    </a:lnTo>
                    <a:lnTo>
                      <a:pt x="429702" y="127494"/>
                    </a:lnTo>
                    <a:lnTo>
                      <a:pt x="416552" y="130149"/>
                    </a:lnTo>
                    <a:lnTo>
                      <a:pt x="396439" y="134210"/>
                    </a:lnTo>
                    <a:lnTo>
                      <a:pt x="384156" y="142491"/>
                    </a:lnTo>
                    <a:lnTo>
                      <a:pt x="369274" y="152525"/>
                    </a:lnTo>
                    <a:cubicBezTo>
                      <a:pt x="353809" y="167989"/>
                      <a:pt x="344244" y="189354"/>
                      <a:pt x="344244" y="212952"/>
                    </a:cubicBezTo>
                    <a:cubicBezTo>
                      <a:pt x="344244" y="248351"/>
                      <a:pt x="365766" y="278722"/>
                      <a:pt x="396438" y="291695"/>
                    </a:cubicBezTo>
                    <a:lnTo>
                      <a:pt x="422694" y="296995"/>
                    </a:lnTo>
                    <a:lnTo>
                      <a:pt x="429702" y="298410"/>
                    </a:lnTo>
                    <a:lnTo>
                      <a:pt x="429703" y="298410"/>
                    </a:lnTo>
                    <a:lnTo>
                      <a:pt x="786730" y="298410"/>
                    </a:lnTo>
                    <a:lnTo>
                      <a:pt x="786731" y="298410"/>
                    </a:lnTo>
                    <a:lnTo>
                      <a:pt x="793614" y="297020"/>
                    </a:lnTo>
                    <a:lnTo>
                      <a:pt x="819995" y="291695"/>
                    </a:lnTo>
                    <a:cubicBezTo>
                      <a:pt x="850667" y="278722"/>
                      <a:pt x="872189" y="248351"/>
                      <a:pt x="872189" y="212952"/>
                    </a:cubicBezTo>
                    <a:cubicBezTo>
                      <a:pt x="872189" y="189354"/>
                      <a:pt x="862624" y="167989"/>
                      <a:pt x="847159" y="152525"/>
                    </a:cubicBezTo>
                    <a:lnTo>
                      <a:pt x="832277" y="142491"/>
                    </a:lnTo>
                    <a:lnTo>
                      <a:pt x="819994" y="134210"/>
                    </a:lnTo>
                    <a:lnTo>
                      <a:pt x="799738" y="130120"/>
                    </a:lnTo>
                    <a:lnTo>
                      <a:pt x="786731" y="127494"/>
                    </a:lnTo>
                    <a:lnTo>
                      <a:pt x="786730" y="127494"/>
                    </a:lnTo>
                    <a:lnTo>
                      <a:pt x="713707" y="127494"/>
                    </a:lnTo>
                    <a:lnTo>
                      <a:pt x="703235" y="123075"/>
                    </a:lnTo>
                    <a:lnTo>
                      <a:pt x="703010" y="122529"/>
                    </a:lnTo>
                    <a:lnTo>
                      <a:pt x="698906" y="112542"/>
                    </a:lnTo>
                    <a:lnTo>
                      <a:pt x="698907" y="106839"/>
                    </a:lnTo>
                    <a:lnTo>
                      <a:pt x="698762" y="106839"/>
                    </a:lnTo>
                    <a:lnTo>
                      <a:pt x="697061" y="66176"/>
                    </a:lnTo>
                    <a:cubicBezTo>
                      <a:pt x="692874" y="51825"/>
                      <a:pt x="685117" y="38294"/>
                      <a:pt x="673799" y="26975"/>
                    </a:cubicBezTo>
                    <a:cubicBezTo>
                      <a:pt x="655816" y="8992"/>
                      <a:pt x="632247" y="1"/>
                      <a:pt x="60867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sp>
        <p:nvSpPr>
          <p:cNvPr id="20" name="TextBox 19">
            <a:extLst>
              <a:ext uri="{FF2B5EF4-FFF2-40B4-BE49-F238E27FC236}">
                <a16:creationId xmlns:a16="http://schemas.microsoft.com/office/drawing/2014/main" id="{B57FC1C4-E9B2-9055-E181-45BEFB2D309E}"/>
              </a:ext>
            </a:extLst>
          </p:cNvPr>
          <p:cNvSpPr txBox="1"/>
          <p:nvPr/>
        </p:nvSpPr>
        <p:spPr>
          <a:xfrm>
            <a:off x="515938" y="1327129"/>
            <a:ext cx="7480300" cy="400110"/>
          </a:xfrm>
          <a:prstGeom prst="rect">
            <a:avLst/>
          </a:prstGeom>
          <a:noFill/>
        </p:spPr>
        <p:txBody>
          <a:bodyPr wrap="square">
            <a:spAutoFit/>
          </a:bodyPr>
          <a:lstStyle/>
          <a:p>
            <a:r>
              <a:rPr lang="en-US"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rPr>
              <a:t>(3) FLSE &amp; FLAD</a:t>
            </a:r>
            <a:endParaRPr lang="ko-KR"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0CCF706-AE7D-DB04-D0BE-D8B44A3BC415}"/>
                  </a:ext>
                </a:extLst>
              </p:cNvPr>
              <p:cNvSpPr txBox="1"/>
              <p:nvPr/>
            </p:nvSpPr>
            <p:spPr>
              <a:xfrm>
                <a:off x="6821916" y="2648353"/>
                <a:ext cx="4396499" cy="6444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altLang="ko-KR" smtClean="0">
                          <a:solidFill>
                            <a:schemeClr val="bg1"/>
                          </a:solidFill>
                          <a:latin typeface="Söhne"/>
                        </a:rPr>
                        <m:t>Minimizing</m:t>
                      </m:r>
                      <m:r>
                        <m:rPr>
                          <m:nor/>
                        </m:rPr>
                        <a:rPr lang="en-US" altLang="ko-KR" smtClean="0">
                          <a:solidFill>
                            <a:schemeClr val="bg1"/>
                          </a:solidFill>
                          <a:latin typeface="Söhne"/>
                        </a:rPr>
                        <m:t> </m:t>
                      </m:r>
                      <m:r>
                        <m:rPr>
                          <m:nor/>
                        </m:rPr>
                        <a:rPr lang="en-US" altLang="ko-KR" smtClean="0">
                          <a:solidFill>
                            <a:schemeClr val="bg1"/>
                          </a:solidFill>
                          <a:latin typeface="Söhne"/>
                        </a:rPr>
                        <m:t>Objective</m:t>
                      </m:r>
                      <m:r>
                        <m:rPr>
                          <m:nor/>
                        </m:rPr>
                        <a:rPr lang="en-US" altLang="ko-KR" smtClean="0">
                          <a:solidFill>
                            <a:schemeClr val="bg1"/>
                          </a:solidFill>
                          <a:latin typeface="Söhne"/>
                        </a:rPr>
                        <m:t> </m:t>
                      </m:r>
                      <m:r>
                        <m:rPr>
                          <m:nor/>
                        </m:rPr>
                        <a:rPr lang="en-US" altLang="ko-KR" smtClean="0">
                          <a:solidFill>
                            <a:schemeClr val="bg1"/>
                          </a:solidFill>
                          <a:latin typeface="Söhne"/>
                        </a:rPr>
                        <m:t>Function</m:t>
                      </m:r>
                      <m:r>
                        <m:rPr>
                          <m:nor/>
                        </m:rPr>
                        <a:rPr lang="en-US" altLang="ko-KR" smtClean="0">
                          <a:solidFill>
                            <a:schemeClr val="bg1"/>
                          </a:solidFill>
                          <a:latin typeface="Söhne"/>
                        </a:rPr>
                        <m:t> </m:t>
                      </m:r>
                      <m:r>
                        <m:rPr>
                          <m:nor/>
                        </m:rPr>
                        <a:rPr lang="en-US" altLang="ko-KR" smtClean="0">
                          <a:solidFill>
                            <a:schemeClr val="bg1"/>
                          </a:solidFill>
                          <a:latin typeface="Söhne"/>
                        </a:rPr>
                        <m:t>in</m:t>
                      </m:r>
                      <m:r>
                        <m:rPr>
                          <m:nor/>
                        </m:rPr>
                        <a:rPr lang="en-US" altLang="ko-KR" smtClean="0">
                          <a:solidFill>
                            <a:schemeClr val="bg1"/>
                          </a:solidFill>
                          <a:latin typeface="Söhne"/>
                        </a:rPr>
                        <m:t> </m:t>
                      </m:r>
                      <m:r>
                        <m:rPr>
                          <m:nor/>
                        </m:rPr>
                        <a:rPr lang="en-US" altLang="ko-KR" smtClean="0">
                          <a:solidFill>
                            <a:schemeClr val="bg1"/>
                          </a:solidFill>
                          <a:latin typeface="Söhne"/>
                        </a:rPr>
                        <m:t>FuzzyRegression</m:t>
                      </m:r>
                      <m:r>
                        <m:rPr>
                          <m:nor/>
                        </m:rPr>
                        <a:rPr lang="en-US" altLang="ko-KR" smtClean="0">
                          <a:solidFill>
                            <a:schemeClr val="bg1"/>
                          </a:solidFill>
                          <a:latin typeface="Söhne"/>
                        </a:rPr>
                        <m:t> </m:t>
                      </m:r>
                      <m:r>
                        <m:rPr>
                          <m:nor/>
                        </m:rPr>
                        <a:rPr lang="en-US" altLang="ko-KR" smtClean="0">
                          <a:solidFill>
                            <a:schemeClr val="bg1"/>
                          </a:solidFill>
                          <a:latin typeface="Söhne"/>
                        </a:rPr>
                        <m:t>Model</m:t>
                      </m:r>
                    </m:oMath>
                  </m:oMathPara>
                </a14:m>
                <a:endParaRPr lang="ko-KR" altLang="en-US" dirty="0">
                  <a:solidFill>
                    <a:schemeClr val="bg1"/>
                  </a:solidFill>
                  <a:latin typeface="Söhne"/>
                </a:endParaRPr>
              </a:p>
            </p:txBody>
          </p:sp>
        </mc:Choice>
        <mc:Fallback xmlns="">
          <p:sp>
            <p:nvSpPr>
              <p:cNvPr id="33" name="TextBox 32">
                <a:extLst>
                  <a:ext uri="{FF2B5EF4-FFF2-40B4-BE49-F238E27FC236}">
                    <a16:creationId xmlns:a16="http://schemas.microsoft.com/office/drawing/2014/main" id="{D0CCF706-AE7D-DB04-D0BE-D8B44A3BC415}"/>
                  </a:ext>
                </a:extLst>
              </p:cNvPr>
              <p:cNvSpPr txBox="1">
                <a:spLocks noRot="1" noChangeAspect="1" noMove="1" noResize="1" noEditPoints="1" noAdjustHandles="1" noChangeArrowheads="1" noChangeShapeType="1" noTextEdit="1"/>
              </p:cNvSpPr>
              <p:nvPr/>
            </p:nvSpPr>
            <p:spPr>
              <a:xfrm>
                <a:off x="6821916" y="2648353"/>
                <a:ext cx="4396499" cy="644407"/>
              </a:xfrm>
              <a:prstGeom prst="rect">
                <a:avLst/>
              </a:prstGeom>
              <a:blipFill>
                <a:blip r:embed="rId6"/>
                <a:stretch>
                  <a:fillRect b="-3774"/>
                </a:stretch>
              </a:blipFill>
            </p:spPr>
            <p:txBody>
              <a:bodyPr/>
              <a:lstStyle/>
              <a:p>
                <a:r>
                  <a:rPr lang="ko-KR" altLang="en-US">
                    <a:noFill/>
                  </a:rPr>
                  <a:t> </a:t>
                </a:r>
              </a:p>
            </p:txBody>
          </p:sp>
        </mc:Fallback>
      </mc:AlternateContent>
      <p:sp>
        <p:nvSpPr>
          <p:cNvPr id="34" name="TextBox 33">
            <a:extLst>
              <a:ext uri="{FF2B5EF4-FFF2-40B4-BE49-F238E27FC236}">
                <a16:creationId xmlns:a16="http://schemas.microsoft.com/office/drawing/2014/main" id="{6177F453-2034-16FF-AAE3-BF5116768873}"/>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10/26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22893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137">
            <a:extLst>
              <a:ext uri="{FF2B5EF4-FFF2-40B4-BE49-F238E27FC236}">
                <a16:creationId xmlns:a16="http://schemas.microsoft.com/office/drawing/2014/main" id="{37AFD067-35EB-6CF0-882D-0101A8254584}"/>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kern="0" dirty="0">
                <a:solidFill>
                  <a:schemeClr val="tx1">
                    <a:lumMod val="85000"/>
                    <a:lumOff val="15000"/>
                  </a:schemeClr>
                </a:solidFill>
                <a:latin typeface="나눔고딕" panose="020D0604000000000000" pitchFamily="50" charset="-127"/>
                <a:ea typeface="나눔고딕" panose="020D0604000000000000" pitchFamily="50" charset="-127"/>
                <a:cs typeface="CIDFont+F1"/>
              </a:rPr>
              <a:t>(4)</a:t>
            </a:r>
            <a:r>
              <a:rPr lang="en-US" altLang="ko-KR" sz="2000" b="1" kern="0" dirty="0">
                <a:solidFill>
                  <a:schemeClr val="tx1">
                    <a:lumMod val="85000"/>
                    <a:lumOff val="15000"/>
                  </a:schemeClr>
                </a:solidFill>
                <a:effectLst/>
                <a:latin typeface="나눔고딕" panose="020D0604000000000000" pitchFamily="50" charset="-127"/>
                <a:ea typeface="나눔고딕" panose="020D0604000000000000" pitchFamily="50" charset="-127"/>
                <a:cs typeface="CIDFont+F1"/>
              </a:rPr>
              <a:t> Interval Estimation Using Sobel method</a:t>
            </a:r>
            <a:endParaRPr lang="ko-KR" altLang="en-US" sz="20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p:txBody>
      </p:sp>
      <p:sp>
        <p:nvSpPr>
          <p:cNvPr id="19" name="사각형: 둥근 모서리 18">
            <a:extLst>
              <a:ext uri="{FF2B5EF4-FFF2-40B4-BE49-F238E27FC236}">
                <a16:creationId xmlns:a16="http://schemas.microsoft.com/office/drawing/2014/main" id="{BC17438A-6636-9DE7-5E8A-7A34E841BBC0}"/>
              </a:ext>
            </a:extLst>
          </p:cNvPr>
          <p:cNvSpPr/>
          <p:nvPr/>
        </p:nvSpPr>
        <p:spPr>
          <a:xfrm>
            <a:off x="6305661" y="2554928"/>
            <a:ext cx="5301756" cy="2476574"/>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0" name="사각형: 둥근 모서리 19">
            <a:extLst>
              <a:ext uri="{FF2B5EF4-FFF2-40B4-BE49-F238E27FC236}">
                <a16:creationId xmlns:a16="http://schemas.microsoft.com/office/drawing/2014/main" id="{97A74BB5-BEFD-250C-F05D-672204CD9A2F}"/>
              </a:ext>
            </a:extLst>
          </p:cNvPr>
          <p:cNvSpPr/>
          <p:nvPr/>
        </p:nvSpPr>
        <p:spPr>
          <a:xfrm>
            <a:off x="582577" y="2554927"/>
            <a:ext cx="5301756" cy="3380651"/>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1" name="사각형: 둥근 모서리 20">
            <a:extLst>
              <a:ext uri="{FF2B5EF4-FFF2-40B4-BE49-F238E27FC236}">
                <a16:creationId xmlns:a16="http://schemas.microsoft.com/office/drawing/2014/main" id="{DFB20790-5D27-69AA-B152-E2CCFE9846F0}"/>
              </a:ext>
            </a:extLst>
          </p:cNvPr>
          <p:cNvSpPr/>
          <p:nvPr/>
        </p:nvSpPr>
        <p:spPr>
          <a:xfrm>
            <a:off x="1367861" y="2180217"/>
            <a:ext cx="3731188" cy="749400"/>
          </a:xfrm>
          <a:prstGeom prst="roundRect">
            <a:avLst>
              <a:gd name="adj" fmla="val 5000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a:solidFill>
                  <a:schemeClr val="bg1"/>
                </a:solidFill>
                <a:effectLst/>
                <a:latin typeface="나눔고딕" panose="020D0604000000000000" pitchFamily="50" charset="-127"/>
                <a:ea typeface="나눔고딕" panose="020D0604000000000000" pitchFamily="50" charset="-127"/>
              </a:rPr>
              <a:t>Statistical Inference for Total and Direct Effects</a:t>
            </a:r>
            <a:endPar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26" name="사각형: 둥근 모서리 25">
            <a:extLst>
              <a:ext uri="{FF2B5EF4-FFF2-40B4-BE49-F238E27FC236}">
                <a16:creationId xmlns:a16="http://schemas.microsoft.com/office/drawing/2014/main" id="{40B08B1D-DE27-684B-9EBC-A4671C88E0ED}"/>
              </a:ext>
            </a:extLst>
          </p:cNvPr>
          <p:cNvSpPr/>
          <p:nvPr/>
        </p:nvSpPr>
        <p:spPr>
          <a:xfrm>
            <a:off x="6669617" y="2304944"/>
            <a:ext cx="4645253" cy="496509"/>
          </a:xfrm>
          <a:prstGeom prst="roundRect">
            <a:avLst>
              <a:gd name="adj" fmla="val 50000"/>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a:solidFill>
                  <a:schemeClr val="bg1"/>
                </a:solidFill>
                <a:effectLst/>
                <a:latin typeface="나눔고딕" panose="020D0604000000000000" pitchFamily="50" charset="-127"/>
                <a:ea typeface="나눔고딕" panose="020D0604000000000000" pitchFamily="50" charset="-127"/>
              </a:rPr>
              <a:t>Statistical Inference for Indirect Effects</a:t>
            </a:r>
            <a:endPar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01</a:t>
            </a:r>
            <a:endParaRPr lang="ko-KR" altLang="en-US" sz="280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BBC8E-C4C9-47D3-2F35-E5174F512840}"/>
                  </a:ext>
                </a:extLst>
              </p:cNvPr>
              <p:cNvSpPr txBox="1"/>
              <p:nvPr/>
            </p:nvSpPr>
            <p:spPr>
              <a:xfrm>
                <a:off x="752720" y="3319278"/>
                <a:ext cx="6338467" cy="1406539"/>
              </a:xfrm>
              <a:prstGeom prst="rect">
                <a:avLst/>
              </a:prstGeom>
              <a:noFill/>
            </p:spPr>
            <p:txBody>
              <a:bodyPr wrap="square">
                <a:spAutoFit/>
              </a:bodyPr>
              <a:lstStyle/>
              <a:p>
                <a:pPr>
                  <a:spcBef>
                    <a:spcPts val="600"/>
                  </a:spcBef>
                  <a:spcAft>
                    <a:spcPts val="600"/>
                  </a:spcAft>
                </a:pPr>
                <a14:m>
                  <m:oMath xmlns:m="http://schemas.openxmlformats.org/officeDocument/2006/math">
                    <m:d>
                      <m:dPr>
                        <m:ctrlPr>
                          <a:rPr lang="ko-KR" altLang="ko-KR" sz="1600" i="1" smtClean="0">
                            <a:effectLst/>
                            <a:latin typeface="Cambria Math" panose="02040503050406030204" pitchFamily="18" charset="0"/>
                            <a:ea typeface="Cambria Math" panose="02040503050406030204" pitchFamily="18" charset="0"/>
                          </a:rPr>
                        </m:ctrlPr>
                      </m:dPr>
                      <m:e>
                        <m:r>
                          <a:rPr lang="x-none" altLang="ko-KR" sz="1600" i="1">
                            <a:solidFill>
                              <a:srgbClr val="000000"/>
                            </a:solidFill>
                            <a:effectLst/>
                            <a:latin typeface="Cambria Math" panose="02040503050406030204" pitchFamily="18" charset="0"/>
                            <a:ea typeface="Times New Roman" panose="02020603050405020304" pitchFamily="18" charset="0"/>
                          </a:rPr>
                          <m:t>1−</m:t>
                        </m:r>
                        <m:r>
                          <a:rPr lang="x-none" altLang="ko-KR" sz="1600" i="1">
                            <a:solidFill>
                              <a:srgbClr val="000000"/>
                            </a:solidFill>
                            <a:effectLst/>
                            <a:latin typeface="Cambria Math" panose="02040503050406030204" pitchFamily="18" charset="0"/>
                            <a:ea typeface="Times New Roman" panose="02020603050405020304" pitchFamily="18" charset="0"/>
                          </a:rPr>
                          <m:t>𝛼</m:t>
                        </m:r>
                      </m:e>
                    </m:d>
                    <m:r>
                      <a:rPr lang="x-none" altLang="ko-KR" sz="1600" i="1">
                        <a:solidFill>
                          <a:srgbClr val="000000"/>
                        </a:solidFill>
                        <a:effectLst/>
                        <a:latin typeface="Cambria Math" panose="02040503050406030204" pitchFamily="18" charset="0"/>
                        <a:ea typeface="Times New Roman" panose="02020603050405020304" pitchFamily="18" charset="0"/>
                      </a:rPr>
                      <m:t>100% </m:t>
                    </m:r>
                  </m:oMath>
                </a14:m>
                <a:r>
                  <a:rPr lang="x-none" altLang="ko-KR" sz="1600" i="1" dirty="0">
                    <a:solidFill>
                      <a:srgbClr val="000000"/>
                    </a:solidFill>
                    <a:effectLst/>
                    <a:latin typeface="Times New Roman" panose="02020603050405020304" pitchFamily="18" charset="0"/>
                    <a:ea typeface="Times New Roman" panose="02020603050405020304" pitchFamily="18" charset="0"/>
                  </a:rPr>
                  <a:t>CI for the total effect </a:t>
                </a:r>
                <a14:m>
                  <m:oMath xmlns:m="http://schemas.openxmlformats.org/officeDocument/2006/math">
                    <m:sSub>
                      <m:sSubPr>
                        <m:ctrlPr>
                          <a:rPr lang="ko-KR" altLang="ko-KR" sz="1600" i="1">
                            <a:effectLst/>
                            <a:latin typeface="Cambria Math" panose="02040503050406030204" pitchFamily="18" charset="0"/>
                            <a:ea typeface="Cambria Math" panose="02040503050406030204" pitchFamily="18" charset="0"/>
                          </a:rPr>
                        </m:ctrlPr>
                      </m:sSubPr>
                      <m:e>
                        <m:r>
                          <a:rPr lang="x-none" altLang="ko-KR" sz="1600" i="1">
                            <a:solidFill>
                              <a:srgbClr val="000000"/>
                            </a:solidFill>
                            <a:effectLst/>
                            <a:latin typeface="Cambria Math" panose="02040503050406030204" pitchFamily="18" charset="0"/>
                            <a:ea typeface="Times New Roman" panose="02020603050405020304" pitchFamily="18" charset="0"/>
                          </a:rPr>
                          <m:t>𝑐</m:t>
                        </m:r>
                      </m:e>
                      <m:sub>
                        <m:r>
                          <a:rPr lang="x-none" altLang="ko-KR" sz="1600" i="1">
                            <a:solidFill>
                              <a:srgbClr val="000000"/>
                            </a:solidFill>
                            <a:effectLst/>
                            <a:latin typeface="Cambria Math" panose="02040503050406030204" pitchFamily="18" charset="0"/>
                            <a:ea typeface="Times New Roman" panose="02020603050405020304" pitchFamily="18" charset="0"/>
                          </a:rPr>
                          <m:t>𝑇</m:t>
                        </m:r>
                      </m:sub>
                    </m:sSub>
                  </m:oMath>
                </a14:m>
                <a:r>
                  <a:rPr lang="x-none" altLang="ko-KR" sz="1600" i="1" dirty="0">
                    <a:solidFill>
                      <a:srgbClr val="000000"/>
                    </a:solidFill>
                    <a:effectLst/>
                    <a:latin typeface="Times New Roman" panose="02020603050405020304" pitchFamily="18" charset="0"/>
                    <a:ea typeface="Times New Roman" panose="02020603050405020304" pitchFamily="18" charset="0"/>
                  </a:rPr>
                  <a:t>:</a:t>
                </a:r>
                <a:r>
                  <a:rPr lang="en-US" altLang="ko-KR" sz="1600" dirty="0">
                    <a:latin typeface="Times New Roman" panose="02020603050405020304" pitchFamily="18" charset="0"/>
                    <a:ea typeface="Times New Roman" panose="02020603050405020304" pitchFamily="18" charset="0"/>
                  </a:rPr>
                  <a:t> </a:t>
                </a:r>
                <a14:m>
                  <m:oMath xmlns:m="http://schemas.openxmlformats.org/officeDocument/2006/math">
                    <m:r>
                      <a:rPr lang="x-none" altLang="ko-KR" sz="1600" i="1">
                        <a:solidFill>
                          <a:srgbClr val="000000"/>
                        </a:solidFill>
                        <a:effectLst/>
                        <a:latin typeface="Cambria Math" panose="02040503050406030204" pitchFamily="18" charset="0"/>
                        <a:ea typeface="Times New Roman" panose="02020603050405020304" pitchFamily="18" charset="0"/>
                      </a:rPr>
                      <m:t>𝑐</m:t>
                    </m:r>
                    <m:r>
                      <a:rPr lang="x-none" altLang="ko-KR" sz="1600" i="1">
                        <a:solidFill>
                          <a:srgbClr val="000000"/>
                        </a:solidFill>
                        <a:effectLst/>
                        <a:latin typeface="Cambria Math" panose="02040503050406030204" pitchFamily="18" charset="0"/>
                        <a:ea typeface="Times New Roman" panose="02020603050405020304" pitchFamily="18" charset="0"/>
                      </a:rPr>
                      <m:t>±</m:t>
                    </m:r>
                    <m:sSub>
                      <m:sSubPr>
                        <m:ctrlPr>
                          <a:rPr lang="ko-KR" altLang="ko-KR" sz="1600" i="1">
                            <a:effectLst/>
                            <a:latin typeface="Cambria Math" panose="02040503050406030204" pitchFamily="18" charset="0"/>
                            <a:ea typeface="Cambria Math" panose="02040503050406030204" pitchFamily="18" charset="0"/>
                          </a:rPr>
                        </m:ctrlPr>
                      </m:sSubPr>
                      <m:e>
                        <m:r>
                          <a:rPr lang="x-none" altLang="ko-KR" sz="1600" i="1">
                            <a:solidFill>
                              <a:srgbClr val="000000"/>
                            </a:solidFill>
                            <a:effectLst/>
                            <a:latin typeface="Cambria Math" panose="02040503050406030204" pitchFamily="18" charset="0"/>
                            <a:ea typeface="Times New Roman" panose="02020603050405020304" pitchFamily="18" charset="0"/>
                          </a:rPr>
                          <m:t>𝑧</m:t>
                        </m:r>
                      </m:e>
                      <m:sub>
                        <m:f>
                          <m:fPr>
                            <m:ctrlPr>
                              <a:rPr lang="ko-KR" altLang="ko-KR" sz="1600" i="1">
                                <a:effectLst/>
                                <a:latin typeface="Cambria Math" panose="02040503050406030204" pitchFamily="18" charset="0"/>
                                <a:ea typeface="Cambria Math" panose="02040503050406030204" pitchFamily="18" charset="0"/>
                              </a:rPr>
                            </m:ctrlPr>
                          </m:fPr>
                          <m:num>
                            <m:r>
                              <a:rPr lang="x-none" altLang="ko-KR" sz="1600" i="1">
                                <a:solidFill>
                                  <a:srgbClr val="000000"/>
                                </a:solidFill>
                                <a:effectLst/>
                                <a:latin typeface="Cambria Math" panose="02040503050406030204" pitchFamily="18" charset="0"/>
                                <a:ea typeface="Times New Roman" panose="02020603050405020304" pitchFamily="18" charset="0"/>
                              </a:rPr>
                              <m:t>𝛼</m:t>
                            </m:r>
                          </m:num>
                          <m:den>
                            <m:r>
                              <a:rPr lang="x-none" altLang="ko-KR" sz="1600" i="1">
                                <a:solidFill>
                                  <a:srgbClr val="000000"/>
                                </a:solidFill>
                                <a:effectLst/>
                                <a:latin typeface="Cambria Math" panose="02040503050406030204" pitchFamily="18" charset="0"/>
                                <a:ea typeface="Times New Roman" panose="02020603050405020304" pitchFamily="18" charset="0"/>
                              </a:rPr>
                              <m:t>2</m:t>
                            </m:r>
                          </m:den>
                        </m:f>
                      </m:sub>
                    </m:sSub>
                    <m:r>
                      <a:rPr lang="x-none" altLang="ko-KR" sz="1600" i="1">
                        <a:solidFill>
                          <a:srgbClr val="000000"/>
                        </a:solidFill>
                        <a:effectLst/>
                        <a:latin typeface="Cambria Math" panose="02040503050406030204" pitchFamily="18" charset="0"/>
                        <a:ea typeface="Times New Roman" panose="02020603050405020304" pitchFamily="18" charset="0"/>
                      </a:rPr>
                      <m:t>∙</m:t>
                    </m:r>
                    <m:r>
                      <a:rPr lang="x-none" altLang="ko-KR" sz="1600" i="1">
                        <a:solidFill>
                          <a:srgbClr val="000000"/>
                        </a:solidFill>
                        <a:effectLst/>
                        <a:latin typeface="Cambria Math" panose="02040503050406030204" pitchFamily="18" charset="0"/>
                        <a:ea typeface="Times New Roman" panose="02020603050405020304" pitchFamily="18" charset="0"/>
                      </a:rPr>
                      <m:t>𝑠𝑒</m:t>
                    </m:r>
                    <m:d>
                      <m:dPr>
                        <m:ctrlPr>
                          <a:rPr lang="ko-KR" altLang="ko-KR" sz="1600" i="1">
                            <a:effectLst/>
                            <a:latin typeface="Cambria Math" panose="02040503050406030204" pitchFamily="18" charset="0"/>
                            <a:ea typeface="Cambria Math" panose="02040503050406030204" pitchFamily="18" charset="0"/>
                          </a:rPr>
                        </m:ctrlPr>
                      </m:dPr>
                      <m:e>
                        <m:r>
                          <a:rPr lang="x-none" altLang="ko-KR" sz="1600" i="1">
                            <a:solidFill>
                              <a:srgbClr val="000000"/>
                            </a:solidFill>
                            <a:effectLst/>
                            <a:latin typeface="Cambria Math" panose="02040503050406030204" pitchFamily="18" charset="0"/>
                            <a:ea typeface="Times New Roman" panose="02020603050405020304" pitchFamily="18" charset="0"/>
                          </a:rPr>
                          <m:t>𝑐</m:t>
                        </m:r>
                      </m:e>
                    </m:d>
                  </m:oMath>
                </a14:m>
                <a:r>
                  <a:rPr lang="x-none" altLang="ko-KR" sz="1600" i="1" dirty="0">
                    <a:solidFill>
                      <a:srgbClr val="000000"/>
                    </a:solidFill>
                    <a:effectLst/>
                    <a:latin typeface="Times New Roman" panose="02020603050405020304" pitchFamily="18" charset="0"/>
                    <a:ea typeface="맑은 고딕" panose="020B0503020000020004" pitchFamily="50" charset="-127"/>
                  </a:rPr>
                  <a:t> 	   		</a:t>
                </a:r>
                <a:endParaRPr lang="ko-KR" altLang="ko-KR" sz="1600" dirty="0">
                  <a:effectLst/>
                  <a:latin typeface="Times New Roman" panose="02020603050405020304" pitchFamily="18" charset="0"/>
                  <a:ea typeface="Times New Roman" panose="02020603050405020304" pitchFamily="18" charset="0"/>
                </a:endParaRPr>
              </a:p>
              <a:p>
                <a:pPr>
                  <a:spcBef>
                    <a:spcPts val="600"/>
                  </a:spcBef>
                  <a:spcAft>
                    <a:spcPts val="600"/>
                  </a:spcAft>
                </a:pPr>
                <a:endParaRPr lang="en-US" altLang="ko-KR" sz="1600" i="1" dirty="0">
                  <a:effectLst/>
                  <a:latin typeface="Times New Roman" panose="02020603050405020304" pitchFamily="18" charset="0"/>
                  <a:ea typeface="맑은 고딕" panose="020B0503020000020004" pitchFamily="50" charset="-127"/>
                </a:endParaRPr>
              </a:p>
              <a:p>
                <a:endParaRPr lang="en-US" altLang="ko-KR" sz="1600" spc="-37" dirty="0">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4" name="TextBox 3">
                <a:extLst>
                  <a:ext uri="{FF2B5EF4-FFF2-40B4-BE49-F238E27FC236}">
                    <a16:creationId xmlns:a16="http://schemas.microsoft.com/office/drawing/2014/main" id="{ADCBBC8E-C4C9-47D3-2F35-E5174F512840}"/>
                  </a:ext>
                </a:extLst>
              </p:cNvPr>
              <p:cNvSpPr txBox="1">
                <a:spLocks noRot="1" noChangeAspect="1" noMove="1" noResize="1" noEditPoints="1" noAdjustHandles="1" noChangeArrowheads="1" noChangeShapeType="1" noTextEdit="1"/>
              </p:cNvSpPr>
              <p:nvPr/>
            </p:nvSpPr>
            <p:spPr>
              <a:xfrm>
                <a:off x="752720" y="3319278"/>
                <a:ext cx="6338467" cy="1406539"/>
              </a:xfrm>
              <a:prstGeom prst="rect">
                <a:avLst/>
              </a:prstGeom>
              <a:blipFill>
                <a:blip r:embed="rId2"/>
                <a:stretch>
                  <a:fillRect t="-130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6B3B852-D4F6-97E1-9875-9D804D74D424}"/>
                  </a:ext>
                </a:extLst>
              </p:cNvPr>
              <p:cNvSpPr txBox="1"/>
              <p:nvPr/>
            </p:nvSpPr>
            <p:spPr>
              <a:xfrm>
                <a:off x="6641918" y="3061391"/>
                <a:ext cx="5343368" cy="800219"/>
              </a:xfrm>
              <a:prstGeom prst="rect">
                <a:avLst/>
              </a:prstGeom>
              <a:noFill/>
            </p:spPr>
            <p:txBody>
              <a:bodyPr wrap="square">
                <a:spAutoFit/>
              </a:bodyPr>
              <a:lstStyle/>
              <a:p>
                <a:pPr>
                  <a:spcBef>
                    <a:spcPts val="1200"/>
                  </a:spcBef>
                  <a:spcAft>
                    <a:spcPts val="1200"/>
                  </a:spcAft>
                </a:pPr>
                <a14:m>
                  <m:oMath xmlns:m="http://schemas.openxmlformats.org/officeDocument/2006/math">
                    <m:d>
                      <m:dPr>
                        <m:ctrlPr>
                          <a:rPr lang="ko-KR" altLang="ko-KR" sz="1800" i="1" smtClean="0">
                            <a:effectLst/>
                            <a:latin typeface="Cambria Math" panose="02040503050406030204" pitchFamily="18" charset="0"/>
                            <a:ea typeface="Cambria Math" panose="02040503050406030204" pitchFamily="18" charset="0"/>
                          </a:rPr>
                        </m:ctrlPr>
                      </m:dPr>
                      <m:e>
                        <m:r>
                          <a:rPr lang="x-none" altLang="ko-KR" sz="1800" i="1">
                            <a:solidFill>
                              <a:srgbClr val="000000"/>
                            </a:solidFill>
                            <a:effectLst/>
                            <a:latin typeface="Cambria Math" panose="02040503050406030204" pitchFamily="18" charset="0"/>
                            <a:ea typeface="Calibri" panose="020F0502020204030204" pitchFamily="34" charset="0"/>
                          </a:rPr>
                          <m:t>1−</m:t>
                        </m:r>
                        <m:r>
                          <a:rPr lang="x-none" altLang="ko-KR" sz="1800" i="1">
                            <a:solidFill>
                              <a:srgbClr val="000000"/>
                            </a:solidFill>
                            <a:effectLst/>
                            <a:latin typeface="Cambria Math" panose="02040503050406030204" pitchFamily="18" charset="0"/>
                            <a:ea typeface="Calibri" panose="020F0502020204030204" pitchFamily="34" charset="0"/>
                          </a:rPr>
                          <m:t>𝛼</m:t>
                        </m:r>
                      </m:e>
                    </m:d>
                    <m:r>
                      <a:rPr lang="x-none" altLang="ko-KR" sz="1800" i="1">
                        <a:solidFill>
                          <a:srgbClr val="000000"/>
                        </a:solidFill>
                        <a:effectLst/>
                        <a:latin typeface="Cambria Math" panose="02040503050406030204" pitchFamily="18" charset="0"/>
                        <a:ea typeface="Calibri" panose="020F0502020204030204" pitchFamily="34" charset="0"/>
                      </a:rPr>
                      <m:t>100% </m:t>
                    </m:r>
                  </m:oMath>
                </a14:m>
                <a:r>
                  <a:rPr lang="x-none" altLang="ko-KR" sz="1800" i="1" dirty="0">
                    <a:solidFill>
                      <a:srgbClr val="000000"/>
                    </a:solidFill>
                    <a:effectLst/>
                    <a:latin typeface="Times New Roman" panose="02020603050405020304" pitchFamily="18" charset="0"/>
                    <a:ea typeface="Calibri" panose="020F0502020204030204" pitchFamily="34" charset="0"/>
                  </a:rPr>
                  <a:t>CI for the indirect effect </a:t>
                </a:r>
                <a14:m>
                  <m:oMath xmlns:m="http://schemas.openxmlformats.org/officeDocument/2006/math">
                    <m:sSub>
                      <m:sSubPr>
                        <m:ctrlPr>
                          <a:rPr lang="ko-KR" altLang="ko-KR" sz="1800" i="1">
                            <a:effectLst/>
                            <a:latin typeface="Cambria Math" panose="02040503050406030204" pitchFamily="18" charset="0"/>
                            <a:ea typeface="Cambria Math" panose="02040503050406030204" pitchFamily="18" charset="0"/>
                          </a:rPr>
                        </m:ctrlPr>
                      </m:sSubPr>
                      <m:e>
                        <m:r>
                          <a:rPr lang="x-none" altLang="ko-KR" sz="1800" i="1">
                            <a:solidFill>
                              <a:srgbClr val="000000"/>
                            </a:solidFill>
                            <a:effectLst/>
                            <a:latin typeface="Cambria Math" panose="02040503050406030204" pitchFamily="18" charset="0"/>
                            <a:ea typeface="Calibri" panose="020F0502020204030204" pitchFamily="34" charset="0"/>
                          </a:rPr>
                          <m:t>𝑎</m:t>
                        </m:r>
                      </m:e>
                      <m:sub>
                        <m:r>
                          <a:rPr lang="x-none" altLang="ko-KR" sz="1800" i="1">
                            <a:solidFill>
                              <a:srgbClr val="000000"/>
                            </a:solidFill>
                            <a:effectLst/>
                            <a:latin typeface="Cambria Math" panose="02040503050406030204" pitchFamily="18" charset="0"/>
                            <a:ea typeface="Calibri" panose="020F0502020204030204" pitchFamily="34" charset="0"/>
                          </a:rPr>
                          <m:t>𝑇</m:t>
                        </m:r>
                      </m:sub>
                    </m:sSub>
                    <m:sSub>
                      <m:sSubPr>
                        <m:ctrlPr>
                          <a:rPr lang="ko-KR" altLang="ko-KR" sz="1800" i="1">
                            <a:effectLst/>
                            <a:latin typeface="Cambria Math" panose="02040503050406030204" pitchFamily="18" charset="0"/>
                            <a:ea typeface="Cambria Math" panose="02040503050406030204" pitchFamily="18" charset="0"/>
                          </a:rPr>
                        </m:ctrlPr>
                      </m:sSubPr>
                      <m:e>
                        <m:r>
                          <a:rPr lang="x-none" altLang="ko-KR" sz="1800" i="1">
                            <a:solidFill>
                              <a:srgbClr val="000000"/>
                            </a:solidFill>
                            <a:effectLst/>
                            <a:latin typeface="Cambria Math" panose="02040503050406030204" pitchFamily="18" charset="0"/>
                            <a:ea typeface="Calibri" panose="020F0502020204030204" pitchFamily="34" charset="0"/>
                          </a:rPr>
                          <m:t>𝑏</m:t>
                        </m:r>
                      </m:e>
                      <m:sub>
                        <m:r>
                          <a:rPr lang="x-none" altLang="ko-KR" sz="1800" i="1">
                            <a:solidFill>
                              <a:srgbClr val="000000"/>
                            </a:solidFill>
                            <a:effectLst/>
                            <a:latin typeface="Cambria Math" panose="02040503050406030204" pitchFamily="18" charset="0"/>
                            <a:ea typeface="Calibri" panose="020F0502020204030204" pitchFamily="34" charset="0"/>
                          </a:rPr>
                          <m:t>𝑇</m:t>
                        </m:r>
                      </m:sub>
                    </m:sSub>
                    <m:r>
                      <a:rPr lang="x-none" altLang="ko-KR" sz="1800" i="1">
                        <a:solidFill>
                          <a:srgbClr val="000000"/>
                        </a:solidFill>
                        <a:effectLst/>
                        <a:latin typeface="Cambria Math" panose="02040503050406030204" pitchFamily="18" charset="0"/>
                        <a:ea typeface="Calibri" panose="020F0502020204030204" pitchFamily="34" charset="0"/>
                      </a:rPr>
                      <m:t> </m:t>
                    </m:r>
                    <m:r>
                      <a:rPr lang="x-none" altLang="ko-KR" sz="1800" i="1" smtClean="0">
                        <a:solidFill>
                          <a:srgbClr val="000000"/>
                        </a:solidFill>
                        <a:effectLst/>
                        <a:latin typeface="Cambria Math" panose="02040503050406030204" pitchFamily="18" charset="0"/>
                        <a:ea typeface="Calibri" panose="020F0502020204030204" pitchFamily="34" charset="0"/>
                      </a:rPr>
                      <m:t>: </m:t>
                    </m:r>
                  </m:oMath>
                </a14:m>
                <a:endParaRPr lang="ko-KR" altLang="ko-KR" sz="1800" dirty="0">
                  <a:effectLst/>
                  <a:latin typeface="Times New Roman" panose="02020603050405020304" pitchFamily="18" charset="0"/>
                  <a:ea typeface="Times New Roman" panose="02020603050405020304" pitchFamily="18" charset="0"/>
                </a:endParaRPr>
              </a:p>
              <a:p>
                <a:pPr algn="ctr"/>
                <a:r>
                  <a:rPr lang="x-none" altLang="ko-KR" sz="1800" dirty="0">
                    <a:effectLst/>
                    <a:latin typeface="Times New Roman" panose="02020603050405020304" pitchFamily="18" charset="0"/>
                    <a:ea typeface="Times New Roman" panose="02020603050405020304" pitchFamily="18" charset="0"/>
                  </a:rPr>
                  <a:t> </a:t>
                </a:r>
                <a:endParaRPr lang="ko-KR" altLang="ko-KR" sz="1800" dirty="0">
                  <a:effectLst/>
                  <a:latin typeface="Times New Roman" panose="020206030504050203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6B3B852-D4F6-97E1-9875-9D804D74D424}"/>
                  </a:ext>
                </a:extLst>
              </p:cNvPr>
              <p:cNvSpPr txBox="1">
                <a:spLocks noRot="1" noChangeAspect="1" noMove="1" noResize="1" noEditPoints="1" noAdjustHandles="1" noChangeArrowheads="1" noChangeShapeType="1" noTextEdit="1"/>
              </p:cNvSpPr>
              <p:nvPr/>
            </p:nvSpPr>
            <p:spPr>
              <a:xfrm>
                <a:off x="6641918" y="3061391"/>
                <a:ext cx="5343368" cy="800219"/>
              </a:xfrm>
              <a:prstGeom prst="rect">
                <a:avLst/>
              </a:prstGeom>
              <a:blipFill>
                <a:blip r:embed="rId3"/>
                <a:stretch>
                  <a:fillRect t="-381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4B80695D-18F2-12E2-D7DB-C8BB70E1C9FD}"/>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3" name="직사각형 2">
            <a:extLst>
              <a:ext uri="{FF2B5EF4-FFF2-40B4-BE49-F238E27FC236}">
                <a16:creationId xmlns:a16="http://schemas.microsoft.com/office/drawing/2014/main" id="{724F9961-6FFB-EF0E-D3C1-B9AE60169BD5}"/>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8309C76-4290-2D77-451F-C098B07D6F7A}"/>
                  </a:ext>
                </a:extLst>
              </p:cNvPr>
              <p:cNvSpPr txBox="1"/>
              <p:nvPr/>
            </p:nvSpPr>
            <p:spPr>
              <a:xfrm>
                <a:off x="752720" y="3831477"/>
                <a:ext cx="6104020" cy="437043"/>
              </a:xfrm>
              <a:prstGeom prst="rect">
                <a:avLst/>
              </a:prstGeom>
              <a:noFill/>
            </p:spPr>
            <p:txBody>
              <a:bodyPr wrap="square">
                <a:spAutoFit/>
              </a:bodyPr>
              <a:lstStyle/>
              <a:p>
                <a14:m>
                  <m:oMath xmlns:m="http://schemas.openxmlformats.org/officeDocument/2006/math">
                    <m:d>
                      <m:dPr>
                        <m:ctrlPr>
                          <a:rPr lang="ko-KR" altLang="ko-KR" sz="1600" i="1" smtClean="0">
                            <a:effectLst/>
                            <a:latin typeface="Cambria Math" panose="02040503050406030204" pitchFamily="18" charset="0"/>
                            <a:ea typeface="Cambria Math" panose="02040503050406030204" pitchFamily="18" charset="0"/>
                          </a:rPr>
                        </m:ctrlPr>
                      </m:dPr>
                      <m:e>
                        <m:r>
                          <a:rPr lang="x-none" altLang="ko-KR" sz="1600" i="1">
                            <a:solidFill>
                              <a:srgbClr val="000000"/>
                            </a:solidFill>
                            <a:effectLst/>
                            <a:latin typeface="Cambria Math" panose="02040503050406030204" pitchFamily="18" charset="0"/>
                            <a:ea typeface="Times New Roman" panose="02020603050405020304" pitchFamily="18" charset="0"/>
                          </a:rPr>
                          <m:t>1−</m:t>
                        </m:r>
                        <m:r>
                          <a:rPr lang="x-none" altLang="ko-KR" sz="1600" i="1">
                            <a:solidFill>
                              <a:srgbClr val="000000"/>
                            </a:solidFill>
                            <a:effectLst/>
                            <a:latin typeface="Cambria Math" panose="02040503050406030204" pitchFamily="18" charset="0"/>
                            <a:ea typeface="Times New Roman" panose="02020603050405020304" pitchFamily="18" charset="0"/>
                          </a:rPr>
                          <m:t>𝛼</m:t>
                        </m:r>
                      </m:e>
                    </m:d>
                    <m:r>
                      <a:rPr lang="x-none" altLang="ko-KR" sz="1600" i="1">
                        <a:solidFill>
                          <a:srgbClr val="000000"/>
                        </a:solidFill>
                        <a:effectLst/>
                        <a:latin typeface="Cambria Math" panose="02040503050406030204" pitchFamily="18" charset="0"/>
                        <a:ea typeface="Times New Roman" panose="02020603050405020304" pitchFamily="18" charset="0"/>
                      </a:rPr>
                      <m:t>100% </m:t>
                    </m:r>
                  </m:oMath>
                </a14:m>
                <a:r>
                  <a:rPr lang="x-none" altLang="ko-KR" sz="1600" i="1" dirty="0">
                    <a:solidFill>
                      <a:srgbClr val="000000"/>
                    </a:solidFill>
                    <a:effectLst/>
                    <a:latin typeface="Times New Roman" panose="02020603050405020304" pitchFamily="18" charset="0"/>
                    <a:ea typeface="Times New Roman" panose="02020603050405020304" pitchFamily="18" charset="0"/>
                  </a:rPr>
                  <a:t>CI for the direct effect </a:t>
                </a:r>
                <a14:m>
                  <m:oMath xmlns:m="http://schemas.openxmlformats.org/officeDocument/2006/math">
                    <m:sSub>
                      <m:sSubPr>
                        <m:ctrlPr>
                          <a:rPr lang="ko-KR" altLang="ko-KR" sz="1600" i="1">
                            <a:effectLst/>
                            <a:latin typeface="Cambria Math" panose="02040503050406030204" pitchFamily="18" charset="0"/>
                            <a:ea typeface="Cambria Math" panose="02040503050406030204" pitchFamily="18" charset="0"/>
                          </a:rPr>
                        </m:ctrlPr>
                      </m:sSubPr>
                      <m:e>
                        <m:sSup>
                          <m:sSupPr>
                            <m:ctrlPr>
                              <a:rPr lang="ko-KR" altLang="ko-KR" sz="1600" i="1">
                                <a:effectLst/>
                                <a:latin typeface="Cambria Math" panose="02040503050406030204" pitchFamily="18" charset="0"/>
                                <a:ea typeface="Cambria Math" panose="02040503050406030204" pitchFamily="18" charset="0"/>
                              </a:rPr>
                            </m:ctrlPr>
                          </m:sSupPr>
                          <m:e>
                            <m:r>
                              <a:rPr lang="x-none" altLang="ko-KR" sz="1600" i="1">
                                <a:solidFill>
                                  <a:srgbClr val="000000"/>
                                </a:solidFill>
                                <a:effectLst/>
                                <a:latin typeface="Cambria Math" panose="02040503050406030204" pitchFamily="18" charset="0"/>
                                <a:ea typeface="Times New Roman" panose="02020603050405020304" pitchFamily="18" charset="0"/>
                              </a:rPr>
                              <m:t>𝑐</m:t>
                            </m:r>
                          </m:e>
                          <m:sup>
                            <m:r>
                              <a:rPr lang="x-none" altLang="ko-KR" sz="1600" i="1">
                                <a:solidFill>
                                  <a:srgbClr val="000000"/>
                                </a:solidFill>
                                <a:effectLst/>
                                <a:latin typeface="Cambria Math" panose="02040503050406030204" pitchFamily="18" charset="0"/>
                                <a:ea typeface="Times New Roman" panose="02020603050405020304" pitchFamily="18" charset="0"/>
                              </a:rPr>
                              <m:t>′</m:t>
                            </m:r>
                          </m:sup>
                        </m:sSup>
                      </m:e>
                      <m:sub>
                        <m:r>
                          <a:rPr lang="x-none" altLang="ko-KR" sz="1600" i="1">
                            <a:solidFill>
                              <a:srgbClr val="000000"/>
                            </a:solidFill>
                            <a:effectLst/>
                            <a:latin typeface="Cambria Math" panose="02040503050406030204" pitchFamily="18" charset="0"/>
                            <a:ea typeface="Times New Roman" panose="02020603050405020304" pitchFamily="18" charset="0"/>
                          </a:rPr>
                          <m:t>𝑇</m:t>
                        </m:r>
                      </m:sub>
                    </m:sSub>
                    <m:r>
                      <a:rPr lang="x-none" altLang="ko-KR" sz="1600" i="1">
                        <a:solidFill>
                          <a:srgbClr val="000000"/>
                        </a:solidFill>
                        <a:effectLst/>
                        <a:latin typeface="Cambria Math" panose="02040503050406030204" pitchFamily="18" charset="0"/>
                        <a:ea typeface="Times New Roman" panose="02020603050405020304" pitchFamily="18" charset="0"/>
                      </a:rPr>
                      <m:t>:</m:t>
                    </m:r>
                  </m:oMath>
                </a14:m>
                <a:r>
                  <a:rPr lang="x-none" altLang="ko-KR" sz="1600" i="1" dirty="0">
                    <a:solidFill>
                      <a:srgbClr val="000000"/>
                    </a:solidFill>
                    <a:effectLst/>
                    <a:latin typeface="Times New Roman" panose="02020603050405020304" pitchFamily="18" charset="0"/>
                    <a:ea typeface="Times New Roman" panose="02020603050405020304" pitchFamily="18" charset="0"/>
                  </a:rPr>
                  <a:t>  </a:t>
                </a:r>
                <a:r>
                  <a:rPr lang="x-none" altLang="ko-KR" sz="1600" i="1" dirty="0">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ko-KR" altLang="ko-KR" sz="1600" i="1">
                            <a:effectLst/>
                            <a:latin typeface="Cambria Math" panose="02040503050406030204" pitchFamily="18" charset="0"/>
                            <a:ea typeface="Cambria Math" panose="02040503050406030204" pitchFamily="18" charset="0"/>
                          </a:rPr>
                        </m:ctrlPr>
                      </m:sSupPr>
                      <m:e>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ko-KR" altLang="ko-KR" sz="1600" i="1">
                            <a:effectLst/>
                            <a:latin typeface="Cambria Math" panose="02040503050406030204" pitchFamily="18" charset="0"/>
                            <a:ea typeface="Cambria Math" panose="02040503050406030204" pitchFamily="18" charset="0"/>
                          </a:rPr>
                        </m:ctrlPr>
                      </m:sSubPr>
                      <m:e>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𝑧</m:t>
                        </m:r>
                      </m:e>
                      <m:sub>
                        <m:f>
                          <m:fPr>
                            <m:ctrlPr>
                              <a:rPr lang="ko-KR" altLang="ko-KR" sz="1600" i="1">
                                <a:effectLst/>
                                <a:latin typeface="Cambria Math" panose="02040503050406030204" pitchFamily="18" charset="0"/>
                                <a:ea typeface="Cambria Math" panose="02040503050406030204" pitchFamily="18" charset="0"/>
                              </a:rPr>
                            </m:ctrlPr>
                          </m:fPr>
                          <m:num>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𝑠𝑒</m:t>
                    </m:r>
                    <m:d>
                      <m:dPr>
                        <m:ctrlPr>
                          <a:rPr lang="ko-KR" altLang="ko-KR" sz="1600" i="1">
                            <a:effectLst/>
                            <a:latin typeface="Cambria Math" panose="02040503050406030204" pitchFamily="18" charset="0"/>
                            <a:ea typeface="Cambria Math" panose="02040503050406030204" pitchFamily="18" charset="0"/>
                          </a:rPr>
                        </m:ctrlPr>
                      </m:dPr>
                      <m:e>
                        <m:sSup>
                          <m:sSupPr>
                            <m:ctrlPr>
                              <a:rPr lang="ko-KR" altLang="ko-KR" sz="1600" i="1">
                                <a:effectLst/>
                                <a:latin typeface="Cambria Math" panose="02040503050406030204" pitchFamily="18" charset="0"/>
                                <a:ea typeface="Cambria Math" panose="02040503050406030204" pitchFamily="18" charset="0"/>
                              </a:rPr>
                            </m:ctrlPr>
                          </m:sSupPr>
                          <m:e>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x-none" altLang="ko-KR"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oMath>
                </a14:m>
                <a:endParaRPr lang="ko-KR" altLang="en-US" sz="1600" dirty="0"/>
              </a:p>
            </p:txBody>
          </p:sp>
        </mc:Choice>
        <mc:Fallback xmlns="">
          <p:sp>
            <p:nvSpPr>
              <p:cNvPr id="8" name="TextBox 7">
                <a:extLst>
                  <a:ext uri="{FF2B5EF4-FFF2-40B4-BE49-F238E27FC236}">
                    <a16:creationId xmlns:a16="http://schemas.microsoft.com/office/drawing/2014/main" id="{58309C76-4290-2D77-451F-C098B07D6F7A}"/>
                  </a:ext>
                </a:extLst>
              </p:cNvPr>
              <p:cNvSpPr txBox="1">
                <a:spLocks noRot="1" noChangeAspect="1" noMove="1" noResize="1" noEditPoints="1" noAdjustHandles="1" noChangeArrowheads="1" noChangeShapeType="1" noTextEdit="1"/>
              </p:cNvSpPr>
              <p:nvPr/>
            </p:nvSpPr>
            <p:spPr>
              <a:xfrm>
                <a:off x="752720" y="3831477"/>
                <a:ext cx="6104020" cy="437043"/>
              </a:xfrm>
              <a:prstGeom prst="rect">
                <a:avLst/>
              </a:prstGeom>
              <a:blipFill>
                <a:blip r:embed="rId4"/>
                <a:stretch>
                  <a:fillRect t="-422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7D7773-C360-0409-DC10-5F5BF1F24D97}"/>
                  </a:ext>
                </a:extLst>
              </p:cNvPr>
              <p:cNvSpPr txBox="1"/>
              <p:nvPr/>
            </p:nvSpPr>
            <p:spPr>
              <a:xfrm>
                <a:off x="-88573" y="5031502"/>
                <a:ext cx="6104020" cy="819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𝐹𝑆𝐷</m:t>
                      </m:r>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ko-KR" altLang="ko-KR" sz="1600" i="1">
                              <a:latin typeface="Cambria Math" panose="02040503050406030204" pitchFamily="18" charset="0"/>
                              <a:ea typeface="Cambria Math" panose="02040503050406030204" pitchFamily="18" charset="0"/>
                            </a:rPr>
                          </m:ctrlPr>
                        </m:radPr>
                        <m:deg/>
                        <m:e>
                          <m:f>
                            <m:fPr>
                              <m:ctrlPr>
                                <a:rPr lang="ko-KR" altLang="ko-KR" sz="1600" i="1">
                                  <a:latin typeface="Cambria Math" panose="02040503050406030204" pitchFamily="18" charset="0"/>
                                  <a:ea typeface="Cambria Math" panose="02040503050406030204" pitchFamily="18" charset="0"/>
                                </a:rPr>
                              </m:ctrlPr>
                            </m:fPr>
                            <m:num>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1</m:t>
                              </m:r>
                            </m:num>
                            <m:den>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𝑛</m:t>
                              </m:r>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−1</m:t>
                              </m:r>
                            </m:den>
                          </m:f>
                          <m:nary>
                            <m:naryPr>
                              <m:chr m:val="∑"/>
                              <m:limLoc m:val="subSup"/>
                              <m:ctrlPr>
                                <a:rPr lang="ko-KR" altLang="ko-KR" sz="1600" i="1">
                                  <a:latin typeface="Cambria Math" panose="02040503050406030204" pitchFamily="18" charset="0"/>
                                  <a:ea typeface="Cambria Math" panose="02040503050406030204" pitchFamily="18" charset="0"/>
                                </a:rPr>
                              </m:ctrlPr>
                            </m:naryPr>
                            <m:sub>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h</m:t>
                              </m:r>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ko-KR" altLang="ko-KR" sz="1600" i="1">
                                      <a:latin typeface="Cambria Math" panose="02040503050406030204" pitchFamily="18" charset="0"/>
                                      <a:ea typeface="Cambria Math" panose="02040503050406030204" pitchFamily="18" charset="0"/>
                                    </a:rPr>
                                  </m:ctrlPr>
                                </m:sSupPr>
                                <m:e>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𝑑</m:t>
                                  </m:r>
                                </m:e>
                                <m:sup>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ko-KR" altLang="ko-KR" sz="1600" i="1">
                                      <a:latin typeface="Cambria Math" panose="02040503050406030204" pitchFamily="18" charset="0"/>
                                      <a:ea typeface="Cambria Math" panose="02040503050406030204" pitchFamily="18" charset="0"/>
                                    </a:rPr>
                                  </m:ctrlPr>
                                </m:dPr>
                                <m:e>
                                  <m:sSub>
                                    <m:sSubPr>
                                      <m:ctrlPr>
                                        <a:rPr lang="ko-KR" altLang="ko-KR" sz="1600" i="1">
                                          <a:latin typeface="Cambria Math" panose="02040503050406030204" pitchFamily="18" charset="0"/>
                                          <a:ea typeface="Cambria Math" panose="02040503050406030204" pitchFamily="18" charset="0"/>
                                        </a:rPr>
                                      </m:ctrlPr>
                                    </m:sSubPr>
                                    <m:e>
                                      <m:acc>
                                        <m:accPr>
                                          <m:chr m:val="̃"/>
                                          <m:ctrlPr>
                                            <a:rPr lang="ko-KR" altLang="ko-KR" sz="1600" i="1">
                                              <a:latin typeface="Cambria Math" panose="02040503050406030204" pitchFamily="18" charset="0"/>
                                              <a:ea typeface="Cambria Math" panose="02040503050406030204" pitchFamily="18" charset="0"/>
                                            </a:rPr>
                                          </m:ctrlPr>
                                        </m:accPr>
                                        <m:e>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h</m:t>
                                      </m:r>
                                    </m:sub>
                                  </m:sSub>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ko-KR" altLang="ko-KR" sz="1600" i="1">
                                          <a:latin typeface="Cambria Math" panose="02040503050406030204" pitchFamily="18" charset="0"/>
                                          <a:ea typeface="Cambria Math" panose="02040503050406030204" pitchFamily="18" charset="0"/>
                                        </a:rPr>
                                      </m:ctrlPr>
                                    </m:accPr>
                                    <m:e>
                                      <m:acc>
                                        <m:accPr>
                                          <m:chr m:val="̃"/>
                                          <m:ctrlPr>
                                            <a:rPr lang="ko-KR" altLang="ko-KR" sz="1600" i="1">
                                              <a:latin typeface="Cambria Math" panose="02040503050406030204" pitchFamily="18" charset="0"/>
                                              <a:ea typeface="Cambria Math" panose="02040503050406030204" pitchFamily="18" charset="0"/>
                                            </a:rPr>
                                          </m:ctrlPr>
                                        </m:accPr>
                                        <m:e>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𝑋</m:t>
                                          </m:r>
                                        </m:e>
                                      </m:acc>
                                    </m:e>
                                  </m:acc>
                                </m:e>
                              </m:d>
                              <m:r>
                                <a:rPr lang="x-none" altLang="ko-KR" sz="1600" i="1">
                                  <a:latin typeface="Cambria Math" panose="02040503050406030204" pitchFamily="18" charset="0"/>
                                  <a:ea typeface="Times New Roman" panose="02020603050405020304" pitchFamily="18" charset="0"/>
                                  <a:cs typeface="Times New Roman" panose="02020603050405020304" pitchFamily="18" charset="0"/>
                                </a:rPr>
                                <m:t>.</m:t>
                              </m:r>
                            </m:e>
                          </m:nary>
                        </m:e>
                      </m:rad>
                    </m:oMath>
                  </m:oMathPara>
                </a14:m>
                <a:endParaRPr lang="ko-KR" altLang="en-US" sz="1600" dirty="0"/>
              </a:p>
            </p:txBody>
          </p:sp>
        </mc:Choice>
        <mc:Fallback xmlns="">
          <p:sp>
            <p:nvSpPr>
              <p:cNvPr id="10" name="TextBox 9">
                <a:extLst>
                  <a:ext uri="{FF2B5EF4-FFF2-40B4-BE49-F238E27FC236}">
                    <a16:creationId xmlns:a16="http://schemas.microsoft.com/office/drawing/2014/main" id="{3B7D7773-C360-0409-DC10-5F5BF1F24D97}"/>
                  </a:ext>
                </a:extLst>
              </p:cNvPr>
              <p:cNvSpPr txBox="1">
                <a:spLocks noRot="1" noChangeAspect="1" noMove="1" noResize="1" noEditPoints="1" noAdjustHandles="1" noChangeArrowheads="1" noChangeShapeType="1" noTextEdit="1"/>
              </p:cNvSpPr>
              <p:nvPr/>
            </p:nvSpPr>
            <p:spPr>
              <a:xfrm>
                <a:off x="-88573" y="5031502"/>
                <a:ext cx="6104020" cy="81984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1D8DD8-0353-72D2-A8DF-B3C377EED630}"/>
                  </a:ext>
                </a:extLst>
              </p:cNvPr>
              <p:cNvSpPr txBox="1"/>
              <p:nvPr/>
            </p:nvSpPr>
            <p:spPr>
              <a:xfrm>
                <a:off x="116570" y="4349512"/>
                <a:ext cx="6104020" cy="600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x-none" altLang="ko-KR" sz="1600" i="1" smtClean="0">
                          <a:solidFill>
                            <a:srgbClr val="000000"/>
                          </a:solidFill>
                          <a:effectLst/>
                          <a:latin typeface="Cambria Math" panose="02040503050406030204" pitchFamily="18" charset="0"/>
                          <a:ea typeface="Times New Roman" panose="02020603050405020304" pitchFamily="18" charset="0"/>
                        </a:rPr>
                        <m:t>𝑠𝑒</m:t>
                      </m:r>
                      <m:d>
                        <m:dPr>
                          <m:ctrlPr>
                            <a:rPr lang="ko-KR" altLang="ko-KR" sz="1600" i="1">
                              <a:effectLst/>
                              <a:latin typeface="Cambria Math" panose="02040503050406030204" pitchFamily="18" charset="0"/>
                              <a:ea typeface="Cambria Math" panose="02040503050406030204" pitchFamily="18" charset="0"/>
                            </a:rPr>
                          </m:ctrlPr>
                        </m:dPr>
                        <m:e>
                          <m:r>
                            <a:rPr lang="x-none" altLang="ko-KR" sz="1600" i="1">
                              <a:solidFill>
                                <a:srgbClr val="000000"/>
                              </a:solidFill>
                              <a:effectLst/>
                              <a:latin typeface="Cambria Math" panose="02040503050406030204" pitchFamily="18" charset="0"/>
                              <a:ea typeface="Times New Roman" panose="02020603050405020304" pitchFamily="18" charset="0"/>
                            </a:rPr>
                            <m:t>𝑐</m:t>
                          </m:r>
                        </m:e>
                      </m:d>
                      <m:r>
                        <a:rPr lang="x-none" altLang="ko-KR" sz="1600" i="1">
                          <a:solidFill>
                            <a:srgbClr val="000000"/>
                          </a:solidFill>
                          <a:effectLst/>
                          <a:latin typeface="Cambria Math" panose="02040503050406030204" pitchFamily="18" charset="0"/>
                          <a:ea typeface="Times New Roman" panose="02020603050405020304" pitchFamily="18" charset="0"/>
                        </a:rPr>
                        <m:t>=</m:t>
                      </m:r>
                      <m:r>
                        <a:rPr lang="x-none" altLang="ko-KR" sz="1600" i="1">
                          <a:solidFill>
                            <a:srgbClr val="000000"/>
                          </a:solidFill>
                          <a:effectLst/>
                          <a:latin typeface="Cambria Math" panose="02040503050406030204" pitchFamily="18" charset="0"/>
                          <a:ea typeface="Times New Roman" panose="02020603050405020304" pitchFamily="18" charset="0"/>
                        </a:rPr>
                        <m:t>𝑠𝑒</m:t>
                      </m:r>
                      <m:d>
                        <m:dPr>
                          <m:ctrlPr>
                            <a:rPr lang="ko-KR" altLang="ko-KR" sz="1600" i="1">
                              <a:effectLst/>
                              <a:latin typeface="Cambria Math" panose="02040503050406030204" pitchFamily="18" charset="0"/>
                              <a:ea typeface="Cambria Math" panose="02040503050406030204" pitchFamily="18" charset="0"/>
                            </a:rPr>
                          </m:ctrlPr>
                        </m:dPr>
                        <m:e>
                          <m:r>
                            <a:rPr lang="x-none" altLang="ko-KR" sz="1600" i="1">
                              <a:solidFill>
                                <a:srgbClr val="000000"/>
                              </a:solidFill>
                              <a:effectLst/>
                              <a:latin typeface="Cambria Math" panose="02040503050406030204" pitchFamily="18" charset="0"/>
                              <a:ea typeface="Times New Roman" panose="02020603050405020304" pitchFamily="18" charset="0"/>
                            </a:rPr>
                            <m:t>𝑐</m:t>
                          </m:r>
                          <m:r>
                            <a:rPr lang="x-none" altLang="ko-KR" sz="1600" i="1">
                              <a:solidFill>
                                <a:srgbClr val="000000"/>
                              </a:solidFill>
                              <a:effectLst/>
                              <a:latin typeface="Cambria Math" panose="02040503050406030204" pitchFamily="18" charset="0"/>
                              <a:ea typeface="Times New Roman" panose="02020603050405020304" pitchFamily="18" charset="0"/>
                            </a:rPr>
                            <m:t>′</m:t>
                          </m:r>
                        </m:e>
                      </m:d>
                      <m:r>
                        <a:rPr lang="x-none" altLang="ko-KR" sz="1600" i="1">
                          <a:solidFill>
                            <a:srgbClr val="000000"/>
                          </a:solidFill>
                          <a:effectLst/>
                          <a:latin typeface="Cambria Math" panose="02040503050406030204" pitchFamily="18" charset="0"/>
                          <a:ea typeface="Times New Roman" panose="02020603050405020304" pitchFamily="18" charset="0"/>
                        </a:rPr>
                        <m:t>=</m:t>
                      </m:r>
                      <m:f>
                        <m:fPr>
                          <m:ctrlPr>
                            <a:rPr lang="ko-KR" altLang="ko-KR" sz="1600" i="1">
                              <a:effectLst/>
                              <a:latin typeface="Cambria Math" panose="02040503050406030204" pitchFamily="18" charset="0"/>
                              <a:ea typeface="Cambria Math" panose="02040503050406030204" pitchFamily="18" charset="0"/>
                            </a:rPr>
                          </m:ctrlPr>
                        </m:fPr>
                        <m:num>
                          <m:r>
                            <a:rPr lang="x-none" altLang="ko-KR" sz="1600" i="1">
                              <a:solidFill>
                                <a:srgbClr val="000000"/>
                              </a:solidFill>
                              <a:effectLst/>
                              <a:latin typeface="Cambria Math" panose="02040503050406030204" pitchFamily="18" charset="0"/>
                              <a:ea typeface="Times New Roman" panose="02020603050405020304" pitchFamily="18" charset="0"/>
                            </a:rPr>
                            <m:t>𝐹𝑆𝐷</m:t>
                          </m:r>
                        </m:num>
                        <m:den>
                          <m:rad>
                            <m:radPr>
                              <m:degHide m:val="on"/>
                              <m:ctrlPr>
                                <a:rPr lang="ko-KR" altLang="ko-KR" sz="1600" i="1">
                                  <a:effectLst/>
                                  <a:latin typeface="Cambria Math" panose="02040503050406030204" pitchFamily="18" charset="0"/>
                                  <a:ea typeface="Cambria Math" panose="02040503050406030204" pitchFamily="18" charset="0"/>
                                </a:rPr>
                              </m:ctrlPr>
                            </m:radPr>
                            <m:deg/>
                            <m:e>
                              <m:r>
                                <a:rPr lang="x-none" altLang="ko-KR" sz="1600" i="1">
                                  <a:solidFill>
                                    <a:srgbClr val="000000"/>
                                  </a:solidFill>
                                  <a:effectLst/>
                                  <a:latin typeface="Cambria Math" panose="02040503050406030204" pitchFamily="18" charset="0"/>
                                  <a:ea typeface="Times New Roman" panose="02020603050405020304" pitchFamily="18" charset="0"/>
                                </a:rPr>
                                <m:t>𝑛</m:t>
                              </m:r>
                            </m:e>
                          </m:rad>
                        </m:den>
                      </m:f>
                      <m:r>
                        <a:rPr lang="x-none" altLang="ko-KR" sz="1600">
                          <a:solidFill>
                            <a:srgbClr val="000000"/>
                          </a:solidFill>
                          <a:effectLst/>
                          <a:latin typeface="Cambria Math" panose="02040503050406030204" pitchFamily="18" charset="0"/>
                          <a:ea typeface="Times New Roman" panose="02020603050405020304" pitchFamily="18" charset="0"/>
                        </a:rPr>
                        <m:t> </m:t>
                      </m:r>
                    </m:oMath>
                  </m:oMathPara>
                </a14:m>
                <a:endParaRPr lang="ko-KR" altLang="en-US" sz="1600" dirty="0"/>
              </a:p>
            </p:txBody>
          </p:sp>
        </mc:Choice>
        <mc:Fallback xmlns="">
          <p:sp>
            <p:nvSpPr>
              <p:cNvPr id="12" name="TextBox 11">
                <a:extLst>
                  <a:ext uri="{FF2B5EF4-FFF2-40B4-BE49-F238E27FC236}">
                    <a16:creationId xmlns:a16="http://schemas.microsoft.com/office/drawing/2014/main" id="{D11D8DD8-0353-72D2-A8DF-B3C377EED630}"/>
                  </a:ext>
                </a:extLst>
              </p:cNvPr>
              <p:cNvSpPr txBox="1">
                <a:spLocks noRot="1" noChangeAspect="1" noMove="1" noResize="1" noEditPoints="1" noAdjustHandles="1" noChangeArrowheads="1" noChangeShapeType="1" noTextEdit="1"/>
              </p:cNvSpPr>
              <p:nvPr/>
            </p:nvSpPr>
            <p:spPr>
              <a:xfrm>
                <a:off x="116570" y="4349512"/>
                <a:ext cx="6104020" cy="600998"/>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62683DB-A105-42CC-EAEA-8F3ED0AD5F4B}"/>
                  </a:ext>
                </a:extLst>
              </p:cNvPr>
              <p:cNvSpPr txBox="1"/>
              <p:nvPr/>
            </p:nvSpPr>
            <p:spPr>
              <a:xfrm>
                <a:off x="6856740" y="4136898"/>
                <a:ext cx="6152146" cy="656013"/>
              </a:xfrm>
              <a:prstGeom prst="rect">
                <a:avLst/>
              </a:prstGeom>
              <a:noFill/>
            </p:spPr>
            <p:txBody>
              <a:bodyPr wrap="square">
                <a:spAutoFit/>
              </a:bodyPr>
              <a:lstStyle/>
              <a:p>
                <a:r>
                  <a:rPr lang="x-none" altLang="ko-KR" sz="1800" dirty="0">
                    <a:solidFill>
                      <a:srgbClr val="000000"/>
                    </a:solidFill>
                    <a:effectLst/>
                    <a:latin typeface="Times New Roman" panose="02020603050405020304" pitchFamily="18" charset="0"/>
                    <a:ea typeface="Calibri" panose="020F0502020204030204" pitchFamily="34" charset="0"/>
                  </a:rPr>
                  <a:t>where  </a:t>
                </a:r>
                <a14:m>
                  <m:oMath xmlns:m="http://schemas.openxmlformats.org/officeDocument/2006/math">
                    <m:r>
                      <a:rPr lang="x-none" altLang="ko-KR" sz="1800" i="1">
                        <a:solidFill>
                          <a:srgbClr val="000000"/>
                        </a:solidFill>
                        <a:effectLst/>
                        <a:latin typeface="Cambria Math" panose="02040503050406030204" pitchFamily="18" charset="0"/>
                        <a:ea typeface="Calibri" panose="020F0502020204030204" pitchFamily="34" charset="0"/>
                      </a:rPr>
                      <m:t>𝑠𝑒</m:t>
                    </m:r>
                    <m:d>
                      <m:dPr>
                        <m:ctrlPr>
                          <a:rPr lang="ko-KR" altLang="ko-KR" sz="1800" i="1">
                            <a:effectLst/>
                            <a:latin typeface="Cambria Math" panose="02040503050406030204" pitchFamily="18" charset="0"/>
                            <a:ea typeface="Cambria Math" panose="02040503050406030204" pitchFamily="18" charset="0"/>
                          </a:rPr>
                        </m:ctrlPr>
                      </m:dPr>
                      <m:e>
                        <m:r>
                          <a:rPr lang="x-none" altLang="ko-KR" sz="1800" i="1">
                            <a:solidFill>
                              <a:srgbClr val="000000"/>
                            </a:solidFill>
                            <a:effectLst/>
                            <a:latin typeface="Cambria Math" panose="02040503050406030204" pitchFamily="18" charset="0"/>
                            <a:ea typeface="Calibri" panose="020F0502020204030204" pitchFamily="34" charset="0"/>
                          </a:rPr>
                          <m:t>𝑎𝑏</m:t>
                        </m:r>
                      </m:e>
                    </m:d>
                    <m:r>
                      <a:rPr lang="x-none" altLang="ko-KR" sz="1800" i="1">
                        <a:solidFill>
                          <a:srgbClr val="000000"/>
                        </a:solidFill>
                        <a:effectLst/>
                        <a:latin typeface="Cambria Math" panose="02040503050406030204" pitchFamily="18" charset="0"/>
                        <a:ea typeface="Calibri" panose="020F0502020204030204" pitchFamily="34" charset="0"/>
                      </a:rPr>
                      <m:t>=</m:t>
                    </m:r>
                    <m:rad>
                      <m:radPr>
                        <m:degHide m:val="on"/>
                        <m:ctrlPr>
                          <a:rPr lang="ko-KR" altLang="ko-KR" sz="1800" i="1">
                            <a:effectLst/>
                            <a:latin typeface="Cambria Math" panose="02040503050406030204" pitchFamily="18" charset="0"/>
                            <a:ea typeface="Cambria Math" panose="02040503050406030204" pitchFamily="18" charset="0"/>
                          </a:rPr>
                        </m:ctrlPr>
                      </m:radPr>
                      <m:deg/>
                      <m:e>
                        <m:sSup>
                          <m:sSupPr>
                            <m:ctrlPr>
                              <a:rPr lang="ko-KR" altLang="ko-KR" sz="1800" i="1">
                                <a:effectLst/>
                                <a:latin typeface="Cambria Math" panose="02040503050406030204" pitchFamily="18" charset="0"/>
                                <a:ea typeface="Cambria Math" panose="02040503050406030204" pitchFamily="18" charset="0"/>
                              </a:rPr>
                            </m:ctrlPr>
                          </m:sSupPr>
                          <m:e>
                            <m:r>
                              <a:rPr lang="x-none" altLang="ko-KR" sz="1800" i="1">
                                <a:solidFill>
                                  <a:srgbClr val="000000"/>
                                </a:solidFill>
                                <a:effectLst/>
                                <a:latin typeface="Cambria Math" panose="02040503050406030204" pitchFamily="18" charset="0"/>
                                <a:ea typeface="Calibri" panose="020F0502020204030204" pitchFamily="34" charset="0"/>
                              </a:rPr>
                              <m:t>𝑎</m:t>
                            </m:r>
                          </m:e>
                          <m:sup>
                            <m:r>
                              <a:rPr lang="x-none" altLang="ko-KR" sz="1800" i="1">
                                <a:solidFill>
                                  <a:srgbClr val="000000"/>
                                </a:solidFill>
                                <a:effectLst/>
                                <a:latin typeface="Cambria Math" panose="02040503050406030204" pitchFamily="18" charset="0"/>
                                <a:ea typeface="Calibri" panose="020F0502020204030204" pitchFamily="34" charset="0"/>
                              </a:rPr>
                              <m:t>2</m:t>
                            </m:r>
                          </m:sup>
                        </m:sSup>
                        <m:r>
                          <a:rPr lang="x-none" altLang="ko-KR" sz="1800" i="1">
                            <a:solidFill>
                              <a:srgbClr val="000000"/>
                            </a:solidFill>
                            <a:effectLst/>
                            <a:latin typeface="Cambria Math" panose="02040503050406030204" pitchFamily="18" charset="0"/>
                            <a:ea typeface="Calibri" panose="020F0502020204030204" pitchFamily="34" charset="0"/>
                          </a:rPr>
                          <m:t>𝑠</m:t>
                        </m:r>
                        <m:sSubSup>
                          <m:sSubSupPr>
                            <m:ctrlPr>
                              <a:rPr lang="ko-KR" altLang="ko-KR" sz="1800" i="1">
                                <a:effectLst/>
                                <a:latin typeface="Cambria Math" panose="02040503050406030204" pitchFamily="18" charset="0"/>
                                <a:ea typeface="Cambria Math" panose="02040503050406030204" pitchFamily="18" charset="0"/>
                              </a:rPr>
                            </m:ctrlPr>
                          </m:sSubSupPr>
                          <m:e>
                            <m:r>
                              <a:rPr lang="x-none" altLang="ko-KR" sz="1800" i="1">
                                <a:solidFill>
                                  <a:srgbClr val="000000"/>
                                </a:solidFill>
                                <a:effectLst/>
                                <a:latin typeface="Cambria Math" panose="02040503050406030204" pitchFamily="18" charset="0"/>
                                <a:ea typeface="Calibri" panose="020F0502020204030204" pitchFamily="34" charset="0"/>
                              </a:rPr>
                              <m:t>𝑒</m:t>
                            </m:r>
                          </m:e>
                          <m:sub>
                            <m:r>
                              <a:rPr lang="x-none" altLang="ko-KR" sz="1800" i="1">
                                <a:solidFill>
                                  <a:srgbClr val="000000"/>
                                </a:solidFill>
                                <a:effectLst/>
                                <a:latin typeface="Cambria Math" panose="02040503050406030204" pitchFamily="18" charset="0"/>
                                <a:ea typeface="Calibri" panose="020F0502020204030204" pitchFamily="34" charset="0"/>
                              </a:rPr>
                              <m:t>𝑏</m:t>
                            </m:r>
                          </m:sub>
                          <m:sup>
                            <m:r>
                              <a:rPr lang="x-none" altLang="ko-KR" sz="1800" i="1">
                                <a:solidFill>
                                  <a:srgbClr val="000000"/>
                                </a:solidFill>
                                <a:effectLst/>
                                <a:latin typeface="Cambria Math" panose="02040503050406030204" pitchFamily="18" charset="0"/>
                                <a:ea typeface="Calibri" panose="020F0502020204030204" pitchFamily="34" charset="0"/>
                              </a:rPr>
                              <m:t>2</m:t>
                            </m:r>
                          </m:sup>
                        </m:sSubSup>
                        <m:r>
                          <a:rPr lang="x-none" altLang="ko-KR" sz="1800" i="1">
                            <a:solidFill>
                              <a:srgbClr val="000000"/>
                            </a:solidFill>
                            <a:effectLst/>
                            <a:latin typeface="Cambria Math" panose="02040503050406030204" pitchFamily="18" charset="0"/>
                            <a:ea typeface="Calibri" panose="020F0502020204030204" pitchFamily="34" charset="0"/>
                          </a:rPr>
                          <m:t>+</m:t>
                        </m:r>
                        <m:sSup>
                          <m:sSupPr>
                            <m:ctrlPr>
                              <a:rPr lang="ko-KR" altLang="ko-KR" sz="1800" i="1">
                                <a:effectLst/>
                                <a:latin typeface="Cambria Math" panose="02040503050406030204" pitchFamily="18" charset="0"/>
                                <a:ea typeface="Cambria Math" panose="02040503050406030204" pitchFamily="18" charset="0"/>
                              </a:rPr>
                            </m:ctrlPr>
                          </m:sSupPr>
                          <m:e>
                            <m:r>
                              <a:rPr lang="x-none" altLang="ko-KR" sz="1800" i="1">
                                <a:solidFill>
                                  <a:srgbClr val="000000"/>
                                </a:solidFill>
                                <a:effectLst/>
                                <a:latin typeface="Cambria Math" panose="02040503050406030204" pitchFamily="18" charset="0"/>
                                <a:ea typeface="Calibri" panose="020F0502020204030204" pitchFamily="34" charset="0"/>
                              </a:rPr>
                              <m:t>𝑏</m:t>
                            </m:r>
                          </m:e>
                          <m:sup>
                            <m:r>
                              <a:rPr lang="x-none" altLang="ko-KR" sz="1800" i="1">
                                <a:solidFill>
                                  <a:srgbClr val="000000"/>
                                </a:solidFill>
                                <a:effectLst/>
                                <a:latin typeface="Cambria Math" panose="02040503050406030204" pitchFamily="18" charset="0"/>
                                <a:ea typeface="Calibri" panose="020F0502020204030204" pitchFamily="34" charset="0"/>
                              </a:rPr>
                              <m:t>2</m:t>
                            </m:r>
                          </m:sup>
                        </m:sSup>
                        <m:r>
                          <a:rPr lang="x-none" altLang="ko-KR" sz="1800" i="1">
                            <a:solidFill>
                              <a:srgbClr val="000000"/>
                            </a:solidFill>
                            <a:effectLst/>
                            <a:latin typeface="Cambria Math" panose="02040503050406030204" pitchFamily="18" charset="0"/>
                            <a:ea typeface="Calibri" panose="020F0502020204030204" pitchFamily="34" charset="0"/>
                          </a:rPr>
                          <m:t>𝑠</m:t>
                        </m:r>
                        <m:sSubSup>
                          <m:sSubSupPr>
                            <m:ctrlPr>
                              <a:rPr lang="ko-KR" altLang="ko-KR" sz="1800" i="1">
                                <a:effectLst/>
                                <a:latin typeface="Cambria Math" panose="02040503050406030204" pitchFamily="18" charset="0"/>
                                <a:ea typeface="Cambria Math" panose="02040503050406030204" pitchFamily="18" charset="0"/>
                              </a:rPr>
                            </m:ctrlPr>
                          </m:sSubSupPr>
                          <m:e>
                            <m:r>
                              <a:rPr lang="x-none" altLang="ko-KR" sz="1800" i="1">
                                <a:solidFill>
                                  <a:srgbClr val="000000"/>
                                </a:solidFill>
                                <a:effectLst/>
                                <a:latin typeface="Cambria Math" panose="02040503050406030204" pitchFamily="18" charset="0"/>
                                <a:ea typeface="Calibri" panose="020F0502020204030204" pitchFamily="34" charset="0"/>
                              </a:rPr>
                              <m:t>𝑒</m:t>
                            </m:r>
                          </m:e>
                          <m:sub>
                            <m:r>
                              <a:rPr lang="x-none" altLang="ko-KR" sz="1800" i="1">
                                <a:solidFill>
                                  <a:srgbClr val="000000"/>
                                </a:solidFill>
                                <a:effectLst/>
                                <a:latin typeface="Cambria Math" panose="02040503050406030204" pitchFamily="18" charset="0"/>
                                <a:ea typeface="Calibri" panose="020F0502020204030204" pitchFamily="34" charset="0"/>
                              </a:rPr>
                              <m:t>𝑎</m:t>
                            </m:r>
                          </m:sub>
                          <m:sup>
                            <m:r>
                              <a:rPr lang="x-none" altLang="ko-KR" sz="1800" i="1">
                                <a:solidFill>
                                  <a:srgbClr val="000000"/>
                                </a:solidFill>
                                <a:effectLst/>
                                <a:latin typeface="Cambria Math" panose="02040503050406030204" pitchFamily="18" charset="0"/>
                                <a:ea typeface="Calibri" panose="020F0502020204030204" pitchFamily="34" charset="0"/>
                              </a:rPr>
                              <m:t>2</m:t>
                            </m:r>
                          </m:sup>
                        </m:sSubSup>
                        <m:r>
                          <a:rPr lang="x-none" altLang="ko-KR" sz="1800" i="1">
                            <a:solidFill>
                              <a:srgbClr val="000000"/>
                            </a:solidFill>
                            <a:effectLst/>
                            <a:latin typeface="Cambria Math" panose="02040503050406030204" pitchFamily="18" charset="0"/>
                            <a:ea typeface="Calibri" panose="020F0502020204030204" pitchFamily="34" charset="0"/>
                          </a:rPr>
                          <m:t>+</m:t>
                        </m:r>
                        <m:r>
                          <a:rPr lang="x-none" altLang="ko-KR" sz="1800" i="1">
                            <a:solidFill>
                              <a:srgbClr val="000000"/>
                            </a:solidFill>
                            <a:effectLst/>
                            <a:latin typeface="Cambria Math" panose="02040503050406030204" pitchFamily="18" charset="0"/>
                            <a:ea typeface="Calibri" panose="020F0502020204030204" pitchFamily="34" charset="0"/>
                          </a:rPr>
                          <m:t>𝑠</m:t>
                        </m:r>
                        <m:sSubSup>
                          <m:sSubSupPr>
                            <m:ctrlPr>
                              <a:rPr lang="ko-KR" altLang="ko-KR" sz="1800" i="1">
                                <a:effectLst/>
                                <a:latin typeface="Cambria Math" panose="02040503050406030204" pitchFamily="18" charset="0"/>
                                <a:ea typeface="Cambria Math" panose="02040503050406030204" pitchFamily="18" charset="0"/>
                              </a:rPr>
                            </m:ctrlPr>
                          </m:sSubSupPr>
                          <m:e>
                            <m:r>
                              <a:rPr lang="x-none" altLang="ko-KR" sz="1800" i="1">
                                <a:solidFill>
                                  <a:srgbClr val="000000"/>
                                </a:solidFill>
                                <a:effectLst/>
                                <a:latin typeface="Cambria Math" panose="02040503050406030204" pitchFamily="18" charset="0"/>
                                <a:ea typeface="Calibri" panose="020F0502020204030204" pitchFamily="34" charset="0"/>
                              </a:rPr>
                              <m:t>𝑒</m:t>
                            </m:r>
                          </m:e>
                          <m:sub>
                            <m:r>
                              <a:rPr lang="x-none" altLang="ko-KR" sz="1800" i="1">
                                <a:solidFill>
                                  <a:srgbClr val="000000"/>
                                </a:solidFill>
                                <a:effectLst/>
                                <a:latin typeface="Cambria Math" panose="02040503050406030204" pitchFamily="18" charset="0"/>
                                <a:ea typeface="Calibri" panose="020F0502020204030204" pitchFamily="34" charset="0"/>
                              </a:rPr>
                              <m:t>𝑎</m:t>
                            </m:r>
                          </m:sub>
                          <m:sup>
                            <m:r>
                              <a:rPr lang="x-none" altLang="ko-KR" sz="1800" i="1">
                                <a:solidFill>
                                  <a:srgbClr val="000000"/>
                                </a:solidFill>
                                <a:effectLst/>
                                <a:latin typeface="Cambria Math" panose="02040503050406030204" pitchFamily="18" charset="0"/>
                                <a:ea typeface="Calibri" panose="020F0502020204030204" pitchFamily="34" charset="0"/>
                              </a:rPr>
                              <m:t>2</m:t>
                            </m:r>
                          </m:sup>
                        </m:sSubSup>
                        <m:r>
                          <a:rPr lang="x-none" altLang="ko-KR" sz="1800" i="1">
                            <a:solidFill>
                              <a:srgbClr val="000000"/>
                            </a:solidFill>
                            <a:effectLst/>
                            <a:latin typeface="Cambria Math" panose="02040503050406030204" pitchFamily="18" charset="0"/>
                            <a:ea typeface="Calibri" panose="020F0502020204030204" pitchFamily="34" charset="0"/>
                          </a:rPr>
                          <m:t>𝑠</m:t>
                        </m:r>
                        <m:sSubSup>
                          <m:sSubSupPr>
                            <m:ctrlPr>
                              <a:rPr lang="ko-KR" altLang="ko-KR" sz="1800" i="1">
                                <a:effectLst/>
                                <a:latin typeface="Cambria Math" panose="02040503050406030204" pitchFamily="18" charset="0"/>
                                <a:ea typeface="Cambria Math" panose="02040503050406030204" pitchFamily="18" charset="0"/>
                              </a:rPr>
                            </m:ctrlPr>
                          </m:sSubSupPr>
                          <m:e>
                            <m:r>
                              <a:rPr lang="x-none" altLang="ko-KR" sz="1800" i="1">
                                <a:solidFill>
                                  <a:srgbClr val="000000"/>
                                </a:solidFill>
                                <a:effectLst/>
                                <a:latin typeface="Cambria Math" panose="02040503050406030204" pitchFamily="18" charset="0"/>
                                <a:ea typeface="Calibri" panose="020F0502020204030204" pitchFamily="34" charset="0"/>
                              </a:rPr>
                              <m:t>𝑒</m:t>
                            </m:r>
                          </m:e>
                          <m:sub>
                            <m:r>
                              <a:rPr lang="x-none" altLang="ko-KR" sz="1800" i="1">
                                <a:solidFill>
                                  <a:srgbClr val="000000"/>
                                </a:solidFill>
                                <a:effectLst/>
                                <a:latin typeface="Cambria Math" panose="02040503050406030204" pitchFamily="18" charset="0"/>
                                <a:ea typeface="Calibri" panose="020F0502020204030204" pitchFamily="34" charset="0"/>
                              </a:rPr>
                              <m:t>𝑏</m:t>
                            </m:r>
                          </m:sub>
                          <m:sup>
                            <m:r>
                              <a:rPr lang="x-none" altLang="ko-KR" sz="1800" i="1">
                                <a:solidFill>
                                  <a:srgbClr val="000000"/>
                                </a:solidFill>
                                <a:effectLst/>
                                <a:latin typeface="Cambria Math" panose="02040503050406030204" pitchFamily="18" charset="0"/>
                                <a:ea typeface="Calibri" panose="020F0502020204030204" pitchFamily="34" charset="0"/>
                              </a:rPr>
                              <m:t>2</m:t>
                            </m:r>
                          </m:sup>
                        </m:sSubSup>
                      </m:e>
                    </m:rad>
                  </m:oMath>
                </a14:m>
                <a:endParaRPr lang="ko-KR" altLang="en-US" dirty="0"/>
              </a:p>
            </p:txBody>
          </p:sp>
        </mc:Choice>
        <mc:Fallback xmlns="">
          <p:sp>
            <p:nvSpPr>
              <p:cNvPr id="14" name="TextBox 13">
                <a:extLst>
                  <a:ext uri="{FF2B5EF4-FFF2-40B4-BE49-F238E27FC236}">
                    <a16:creationId xmlns:a16="http://schemas.microsoft.com/office/drawing/2014/main" id="{162683DB-A105-42CC-EAEA-8F3ED0AD5F4B}"/>
                  </a:ext>
                </a:extLst>
              </p:cNvPr>
              <p:cNvSpPr txBox="1">
                <a:spLocks noRot="1" noChangeAspect="1" noMove="1" noResize="1" noEditPoints="1" noAdjustHandles="1" noChangeArrowheads="1" noChangeShapeType="1" noTextEdit="1"/>
              </p:cNvSpPr>
              <p:nvPr/>
            </p:nvSpPr>
            <p:spPr>
              <a:xfrm>
                <a:off x="6856740" y="4136898"/>
                <a:ext cx="6152146" cy="656013"/>
              </a:xfrm>
              <a:prstGeom prst="rect">
                <a:avLst/>
              </a:prstGeom>
              <a:blipFill>
                <a:blip r:embed="rId7"/>
                <a:stretch>
                  <a:fillRect l="-8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F01DDFA-DDC1-DC03-7B51-318EA14451DD}"/>
                  </a:ext>
                </a:extLst>
              </p:cNvPr>
              <p:cNvSpPr txBox="1"/>
              <p:nvPr/>
            </p:nvSpPr>
            <p:spPr>
              <a:xfrm>
                <a:off x="5715643" y="3461797"/>
                <a:ext cx="6553200" cy="492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x-none" altLang="ko-KR" sz="1800" i="1" smtClean="0">
                          <a:solidFill>
                            <a:srgbClr val="000000"/>
                          </a:solidFill>
                          <a:effectLst/>
                          <a:latin typeface="Cambria Math" panose="02040503050406030204" pitchFamily="18" charset="0"/>
                          <a:ea typeface="Calibri" panose="020F0502020204030204" pitchFamily="34" charset="0"/>
                        </a:rPr>
                        <m:t>𝑎𝑏</m:t>
                      </m:r>
                      <m:r>
                        <a:rPr lang="x-none" altLang="ko-KR" sz="1800" i="1" smtClean="0">
                          <a:solidFill>
                            <a:srgbClr val="000000"/>
                          </a:solidFill>
                          <a:effectLst/>
                          <a:latin typeface="Cambria Math" panose="02040503050406030204" pitchFamily="18" charset="0"/>
                          <a:ea typeface="Calibri" panose="020F0502020204030204" pitchFamily="34" charset="0"/>
                        </a:rPr>
                        <m:t>±</m:t>
                      </m:r>
                      <m:sSub>
                        <m:sSubPr>
                          <m:ctrlPr>
                            <a:rPr lang="ko-KR" altLang="ko-KR" sz="1800" i="1">
                              <a:effectLst/>
                              <a:latin typeface="Cambria Math" panose="02040503050406030204" pitchFamily="18" charset="0"/>
                              <a:ea typeface="Cambria Math" panose="02040503050406030204" pitchFamily="18" charset="0"/>
                            </a:rPr>
                          </m:ctrlPr>
                        </m:sSubPr>
                        <m:e>
                          <m:r>
                            <a:rPr lang="x-none" altLang="ko-KR" sz="1800" i="1">
                              <a:solidFill>
                                <a:srgbClr val="000000"/>
                              </a:solidFill>
                              <a:effectLst/>
                              <a:latin typeface="Cambria Math" panose="02040503050406030204" pitchFamily="18" charset="0"/>
                              <a:ea typeface="Calibri" panose="020F0502020204030204" pitchFamily="34" charset="0"/>
                            </a:rPr>
                            <m:t>𝑧</m:t>
                          </m:r>
                        </m:e>
                        <m:sub>
                          <m:f>
                            <m:fPr>
                              <m:ctrlPr>
                                <a:rPr lang="ko-KR" altLang="ko-KR" sz="1800" i="1">
                                  <a:effectLst/>
                                  <a:latin typeface="Cambria Math" panose="02040503050406030204" pitchFamily="18" charset="0"/>
                                  <a:ea typeface="Cambria Math" panose="02040503050406030204" pitchFamily="18" charset="0"/>
                                </a:rPr>
                              </m:ctrlPr>
                            </m:fPr>
                            <m:num>
                              <m:r>
                                <a:rPr lang="x-none" altLang="ko-KR" sz="1800" i="1">
                                  <a:solidFill>
                                    <a:srgbClr val="000000"/>
                                  </a:solidFill>
                                  <a:effectLst/>
                                  <a:latin typeface="Cambria Math" panose="02040503050406030204" pitchFamily="18" charset="0"/>
                                  <a:ea typeface="Calibri" panose="020F0502020204030204" pitchFamily="34" charset="0"/>
                                </a:rPr>
                                <m:t>𝛼</m:t>
                              </m:r>
                            </m:num>
                            <m:den>
                              <m:r>
                                <a:rPr lang="x-none" altLang="ko-KR" sz="1800" i="1">
                                  <a:solidFill>
                                    <a:srgbClr val="000000"/>
                                  </a:solidFill>
                                  <a:effectLst/>
                                  <a:latin typeface="Cambria Math" panose="02040503050406030204" pitchFamily="18" charset="0"/>
                                  <a:ea typeface="Calibri" panose="020F0502020204030204" pitchFamily="34" charset="0"/>
                                </a:rPr>
                                <m:t>2</m:t>
                              </m:r>
                            </m:den>
                          </m:f>
                        </m:sub>
                      </m:sSub>
                      <m:r>
                        <a:rPr lang="x-none" altLang="ko-KR" sz="1800" i="1">
                          <a:solidFill>
                            <a:srgbClr val="000000"/>
                          </a:solidFill>
                          <a:effectLst/>
                          <a:latin typeface="Cambria Math" panose="02040503050406030204" pitchFamily="18" charset="0"/>
                          <a:ea typeface="Calibri" panose="020F0502020204030204" pitchFamily="34" charset="0"/>
                        </a:rPr>
                        <m:t>∙</m:t>
                      </m:r>
                      <m:r>
                        <a:rPr lang="x-none" altLang="ko-KR" sz="1800" i="1">
                          <a:solidFill>
                            <a:srgbClr val="000000"/>
                          </a:solidFill>
                          <a:effectLst/>
                          <a:latin typeface="Cambria Math" panose="02040503050406030204" pitchFamily="18" charset="0"/>
                          <a:ea typeface="Calibri" panose="020F0502020204030204" pitchFamily="34" charset="0"/>
                        </a:rPr>
                        <m:t>𝑠𝑒</m:t>
                      </m:r>
                      <m:d>
                        <m:dPr>
                          <m:ctrlPr>
                            <a:rPr lang="ko-KR" altLang="ko-KR" sz="1800" i="1">
                              <a:effectLst/>
                              <a:latin typeface="Cambria Math" panose="02040503050406030204" pitchFamily="18" charset="0"/>
                              <a:ea typeface="Cambria Math" panose="02040503050406030204" pitchFamily="18" charset="0"/>
                            </a:rPr>
                          </m:ctrlPr>
                        </m:dPr>
                        <m:e>
                          <m:r>
                            <a:rPr lang="x-none" altLang="ko-KR" sz="1800" i="1">
                              <a:solidFill>
                                <a:srgbClr val="000000"/>
                              </a:solidFill>
                              <a:effectLst/>
                              <a:latin typeface="Cambria Math" panose="02040503050406030204" pitchFamily="18" charset="0"/>
                              <a:ea typeface="Calibri" panose="020F0502020204030204" pitchFamily="34" charset="0"/>
                            </a:rPr>
                            <m:t>𝑎𝑏</m:t>
                          </m:r>
                        </m:e>
                      </m:d>
                    </m:oMath>
                  </m:oMathPara>
                </a14:m>
                <a:endParaRPr lang="ko-KR" altLang="en-US" dirty="0"/>
              </a:p>
            </p:txBody>
          </p:sp>
        </mc:Choice>
        <mc:Fallback xmlns="">
          <p:sp>
            <p:nvSpPr>
              <p:cNvPr id="16" name="TextBox 15">
                <a:extLst>
                  <a:ext uri="{FF2B5EF4-FFF2-40B4-BE49-F238E27FC236}">
                    <a16:creationId xmlns:a16="http://schemas.microsoft.com/office/drawing/2014/main" id="{5F01DDFA-DDC1-DC03-7B51-318EA14451DD}"/>
                  </a:ext>
                </a:extLst>
              </p:cNvPr>
              <p:cNvSpPr txBox="1">
                <a:spLocks noRot="1" noChangeAspect="1" noMove="1" noResize="1" noEditPoints="1" noAdjustHandles="1" noChangeArrowheads="1" noChangeShapeType="1" noTextEdit="1"/>
              </p:cNvSpPr>
              <p:nvPr/>
            </p:nvSpPr>
            <p:spPr>
              <a:xfrm>
                <a:off x="5715643" y="3461797"/>
                <a:ext cx="6553200" cy="492955"/>
              </a:xfrm>
              <a:prstGeom prst="rect">
                <a:avLst/>
              </a:prstGeom>
              <a:blipFill>
                <a:blip r:embed="rId8"/>
                <a:stretch>
                  <a:fillRect b="-2469"/>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C0D9E08D-C771-D9AC-EB5F-752EF488627F}"/>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13/26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89413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266AC99D-BC7B-57FB-AEF5-25C577017ADB}"/>
              </a:ext>
            </a:extLst>
          </p:cNvPr>
          <p:cNvPicPr>
            <a:picLocks noChangeAspect="1"/>
          </p:cNvPicPr>
          <p:nvPr/>
        </p:nvPicPr>
        <p:blipFill>
          <a:blip r:embed="rId2"/>
          <a:stretch>
            <a:fillRect/>
          </a:stretch>
        </p:blipFill>
        <p:spPr>
          <a:xfrm>
            <a:off x="6395529" y="2890938"/>
            <a:ext cx="5077962" cy="1215849"/>
          </a:xfrm>
          <a:prstGeom prst="rect">
            <a:avLst/>
          </a:prstGeom>
        </p:spPr>
      </p:pic>
      <p:sp>
        <p:nvSpPr>
          <p:cNvPr id="10" name="사각형: 둥근 모서리 9">
            <a:extLst>
              <a:ext uri="{FF2B5EF4-FFF2-40B4-BE49-F238E27FC236}">
                <a16:creationId xmlns:a16="http://schemas.microsoft.com/office/drawing/2014/main" id="{1A0D0E86-C0C1-4282-FA82-10A3E59AAC08}"/>
              </a:ext>
            </a:extLst>
          </p:cNvPr>
          <p:cNvSpPr/>
          <p:nvPr/>
        </p:nvSpPr>
        <p:spPr>
          <a:xfrm>
            <a:off x="6336170" y="4272705"/>
            <a:ext cx="5301756" cy="2175298"/>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grpSp>
        <p:nvGrpSpPr>
          <p:cNvPr id="36" name="그룹 35">
            <a:extLst>
              <a:ext uri="{FF2B5EF4-FFF2-40B4-BE49-F238E27FC236}">
                <a16:creationId xmlns:a16="http://schemas.microsoft.com/office/drawing/2014/main" id="{657C6FBA-F63F-700D-8E9A-82C1355FFA8C}"/>
              </a:ext>
            </a:extLst>
          </p:cNvPr>
          <p:cNvGrpSpPr/>
          <p:nvPr/>
        </p:nvGrpSpPr>
        <p:grpSpPr>
          <a:xfrm>
            <a:off x="739359" y="2339078"/>
            <a:ext cx="5036261" cy="273505"/>
            <a:chOff x="2648744" y="2335168"/>
            <a:chExt cx="4404315" cy="273505"/>
          </a:xfrm>
        </p:grpSpPr>
        <p:sp>
          <p:nvSpPr>
            <p:cNvPr id="37" name="직사각형 36">
              <a:extLst>
                <a:ext uri="{FF2B5EF4-FFF2-40B4-BE49-F238E27FC236}">
                  <a16:creationId xmlns:a16="http://schemas.microsoft.com/office/drawing/2014/main" id="{3B974DD6-4CA1-63D7-A6AF-3C25901C726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38" name="자유형 81">
              <a:extLst>
                <a:ext uri="{FF2B5EF4-FFF2-40B4-BE49-F238E27FC236}">
                  <a16:creationId xmlns:a16="http://schemas.microsoft.com/office/drawing/2014/main" id="{F0D29577-6E71-5A15-2230-C7032F5E5828}"/>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p:grpSp>
        <p:nvGrpSpPr>
          <p:cNvPr id="40" name="그룹 39">
            <a:extLst>
              <a:ext uri="{FF2B5EF4-FFF2-40B4-BE49-F238E27FC236}">
                <a16:creationId xmlns:a16="http://schemas.microsoft.com/office/drawing/2014/main" id="{3584373B-D60A-1251-C6F0-B922A8DAC4C8}"/>
              </a:ext>
            </a:extLst>
          </p:cNvPr>
          <p:cNvGrpSpPr/>
          <p:nvPr/>
        </p:nvGrpSpPr>
        <p:grpSpPr>
          <a:xfrm>
            <a:off x="6416380" y="2339078"/>
            <a:ext cx="5036261" cy="273505"/>
            <a:chOff x="2648744" y="2335168"/>
            <a:chExt cx="4404315" cy="273505"/>
          </a:xfrm>
        </p:grpSpPr>
        <p:sp>
          <p:nvSpPr>
            <p:cNvPr id="41" name="직사각형 40">
              <a:extLst>
                <a:ext uri="{FF2B5EF4-FFF2-40B4-BE49-F238E27FC236}">
                  <a16:creationId xmlns:a16="http://schemas.microsoft.com/office/drawing/2014/main" id="{5527EB63-8D91-141B-4194-2BB6095BEB2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42" name="자유형 81">
              <a:extLst>
                <a:ext uri="{FF2B5EF4-FFF2-40B4-BE49-F238E27FC236}">
                  <a16:creationId xmlns:a16="http://schemas.microsoft.com/office/drawing/2014/main" id="{DB1C8B1D-1B63-6D52-25C0-E2936C15E7B6}"/>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mc:AlternateContent xmlns:mc="http://schemas.openxmlformats.org/markup-compatibility/2006" xmlns:a14="http://schemas.microsoft.com/office/drawing/2010/main">
        <mc:Choice Requires="a14">
          <p:sp>
            <p:nvSpPr>
              <p:cNvPr id="45" name="직사각형 6">
                <a:extLst>
                  <a:ext uri="{FF2B5EF4-FFF2-40B4-BE49-F238E27FC236}">
                    <a16:creationId xmlns:a16="http://schemas.microsoft.com/office/drawing/2014/main" id="{A2653CC8-656C-4D01-70B1-7873724A17C4}"/>
                  </a:ext>
                </a:extLst>
              </p:cNvPr>
              <p:cNvSpPr>
                <a:spLocks noChangeArrowheads="1"/>
              </p:cNvSpPr>
              <p:nvPr/>
            </p:nvSpPr>
            <p:spPr bwMode="auto">
              <a:xfrm>
                <a:off x="6445897" y="4367232"/>
                <a:ext cx="5301756" cy="1076894"/>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a:lnSpc>
                    <a:spcPct val="120000"/>
                  </a:lnSpc>
                  <a:buFont typeface="Arial" panose="020B0604020202020204" pitchFamily="34" charset="0"/>
                  <a:buChar char="•"/>
                </a:pPr>
                <a:r>
                  <a:rPr lang="en-US" altLang="ko-KR" sz="1800" dirty="0">
                    <a:solidFill>
                      <a:schemeClr val="tx1">
                        <a:lumMod val="75000"/>
                        <a:lumOff val="25000"/>
                      </a:schemeClr>
                    </a:solidFill>
                    <a:effectLst/>
                    <a:latin typeface="Söhne"/>
                    <a:ea typeface="나눔고딕" panose="020D0604000000000000" pitchFamily="50" charset="-127"/>
                  </a:rPr>
                  <a:t>BL (Bootstrap Lower bound) </a:t>
                </a:r>
                <a:r>
                  <a:rPr lang="en-US" altLang="ko-KR" dirty="0">
                    <a:solidFill>
                      <a:schemeClr val="tx1">
                        <a:lumMod val="75000"/>
                        <a:lumOff val="25000"/>
                      </a:schemeClr>
                    </a:solidFill>
                    <a:latin typeface="Söhne"/>
                    <a:ea typeface="나눔고딕" panose="020D0604000000000000" pitchFamily="50" charset="-127"/>
                  </a:rPr>
                  <a:t>:</a:t>
                </a:r>
                <a:r>
                  <a:rPr lang="en-US" altLang="ko-KR" sz="1800" dirty="0">
                    <a:solidFill>
                      <a:schemeClr val="tx1">
                        <a:lumMod val="75000"/>
                        <a:lumOff val="25000"/>
                      </a:schemeClr>
                    </a:solidFill>
                    <a:effectLst/>
                    <a:latin typeface="Söhne"/>
                    <a:ea typeface="나눔고딕" panose="020D0604000000000000" pitchFamily="50" charset="-127"/>
                  </a:rPr>
                  <a:t> the average of the percentile of</a:t>
                </a:r>
                <a:r>
                  <a:rPr lang="en-US" altLang="ko-KR" sz="1800" dirty="0">
                    <a:solidFill>
                      <a:schemeClr val="tx1">
                        <a:lumMod val="75000"/>
                        <a:lumOff val="25000"/>
                      </a:schemeClr>
                    </a:solidFill>
                    <a:effectLst/>
                    <a:latin typeface="Söhne"/>
                    <a:ea typeface="나눔고딕" panose="020D0604000000000000" pitchFamily="50" charset="-127"/>
                    <a:cs typeface="맑은 고딕" panose="020B0503020000020004" pitchFamily="50" charset="-127"/>
                  </a:rPr>
                  <a:t> </a:t>
                </a:r>
                <a:r>
                  <a:rPr lang="en-US" altLang="ko-KR" sz="1800" dirty="0">
                    <a:solidFill>
                      <a:schemeClr val="tx1">
                        <a:lumMod val="75000"/>
                        <a:lumOff val="25000"/>
                      </a:schemeClr>
                    </a:solidFill>
                    <a:effectLst/>
                    <a:latin typeface="Söhne"/>
                    <a:ea typeface="나눔고딕" panose="020D0604000000000000" pitchFamily="50" charset="-127"/>
                  </a:rPr>
                  <a:t> </a:t>
                </a:r>
                <a14:m>
                  <m:oMath xmlns:m="http://schemas.openxmlformats.org/officeDocument/2006/math">
                    <m:sSup>
                      <m:s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pPr>
                      <m:e>
                        <m:f>
                          <m:f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fPr>
                          <m:num>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𝛼</m:t>
                            </m:r>
                          </m:num>
                          <m:den>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2</m:t>
                            </m:r>
                          </m:den>
                        </m:f>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∙100</m:t>
                        </m:r>
                      </m:e>
                      <m:sup>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𝑡h</m:t>
                        </m:r>
                      </m:sup>
                    </m:sSup>
                  </m:oMath>
                </a14:m>
                <a:r>
                  <a:rPr lang="x-none" altLang="ko-KR" sz="1800" dirty="0">
                    <a:solidFill>
                      <a:schemeClr val="tx1">
                        <a:lumMod val="75000"/>
                        <a:lumOff val="25000"/>
                      </a:schemeClr>
                    </a:solidFill>
                    <a:effectLst/>
                    <a:latin typeface="Söhne"/>
                    <a:ea typeface="나눔고딕" panose="020D0604000000000000" pitchFamily="50" charset="-127"/>
                  </a:rPr>
                  <a:t> and the next number</a:t>
                </a:r>
                <a:endParaRPr lang="en-US" altLang="ko-KR" sz="1200" spc="-30" dirty="0">
                  <a:ln>
                    <a:solidFill>
                      <a:schemeClr val="bg1">
                        <a:lumMod val="75000"/>
                        <a:alpha val="0"/>
                      </a:schemeClr>
                    </a:solidFill>
                  </a:ln>
                  <a:solidFill>
                    <a:schemeClr val="tx1">
                      <a:lumMod val="75000"/>
                      <a:lumOff val="25000"/>
                    </a:schemeClr>
                  </a:solidFill>
                  <a:latin typeface="Söhne"/>
                  <a:ea typeface="나눔고딕" panose="020D0604000000000000" pitchFamily="50" charset="-127"/>
                </a:endParaRPr>
              </a:p>
            </p:txBody>
          </p:sp>
        </mc:Choice>
        <mc:Fallback xmlns="">
          <p:sp>
            <p:nvSpPr>
              <p:cNvPr id="45" name="직사각형 6">
                <a:extLst>
                  <a:ext uri="{FF2B5EF4-FFF2-40B4-BE49-F238E27FC236}">
                    <a16:creationId xmlns:a16="http://schemas.microsoft.com/office/drawing/2014/main" id="{A2653CC8-656C-4D01-70B1-7873724A17C4}"/>
                  </a:ext>
                </a:extLst>
              </p:cNvPr>
              <p:cNvSpPr>
                <a:spLocks noRot="1" noChangeAspect="1" noMove="1" noResize="1" noEditPoints="1" noAdjustHandles="1" noChangeArrowheads="1" noChangeShapeType="1" noTextEdit="1"/>
              </p:cNvSpPr>
              <p:nvPr/>
            </p:nvSpPr>
            <p:spPr bwMode="auto">
              <a:xfrm>
                <a:off x="6445897" y="4367232"/>
                <a:ext cx="5301756" cy="1076894"/>
              </a:xfrm>
              <a:prstGeom prst="roundRect">
                <a:avLst>
                  <a:gd name="adj" fmla="val 0"/>
                </a:avLst>
              </a:prstGeom>
              <a:blipFill>
                <a:blip r:embed="rId3"/>
                <a:stretch>
                  <a:fillRect l="-690" t="-3955"/>
                </a:stretch>
              </a:blipFill>
              <a:ln w="6350">
                <a:noFill/>
              </a:ln>
            </p:spPr>
            <p:txBody>
              <a:bodyPr/>
              <a:lstStyle/>
              <a:p>
                <a:r>
                  <a:rPr lang="ko-KR" altLang="en-US">
                    <a:noFill/>
                  </a:rPr>
                  <a:t> </a:t>
                </a:r>
              </a:p>
            </p:txBody>
          </p:sp>
        </mc:Fallback>
      </mc:AlternateContent>
      <p:grpSp>
        <p:nvGrpSpPr>
          <p:cNvPr id="2" name="그룹 1">
            <a:extLst>
              <a:ext uri="{FF2B5EF4-FFF2-40B4-BE49-F238E27FC236}">
                <a16:creationId xmlns:a16="http://schemas.microsoft.com/office/drawing/2014/main" id="{23E1819D-734E-FCA9-A4F3-112DEB15D9A2}"/>
              </a:ext>
            </a:extLst>
          </p:cNvPr>
          <p:cNvGrpSpPr/>
          <p:nvPr/>
        </p:nvGrpSpPr>
        <p:grpSpPr>
          <a:xfrm>
            <a:off x="605132" y="1527560"/>
            <a:ext cx="218985" cy="238836"/>
            <a:chOff x="759033" y="1538852"/>
            <a:chExt cx="218985" cy="238836"/>
          </a:xfrm>
        </p:grpSpPr>
        <p:grpSp>
          <p:nvGrpSpPr>
            <p:cNvPr id="24" name="그룹 23">
              <a:extLst>
                <a:ext uri="{FF2B5EF4-FFF2-40B4-BE49-F238E27FC236}">
                  <a16:creationId xmlns:a16="http://schemas.microsoft.com/office/drawing/2014/main" id="{BE88EF12-7ADE-5447-310A-586646EA625C}"/>
                </a:ext>
              </a:extLst>
            </p:cNvPr>
            <p:cNvGrpSpPr/>
            <p:nvPr/>
          </p:nvGrpSpPr>
          <p:grpSpPr>
            <a:xfrm>
              <a:off x="759033" y="1539414"/>
              <a:ext cx="218985" cy="216139"/>
              <a:chOff x="730975" y="1540521"/>
              <a:chExt cx="218985" cy="216139"/>
            </a:xfrm>
          </p:grpSpPr>
          <p:sp>
            <p:nvSpPr>
              <p:cNvPr id="29" name="자유형: 도형 28">
                <a:extLst>
                  <a:ext uri="{FF2B5EF4-FFF2-40B4-BE49-F238E27FC236}">
                    <a16:creationId xmlns:a16="http://schemas.microsoft.com/office/drawing/2014/main" id="{E9E96434-34D8-198D-9A1D-7519824B86C1}"/>
                  </a:ext>
                </a:extLst>
              </p:cNvPr>
              <p:cNvSpPr/>
              <p:nvPr/>
            </p:nvSpPr>
            <p:spPr>
              <a:xfrm>
                <a:off x="845900" y="1625839"/>
                <a:ext cx="36971" cy="25596"/>
              </a:xfrm>
              <a:custGeom>
                <a:avLst/>
                <a:gdLst>
                  <a:gd name="connsiteX0" fmla="*/ 7144 w 123825"/>
                  <a:gd name="connsiteY0" fmla="*/ 7144 h 85725"/>
                  <a:gd name="connsiteX1" fmla="*/ 84868 w 123825"/>
                  <a:gd name="connsiteY1" fmla="*/ 84868 h 85725"/>
                  <a:gd name="connsiteX2" fmla="*/ 117539 w 123825"/>
                  <a:gd name="connsiteY2" fmla="*/ 7144 h 85725"/>
                </a:gdLst>
                <a:ahLst/>
                <a:cxnLst>
                  <a:cxn ang="0">
                    <a:pos x="connsiteX0" y="connsiteY0"/>
                  </a:cxn>
                  <a:cxn ang="0">
                    <a:pos x="connsiteX1" y="connsiteY1"/>
                  </a:cxn>
                  <a:cxn ang="0">
                    <a:pos x="connsiteX2" y="connsiteY2"/>
                  </a:cxn>
                </a:cxnLst>
                <a:rect l="l" t="t" r="r" b="b"/>
                <a:pathLst>
                  <a:path w="123825" h="85725">
                    <a:moveTo>
                      <a:pt x="7144" y="7144"/>
                    </a:moveTo>
                    <a:lnTo>
                      <a:pt x="84868" y="84868"/>
                    </a:lnTo>
                    <a:cubicBezTo>
                      <a:pt x="103937" y="63212"/>
                      <a:pt x="115409" y="35920"/>
                      <a:pt x="117539"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0" name="자유형: 도형 29">
                <a:extLst>
                  <a:ext uri="{FF2B5EF4-FFF2-40B4-BE49-F238E27FC236}">
                    <a16:creationId xmlns:a16="http://schemas.microsoft.com/office/drawing/2014/main" id="{B51BD24C-0B99-9190-9EC2-AF3A9B4D6C90}"/>
                  </a:ext>
                </a:extLst>
              </p:cNvPr>
              <p:cNvSpPr/>
              <p:nvPr/>
            </p:nvSpPr>
            <p:spPr>
              <a:xfrm>
                <a:off x="799116" y="1583322"/>
                <a:ext cx="68255" cy="82474"/>
              </a:xfrm>
              <a:custGeom>
                <a:avLst/>
                <a:gdLst>
                  <a:gd name="connsiteX0" fmla="*/ 131352 w 228600"/>
                  <a:gd name="connsiteY0" fmla="*/ 143923 h 276225"/>
                  <a:gd name="connsiteX1" fmla="*/ 131352 w 228600"/>
                  <a:gd name="connsiteY1" fmla="*/ 7144 h 276225"/>
                  <a:gd name="connsiteX2" fmla="*/ 7463 w 228600"/>
                  <a:gd name="connsiteY2" fmla="*/ 149326 h 276225"/>
                  <a:gd name="connsiteX3" fmla="*/ 149646 w 228600"/>
                  <a:gd name="connsiteY3" fmla="*/ 273216 h 276225"/>
                  <a:gd name="connsiteX4" fmla="*/ 228126 w 228600"/>
                  <a:gd name="connsiteY4" fmla="*/ 240697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76225">
                    <a:moveTo>
                      <a:pt x="131352" y="143923"/>
                    </a:moveTo>
                    <a:lnTo>
                      <a:pt x="131352" y="7144"/>
                    </a:lnTo>
                    <a:cubicBezTo>
                      <a:pt x="57878" y="12195"/>
                      <a:pt x="2411" y="75852"/>
                      <a:pt x="7463" y="149326"/>
                    </a:cubicBezTo>
                    <a:cubicBezTo>
                      <a:pt x="12514" y="222800"/>
                      <a:pt x="76172" y="278267"/>
                      <a:pt x="149646" y="273216"/>
                    </a:cubicBezTo>
                    <a:cubicBezTo>
                      <a:pt x="178651" y="271222"/>
                      <a:pt x="206210" y="259802"/>
                      <a:pt x="228126" y="240697"/>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1" name="자유형: 도형 30">
                <a:extLst>
                  <a:ext uri="{FF2B5EF4-FFF2-40B4-BE49-F238E27FC236}">
                    <a16:creationId xmlns:a16="http://schemas.microsoft.com/office/drawing/2014/main" id="{E3ED8436-039A-F8EE-2367-8DB15CCB0A75}"/>
                  </a:ext>
                </a:extLst>
              </p:cNvPr>
              <p:cNvSpPr/>
              <p:nvPr/>
            </p:nvSpPr>
            <p:spPr>
              <a:xfrm>
                <a:off x="841889" y="1583322"/>
                <a:ext cx="39816" cy="39815"/>
              </a:xfrm>
              <a:custGeom>
                <a:avLst/>
                <a:gdLst>
                  <a:gd name="connsiteX0" fmla="*/ 7144 w 133350"/>
                  <a:gd name="connsiteY0" fmla="*/ 130493 h 133350"/>
                  <a:gd name="connsiteX1" fmla="*/ 130969 w 133350"/>
                  <a:gd name="connsiteY1" fmla="*/ 130493 h 133350"/>
                  <a:gd name="connsiteX2" fmla="*/ 7144 w 133350"/>
                  <a:gd name="connsiteY2" fmla="*/ 7144 h 133350"/>
                </a:gdLst>
                <a:ahLst/>
                <a:cxnLst>
                  <a:cxn ang="0">
                    <a:pos x="connsiteX0" y="connsiteY0"/>
                  </a:cxn>
                  <a:cxn ang="0">
                    <a:pos x="connsiteX1" y="connsiteY1"/>
                  </a:cxn>
                  <a:cxn ang="0">
                    <a:pos x="connsiteX2" y="connsiteY2"/>
                  </a:cxn>
                </a:cxnLst>
                <a:rect l="l" t="t" r="r" b="b"/>
                <a:pathLst>
                  <a:path w="133350" h="133350">
                    <a:moveTo>
                      <a:pt x="7144" y="130493"/>
                    </a:moveTo>
                    <a:lnTo>
                      <a:pt x="130969" y="130493"/>
                    </a:lnTo>
                    <a:cubicBezTo>
                      <a:pt x="126147" y="64288"/>
                      <a:pt x="73366" y="11710"/>
                      <a:pt x="7144"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2" name="자유형: 도형 31">
                <a:extLst>
                  <a:ext uri="{FF2B5EF4-FFF2-40B4-BE49-F238E27FC236}">
                    <a16:creationId xmlns:a16="http://schemas.microsoft.com/office/drawing/2014/main" id="{947E9EE5-9CAB-FA7E-4854-C876419087E8}"/>
                  </a:ext>
                </a:extLst>
              </p:cNvPr>
              <p:cNvSpPr/>
              <p:nvPr/>
            </p:nvSpPr>
            <p:spPr>
              <a:xfrm>
                <a:off x="730975" y="1540521"/>
                <a:ext cx="218985" cy="216139"/>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grpSp>
        <p:sp>
          <p:nvSpPr>
            <p:cNvPr id="46" name="자유형: 도형 45">
              <a:extLst>
                <a:ext uri="{FF2B5EF4-FFF2-40B4-BE49-F238E27FC236}">
                  <a16:creationId xmlns:a16="http://schemas.microsoft.com/office/drawing/2014/main" id="{459AC478-04B4-11EE-4324-CDF805F58A6B}"/>
                </a:ext>
              </a:extLst>
            </p:cNvPr>
            <p:cNvSpPr/>
            <p:nvPr/>
          </p:nvSpPr>
          <p:spPr>
            <a:xfrm flipH="1">
              <a:off x="773137" y="1538852"/>
              <a:ext cx="170934" cy="238836"/>
            </a:xfrm>
            <a:custGeom>
              <a:avLst/>
              <a:gdLst>
                <a:gd name="connsiteX0" fmla="*/ 977546 w 1216433"/>
                <a:gd name="connsiteY0" fmla="*/ 1408603 h 1699653"/>
                <a:gd name="connsiteX1" fmla="*/ 242216 w 1216433"/>
                <a:gd name="connsiteY1" fmla="*/ 1408603 h 1699653"/>
                <a:gd name="connsiteX2" fmla="*/ 192686 w 1216433"/>
                <a:gd name="connsiteY2" fmla="*/ 1458133 h 1699653"/>
                <a:gd name="connsiteX3" fmla="*/ 242216 w 1216433"/>
                <a:gd name="connsiteY3" fmla="*/ 1507663 h 1699653"/>
                <a:gd name="connsiteX4" fmla="*/ 977546 w 1216433"/>
                <a:gd name="connsiteY4" fmla="*/ 1507663 h 1699653"/>
                <a:gd name="connsiteX5" fmla="*/ 1027076 w 1216433"/>
                <a:gd name="connsiteY5" fmla="*/ 1458133 h 1699653"/>
                <a:gd name="connsiteX6" fmla="*/ 977546 w 1216433"/>
                <a:gd name="connsiteY6" fmla="*/ 1408603 h 1699653"/>
                <a:gd name="connsiteX7" fmla="*/ 977546 w 1216433"/>
                <a:gd name="connsiteY7" fmla="*/ 1245059 h 1699653"/>
                <a:gd name="connsiteX8" fmla="*/ 242216 w 1216433"/>
                <a:gd name="connsiteY8" fmla="*/ 1245059 h 1699653"/>
                <a:gd name="connsiteX9" fmla="*/ 192686 w 1216433"/>
                <a:gd name="connsiteY9" fmla="*/ 1294589 h 1699653"/>
                <a:gd name="connsiteX10" fmla="*/ 242216 w 1216433"/>
                <a:gd name="connsiteY10" fmla="*/ 1344119 h 1699653"/>
                <a:gd name="connsiteX11" fmla="*/ 977546 w 1216433"/>
                <a:gd name="connsiteY11" fmla="*/ 1344119 h 1699653"/>
                <a:gd name="connsiteX12" fmla="*/ 1027076 w 1216433"/>
                <a:gd name="connsiteY12" fmla="*/ 1294589 h 1699653"/>
                <a:gd name="connsiteX13" fmla="*/ 977546 w 1216433"/>
                <a:gd name="connsiteY13" fmla="*/ 1245059 h 1699653"/>
                <a:gd name="connsiteX14" fmla="*/ 977546 w 1216433"/>
                <a:gd name="connsiteY14" fmla="*/ 1081515 h 1699653"/>
                <a:gd name="connsiteX15" fmla="*/ 242216 w 1216433"/>
                <a:gd name="connsiteY15" fmla="*/ 1081515 h 1699653"/>
                <a:gd name="connsiteX16" fmla="*/ 192686 w 1216433"/>
                <a:gd name="connsiteY16" fmla="*/ 1131045 h 1699653"/>
                <a:gd name="connsiteX17" fmla="*/ 242216 w 1216433"/>
                <a:gd name="connsiteY17" fmla="*/ 1180575 h 1699653"/>
                <a:gd name="connsiteX18" fmla="*/ 977546 w 1216433"/>
                <a:gd name="connsiteY18" fmla="*/ 1180575 h 1699653"/>
                <a:gd name="connsiteX19" fmla="*/ 1027076 w 1216433"/>
                <a:gd name="connsiteY19" fmla="*/ 1131045 h 1699653"/>
                <a:gd name="connsiteX20" fmla="*/ 977546 w 1216433"/>
                <a:gd name="connsiteY20" fmla="*/ 1081515 h 1699653"/>
                <a:gd name="connsiteX21" fmla="*/ 670841 w 1216433"/>
                <a:gd name="connsiteY21" fmla="*/ 917970 h 1699653"/>
                <a:gd name="connsiteX22" fmla="*/ 242216 w 1216433"/>
                <a:gd name="connsiteY22" fmla="*/ 917970 h 1699653"/>
                <a:gd name="connsiteX23" fmla="*/ 192686 w 1216433"/>
                <a:gd name="connsiteY23" fmla="*/ 967500 h 1699653"/>
                <a:gd name="connsiteX24" fmla="*/ 242216 w 1216433"/>
                <a:gd name="connsiteY24" fmla="*/ 1017030 h 1699653"/>
                <a:gd name="connsiteX25" fmla="*/ 670841 w 1216433"/>
                <a:gd name="connsiteY25" fmla="*/ 1017030 h 1699653"/>
                <a:gd name="connsiteX26" fmla="*/ 720371 w 1216433"/>
                <a:gd name="connsiteY26" fmla="*/ 967500 h 1699653"/>
                <a:gd name="connsiteX27" fmla="*/ 670841 w 1216433"/>
                <a:gd name="connsiteY27" fmla="*/ 917970 h 1699653"/>
                <a:gd name="connsiteX28" fmla="*/ 670841 w 1216433"/>
                <a:gd name="connsiteY28" fmla="*/ 754426 h 1699653"/>
                <a:gd name="connsiteX29" fmla="*/ 242216 w 1216433"/>
                <a:gd name="connsiteY29" fmla="*/ 754426 h 1699653"/>
                <a:gd name="connsiteX30" fmla="*/ 192686 w 1216433"/>
                <a:gd name="connsiteY30" fmla="*/ 803956 h 1699653"/>
                <a:gd name="connsiteX31" fmla="*/ 242216 w 1216433"/>
                <a:gd name="connsiteY31" fmla="*/ 853486 h 1699653"/>
                <a:gd name="connsiteX32" fmla="*/ 670841 w 1216433"/>
                <a:gd name="connsiteY32" fmla="*/ 853486 h 1699653"/>
                <a:gd name="connsiteX33" fmla="*/ 720371 w 1216433"/>
                <a:gd name="connsiteY33" fmla="*/ 803956 h 1699653"/>
                <a:gd name="connsiteX34" fmla="*/ 670841 w 1216433"/>
                <a:gd name="connsiteY34" fmla="*/ 754426 h 1699653"/>
                <a:gd name="connsiteX35" fmla="*/ 824831 w 1216433"/>
                <a:gd name="connsiteY35" fmla="*/ 701451 h 1699653"/>
                <a:gd name="connsiteX36" fmla="*/ 844350 w 1216433"/>
                <a:gd name="connsiteY36" fmla="*/ 711167 h 1699653"/>
                <a:gd name="connsiteX37" fmla="*/ 905031 w 1216433"/>
                <a:gd name="connsiteY37" fmla="*/ 816269 h 1699653"/>
                <a:gd name="connsiteX38" fmla="*/ 959214 w 1216433"/>
                <a:gd name="connsiteY38" fmla="*/ 762086 h 1699653"/>
                <a:gd name="connsiteX39" fmla="*/ 987107 w 1216433"/>
                <a:gd name="connsiteY39" fmla="*/ 762086 h 1699653"/>
                <a:gd name="connsiteX40" fmla="*/ 987107 w 1216433"/>
                <a:gd name="connsiteY40" fmla="*/ 789979 h 1699653"/>
                <a:gd name="connsiteX41" fmla="*/ 911089 w 1216433"/>
                <a:gd name="connsiteY41" fmla="*/ 866209 h 1699653"/>
                <a:gd name="connsiteX42" fmla="*/ 884146 w 1216433"/>
                <a:gd name="connsiteY42" fmla="*/ 858990 h 1699653"/>
                <a:gd name="connsiteX43" fmla="*/ 810188 w 1216433"/>
                <a:gd name="connsiteY43" fmla="*/ 730890 h 1699653"/>
                <a:gd name="connsiteX44" fmla="*/ 817407 w 1216433"/>
                <a:gd name="connsiteY44" fmla="*/ 703947 h 1699653"/>
                <a:gd name="connsiteX45" fmla="*/ 824831 w 1216433"/>
                <a:gd name="connsiteY45" fmla="*/ 701451 h 1699653"/>
                <a:gd name="connsiteX46" fmla="*/ 898762 w 1216433"/>
                <a:gd name="connsiteY46" fmla="*/ 640412 h 1699653"/>
                <a:gd name="connsiteX47" fmla="*/ 748946 w 1216433"/>
                <a:gd name="connsiteY47" fmla="*/ 790228 h 1699653"/>
                <a:gd name="connsiteX48" fmla="*/ 898762 w 1216433"/>
                <a:gd name="connsiteY48" fmla="*/ 940044 h 1699653"/>
                <a:gd name="connsiteX49" fmla="*/ 1048578 w 1216433"/>
                <a:gd name="connsiteY49" fmla="*/ 790228 h 1699653"/>
                <a:gd name="connsiteX50" fmla="*/ 898762 w 1216433"/>
                <a:gd name="connsiteY50" fmla="*/ 640412 h 1699653"/>
                <a:gd name="connsiteX51" fmla="*/ 670841 w 1216433"/>
                <a:gd name="connsiteY51" fmla="*/ 590882 h 1699653"/>
                <a:gd name="connsiteX52" fmla="*/ 242216 w 1216433"/>
                <a:gd name="connsiteY52" fmla="*/ 590882 h 1699653"/>
                <a:gd name="connsiteX53" fmla="*/ 192686 w 1216433"/>
                <a:gd name="connsiteY53" fmla="*/ 640412 h 1699653"/>
                <a:gd name="connsiteX54" fmla="*/ 242216 w 1216433"/>
                <a:gd name="connsiteY54" fmla="*/ 689942 h 1699653"/>
                <a:gd name="connsiteX55" fmla="*/ 670841 w 1216433"/>
                <a:gd name="connsiteY55" fmla="*/ 689942 h 1699653"/>
                <a:gd name="connsiteX56" fmla="*/ 720371 w 1216433"/>
                <a:gd name="connsiteY56" fmla="*/ 640412 h 1699653"/>
                <a:gd name="connsiteX57" fmla="*/ 670841 w 1216433"/>
                <a:gd name="connsiteY57" fmla="*/ 590882 h 1699653"/>
                <a:gd name="connsiteX58" fmla="*/ 1079845 w 1216433"/>
                <a:gd name="connsiteY58" fmla="*/ 495806 h 1699653"/>
                <a:gd name="connsiteX59" fmla="*/ 1079846 w 1216433"/>
                <a:gd name="connsiteY59" fmla="*/ 1575926 h 1699653"/>
                <a:gd name="connsiteX60" fmla="*/ 803260 w 1216433"/>
                <a:gd name="connsiteY60" fmla="*/ 1575926 h 1699653"/>
                <a:gd name="connsiteX61" fmla="*/ 413173 w 1216433"/>
                <a:gd name="connsiteY61" fmla="*/ 1575926 h 1699653"/>
                <a:gd name="connsiteX62" fmla="*/ 136587 w 1216433"/>
                <a:gd name="connsiteY62" fmla="*/ 1575926 h 1699653"/>
                <a:gd name="connsiteX63" fmla="*/ 136588 w 1216433"/>
                <a:gd name="connsiteY63" fmla="*/ 495806 h 1699653"/>
                <a:gd name="connsiteX64" fmla="*/ 608216 w 1216433"/>
                <a:gd name="connsiteY64" fmla="*/ 495806 h 1699653"/>
                <a:gd name="connsiteX65" fmla="*/ 1113000 w 1216433"/>
                <a:gd name="connsiteY65" fmla="*/ 187485 h 1699653"/>
                <a:gd name="connsiteX66" fmla="*/ 929102 w 1216433"/>
                <a:gd name="connsiteY66" fmla="*/ 187485 h 1699653"/>
                <a:gd name="connsiteX67" fmla="*/ 927212 w 1216433"/>
                <a:gd name="connsiteY67" fmla="*/ 187485 h 1699653"/>
                <a:gd name="connsiteX68" fmla="*/ 931308 w 1216433"/>
                <a:gd name="connsiteY68" fmla="*/ 207774 h 1699653"/>
                <a:gd name="connsiteX69" fmla="*/ 787292 w 1216433"/>
                <a:gd name="connsiteY69" fmla="*/ 351789 h 1699653"/>
                <a:gd name="connsiteX70" fmla="*/ 429141 w 1216433"/>
                <a:gd name="connsiteY70" fmla="*/ 351789 h 1699653"/>
                <a:gd name="connsiteX71" fmla="*/ 285125 w 1216433"/>
                <a:gd name="connsiteY71" fmla="*/ 207774 h 1699653"/>
                <a:gd name="connsiteX72" fmla="*/ 289221 w 1216433"/>
                <a:gd name="connsiteY72" fmla="*/ 187485 h 1699653"/>
                <a:gd name="connsiteX73" fmla="*/ 287331 w 1216433"/>
                <a:gd name="connsiteY73" fmla="*/ 187485 h 1699653"/>
                <a:gd name="connsiteX74" fmla="*/ 103433 w 1216433"/>
                <a:gd name="connsiteY74" fmla="*/ 187485 h 1699653"/>
                <a:gd name="connsiteX75" fmla="*/ 0 w 1216433"/>
                <a:gd name="connsiteY75" fmla="*/ 290918 h 1699653"/>
                <a:gd name="connsiteX76" fmla="*/ 0 w 1216433"/>
                <a:gd name="connsiteY76" fmla="*/ 1123968 h 1699653"/>
                <a:gd name="connsiteX77" fmla="*/ 0 w 1216433"/>
                <a:gd name="connsiteY77" fmla="*/ 1596220 h 1699653"/>
                <a:gd name="connsiteX78" fmla="*/ 103433 w 1216433"/>
                <a:gd name="connsiteY78" fmla="*/ 1699653 h 1699653"/>
                <a:gd name="connsiteX79" fmla="*/ 394334 w 1216433"/>
                <a:gd name="connsiteY79" fmla="*/ 1699653 h 1699653"/>
                <a:gd name="connsiteX80" fmla="*/ 822099 w 1216433"/>
                <a:gd name="connsiteY80" fmla="*/ 1699653 h 1699653"/>
                <a:gd name="connsiteX81" fmla="*/ 1113000 w 1216433"/>
                <a:gd name="connsiteY81" fmla="*/ 1699653 h 1699653"/>
                <a:gd name="connsiteX82" fmla="*/ 1216433 w 1216433"/>
                <a:gd name="connsiteY82" fmla="*/ 1596220 h 1699653"/>
                <a:gd name="connsiteX83" fmla="*/ 1216433 w 1216433"/>
                <a:gd name="connsiteY83" fmla="*/ 1123968 h 1699653"/>
                <a:gd name="connsiteX84" fmla="*/ 1216433 w 1216433"/>
                <a:gd name="connsiteY84" fmla="*/ 290918 h 1699653"/>
                <a:gd name="connsiteX85" fmla="*/ 1113000 w 1216433"/>
                <a:gd name="connsiteY85" fmla="*/ 187485 h 1699653"/>
                <a:gd name="connsiteX86" fmla="*/ 608216 w 1216433"/>
                <a:gd name="connsiteY86" fmla="*/ 45278 h 1699653"/>
                <a:gd name="connsiteX87" fmla="*/ 630008 w 1216433"/>
                <a:gd name="connsiteY87" fmla="*/ 54304 h 1699653"/>
                <a:gd name="connsiteX88" fmla="*/ 639034 w 1216433"/>
                <a:gd name="connsiteY88" fmla="*/ 76095 h 1699653"/>
                <a:gd name="connsiteX89" fmla="*/ 630008 w 1216433"/>
                <a:gd name="connsiteY89" fmla="*/ 97887 h 1699653"/>
                <a:gd name="connsiteX90" fmla="*/ 608216 w 1216433"/>
                <a:gd name="connsiteY90" fmla="*/ 106913 h 1699653"/>
                <a:gd name="connsiteX91" fmla="*/ 586425 w 1216433"/>
                <a:gd name="connsiteY91" fmla="*/ 97887 h 1699653"/>
                <a:gd name="connsiteX92" fmla="*/ 577399 w 1216433"/>
                <a:gd name="connsiteY92" fmla="*/ 76095 h 1699653"/>
                <a:gd name="connsiteX93" fmla="*/ 586425 w 1216433"/>
                <a:gd name="connsiteY93" fmla="*/ 54304 h 1699653"/>
                <a:gd name="connsiteX94" fmla="*/ 608679 w 1216433"/>
                <a:gd name="connsiteY94" fmla="*/ 0 h 1699653"/>
                <a:gd name="connsiteX95" fmla="*/ 608216 w 1216433"/>
                <a:gd name="connsiteY95" fmla="*/ 90 h 1699653"/>
                <a:gd name="connsiteX96" fmla="*/ 607754 w 1216433"/>
                <a:gd name="connsiteY96" fmla="*/ 0 h 1699653"/>
                <a:gd name="connsiteX97" fmla="*/ 542634 w 1216433"/>
                <a:gd name="connsiteY97" fmla="*/ 26975 h 1699653"/>
                <a:gd name="connsiteX98" fmla="*/ 519372 w 1216433"/>
                <a:gd name="connsiteY98" fmla="*/ 66176 h 1699653"/>
                <a:gd name="connsiteX99" fmla="*/ 517671 w 1216433"/>
                <a:gd name="connsiteY99" fmla="*/ 106839 h 1699653"/>
                <a:gd name="connsiteX100" fmla="*/ 517526 w 1216433"/>
                <a:gd name="connsiteY100" fmla="*/ 106839 h 1699653"/>
                <a:gd name="connsiteX101" fmla="*/ 517527 w 1216433"/>
                <a:gd name="connsiteY101" fmla="*/ 112542 h 1699653"/>
                <a:gd name="connsiteX102" fmla="*/ 513423 w 1216433"/>
                <a:gd name="connsiteY102" fmla="*/ 122529 h 1699653"/>
                <a:gd name="connsiteX103" fmla="*/ 513198 w 1216433"/>
                <a:gd name="connsiteY103" fmla="*/ 123075 h 1699653"/>
                <a:gd name="connsiteX104" fmla="*/ 502726 w 1216433"/>
                <a:gd name="connsiteY104" fmla="*/ 127494 h 1699653"/>
                <a:gd name="connsiteX105" fmla="*/ 429703 w 1216433"/>
                <a:gd name="connsiteY105" fmla="*/ 127494 h 1699653"/>
                <a:gd name="connsiteX106" fmla="*/ 429702 w 1216433"/>
                <a:gd name="connsiteY106" fmla="*/ 127494 h 1699653"/>
                <a:gd name="connsiteX107" fmla="*/ 416552 w 1216433"/>
                <a:gd name="connsiteY107" fmla="*/ 130149 h 1699653"/>
                <a:gd name="connsiteX108" fmla="*/ 396439 w 1216433"/>
                <a:gd name="connsiteY108" fmla="*/ 134210 h 1699653"/>
                <a:gd name="connsiteX109" fmla="*/ 384156 w 1216433"/>
                <a:gd name="connsiteY109" fmla="*/ 142491 h 1699653"/>
                <a:gd name="connsiteX110" fmla="*/ 369274 w 1216433"/>
                <a:gd name="connsiteY110" fmla="*/ 152525 h 1699653"/>
                <a:gd name="connsiteX111" fmla="*/ 344244 w 1216433"/>
                <a:gd name="connsiteY111" fmla="*/ 212952 h 1699653"/>
                <a:gd name="connsiteX112" fmla="*/ 396438 w 1216433"/>
                <a:gd name="connsiteY112" fmla="*/ 291695 h 1699653"/>
                <a:gd name="connsiteX113" fmla="*/ 422694 w 1216433"/>
                <a:gd name="connsiteY113" fmla="*/ 296995 h 1699653"/>
                <a:gd name="connsiteX114" fmla="*/ 429702 w 1216433"/>
                <a:gd name="connsiteY114" fmla="*/ 298410 h 1699653"/>
                <a:gd name="connsiteX115" fmla="*/ 429703 w 1216433"/>
                <a:gd name="connsiteY115" fmla="*/ 298410 h 1699653"/>
                <a:gd name="connsiteX116" fmla="*/ 786730 w 1216433"/>
                <a:gd name="connsiteY116" fmla="*/ 298410 h 1699653"/>
                <a:gd name="connsiteX117" fmla="*/ 786731 w 1216433"/>
                <a:gd name="connsiteY117" fmla="*/ 298410 h 1699653"/>
                <a:gd name="connsiteX118" fmla="*/ 793614 w 1216433"/>
                <a:gd name="connsiteY118" fmla="*/ 297020 h 1699653"/>
                <a:gd name="connsiteX119" fmla="*/ 819995 w 1216433"/>
                <a:gd name="connsiteY119" fmla="*/ 291695 h 1699653"/>
                <a:gd name="connsiteX120" fmla="*/ 872189 w 1216433"/>
                <a:gd name="connsiteY120" fmla="*/ 212952 h 1699653"/>
                <a:gd name="connsiteX121" fmla="*/ 847159 w 1216433"/>
                <a:gd name="connsiteY121" fmla="*/ 152525 h 1699653"/>
                <a:gd name="connsiteX122" fmla="*/ 832277 w 1216433"/>
                <a:gd name="connsiteY122" fmla="*/ 142491 h 1699653"/>
                <a:gd name="connsiteX123" fmla="*/ 819994 w 1216433"/>
                <a:gd name="connsiteY123" fmla="*/ 134210 h 1699653"/>
                <a:gd name="connsiteX124" fmla="*/ 799738 w 1216433"/>
                <a:gd name="connsiteY124" fmla="*/ 130120 h 1699653"/>
                <a:gd name="connsiteX125" fmla="*/ 786731 w 1216433"/>
                <a:gd name="connsiteY125" fmla="*/ 127494 h 1699653"/>
                <a:gd name="connsiteX126" fmla="*/ 786730 w 1216433"/>
                <a:gd name="connsiteY126" fmla="*/ 127494 h 1699653"/>
                <a:gd name="connsiteX127" fmla="*/ 713707 w 1216433"/>
                <a:gd name="connsiteY127" fmla="*/ 127494 h 1699653"/>
                <a:gd name="connsiteX128" fmla="*/ 703235 w 1216433"/>
                <a:gd name="connsiteY128" fmla="*/ 123075 h 1699653"/>
                <a:gd name="connsiteX129" fmla="*/ 703010 w 1216433"/>
                <a:gd name="connsiteY129" fmla="*/ 122529 h 1699653"/>
                <a:gd name="connsiteX130" fmla="*/ 698906 w 1216433"/>
                <a:gd name="connsiteY130" fmla="*/ 112542 h 1699653"/>
                <a:gd name="connsiteX131" fmla="*/ 698907 w 1216433"/>
                <a:gd name="connsiteY131" fmla="*/ 106839 h 1699653"/>
                <a:gd name="connsiteX132" fmla="*/ 698762 w 1216433"/>
                <a:gd name="connsiteY132" fmla="*/ 106839 h 1699653"/>
                <a:gd name="connsiteX133" fmla="*/ 697061 w 1216433"/>
                <a:gd name="connsiteY133" fmla="*/ 66176 h 1699653"/>
                <a:gd name="connsiteX134" fmla="*/ 673799 w 1216433"/>
                <a:gd name="connsiteY134" fmla="*/ 26975 h 1699653"/>
                <a:gd name="connsiteX135" fmla="*/ 608679 w 1216433"/>
                <a:gd name="connsiteY135" fmla="*/ 0 h 16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216433" h="1699653">
                  <a:moveTo>
                    <a:pt x="977546" y="1408603"/>
                  </a:moveTo>
                  <a:lnTo>
                    <a:pt x="242216" y="1408603"/>
                  </a:lnTo>
                  <a:cubicBezTo>
                    <a:pt x="214861" y="1408603"/>
                    <a:pt x="192686" y="1430778"/>
                    <a:pt x="192686" y="1458133"/>
                  </a:cubicBezTo>
                  <a:cubicBezTo>
                    <a:pt x="192686" y="1485488"/>
                    <a:pt x="214861" y="1507663"/>
                    <a:pt x="242216" y="1507663"/>
                  </a:cubicBezTo>
                  <a:lnTo>
                    <a:pt x="977546" y="1507663"/>
                  </a:lnTo>
                  <a:cubicBezTo>
                    <a:pt x="1004901" y="1507663"/>
                    <a:pt x="1027076" y="1485488"/>
                    <a:pt x="1027076" y="1458133"/>
                  </a:cubicBezTo>
                  <a:cubicBezTo>
                    <a:pt x="1027076" y="1430778"/>
                    <a:pt x="1004901" y="1408603"/>
                    <a:pt x="977546" y="1408603"/>
                  </a:cubicBezTo>
                  <a:close/>
                  <a:moveTo>
                    <a:pt x="977546" y="1245059"/>
                  </a:moveTo>
                  <a:lnTo>
                    <a:pt x="242216" y="1245059"/>
                  </a:lnTo>
                  <a:cubicBezTo>
                    <a:pt x="214861" y="1245059"/>
                    <a:pt x="192686" y="1267234"/>
                    <a:pt x="192686" y="1294589"/>
                  </a:cubicBezTo>
                  <a:cubicBezTo>
                    <a:pt x="192686" y="1321944"/>
                    <a:pt x="214861" y="1344119"/>
                    <a:pt x="242216" y="1344119"/>
                  </a:cubicBezTo>
                  <a:lnTo>
                    <a:pt x="977546" y="1344119"/>
                  </a:lnTo>
                  <a:cubicBezTo>
                    <a:pt x="1004901" y="1344119"/>
                    <a:pt x="1027076" y="1321944"/>
                    <a:pt x="1027076" y="1294589"/>
                  </a:cubicBezTo>
                  <a:cubicBezTo>
                    <a:pt x="1027076" y="1267234"/>
                    <a:pt x="1004901" y="1245059"/>
                    <a:pt x="977546" y="1245059"/>
                  </a:cubicBezTo>
                  <a:close/>
                  <a:moveTo>
                    <a:pt x="977546" y="1081515"/>
                  </a:moveTo>
                  <a:lnTo>
                    <a:pt x="242216" y="1081515"/>
                  </a:lnTo>
                  <a:cubicBezTo>
                    <a:pt x="214861" y="1081515"/>
                    <a:pt x="192686" y="1103690"/>
                    <a:pt x="192686" y="1131045"/>
                  </a:cubicBezTo>
                  <a:cubicBezTo>
                    <a:pt x="192686" y="1158400"/>
                    <a:pt x="214861" y="1180575"/>
                    <a:pt x="242216" y="1180575"/>
                  </a:cubicBezTo>
                  <a:lnTo>
                    <a:pt x="977546" y="1180575"/>
                  </a:lnTo>
                  <a:cubicBezTo>
                    <a:pt x="1004901" y="1180575"/>
                    <a:pt x="1027076" y="1158400"/>
                    <a:pt x="1027076" y="1131045"/>
                  </a:cubicBezTo>
                  <a:cubicBezTo>
                    <a:pt x="1027076" y="1103690"/>
                    <a:pt x="1004901" y="1081515"/>
                    <a:pt x="977546" y="1081515"/>
                  </a:cubicBezTo>
                  <a:close/>
                  <a:moveTo>
                    <a:pt x="670841" y="917970"/>
                  </a:moveTo>
                  <a:lnTo>
                    <a:pt x="242216" y="917970"/>
                  </a:lnTo>
                  <a:cubicBezTo>
                    <a:pt x="214861" y="917970"/>
                    <a:pt x="192686" y="940145"/>
                    <a:pt x="192686" y="967500"/>
                  </a:cubicBezTo>
                  <a:cubicBezTo>
                    <a:pt x="192686" y="994855"/>
                    <a:pt x="214861" y="1017030"/>
                    <a:pt x="242216" y="1017030"/>
                  </a:cubicBezTo>
                  <a:lnTo>
                    <a:pt x="670841" y="1017030"/>
                  </a:lnTo>
                  <a:cubicBezTo>
                    <a:pt x="698196" y="1017030"/>
                    <a:pt x="720371" y="994855"/>
                    <a:pt x="720371" y="967500"/>
                  </a:cubicBezTo>
                  <a:cubicBezTo>
                    <a:pt x="720371" y="940145"/>
                    <a:pt x="698196" y="917970"/>
                    <a:pt x="670841" y="917970"/>
                  </a:cubicBezTo>
                  <a:close/>
                  <a:moveTo>
                    <a:pt x="670841" y="754426"/>
                  </a:moveTo>
                  <a:lnTo>
                    <a:pt x="242216" y="754426"/>
                  </a:lnTo>
                  <a:cubicBezTo>
                    <a:pt x="214861" y="754426"/>
                    <a:pt x="192686" y="776601"/>
                    <a:pt x="192686" y="803956"/>
                  </a:cubicBezTo>
                  <a:cubicBezTo>
                    <a:pt x="192686" y="831311"/>
                    <a:pt x="214861" y="853486"/>
                    <a:pt x="242216" y="853486"/>
                  </a:cubicBezTo>
                  <a:lnTo>
                    <a:pt x="670841" y="853486"/>
                  </a:lnTo>
                  <a:cubicBezTo>
                    <a:pt x="698196" y="853486"/>
                    <a:pt x="720371" y="831311"/>
                    <a:pt x="720371" y="803956"/>
                  </a:cubicBezTo>
                  <a:cubicBezTo>
                    <a:pt x="720371" y="776601"/>
                    <a:pt x="698196" y="754426"/>
                    <a:pt x="670841" y="754426"/>
                  </a:cubicBezTo>
                  <a:close/>
                  <a:moveTo>
                    <a:pt x="824831" y="701451"/>
                  </a:moveTo>
                  <a:cubicBezTo>
                    <a:pt x="832459" y="700504"/>
                    <a:pt x="840265" y="704092"/>
                    <a:pt x="844350" y="711167"/>
                  </a:cubicBezTo>
                  <a:lnTo>
                    <a:pt x="905031" y="816269"/>
                  </a:lnTo>
                  <a:lnTo>
                    <a:pt x="959214" y="762086"/>
                  </a:lnTo>
                  <a:cubicBezTo>
                    <a:pt x="966916" y="754383"/>
                    <a:pt x="979404" y="754383"/>
                    <a:pt x="987107" y="762086"/>
                  </a:cubicBezTo>
                  <a:cubicBezTo>
                    <a:pt x="994810" y="769789"/>
                    <a:pt x="994810" y="782277"/>
                    <a:pt x="987107" y="789979"/>
                  </a:cubicBezTo>
                  <a:lnTo>
                    <a:pt x="911089" y="866209"/>
                  </a:lnTo>
                  <a:cubicBezTo>
                    <a:pt x="901655" y="871655"/>
                    <a:pt x="889593" y="868424"/>
                    <a:pt x="884146" y="858990"/>
                  </a:cubicBezTo>
                  <a:lnTo>
                    <a:pt x="810188" y="730890"/>
                  </a:lnTo>
                  <a:cubicBezTo>
                    <a:pt x="804741" y="721456"/>
                    <a:pt x="807974" y="709394"/>
                    <a:pt x="817407" y="703947"/>
                  </a:cubicBezTo>
                  <a:cubicBezTo>
                    <a:pt x="819765" y="702586"/>
                    <a:pt x="822289" y="701766"/>
                    <a:pt x="824831" y="701451"/>
                  </a:cubicBezTo>
                  <a:close/>
                  <a:moveTo>
                    <a:pt x="898762" y="640412"/>
                  </a:moveTo>
                  <a:cubicBezTo>
                    <a:pt x="816021" y="640412"/>
                    <a:pt x="748946" y="707487"/>
                    <a:pt x="748946" y="790228"/>
                  </a:cubicBezTo>
                  <a:cubicBezTo>
                    <a:pt x="748946" y="872969"/>
                    <a:pt x="816021" y="940044"/>
                    <a:pt x="898762" y="940044"/>
                  </a:cubicBezTo>
                  <a:cubicBezTo>
                    <a:pt x="981503" y="940044"/>
                    <a:pt x="1048578" y="872969"/>
                    <a:pt x="1048578" y="790228"/>
                  </a:cubicBezTo>
                  <a:cubicBezTo>
                    <a:pt x="1048578" y="707487"/>
                    <a:pt x="981503" y="640412"/>
                    <a:pt x="898762" y="640412"/>
                  </a:cubicBezTo>
                  <a:close/>
                  <a:moveTo>
                    <a:pt x="670841" y="590882"/>
                  </a:moveTo>
                  <a:lnTo>
                    <a:pt x="242216" y="590882"/>
                  </a:lnTo>
                  <a:cubicBezTo>
                    <a:pt x="214861" y="590882"/>
                    <a:pt x="192686" y="613057"/>
                    <a:pt x="192686" y="640412"/>
                  </a:cubicBezTo>
                  <a:cubicBezTo>
                    <a:pt x="192686" y="667767"/>
                    <a:pt x="214861" y="689942"/>
                    <a:pt x="242216" y="689942"/>
                  </a:cubicBezTo>
                  <a:lnTo>
                    <a:pt x="670841" y="689942"/>
                  </a:lnTo>
                  <a:cubicBezTo>
                    <a:pt x="698196" y="689942"/>
                    <a:pt x="720371" y="667767"/>
                    <a:pt x="720371" y="640412"/>
                  </a:cubicBezTo>
                  <a:cubicBezTo>
                    <a:pt x="720371" y="613057"/>
                    <a:pt x="698196" y="590882"/>
                    <a:pt x="670841" y="590882"/>
                  </a:cubicBezTo>
                  <a:close/>
                  <a:moveTo>
                    <a:pt x="1079845" y="495806"/>
                  </a:moveTo>
                  <a:lnTo>
                    <a:pt x="1079846" y="1575926"/>
                  </a:lnTo>
                  <a:lnTo>
                    <a:pt x="803260" y="1575926"/>
                  </a:lnTo>
                  <a:lnTo>
                    <a:pt x="413173" y="1575926"/>
                  </a:lnTo>
                  <a:lnTo>
                    <a:pt x="136587" y="1575926"/>
                  </a:lnTo>
                  <a:lnTo>
                    <a:pt x="136588" y="495806"/>
                  </a:lnTo>
                  <a:lnTo>
                    <a:pt x="608216" y="495806"/>
                  </a:lnTo>
                  <a:close/>
                  <a:moveTo>
                    <a:pt x="1113000" y="187485"/>
                  </a:moveTo>
                  <a:lnTo>
                    <a:pt x="929102" y="187485"/>
                  </a:lnTo>
                  <a:lnTo>
                    <a:pt x="927212" y="187485"/>
                  </a:lnTo>
                  <a:lnTo>
                    <a:pt x="931308" y="207774"/>
                  </a:lnTo>
                  <a:cubicBezTo>
                    <a:pt x="931308" y="287311"/>
                    <a:pt x="866830" y="351789"/>
                    <a:pt x="787292" y="351789"/>
                  </a:cubicBezTo>
                  <a:lnTo>
                    <a:pt x="429141" y="351789"/>
                  </a:lnTo>
                  <a:cubicBezTo>
                    <a:pt x="349603" y="351789"/>
                    <a:pt x="285125" y="287311"/>
                    <a:pt x="285125" y="207774"/>
                  </a:cubicBezTo>
                  <a:lnTo>
                    <a:pt x="289221" y="187485"/>
                  </a:lnTo>
                  <a:lnTo>
                    <a:pt x="287331" y="187485"/>
                  </a:lnTo>
                  <a:lnTo>
                    <a:pt x="103433" y="187485"/>
                  </a:lnTo>
                  <a:cubicBezTo>
                    <a:pt x="46308" y="187485"/>
                    <a:pt x="0" y="233794"/>
                    <a:pt x="0" y="290918"/>
                  </a:cubicBezTo>
                  <a:lnTo>
                    <a:pt x="0" y="1123968"/>
                  </a:lnTo>
                  <a:lnTo>
                    <a:pt x="0" y="1596220"/>
                  </a:lnTo>
                  <a:cubicBezTo>
                    <a:pt x="0" y="1653345"/>
                    <a:pt x="46309" y="1699654"/>
                    <a:pt x="103433" y="1699653"/>
                  </a:cubicBezTo>
                  <a:lnTo>
                    <a:pt x="394334" y="1699653"/>
                  </a:lnTo>
                  <a:lnTo>
                    <a:pt x="822099" y="1699653"/>
                  </a:lnTo>
                  <a:lnTo>
                    <a:pt x="1113000" y="1699653"/>
                  </a:lnTo>
                  <a:cubicBezTo>
                    <a:pt x="1170124" y="1699654"/>
                    <a:pt x="1216433" y="1653345"/>
                    <a:pt x="1216433" y="1596220"/>
                  </a:cubicBezTo>
                  <a:lnTo>
                    <a:pt x="1216433" y="1123968"/>
                  </a:lnTo>
                  <a:lnTo>
                    <a:pt x="1216433" y="290918"/>
                  </a:lnTo>
                  <a:cubicBezTo>
                    <a:pt x="1216433" y="233794"/>
                    <a:pt x="1170125" y="187485"/>
                    <a:pt x="1113000" y="187485"/>
                  </a:cubicBezTo>
                  <a:close/>
                  <a:moveTo>
                    <a:pt x="608216" y="45278"/>
                  </a:moveTo>
                  <a:lnTo>
                    <a:pt x="630008" y="54304"/>
                  </a:lnTo>
                  <a:cubicBezTo>
                    <a:pt x="635585" y="59881"/>
                    <a:pt x="639034" y="67585"/>
                    <a:pt x="639034" y="76095"/>
                  </a:cubicBezTo>
                  <a:cubicBezTo>
                    <a:pt x="639034" y="84606"/>
                    <a:pt x="635585" y="92310"/>
                    <a:pt x="630008" y="97887"/>
                  </a:cubicBezTo>
                  <a:lnTo>
                    <a:pt x="608216" y="106913"/>
                  </a:lnTo>
                  <a:lnTo>
                    <a:pt x="586425" y="97887"/>
                  </a:lnTo>
                  <a:cubicBezTo>
                    <a:pt x="580848" y="92310"/>
                    <a:pt x="577399" y="84606"/>
                    <a:pt x="577399" y="76095"/>
                  </a:cubicBezTo>
                  <a:cubicBezTo>
                    <a:pt x="577399" y="67585"/>
                    <a:pt x="580848" y="59881"/>
                    <a:pt x="586425" y="54304"/>
                  </a:cubicBezTo>
                  <a:close/>
                  <a:moveTo>
                    <a:pt x="608679" y="0"/>
                  </a:moveTo>
                  <a:lnTo>
                    <a:pt x="608216" y="90"/>
                  </a:lnTo>
                  <a:lnTo>
                    <a:pt x="607754" y="0"/>
                  </a:lnTo>
                  <a:cubicBezTo>
                    <a:pt x="584186" y="1"/>
                    <a:pt x="560617" y="8992"/>
                    <a:pt x="542634" y="26975"/>
                  </a:cubicBezTo>
                  <a:cubicBezTo>
                    <a:pt x="531315" y="38294"/>
                    <a:pt x="523559" y="51825"/>
                    <a:pt x="519372" y="66176"/>
                  </a:cubicBezTo>
                  <a:lnTo>
                    <a:pt x="517671" y="106839"/>
                  </a:lnTo>
                  <a:lnTo>
                    <a:pt x="517526" y="106839"/>
                  </a:lnTo>
                  <a:lnTo>
                    <a:pt x="517527" y="112542"/>
                  </a:lnTo>
                  <a:lnTo>
                    <a:pt x="513423" y="122529"/>
                  </a:lnTo>
                  <a:lnTo>
                    <a:pt x="513198" y="123075"/>
                  </a:lnTo>
                  <a:lnTo>
                    <a:pt x="502726" y="127494"/>
                  </a:lnTo>
                  <a:lnTo>
                    <a:pt x="429703" y="127494"/>
                  </a:lnTo>
                  <a:lnTo>
                    <a:pt x="429702" y="127494"/>
                  </a:lnTo>
                  <a:lnTo>
                    <a:pt x="416552" y="130149"/>
                  </a:lnTo>
                  <a:lnTo>
                    <a:pt x="396439" y="134210"/>
                  </a:lnTo>
                  <a:lnTo>
                    <a:pt x="384156" y="142491"/>
                  </a:lnTo>
                  <a:lnTo>
                    <a:pt x="369274" y="152525"/>
                  </a:lnTo>
                  <a:cubicBezTo>
                    <a:pt x="353809" y="167989"/>
                    <a:pt x="344244" y="189354"/>
                    <a:pt x="344244" y="212952"/>
                  </a:cubicBezTo>
                  <a:cubicBezTo>
                    <a:pt x="344244" y="248351"/>
                    <a:pt x="365766" y="278722"/>
                    <a:pt x="396438" y="291695"/>
                  </a:cubicBezTo>
                  <a:lnTo>
                    <a:pt x="422694" y="296995"/>
                  </a:lnTo>
                  <a:lnTo>
                    <a:pt x="429702" y="298410"/>
                  </a:lnTo>
                  <a:lnTo>
                    <a:pt x="429703" y="298410"/>
                  </a:lnTo>
                  <a:lnTo>
                    <a:pt x="786730" y="298410"/>
                  </a:lnTo>
                  <a:lnTo>
                    <a:pt x="786731" y="298410"/>
                  </a:lnTo>
                  <a:lnTo>
                    <a:pt x="793614" y="297020"/>
                  </a:lnTo>
                  <a:lnTo>
                    <a:pt x="819995" y="291695"/>
                  </a:lnTo>
                  <a:cubicBezTo>
                    <a:pt x="850667" y="278722"/>
                    <a:pt x="872189" y="248351"/>
                    <a:pt x="872189" y="212952"/>
                  </a:cubicBezTo>
                  <a:cubicBezTo>
                    <a:pt x="872189" y="189354"/>
                    <a:pt x="862624" y="167989"/>
                    <a:pt x="847159" y="152525"/>
                  </a:cubicBezTo>
                  <a:lnTo>
                    <a:pt x="832277" y="142491"/>
                  </a:lnTo>
                  <a:lnTo>
                    <a:pt x="819994" y="134210"/>
                  </a:lnTo>
                  <a:lnTo>
                    <a:pt x="799738" y="130120"/>
                  </a:lnTo>
                  <a:lnTo>
                    <a:pt x="786731" y="127494"/>
                  </a:lnTo>
                  <a:lnTo>
                    <a:pt x="786730" y="127494"/>
                  </a:lnTo>
                  <a:lnTo>
                    <a:pt x="713707" y="127494"/>
                  </a:lnTo>
                  <a:lnTo>
                    <a:pt x="703235" y="123075"/>
                  </a:lnTo>
                  <a:lnTo>
                    <a:pt x="703010" y="122529"/>
                  </a:lnTo>
                  <a:lnTo>
                    <a:pt x="698906" y="112542"/>
                  </a:lnTo>
                  <a:lnTo>
                    <a:pt x="698907" y="106839"/>
                  </a:lnTo>
                  <a:lnTo>
                    <a:pt x="698762" y="106839"/>
                  </a:lnTo>
                  <a:lnTo>
                    <a:pt x="697061" y="66176"/>
                  </a:lnTo>
                  <a:cubicBezTo>
                    <a:pt x="692874" y="51825"/>
                    <a:pt x="685117" y="38294"/>
                    <a:pt x="673799" y="26975"/>
                  </a:cubicBezTo>
                  <a:cubicBezTo>
                    <a:pt x="655816" y="8992"/>
                    <a:pt x="632247" y="1"/>
                    <a:pt x="60867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mc:AlternateContent xmlns:mc="http://schemas.openxmlformats.org/markup-compatibility/2006" xmlns:a14="http://schemas.microsoft.com/office/drawing/2010/main">
        <mc:Choice Requires="a14">
          <p:sp>
            <p:nvSpPr>
              <p:cNvPr id="3" name="직사각형 6">
                <a:extLst>
                  <a:ext uri="{FF2B5EF4-FFF2-40B4-BE49-F238E27FC236}">
                    <a16:creationId xmlns:a16="http://schemas.microsoft.com/office/drawing/2014/main" id="{0B5E59E8-EBF7-457F-DE1C-F95D1976ACF9}"/>
                  </a:ext>
                </a:extLst>
              </p:cNvPr>
              <p:cNvSpPr>
                <a:spLocks noChangeArrowheads="1"/>
              </p:cNvSpPr>
              <p:nvPr/>
            </p:nvSpPr>
            <p:spPr bwMode="auto">
              <a:xfrm>
                <a:off x="1175431" y="3115920"/>
                <a:ext cx="5077962" cy="2346513"/>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latinLnBrk="0">
                  <a:lnSpc>
                    <a:spcPct val="120000"/>
                  </a:lnSpc>
                  <a:buFont typeface="Arial" panose="020B0604020202020204" pitchFamily="34" charset="0"/>
                  <a:buChar char="•"/>
                </a:pPr>
                <a:r>
                  <a:rPr lang="en-US" altLang="ko-KR" dirty="0">
                    <a:solidFill>
                      <a:schemeClr val="tx1">
                        <a:lumMod val="75000"/>
                        <a:lumOff val="25000"/>
                      </a:schemeClr>
                    </a:solidFill>
                    <a:latin typeface="나눔고딕" panose="020D0604000000000000" pitchFamily="50" charset="-127"/>
                    <a:ea typeface="나눔고딕" panose="020D0604000000000000" pitchFamily="50" charset="-127"/>
                  </a:rPr>
                  <a:t>Bootstrap samples </a:t>
                </a:r>
                <a:r>
                  <a:rPr lang="en-US" altLang="ko-KR" dirty="0">
                    <a:solidFill>
                      <a:schemeClr val="tx1">
                        <a:lumMod val="75000"/>
                        <a:lumOff val="25000"/>
                      </a:schemeClr>
                    </a:solidFill>
                    <a:ea typeface="Cambria Math" panose="02040503050406030204" pitchFamily="18" charset="0"/>
                  </a:rPr>
                  <a:t>: </a:t>
                </a:r>
                <a14:m>
                  <m:oMath xmlns:m="http://schemas.openxmlformats.org/officeDocument/2006/math">
                    <m:sSubSup>
                      <m:sSubSupPr>
                        <m:ctrlPr>
                          <a:rPr lang="ko-KR"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sSubSup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US" altLang="ko-KR" sz="1800" kern="0" dirty="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US" altLang="ko-KR" sz="1800" kern="0" dirty="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US" altLang="ko-KR" sz="1800" kern="0" dirty="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a:p>
                <a:pPr marL="177800" indent="-177800" latinLnBrk="0">
                  <a:lnSpc>
                    <a:spcPct val="120000"/>
                  </a:lnSpc>
                  <a:buFont typeface="Arial" panose="020B0604020202020204" pitchFamily="34" charset="0"/>
                  <a:buChar char="•"/>
                </a:pPr>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a:p>
                <a:pPr latinLnBrk="0">
                  <a:lnSpc>
                    <a:spcPct val="120000"/>
                  </a:lnSpc>
                </a:pPr>
                <a:endParaRPr lang="en-US" altLang="ko-KR" sz="12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3" name="직사각형 6">
                <a:extLst>
                  <a:ext uri="{FF2B5EF4-FFF2-40B4-BE49-F238E27FC236}">
                    <a16:creationId xmlns:a16="http://schemas.microsoft.com/office/drawing/2014/main" id="{0B5E59E8-EBF7-457F-DE1C-F95D1976ACF9}"/>
                  </a:ext>
                </a:extLst>
              </p:cNvPr>
              <p:cNvSpPr>
                <a:spLocks noRot="1" noChangeAspect="1" noMove="1" noResize="1" noEditPoints="1" noAdjustHandles="1" noChangeArrowheads="1" noChangeShapeType="1" noTextEdit="1"/>
              </p:cNvSpPr>
              <p:nvPr/>
            </p:nvSpPr>
            <p:spPr bwMode="auto">
              <a:xfrm>
                <a:off x="1175431" y="3115920"/>
                <a:ext cx="5077962" cy="2346513"/>
              </a:xfrm>
              <a:prstGeom prst="roundRect">
                <a:avLst>
                  <a:gd name="adj" fmla="val 0"/>
                </a:avLst>
              </a:prstGeom>
              <a:blipFill>
                <a:blip r:embed="rId4"/>
                <a:stretch>
                  <a:fillRect l="-840" t="-2338"/>
                </a:stretch>
              </a:blipFill>
              <a:ln w="6350">
                <a:noFill/>
              </a:ln>
            </p:spPr>
            <p:txBody>
              <a:bodyPr/>
              <a:lstStyle/>
              <a:p>
                <a:r>
                  <a:rPr lang="ko-KR" altLang="en-US">
                    <a:noFill/>
                  </a:rPr>
                  <a:t> </a:t>
                </a:r>
              </a:p>
            </p:txBody>
          </p:sp>
        </mc:Fallback>
      </mc:AlternateContent>
      <p:sp>
        <p:nvSpPr>
          <p:cNvPr id="7" name="사각형: 둥근 모서리 6">
            <a:extLst>
              <a:ext uri="{FF2B5EF4-FFF2-40B4-BE49-F238E27FC236}">
                <a16:creationId xmlns:a16="http://schemas.microsoft.com/office/drawing/2014/main" id="{A89B1D29-A640-1B0B-7627-CB341D8DC314}"/>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03</a:t>
            </a:r>
            <a:endParaRPr lang="ko-KR" altLang="en-US" sz="2800" dirty="0">
              <a:solidFill>
                <a:schemeClr val="tx1"/>
              </a:solidFill>
            </a:endParaRPr>
          </a:p>
        </p:txBody>
      </p:sp>
      <p:sp>
        <p:nvSpPr>
          <p:cNvPr id="8" name="직사각형 7">
            <a:extLst>
              <a:ext uri="{FF2B5EF4-FFF2-40B4-BE49-F238E27FC236}">
                <a16:creationId xmlns:a16="http://schemas.microsoft.com/office/drawing/2014/main" id="{D7A4AA23-F9D8-F05B-1887-EE6DA38D0886}"/>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Main Contribution</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9" name="직사각형 8">
            <a:extLst>
              <a:ext uri="{FF2B5EF4-FFF2-40B4-BE49-F238E27FC236}">
                <a16:creationId xmlns:a16="http://schemas.microsoft.com/office/drawing/2014/main" id="{C6576026-D72B-08AC-8EC7-50860EC1956F}"/>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DE663B-A492-F252-7777-0516E2BC7205}"/>
                  </a:ext>
                </a:extLst>
              </p:cNvPr>
              <p:cNvSpPr txBox="1"/>
              <p:nvPr/>
            </p:nvSpPr>
            <p:spPr>
              <a:xfrm>
                <a:off x="6445897" y="5212747"/>
                <a:ext cx="5040251" cy="1171090"/>
              </a:xfrm>
              <a:prstGeom prst="rect">
                <a:avLst/>
              </a:prstGeom>
              <a:noFill/>
            </p:spPr>
            <p:txBody>
              <a:bodyPr wrap="square">
                <a:spAutoFit/>
              </a:bodyPr>
              <a:lstStyle/>
              <a:p>
                <a:pPr marL="177800" indent="-177800">
                  <a:lnSpc>
                    <a:spcPct val="120000"/>
                  </a:lnSpc>
                  <a:buFont typeface="Arial" panose="020B0604020202020204" pitchFamily="34" charset="0"/>
                  <a:buChar char="•"/>
                </a:pPr>
                <a:r>
                  <a:rPr lang="x-none" altLang="ko-KR" sz="1800" dirty="0">
                    <a:solidFill>
                      <a:schemeClr val="tx1">
                        <a:lumMod val="75000"/>
                        <a:lumOff val="25000"/>
                      </a:schemeClr>
                    </a:solidFill>
                    <a:effectLst/>
                    <a:latin typeface="Söhne"/>
                    <a:ea typeface="나눔고딕" panose="020D0604000000000000" pitchFamily="50" charset="-127"/>
                  </a:rPr>
                  <a:t>BU</a:t>
                </a:r>
                <a:r>
                  <a:rPr lang="en-US" altLang="ko-KR" sz="1800" dirty="0">
                    <a:solidFill>
                      <a:schemeClr val="tx1">
                        <a:lumMod val="75000"/>
                        <a:lumOff val="25000"/>
                      </a:schemeClr>
                    </a:solidFill>
                    <a:effectLst/>
                    <a:latin typeface="Söhne"/>
                    <a:ea typeface="나눔고딕" panose="020D0604000000000000" pitchFamily="50" charset="-127"/>
                  </a:rPr>
                  <a:t>(Bootstrap Upper bound)</a:t>
                </a:r>
                <a:r>
                  <a:rPr lang="x-none" altLang="ko-KR" sz="1800" dirty="0">
                    <a:solidFill>
                      <a:schemeClr val="tx1">
                        <a:lumMod val="75000"/>
                        <a:lumOff val="25000"/>
                      </a:schemeClr>
                    </a:solidFill>
                    <a:effectLst/>
                    <a:latin typeface="Söhne"/>
                    <a:ea typeface="나눔고딕" panose="020D0604000000000000" pitchFamily="50" charset="-127"/>
                  </a:rPr>
                  <a:t> </a:t>
                </a:r>
                <a:r>
                  <a:rPr lang="en-US" altLang="ko-KR" dirty="0">
                    <a:solidFill>
                      <a:schemeClr val="tx1">
                        <a:lumMod val="75000"/>
                        <a:lumOff val="25000"/>
                      </a:schemeClr>
                    </a:solidFill>
                    <a:latin typeface="Söhne"/>
                    <a:ea typeface="나눔고딕" panose="020D0604000000000000" pitchFamily="50" charset="-127"/>
                  </a:rPr>
                  <a:t>: </a:t>
                </a:r>
                <a:r>
                  <a:rPr lang="x-none" altLang="ko-KR" sz="1800" dirty="0">
                    <a:solidFill>
                      <a:schemeClr val="tx1">
                        <a:lumMod val="75000"/>
                        <a:lumOff val="25000"/>
                      </a:schemeClr>
                    </a:solidFill>
                    <a:effectLst/>
                    <a:latin typeface="Söhne"/>
                    <a:ea typeface="나눔고딕" panose="020D0604000000000000" pitchFamily="50" charset="-127"/>
                  </a:rPr>
                  <a:t>the average of the percentile of </a:t>
                </a:r>
                <a14:m>
                  <m:oMath xmlns:m="http://schemas.openxmlformats.org/officeDocument/2006/math">
                    <m:r>
                      <a:rPr lang="en-US"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100−(</m:t>
                    </m:r>
                    <m:sSup>
                      <m:s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pPr>
                      <m:e>
                        <m:f>
                          <m:f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fPr>
                          <m:num>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𝛼</m:t>
                            </m:r>
                          </m:num>
                          <m:den>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2</m:t>
                            </m:r>
                          </m:den>
                        </m:f>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∙100)</m:t>
                        </m:r>
                      </m:e>
                      <m:sup>
                        <m:r>
                          <a:rPr lang="x-none" altLang="ko-KR" sz="1800" i="1">
                            <a:solidFill>
                              <a:schemeClr val="tx1">
                                <a:lumMod val="75000"/>
                                <a:lumOff val="25000"/>
                              </a:schemeClr>
                            </a:solidFill>
                            <a:effectLst/>
                            <a:latin typeface="Cambria Math" panose="02040503050406030204" pitchFamily="18" charset="0"/>
                            <a:ea typeface="Times New Roman" panose="02020603050405020304" pitchFamily="18" charset="0"/>
                          </a:rPr>
                          <m:t>𝑡h</m:t>
                        </m:r>
                      </m:sup>
                    </m:sSup>
                  </m:oMath>
                </a14:m>
                <a:r>
                  <a:rPr lang="x-none" altLang="ko-KR" sz="1800" dirty="0">
                    <a:solidFill>
                      <a:schemeClr val="tx1">
                        <a:lumMod val="75000"/>
                        <a:lumOff val="25000"/>
                      </a:schemeClr>
                    </a:solidFill>
                    <a:effectLst/>
                    <a:latin typeface="Söhne"/>
                    <a:ea typeface="나눔고딕" panose="020D0604000000000000" pitchFamily="50" charset="-127"/>
                  </a:rPr>
                  <a:t> and the previous number.</a:t>
                </a:r>
                <a:endParaRPr lang="ko-KR" altLang="ko-KR" sz="1800" dirty="0">
                  <a:solidFill>
                    <a:schemeClr val="tx1">
                      <a:lumMod val="75000"/>
                      <a:lumOff val="25000"/>
                    </a:schemeClr>
                  </a:solidFill>
                  <a:effectLst/>
                  <a:latin typeface="Söhne"/>
                  <a:ea typeface="나눔고딕" panose="020D0604000000000000" pitchFamily="50" charset="-127"/>
                </a:endParaRPr>
              </a:p>
            </p:txBody>
          </p:sp>
        </mc:Choice>
        <mc:Fallback xmlns="">
          <p:sp>
            <p:nvSpPr>
              <p:cNvPr id="12" name="TextBox 11">
                <a:extLst>
                  <a:ext uri="{FF2B5EF4-FFF2-40B4-BE49-F238E27FC236}">
                    <a16:creationId xmlns:a16="http://schemas.microsoft.com/office/drawing/2014/main" id="{A2DE663B-A492-F252-7777-0516E2BC7205}"/>
                  </a:ext>
                </a:extLst>
              </p:cNvPr>
              <p:cNvSpPr txBox="1">
                <a:spLocks noRot="1" noChangeAspect="1" noMove="1" noResize="1" noEditPoints="1" noAdjustHandles="1" noChangeArrowheads="1" noChangeShapeType="1" noTextEdit="1"/>
              </p:cNvSpPr>
              <p:nvPr/>
            </p:nvSpPr>
            <p:spPr>
              <a:xfrm>
                <a:off x="6445897" y="5212747"/>
                <a:ext cx="5040251" cy="1171090"/>
              </a:xfrm>
              <a:prstGeom prst="rect">
                <a:avLst/>
              </a:prstGeom>
              <a:blipFill>
                <a:blip r:embed="rId5"/>
                <a:stretch>
                  <a:fillRect l="-726" b="-781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B9597BA-DCB5-1041-48E5-30F0AB97BCEA}"/>
                  </a:ext>
                </a:extLst>
              </p:cNvPr>
              <p:cNvSpPr txBox="1"/>
              <p:nvPr/>
            </p:nvSpPr>
            <p:spPr>
              <a:xfrm>
                <a:off x="1175431" y="4034801"/>
                <a:ext cx="6104020" cy="424860"/>
              </a:xfrm>
              <a:prstGeom prst="rect">
                <a:avLst/>
              </a:prstGeom>
              <a:noFill/>
            </p:spPr>
            <p:txBody>
              <a:bodyPr wrap="square">
                <a:spAutoFit/>
              </a:bodyPr>
              <a:lstStyle/>
              <a:p>
                <a:pPr marL="177800" indent="-177800" latinLnBrk="0">
                  <a:lnSpc>
                    <a:spcPct val="120000"/>
                  </a:lnSpc>
                  <a:buFont typeface="Arial" panose="020B0604020202020204" pitchFamily="34" charset="0"/>
                  <a:buChar char="•"/>
                </a:pPr>
                <a:r>
                  <a:rPr lang="en-US" altLang="ko-KR" kern="0" dirty="0">
                    <a:solidFill>
                      <a:schemeClr val="tx1">
                        <a:lumMod val="75000"/>
                        <a:lumOff val="25000"/>
                      </a:schemeClr>
                    </a:solidFill>
                    <a:latin typeface="나눔고딕" panose="020D0604000000000000" pitchFamily="50" charset="-127"/>
                    <a:ea typeface="나눔고딕" panose="020D0604000000000000" pitchFamily="50" charset="-127"/>
                  </a:rPr>
                  <a:t>Estimated statistics </a:t>
                </a:r>
                <a:r>
                  <a:rPr lang="en-US" altLang="ko-KR" kern="0" dirty="0">
                    <a:solidFill>
                      <a:schemeClr val="tx1">
                        <a:lumMod val="75000"/>
                        <a:lumOff val="25000"/>
                      </a:schemeClr>
                    </a:solidFill>
                    <a:latin typeface="Times New Roman" panose="02020603050405020304" pitchFamily="18" charset="0"/>
                    <a:ea typeface="Times New Roman" panose="02020603050405020304" pitchFamily="18" charset="0"/>
                  </a:rPr>
                  <a:t>: </a:t>
                </a:r>
                <a:r>
                  <a:rPr lang="en-US"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a:t>
                </a:r>
                <a14:m>
                  <m:oMath xmlns:m="http://schemas.openxmlformats.org/officeDocument/2006/math">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p>
                        </m:sSubSup>
                      </m:e>
                    </m:acc>
                  </m:oMath>
                </a14:m>
                <a:r>
                  <a:rPr lang="x-none"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2</m:t>
                            </m:r>
                          </m:sub>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p>
                        </m:sSubSup>
                      </m:e>
                    </m:acc>
                  </m:oMath>
                </a14:m>
                <a:r>
                  <a:rPr lang="x-none"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altLang="ko-KR" sz="1800"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𝐵</m:t>
                            </m:r>
                          </m:sub>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p>
                        </m:sSubSup>
                      </m:e>
                    </m:acc>
                  </m:oMath>
                </a14:m>
                <a:r>
                  <a:rPr lang="x-none"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a:t>
                </a:r>
                <a:endParaRPr lang="en-US"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B9597BA-DCB5-1041-48E5-30F0AB97BCEA}"/>
                  </a:ext>
                </a:extLst>
              </p:cNvPr>
              <p:cNvSpPr txBox="1">
                <a:spLocks noRot="1" noChangeAspect="1" noMove="1" noResize="1" noEditPoints="1" noAdjustHandles="1" noChangeArrowheads="1" noChangeShapeType="1" noTextEdit="1"/>
              </p:cNvSpPr>
              <p:nvPr/>
            </p:nvSpPr>
            <p:spPr>
              <a:xfrm>
                <a:off x="1175431" y="4034801"/>
                <a:ext cx="6104020" cy="424860"/>
              </a:xfrm>
              <a:prstGeom prst="rect">
                <a:avLst/>
              </a:prstGeom>
              <a:blipFill>
                <a:blip r:embed="rId6"/>
                <a:stretch>
                  <a:fillRect l="-699"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BEABE6-2B0F-62AF-A197-B9D67E29A331}"/>
                  </a:ext>
                </a:extLst>
              </p:cNvPr>
              <p:cNvSpPr txBox="1"/>
              <p:nvPr/>
            </p:nvSpPr>
            <p:spPr>
              <a:xfrm>
                <a:off x="1713110" y="5222457"/>
                <a:ext cx="3096993" cy="440505"/>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acc>
                      <m:accPr>
                        <m:chr m:val="̂"/>
                        <m:ctrlPr>
                          <a:rPr lang="ko-KR" altLang="ko-KR" sz="1800" i="1" smtClean="0">
                            <a:solidFill>
                              <a:schemeClr val="tx1">
                                <a:lumMod val="75000"/>
                                <a:lumOff val="25000"/>
                              </a:schemeClr>
                            </a:solidFill>
                            <a:effectLst/>
                            <a:latin typeface="Cambria Math" panose="02040503050406030204" pitchFamily="18" charset="0"/>
                            <a:ea typeface="Cambria Math" panose="02040503050406030204" pitchFamily="18" charset="0"/>
                          </a:rPr>
                        </m:ctrlPr>
                      </m:accPr>
                      <m:e>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p>
                        </m:sSubSup>
                      </m:e>
                    </m:acc>
                  </m:oMath>
                </a14:m>
                <a:r>
                  <a:rPr lang="x-none"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(2)</m:t>
                            </m:r>
                          </m:sub>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p>
                        </m:sSubSup>
                      </m:e>
                    </m:acc>
                  </m:oMath>
                </a14:m>
                <a:r>
                  <a:rPr lang="en-US" altLang="ko-KR" sz="1800" kern="0" dirty="0">
                    <a:solidFill>
                      <a:schemeClr val="tx1">
                        <a:lumMod val="75000"/>
                        <a:lumOff val="25000"/>
                      </a:schemeClr>
                    </a:solidFill>
                    <a:effectLst/>
                    <a:latin typeface="Times New Roman" panose="02020603050405020304" pitchFamily="18" charset="0"/>
                    <a:ea typeface="Times New Roman" panose="02020603050405020304" pitchFamily="18" charset="0"/>
                  </a:rPr>
                  <a:t> ≤ · · · ≤ </a:t>
                </a:r>
                <a14:m>
                  <m:oMath xmlns:m="http://schemas.openxmlformats.org/officeDocument/2006/math">
                    <m:acc>
                      <m:accPr>
                        <m:chr m:val="̂"/>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accPr>
                      <m:e>
                        <m:sSubSup>
                          <m:sSubSupPr>
                            <m:ctrlPr>
                              <a:rPr lang="ko-KR" altLang="ko-KR" sz="1800" i="1">
                                <a:solidFill>
                                  <a:schemeClr val="tx1">
                                    <a:lumMod val="75000"/>
                                    <a:lumOff val="25000"/>
                                  </a:schemeClr>
                                </a:solidFill>
                                <a:effectLst/>
                                <a:latin typeface="Cambria Math" panose="02040503050406030204" pitchFamily="18" charset="0"/>
                                <a:ea typeface="Cambria Math" panose="02040503050406030204" pitchFamily="18" charset="0"/>
                              </a:rPr>
                            </m:ctrlPr>
                          </m:sSubSupPr>
                          <m:e>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𝛽</m:t>
                            </m:r>
                          </m:e>
                          <m:sub>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𝐵</m:t>
                            </m:r>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b>
                          <m:sup>
                            <m:r>
                              <a:rPr lang="x-none" altLang="ko-KR" sz="1800" i="1" kern="0">
                                <a:solidFill>
                                  <a:schemeClr val="tx1">
                                    <a:lumMod val="75000"/>
                                    <a:lumOff val="25000"/>
                                  </a:schemeClr>
                                </a:solidFill>
                                <a:effectLst/>
                                <a:latin typeface="Cambria Math" panose="02040503050406030204" pitchFamily="18" charset="0"/>
                                <a:ea typeface="맑은 고딕" panose="020B0503020000020004" pitchFamily="50" charset="-127"/>
                                <a:cs typeface="Times New Roman" panose="02020603050405020304" pitchFamily="18" charset="0"/>
                              </a:rPr>
                              <m:t>∗</m:t>
                            </m:r>
                          </m:sup>
                        </m:sSubSup>
                      </m:e>
                    </m:acc>
                  </m:oMath>
                </a14:m>
                <a:endParaRPr lang="ko-KR" altLang="en-US" dirty="0"/>
              </a:p>
            </p:txBody>
          </p:sp>
        </mc:Choice>
        <mc:Fallback xmlns="">
          <p:sp>
            <p:nvSpPr>
              <p:cNvPr id="16" name="TextBox 15">
                <a:extLst>
                  <a:ext uri="{FF2B5EF4-FFF2-40B4-BE49-F238E27FC236}">
                    <a16:creationId xmlns:a16="http://schemas.microsoft.com/office/drawing/2014/main" id="{E6BEABE6-2B0F-62AF-A197-B9D67E29A331}"/>
                  </a:ext>
                </a:extLst>
              </p:cNvPr>
              <p:cNvSpPr txBox="1">
                <a:spLocks noRot="1" noChangeAspect="1" noMove="1" noResize="1" noEditPoints="1" noAdjustHandles="1" noChangeArrowheads="1" noChangeShapeType="1" noTextEdit="1"/>
              </p:cNvSpPr>
              <p:nvPr/>
            </p:nvSpPr>
            <p:spPr>
              <a:xfrm>
                <a:off x="1713110" y="5222457"/>
                <a:ext cx="3096993" cy="440505"/>
              </a:xfrm>
              <a:prstGeom prst="rect">
                <a:avLst/>
              </a:prstGeom>
              <a:blipFill>
                <a:blip r:embed="rId7"/>
                <a:stretch>
                  <a:fillRect l="-1181" t="-2778" r="-3740" b="-11111"/>
                </a:stretch>
              </a:blipFill>
            </p:spPr>
            <p:txBody>
              <a:bodyPr/>
              <a:lstStyle/>
              <a:p>
                <a:r>
                  <a:rPr lang="ko-KR" altLang="en-US">
                    <a:noFill/>
                  </a:rPr>
                  <a:t> </a:t>
                </a:r>
              </a:p>
            </p:txBody>
          </p:sp>
        </mc:Fallback>
      </mc:AlternateContent>
      <p:sp>
        <p:nvSpPr>
          <p:cNvPr id="18" name="TextBox 17">
            <a:extLst>
              <a:ext uri="{FF2B5EF4-FFF2-40B4-BE49-F238E27FC236}">
                <a16:creationId xmlns:a16="http://schemas.microsoft.com/office/drawing/2014/main" id="{E84D0AC1-6664-1B7F-F784-B0B05437E8F0}"/>
              </a:ext>
            </a:extLst>
          </p:cNvPr>
          <p:cNvSpPr txBox="1"/>
          <p:nvPr/>
        </p:nvSpPr>
        <p:spPr>
          <a:xfrm>
            <a:off x="3019380" y="4448809"/>
            <a:ext cx="6104020" cy="701731"/>
          </a:xfrm>
          <a:prstGeom prst="rect">
            <a:avLst/>
          </a:prstGeom>
          <a:noFill/>
        </p:spPr>
        <p:txBody>
          <a:bodyPr wrap="square">
            <a:spAutoFit/>
          </a:bodyPr>
          <a:lstStyle/>
          <a:p>
            <a:pPr latinLnBrk="0">
              <a:lnSpc>
                <a:spcPct val="120000"/>
              </a:lnSpc>
            </a:pPr>
            <a:r>
              <a:rPr lang="en-US" altLang="ko-KR" sz="3600" b="1"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rPr>
              <a:t>↓</a:t>
            </a:r>
          </a:p>
        </p:txBody>
      </p:sp>
      <p:sp>
        <p:nvSpPr>
          <p:cNvPr id="19" name="TextBox 18">
            <a:extLst>
              <a:ext uri="{FF2B5EF4-FFF2-40B4-BE49-F238E27FC236}">
                <a16:creationId xmlns:a16="http://schemas.microsoft.com/office/drawing/2014/main" id="{55663122-73C7-2A43-B4E3-9036F1D4E96F}"/>
              </a:ext>
            </a:extLst>
          </p:cNvPr>
          <p:cNvSpPr txBox="1"/>
          <p:nvPr/>
        </p:nvSpPr>
        <p:spPr>
          <a:xfrm>
            <a:off x="3031748" y="3380975"/>
            <a:ext cx="6104020" cy="701731"/>
          </a:xfrm>
          <a:prstGeom prst="rect">
            <a:avLst/>
          </a:prstGeom>
          <a:noFill/>
        </p:spPr>
        <p:txBody>
          <a:bodyPr wrap="square">
            <a:spAutoFit/>
          </a:bodyPr>
          <a:lstStyle/>
          <a:p>
            <a:pPr latinLnBrk="0">
              <a:lnSpc>
                <a:spcPct val="120000"/>
              </a:lnSpc>
            </a:pPr>
            <a:r>
              <a:rPr lang="en-US" altLang="ko-KR" sz="3600" b="1"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rPr>
              <a:t>↓</a:t>
            </a:r>
          </a:p>
        </p:txBody>
      </p:sp>
      <p:sp>
        <p:nvSpPr>
          <p:cNvPr id="26" name="TextBox 25">
            <a:extLst>
              <a:ext uri="{FF2B5EF4-FFF2-40B4-BE49-F238E27FC236}">
                <a16:creationId xmlns:a16="http://schemas.microsoft.com/office/drawing/2014/main" id="{EAD79FD8-4371-527C-3216-A1226F58E21A}"/>
              </a:ext>
            </a:extLst>
          </p:cNvPr>
          <p:cNvSpPr txBox="1"/>
          <p:nvPr/>
        </p:nvSpPr>
        <p:spPr>
          <a:xfrm>
            <a:off x="515938" y="1406501"/>
            <a:ext cx="7480300" cy="707886"/>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(5)</a:t>
            </a:r>
            <a:r>
              <a:rPr lang="en-US" altLang="ko-KR" sz="2000" b="1" i="0" dirty="0">
                <a:solidFill>
                  <a:srgbClr val="0F0F0F"/>
                </a:solidFill>
                <a:effectLst/>
                <a:latin typeface="나눔고딕" panose="020D0604000000000000" pitchFamily="50" charset="-127"/>
                <a:ea typeface="나눔고딕" panose="020D0604000000000000" pitchFamily="50" charset="-127"/>
              </a:rPr>
              <a:t> Proposed Bootstrap Confidence Interval</a:t>
            </a:r>
            <a:endParaRPr lang="ko-KR" altLang="en-US" sz="2000" b="1" dirty="0">
              <a:latin typeface="나눔고딕" panose="020D0604000000000000" pitchFamily="50" charset="-127"/>
              <a:ea typeface="나눔고딕" panose="020D0604000000000000" pitchFamily="50" charset="-127"/>
            </a:endParaRPr>
          </a:p>
          <a:p>
            <a:pPr defTabSz="457200" latinLnBrk="0">
              <a:defRPr/>
            </a:pP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33" name="TextBox 32">
            <a:extLst>
              <a:ext uri="{FF2B5EF4-FFF2-40B4-BE49-F238E27FC236}">
                <a16:creationId xmlns:a16="http://schemas.microsoft.com/office/drawing/2014/main" id="{8CD3144E-35B1-CD7F-3372-4A37C1FCB896}"/>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16/26</a:t>
            </a:r>
            <a:endParaRPr lang="ko-KR" altLang="en-US" sz="1200" dirty="0">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9F800A0-2F72-5B8C-DCFB-D6F35945C7E6}"/>
                  </a:ext>
                </a:extLst>
              </p:cNvPr>
              <p:cNvSpPr txBox="1"/>
              <p:nvPr/>
            </p:nvSpPr>
            <p:spPr>
              <a:xfrm>
                <a:off x="8519995" y="3754224"/>
                <a:ext cx="1280513" cy="338554"/>
              </a:xfrm>
              <a:prstGeom prst="rect">
                <a:avLst/>
              </a:prstGeom>
              <a:noFill/>
            </p:spPr>
            <p:txBody>
              <a:bodyPr wrap="square">
                <a:spAutoFit/>
              </a:bodyPr>
              <a:lstStyle/>
              <a:p>
                <a:pPr defTabSz="457200" latinLnBrk="0">
                  <a:defRPr/>
                </a:pPr>
                <a14:m>
                  <m:oMath xmlns:m="http://schemas.openxmlformats.org/officeDocument/2006/math">
                    <m:r>
                      <a:rPr lang="x-none" altLang="ko-KR" sz="1600" i="1" smtClean="0">
                        <a:solidFill>
                          <a:schemeClr val="tx1">
                            <a:lumMod val="75000"/>
                            <a:lumOff val="25000"/>
                          </a:schemeClr>
                        </a:solidFill>
                        <a:effectLst/>
                        <a:latin typeface="Cambria Math" panose="02040503050406030204" pitchFamily="18" charset="0"/>
                        <a:ea typeface="Times New Roman" panose="02020603050405020304" pitchFamily="18" charset="0"/>
                      </a:rPr>
                      <m:t>𝛼</m:t>
                    </m:r>
                  </m:oMath>
                </a14:m>
                <a:r>
                  <a:rPr lang="ko-KR" altLang="en-US" sz="16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 </a:t>
                </a:r>
                <a:r>
                  <a:rPr lang="en-US" altLang="ko-KR" sz="16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 0.05</a:t>
                </a:r>
                <a:endParaRPr lang="ko-KR" altLang="en-US" sz="16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mc:Choice>
        <mc:Fallback xmlns="">
          <p:sp>
            <p:nvSpPr>
              <p:cNvPr id="4" name="TextBox 3">
                <a:extLst>
                  <a:ext uri="{FF2B5EF4-FFF2-40B4-BE49-F238E27FC236}">
                    <a16:creationId xmlns:a16="http://schemas.microsoft.com/office/drawing/2014/main" id="{29F800A0-2F72-5B8C-DCFB-D6F35945C7E6}"/>
                  </a:ext>
                </a:extLst>
              </p:cNvPr>
              <p:cNvSpPr txBox="1">
                <a:spLocks noRot="1" noChangeAspect="1" noMove="1" noResize="1" noEditPoints="1" noAdjustHandles="1" noChangeArrowheads="1" noChangeShapeType="1" noTextEdit="1"/>
              </p:cNvSpPr>
              <p:nvPr/>
            </p:nvSpPr>
            <p:spPr>
              <a:xfrm>
                <a:off x="8519995" y="3754224"/>
                <a:ext cx="1280513" cy="338554"/>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5699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69EC760D-7086-B0B7-CB0B-9C94F48EE13C}"/>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03</a:t>
            </a:r>
            <a:endParaRPr lang="ko-KR" altLang="en-US" sz="2800" dirty="0">
              <a:solidFill>
                <a:schemeClr val="tx1"/>
              </a:solidFill>
            </a:endParaRPr>
          </a:p>
        </p:txBody>
      </p:sp>
      <p:sp>
        <p:nvSpPr>
          <p:cNvPr id="5" name="직사각형 4">
            <a:extLst>
              <a:ext uri="{FF2B5EF4-FFF2-40B4-BE49-F238E27FC236}">
                <a16:creationId xmlns:a16="http://schemas.microsoft.com/office/drawing/2014/main" id="{BFDC41AB-B438-BA27-5734-8C1A3368BA03}"/>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Main Contribution</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6" name="직사각형 5">
            <a:extLst>
              <a:ext uri="{FF2B5EF4-FFF2-40B4-BE49-F238E27FC236}">
                <a16:creationId xmlns:a16="http://schemas.microsoft.com/office/drawing/2014/main" id="{5456E7B5-66C5-3C4A-49D8-51E723712CCE}"/>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7" name="TextBox 6">
            <a:extLst>
              <a:ext uri="{FF2B5EF4-FFF2-40B4-BE49-F238E27FC236}">
                <a16:creationId xmlns:a16="http://schemas.microsoft.com/office/drawing/2014/main" id="{F0541570-2DD7-9FB1-C31D-0E3086B02854}"/>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(6) </a:t>
            </a:r>
            <a:r>
              <a:rPr lang="en-US" altLang="ko-KR" sz="2000" b="1" dirty="0">
                <a:effectLst/>
                <a:latin typeface="나눔고딕" panose="020D0604000000000000" pitchFamily="50" charset="-127"/>
                <a:ea typeface="나눔고딕" panose="020D0604000000000000" pitchFamily="50" charset="-127"/>
              </a:rPr>
              <a:t>Data Analysis</a:t>
            </a: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8" name="직사각형 7">
            <a:extLst>
              <a:ext uri="{FF2B5EF4-FFF2-40B4-BE49-F238E27FC236}">
                <a16:creationId xmlns:a16="http://schemas.microsoft.com/office/drawing/2014/main" id="{04BFFD2E-3E96-2ADC-81FB-C34224C97460}"/>
              </a:ext>
            </a:extLst>
          </p:cNvPr>
          <p:cNvSpPr/>
          <p:nvPr/>
        </p:nvSpPr>
        <p:spPr>
          <a:xfrm>
            <a:off x="1110170" y="4803127"/>
            <a:ext cx="9971657" cy="1477328"/>
          </a:xfrm>
          <a:prstGeom prst="rect">
            <a:avLst/>
          </a:prstGeom>
        </p:spPr>
        <p:txBody>
          <a:bodyPr wrap="square" anchor="ctr">
            <a:spAutoFit/>
          </a:bodyPr>
          <a:lstStyle/>
          <a:p>
            <a:pPr algn="l">
              <a:buFont typeface="Arial" panose="020B0604020202020204" pitchFamily="34" charset="0"/>
              <a:buChar char="•"/>
            </a:pPr>
            <a:r>
              <a:rPr lang="en-US" altLang="ko-KR" b="1" i="0" dirty="0">
                <a:effectLst/>
                <a:latin typeface="Söhne"/>
              </a:rPr>
              <a:t> Hypothesis</a:t>
            </a:r>
            <a:r>
              <a:rPr lang="en-US" altLang="ko-KR" b="0" i="0" dirty="0">
                <a:effectLst/>
                <a:latin typeface="Söhne"/>
              </a:rPr>
              <a:t>: Dysfunctional team behavior is positively associated with a team's negative emotional tone.</a:t>
            </a:r>
          </a:p>
          <a:p>
            <a:pPr algn="l">
              <a:buFont typeface="Arial" panose="020B0604020202020204" pitchFamily="34" charset="0"/>
              <a:buChar char="•"/>
            </a:pPr>
            <a:r>
              <a:rPr lang="en-US" altLang="ko-KR" b="1" i="0" dirty="0">
                <a:effectLst/>
                <a:latin typeface="Söhne"/>
              </a:rPr>
              <a:t> Mediator</a:t>
            </a:r>
            <a:r>
              <a:rPr lang="en-US" altLang="ko-KR" b="0" i="0" dirty="0">
                <a:effectLst/>
                <a:latin typeface="Söhne"/>
              </a:rPr>
              <a:t>: Negative emotional tone as a potential mediator.</a:t>
            </a:r>
          </a:p>
          <a:p>
            <a:pPr algn="l">
              <a:buFont typeface="Arial" panose="020B0604020202020204" pitchFamily="34" charset="0"/>
              <a:buChar char="•"/>
            </a:pPr>
            <a:r>
              <a:rPr lang="en-US" altLang="ko-KR" b="1" i="0" dirty="0">
                <a:solidFill>
                  <a:srgbClr val="0F0F0F"/>
                </a:solidFill>
                <a:effectLst/>
                <a:latin typeface="Söhne"/>
              </a:rPr>
              <a:t> Reasoning</a:t>
            </a:r>
            <a:r>
              <a:rPr lang="en-US" altLang="ko-KR" b="0" i="0" dirty="0">
                <a:solidFill>
                  <a:srgbClr val="0F0F0F"/>
                </a:solidFill>
                <a:effectLst/>
                <a:latin typeface="Söhne"/>
              </a:rPr>
              <a:t>: Such behaviors can damage team reputation and threaten goal achievement.</a:t>
            </a:r>
            <a:endParaRPr lang="en-US" altLang="ko-KR" b="0" i="0" dirty="0">
              <a:effectLst/>
              <a:latin typeface="Söhne"/>
            </a:endParaRPr>
          </a:p>
          <a:p>
            <a:pPr algn="l">
              <a:buFont typeface="Arial" panose="020B0604020202020204" pitchFamily="34" charset="0"/>
              <a:buChar char="•"/>
            </a:pPr>
            <a:r>
              <a:rPr lang="en-US" altLang="ko-KR" b="1" i="0" dirty="0">
                <a:effectLst/>
                <a:latin typeface="Söhne"/>
              </a:rPr>
              <a:t> Sample Size</a:t>
            </a:r>
            <a:r>
              <a:rPr lang="en-US" altLang="ko-KR" b="0" i="0" dirty="0">
                <a:effectLst/>
                <a:latin typeface="Söhne"/>
              </a:rPr>
              <a:t>: n = 60</a:t>
            </a:r>
          </a:p>
          <a:p>
            <a:pPr algn="l">
              <a:buFont typeface="Arial" panose="020B0604020202020204" pitchFamily="34" charset="0"/>
              <a:buChar char="•"/>
            </a:pPr>
            <a:r>
              <a:rPr lang="en-US" altLang="ko-KR" b="1" i="0" dirty="0">
                <a:effectLst/>
                <a:latin typeface="Söhne"/>
              </a:rPr>
              <a:t> Data Processing</a:t>
            </a:r>
            <a:r>
              <a:rPr lang="en-US" altLang="ko-KR" b="0" i="0" dirty="0">
                <a:effectLst/>
                <a:latin typeface="Söhne"/>
              </a:rPr>
              <a:t>: All variables fuzzified with a spread of 0.05</a:t>
            </a:r>
          </a:p>
        </p:txBody>
      </p:sp>
      <p:sp>
        <p:nvSpPr>
          <p:cNvPr id="9" name="TextBox 8">
            <a:extLst>
              <a:ext uri="{FF2B5EF4-FFF2-40B4-BE49-F238E27FC236}">
                <a16:creationId xmlns:a16="http://schemas.microsoft.com/office/drawing/2014/main" id="{51D3B902-07EB-A075-633A-34F287E914C4}"/>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17/26</a:t>
            </a:r>
            <a:endParaRPr lang="ko-KR" altLang="en-US" sz="1200" dirty="0">
              <a:latin typeface="나눔고딕" panose="020D0604000000000000" pitchFamily="50" charset="-127"/>
              <a:ea typeface="나눔고딕" panose="020D0604000000000000" pitchFamily="50" charset="-127"/>
            </a:endParaRPr>
          </a:p>
        </p:txBody>
      </p:sp>
      <p:pic>
        <p:nvPicPr>
          <p:cNvPr id="13" name="그림 12" descr="텍스트, 라인, 폰트, 도표이(가) 표시된 사진&#10;&#10;자동 생성된 설명">
            <a:extLst>
              <a:ext uri="{FF2B5EF4-FFF2-40B4-BE49-F238E27FC236}">
                <a16:creationId xmlns:a16="http://schemas.microsoft.com/office/drawing/2014/main" id="{495A5D4E-F65D-AEF3-CB56-4D4DD7FC79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764" y="1962491"/>
            <a:ext cx="7280471" cy="2641628"/>
          </a:xfrm>
          <a:prstGeom prst="rect">
            <a:avLst/>
          </a:prstGeom>
          <a:noFill/>
          <a:ln>
            <a:noFill/>
          </a:ln>
        </p:spPr>
      </p:pic>
      <p:pic>
        <p:nvPicPr>
          <p:cNvPr id="14" name="그림 13">
            <a:extLst>
              <a:ext uri="{FF2B5EF4-FFF2-40B4-BE49-F238E27FC236}">
                <a16:creationId xmlns:a16="http://schemas.microsoft.com/office/drawing/2014/main" id="{46EE1BCA-7680-7492-A56A-609D31A4D1FF}"/>
              </a:ext>
            </a:extLst>
          </p:cNvPr>
          <p:cNvPicPr>
            <a:picLocks noChangeAspect="1"/>
          </p:cNvPicPr>
          <p:nvPr/>
        </p:nvPicPr>
        <p:blipFill>
          <a:blip r:embed="rId3"/>
          <a:stretch>
            <a:fillRect/>
          </a:stretch>
        </p:blipFill>
        <p:spPr>
          <a:xfrm rot="20058294">
            <a:off x="3453619" y="2124094"/>
            <a:ext cx="1325173" cy="927479"/>
          </a:xfrm>
          <a:prstGeom prst="rect">
            <a:avLst/>
          </a:prstGeom>
        </p:spPr>
      </p:pic>
      <p:pic>
        <p:nvPicPr>
          <p:cNvPr id="15" name="그림 14">
            <a:extLst>
              <a:ext uri="{FF2B5EF4-FFF2-40B4-BE49-F238E27FC236}">
                <a16:creationId xmlns:a16="http://schemas.microsoft.com/office/drawing/2014/main" id="{2A86353C-A1E7-AD86-59C7-A46FA4D5E83A}"/>
              </a:ext>
            </a:extLst>
          </p:cNvPr>
          <p:cNvPicPr>
            <a:picLocks noChangeAspect="1"/>
          </p:cNvPicPr>
          <p:nvPr/>
        </p:nvPicPr>
        <p:blipFill>
          <a:blip r:embed="rId3"/>
          <a:stretch>
            <a:fillRect/>
          </a:stretch>
        </p:blipFill>
        <p:spPr>
          <a:xfrm rot="796538">
            <a:off x="7392898" y="2212397"/>
            <a:ext cx="1336101" cy="764705"/>
          </a:xfrm>
          <a:prstGeom prst="rect">
            <a:avLst/>
          </a:prstGeom>
        </p:spPr>
      </p:pic>
      <p:pic>
        <p:nvPicPr>
          <p:cNvPr id="16" name="그림 15">
            <a:extLst>
              <a:ext uri="{FF2B5EF4-FFF2-40B4-BE49-F238E27FC236}">
                <a16:creationId xmlns:a16="http://schemas.microsoft.com/office/drawing/2014/main" id="{CAB64CF1-E8C6-BCA6-EB71-476E924424B9}"/>
              </a:ext>
            </a:extLst>
          </p:cNvPr>
          <p:cNvPicPr>
            <a:picLocks noChangeAspect="1"/>
          </p:cNvPicPr>
          <p:nvPr/>
        </p:nvPicPr>
        <p:blipFill>
          <a:blip r:embed="rId3"/>
          <a:stretch>
            <a:fillRect/>
          </a:stretch>
        </p:blipFill>
        <p:spPr>
          <a:xfrm>
            <a:off x="5465660" y="4125211"/>
            <a:ext cx="1296108" cy="670410"/>
          </a:xfrm>
          <a:prstGeom prst="rect">
            <a:avLst/>
          </a:prstGeom>
        </p:spPr>
      </p:pic>
    </p:spTree>
    <p:extLst>
      <p:ext uri="{BB962C8B-B14F-4D97-AF65-F5344CB8AC3E}">
        <p14:creationId xmlns:p14="http://schemas.microsoft.com/office/powerpoint/2010/main" val="222594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텍스트, 라인, 폰트, 도표이(가) 표시된 사진&#10;&#10;자동 생성된 설명">
            <a:extLst>
              <a:ext uri="{FF2B5EF4-FFF2-40B4-BE49-F238E27FC236}">
                <a16:creationId xmlns:a16="http://schemas.microsoft.com/office/drawing/2014/main" id="{D9DB869F-61A1-4190-3248-C23F62E048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764" y="1962491"/>
            <a:ext cx="7280471" cy="2641628"/>
          </a:xfrm>
          <a:prstGeom prst="rect">
            <a:avLst/>
          </a:prstGeom>
          <a:noFill/>
          <a:ln>
            <a:noFill/>
          </a:ln>
        </p:spPr>
      </p:pic>
      <p:sp>
        <p:nvSpPr>
          <p:cNvPr id="9" name="사각형: 둥근 모서리 8">
            <a:extLst>
              <a:ext uri="{FF2B5EF4-FFF2-40B4-BE49-F238E27FC236}">
                <a16:creationId xmlns:a16="http://schemas.microsoft.com/office/drawing/2014/main" id="{79EC0CBA-E301-079C-CD62-63501A1CA739}"/>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03</a:t>
            </a:r>
            <a:endParaRPr lang="ko-KR" altLang="en-US" sz="2800" dirty="0">
              <a:solidFill>
                <a:schemeClr val="tx1"/>
              </a:solidFill>
            </a:endParaRPr>
          </a:p>
        </p:txBody>
      </p:sp>
      <p:sp>
        <p:nvSpPr>
          <p:cNvPr id="10" name="직사각형 9">
            <a:extLst>
              <a:ext uri="{FF2B5EF4-FFF2-40B4-BE49-F238E27FC236}">
                <a16:creationId xmlns:a16="http://schemas.microsoft.com/office/drawing/2014/main" id="{40151484-0179-1017-F772-810F6486E4D4}"/>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Main Contribution</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11" name="직사각형 10">
            <a:extLst>
              <a:ext uri="{FF2B5EF4-FFF2-40B4-BE49-F238E27FC236}">
                <a16:creationId xmlns:a16="http://schemas.microsoft.com/office/drawing/2014/main" id="{DF3F26F4-5D46-4D73-87B0-C10BBE0E8D6A}"/>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2" name="TextBox 11">
            <a:extLst>
              <a:ext uri="{FF2B5EF4-FFF2-40B4-BE49-F238E27FC236}">
                <a16:creationId xmlns:a16="http://schemas.microsoft.com/office/drawing/2014/main" id="{E0738F74-96AB-A62B-D076-10C4B679DCE8}"/>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(6) </a:t>
            </a:r>
            <a:r>
              <a:rPr lang="en-US" altLang="ko-KR" sz="2000" b="1" dirty="0">
                <a:effectLst/>
                <a:latin typeface="나눔고딕" panose="020D0604000000000000" pitchFamily="50" charset="-127"/>
                <a:ea typeface="나눔고딕" panose="020D0604000000000000" pitchFamily="50" charset="-127"/>
              </a:rPr>
              <a:t>Data Analysis</a:t>
            </a: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pic>
        <p:nvPicPr>
          <p:cNvPr id="15" name="그림 14">
            <a:extLst>
              <a:ext uri="{FF2B5EF4-FFF2-40B4-BE49-F238E27FC236}">
                <a16:creationId xmlns:a16="http://schemas.microsoft.com/office/drawing/2014/main" id="{4932EEF1-694E-5CAC-B011-436271DF0CDE}"/>
              </a:ext>
            </a:extLst>
          </p:cNvPr>
          <p:cNvPicPr>
            <a:picLocks noChangeAspect="1"/>
          </p:cNvPicPr>
          <p:nvPr/>
        </p:nvPicPr>
        <p:blipFill>
          <a:blip r:embed="rId3"/>
          <a:stretch>
            <a:fillRect/>
          </a:stretch>
        </p:blipFill>
        <p:spPr>
          <a:xfrm rot="20058294">
            <a:off x="3453619" y="2124094"/>
            <a:ext cx="1325173" cy="927479"/>
          </a:xfrm>
          <a:prstGeom prst="rect">
            <a:avLst/>
          </a:prstGeom>
        </p:spPr>
      </p:pic>
      <p:pic>
        <p:nvPicPr>
          <p:cNvPr id="17" name="그림 16">
            <a:extLst>
              <a:ext uri="{FF2B5EF4-FFF2-40B4-BE49-F238E27FC236}">
                <a16:creationId xmlns:a16="http://schemas.microsoft.com/office/drawing/2014/main" id="{1F5E53CB-4F00-5999-FF7C-AACEA2570242}"/>
              </a:ext>
            </a:extLst>
          </p:cNvPr>
          <p:cNvPicPr>
            <a:picLocks noChangeAspect="1"/>
          </p:cNvPicPr>
          <p:nvPr/>
        </p:nvPicPr>
        <p:blipFill>
          <a:blip r:embed="rId3"/>
          <a:stretch>
            <a:fillRect/>
          </a:stretch>
        </p:blipFill>
        <p:spPr>
          <a:xfrm rot="796538">
            <a:off x="7392898" y="2212397"/>
            <a:ext cx="1336101" cy="764705"/>
          </a:xfrm>
          <a:prstGeom prst="rect">
            <a:avLst/>
          </a:prstGeom>
        </p:spPr>
      </p:pic>
      <p:pic>
        <p:nvPicPr>
          <p:cNvPr id="18" name="그림 17">
            <a:extLst>
              <a:ext uri="{FF2B5EF4-FFF2-40B4-BE49-F238E27FC236}">
                <a16:creationId xmlns:a16="http://schemas.microsoft.com/office/drawing/2014/main" id="{E2FC3A71-C333-7543-45A6-3E5FC457E463}"/>
              </a:ext>
            </a:extLst>
          </p:cNvPr>
          <p:cNvPicPr>
            <a:picLocks noChangeAspect="1"/>
          </p:cNvPicPr>
          <p:nvPr/>
        </p:nvPicPr>
        <p:blipFill>
          <a:blip r:embed="rId3"/>
          <a:stretch>
            <a:fillRect/>
          </a:stretch>
        </p:blipFill>
        <p:spPr>
          <a:xfrm>
            <a:off x="5465660" y="4125211"/>
            <a:ext cx="1296108" cy="670410"/>
          </a:xfrm>
          <a:prstGeom prst="rect">
            <a:avLst/>
          </a:prstGeom>
        </p:spPr>
      </p:pic>
      <p:sp>
        <p:nvSpPr>
          <p:cNvPr id="19" name="직사각형 18">
            <a:extLst>
              <a:ext uri="{FF2B5EF4-FFF2-40B4-BE49-F238E27FC236}">
                <a16:creationId xmlns:a16="http://schemas.microsoft.com/office/drawing/2014/main" id="{12A84C9C-ECE0-E766-C873-D3129DD34A33}"/>
              </a:ext>
            </a:extLst>
          </p:cNvPr>
          <p:cNvSpPr/>
          <p:nvPr/>
        </p:nvSpPr>
        <p:spPr>
          <a:xfrm>
            <a:off x="647394" y="4869151"/>
            <a:ext cx="10897209" cy="1323439"/>
          </a:xfrm>
          <a:prstGeom prst="rect">
            <a:avLst/>
          </a:prstGeom>
        </p:spPr>
        <p:txBody>
          <a:bodyPr wrap="square" anchor="ctr">
            <a:spAutoFit/>
          </a:bodyPr>
          <a:lstStyle/>
          <a:p>
            <a:pPr algn="l"/>
            <a:r>
              <a:rPr lang="en-US" altLang="ko-KR" sz="1600" b="1" i="0" dirty="0">
                <a:effectLst/>
                <a:latin typeface="Söhne"/>
              </a:rPr>
              <a:t>Dysfunctional Behavior (X):</a:t>
            </a:r>
            <a:r>
              <a:rPr lang="en-US" altLang="ko-KR" sz="1600" b="0" i="0" dirty="0">
                <a:effectLst/>
                <a:latin typeface="Söhne"/>
              </a:rPr>
              <a:t> Measures the frequency of team members engaging in negative acts that hinder work or inhibit innovation.</a:t>
            </a:r>
          </a:p>
          <a:p>
            <a:pPr algn="l"/>
            <a:r>
              <a:rPr lang="en-US" altLang="ko-KR" sz="1600" b="1" i="0" dirty="0">
                <a:effectLst/>
                <a:latin typeface="Söhne"/>
              </a:rPr>
              <a:t>Team Performance (Y):</a:t>
            </a:r>
            <a:r>
              <a:rPr lang="en-US" altLang="ko-KR" sz="1600" b="0" i="0" dirty="0">
                <a:effectLst/>
                <a:latin typeface="Söhne"/>
              </a:rPr>
              <a:t> Supervisor's assessment of how efficiently a team completes tasks and achieves goals. High performance reflects the quality of work, teamwork, and timeliness.</a:t>
            </a:r>
          </a:p>
          <a:p>
            <a:pPr algn="l"/>
            <a:r>
              <a:rPr lang="en-US" altLang="ko-KR" sz="1600" b="1" i="0" dirty="0">
                <a:effectLst/>
                <a:latin typeface="Söhne"/>
              </a:rPr>
              <a:t>Negative Tone (M):</a:t>
            </a:r>
            <a:r>
              <a:rPr lang="en-US" altLang="ko-KR" sz="1600" b="0" i="0" dirty="0">
                <a:effectLst/>
                <a:latin typeface="Söhne"/>
              </a:rPr>
              <a:t> Frequency at which team members experience feelings like anger or disgust in the workplace.</a:t>
            </a:r>
          </a:p>
        </p:txBody>
      </p:sp>
      <p:sp>
        <p:nvSpPr>
          <p:cNvPr id="20" name="TextBox 19">
            <a:extLst>
              <a:ext uri="{FF2B5EF4-FFF2-40B4-BE49-F238E27FC236}">
                <a16:creationId xmlns:a16="http://schemas.microsoft.com/office/drawing/2014/main" id="{0A9CFF54-7C2D-E14A-1718-6232BCCDFF51}"/>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18/26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80960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a:extLst>
              <a:ext uri="{FF2B5EF4-FFF2-40B4-BE49-F238E27FC236}">
                <a16:creationId xmlns:a16="http://schemas.microsoft.com/office/drawing/2014/main" id="{398DE33E-CEA5-37A6-0BDA-1D2250BE9C2E}"/>
              </a:ext>
            </a:extLst>
          </p:cNvPr>
          <p:cNvSpPr/>
          <p:nvPr/>
        </p:nvSpPr>
        <p:spPr>
          <a:xfrm>
            <a:off x="6096000" y="2685247"/>
            <a:ext cx="6096000" cy="1938992"/>
          </a:xfrm>
          <a:prstGeom prst="rect">
            <a:avLst/>
          </a:prstGeom>
        </p:spPr>
        <p:txBody>
          <a:bodyPr wrap="square">
            <a:spAutoFit/>
          </a:bodyPr>
          <a:lstStyle/>
          <a:p>
            <a:r>
              <a:rPr lang="en-US" altLang="ko-KR" sz="24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rPr>
              <a:t>1.  </a:t>
            </a:r>
            <a:r>
              <a:rPr lang="en-US" altLang="ko-KR" sz="2400" i="0" dirty="0">
                <a:solidFill>
                  <a:schemeClr val="tx1">
                    <a:lumMod val="75000"/>
                    <a:lumOff val="25000"/>
                  </a:schemeClr>
                </a:solidFill>
                <a:effectLst/>
                <a:latin typeface="Söhne"/>
                <a:ea typeface="나눔고딕" panose="020D0604000000000000" pitchFamily="50" charset="-127"/>
              </a:rPr>
              <a:t>Analysis Results</a:t>
            </a:r>
            <a:endParaRPr lang="ko-KR" altLang="en-US" sz="24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endParaRPr>
          </a:p>
          <a:p>
            <a:pPr defTabSz="457200" latinLnBrk="0">
              <a:defRPr/>
            </a:pPr>
            <a:r>
              <a:rPr lang="en-US" altLang="ko-KR" sz="24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rPr>
              <a:t>2.  </a:t>
            </a:r>
            <a:r>
              <a:rPr lang="en-US" altLang="ko-KR" sz="2400" i="0" dirty="0">
                <a:solidFill>
                  <a:schemeClr val="tx1">
                    <a:lumMod val="75000"/>
                    <a:lumOff val="25000"/>
                  </a:schemeClr>
                </a:solidFill>
                <a:effectLst/>
                <a:latin typeface="Söhne"/>
                <a:ea typeface="나눔고딕" panose="020D0604000000000000" pitchFamily="50" charset="-127"/>
              </a:rPr>
              <a:t>Comparing Algorithms and Improving the Accuracy of Causal Analysis</a:t>
            </a:r>
            <a:endParaRPr lang="ko-KR" altLang="en-US" sz="2400" dirty="0">
              <a:solidFill>
                <a:schemeClr val="tx1">
                  <a:lumMod val="75000"/>
                  <a:lumOff val="25000"/>
                </a:schemeClr>
              </a:solidFill>
              <a:latin typeface="Söhne"/>
              <a:ea typeface="나눔고딕" panose="020D0604000000000000" pitchFamily="50" charset="-127"/>
            </a:endParaRPr>
          </a:p>
          <a:p>
            <a:r>
              <a:rPr lang="en-US" altLang="ko-KR" sz="24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rPr>
              <a:t>3</a:t>
            </a:r>
            <a:r>
              <a:rPr lang="en-US" altLang="ko-KR" sz="2400" kern="0" spc="-150" dirty="0">
                <a:ln w="19050">
                  <a:solidFill>
                    <a:srgbClr val="2A2F70">
                      <a:alpha val="0"/>
                    </a:srgbClr>
                  </a:solidFill>
                </a:ln>
                <a:solidFill>
                  <a:schemeClr val="tx1">
                    <a:lumMod val="75000"/>
                    <a:lumOff val="25000"/>
                  </a:schemeClr>
                </a:solidFill>
                <a:uFill>
                  <a:solidFill>
                    <a:srgbClr val="F52525"/>
                  </a:solidFill>
                </a:uFill>
                <a:latin typeface="Söhne"/>
                <a:ea typeface="나눔고딕" panose="020D0604000000000000" pitchFamily="50" charset="-127"/>
              </a:rPr>
              <a:t>.  </a:t>
            </a:r>
            <a:r>
              <a:rPr lang="en-US" altLang="ko-KR" sz="2400" i="0" dirty="0">
                <a:solidFill>
                  <a:schemeClr val="tx1">
                    <a:lumMod val="75000"/>
                    <a:lumOff val="25000"/>
                  </a:schemeClr>
                </a:solidFill>
                <a:effectLst/>
                <a:latin typeface="Söhne"/>
                <a:ea typeface="나눔고딕" panose="020D0604000000000000" pitchFamily="50" charset="-127"/>
              </a:rPr>
              <a:t>Changes in FRMSE and FMAE with Bootstrap as Epochs Increase</a:t>
            </a:r>
            <a:endParaRPr lang="ko-KR" altLang="en-US" sz="2400" dirty="0">
              <a:solidFill>
                <a:schemeClr val="tx1">
                  <a:lumMod val="75000"/>
                  <a:lumOff val="25000"/>
                </a:schemeClr>
              </a:solidFill>
              <a:latin typeface="Söhne"/>
              <a:ea typeface="나눔고딕" panose="020D0604000000000000" pitchFamily="50" charset="-127"/>
            </a:endParaRPr>
          </a:p>
        </p:txBody>
      </p:sp>
      <p:sp>
        <p:nvSpPr>
          <p:cNvPr id="41" name="사각형: 둥근 모서리 40">
            <a:extLst>
              <a:ext uri="{FF2B5EF4-FFF2-40B4-BE49-F238E27FC236}">
                <a16:creationId xmlns:a16="http://schemas.microsoft.com/office/drawing/2014/main" id="{9569E902-5A1D-9EEE-31F1-E952EBD2A909}"/>
              </a:ext>
            </a:extLst>
          </p:cNvPr>
          <p:cNvSpPr/>
          <p:nvPr/>
        </p:nvSpPr>
        <p:spPr>
          <a:xfrm>
            <a:off x="6095999" y="2095282"/>
            <a:ext cx="5034744" cy="578760"/>
          </a:xfrm>
          <a:prstGeom prst="roundRect">
            <a:avLst>
              <a:gd name="adj" fmla="val 9314"/>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rPr>
              <a:t>IV. Results</a:t>
            </a:r>
            <a:endParaRPr lang="ko-KR" altLang="en-US"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96" name="직사각형 95">
            <a:extLst>
              <a:ext uri="{FF2B5EF4-FFF2-40B4-BE49-F238E27FC236}">
                <a16:creationId xmlns:a16="http://schemas.microsoft.com/office/drawing/2014/main" id="{58B33949-1E7B-F45E-1DC7-C604A745C502}"/>
              </a:ext>
            </a:extLst>
          </p:cNvPr>
          <p:cNvSpPr/>
          <p:nvPr/>
        </p:nvSpPr>
        <p:spPr>
          <a:xfrm>
            <a:off x="806203" y="1553665"/>
            <a:ext cx="2567544" cy="830997"/>
          </a:xfrm>
          <a:prstGeom prst="rect">
            <a:avLst/>
          </a:prstGeom>
        </p:spPr>
        <p:txBody>
          <a:bodyPr wrap="none" lIns="72000" rIns="72000">
            <a:spAutoFit/>
          </a:bodyPr>
          <a:lstStyle/>
          <a:p>
            <a:pPr indent="-432519" defTabSz="886714">
              <a:defRPr/>
            </a:pPr>
            <a:r>
              <a:rPr lang="en-US" altLang="ko-KR" sz="4800" b="1" spc="-150" dirty="0">
                <a:ln>
                  <a:solidFill>
                    <a:schemeClr val="accent1">
                      <a:shade val="50000"/>
                      <a:alpha val="0"/>
                    </a:schemeClr>
                  </a:solidFill>
                </a:ln>
                <a:solidFill>
                  <a:srgbClr val="1F273C"/>
                </a:solidFill>
                <a:latin typeface="나눔고딕" panose="020D0604000000000000" pitchFamily="50" charset="-127"/>
                <a:ea typeface="나눔고딕" panose="020D0604000000000000" pitchFamily="50" charset="-127"/>
                <a:cs typeface="Arial" panose="020B0604020202020204" pitchFamily="34" charset="0"/>
              </a:rPr>
              <a:t>Contents</a:t>
            </a:r>
          </a:p>
        </p:txBody>
      </p:sp>
      <p:grpSp>
        <p:nvGrpSpPr>
          <p:cNvPr id="238" name="그룹 237">
            <a:extLst>
              <a:ext uri="{FF2B5EF4-FFF2-40B4-BE49-F238E27FC236}">
                <a16:creationId xmlns:a16="http://schemas.microsoft.com/office/drawing/2014/main" id="{1B7E018C-3344-C714-D6F8-F5FBE6DE13E3}"/>
              </a:ext>
            </a:extLst>
          </p:cNvPr>
          <p:cNvGrpSpPr/>
          <p:nvPr/>
        </p:nvGrpSpPr>
        <p:grpSpPr>
          <a:xfrm>
            <a:off x="6710163" y="5281394"/>
            <a:ext cx="3806417" cy="1522784"/>
            <a:chOff x="7295611" y="5281394"/>
            <a:chExt cx="3806417" cy="1522784"/>
          </a:xfrm>
        </p:grpSpPr>
        <p:grpSp>
          <p:nvGrpSpPr>
            <p:cNvPr id="239" name="그룹 238">
              <a:extLst>
                <a:ext uri="{FF2B5EF4-FFF2-40B4-BE49-F238E27FC236}">
                  <a16:creationId xmlns:a16="http://schemas.microsoft.com/office/drawing/2014/main" id="{E24E2EDB-AC77-7901-C0F1-6D7A4608A986}"/>
                </a:ext>
              </a:extLst>
            </p:cNvPr>
            <p:cNvGrpSpPr/>
            <p:nvPr/>
          </p:nvGrpSpPr>
          <p:grpSpPr>
            <a:xfrm>
              <a:off x="7295611" y="5695937"/>
              <a:ext cx="3806417" cy="1108241"/>
              <a:chOff x="8698441" y="411699"/>
              <a:chExt cx="2934588" cy="854407"/>
            </a:xfrm>
          </p:grpSpPr>
          <p:grpSp>
            <p:nvGrpSpPr>
              <p:cNvPr id="248" name="그룹 247">
                <a:extLst>
                  <a:ext uri="{FF2B5EF4-FFF2-40B4-BE49-F238E27FC236}">
                    <a16:creationId xmlns:a16="http://schemas.microsoft.com/office/drawing/2014/main" id="{31A067F9-F6E7-6972-D0AE-A2D1C8199550}"/>
                  </a:ext>
                </a:extLst>
              </p:cNvPr>
              <p:cNvGrpSpPr/>
              <p:nvPr/>
            </p:nvGrpSpPr>
            <p:grpSpPr>
              <a:xfrm>
                <a:off x="10307620" y="433901"/>
                <a:ext cx="1325409" cy="829027"/>
                <a:chOff x="4824068" y="5759943"/>
                <a:chExt cx="1354262" cy="847074"/>
              </a:xfrm>
            </p:grpSpPr>
            <p:sp>
              <p:nvSpPr>
                <p:cNvPr id="280" name="타원 279">
                  <a:extLst>
                    <a:ext uri="{FF2B5EF4-FFF2-40B4-BE49-F238E27FC236}">
                      <a16:creationId xmlns:a16="http://schemas.microsoft.com/office/drawing/2014/main" id="{773F1EE8-81EB-1662-FCEB-659E858A4259}"/>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281" name="그룹 280">
                  <a:extLst>
                    <a:ext uri="{FF2B5EF4-FFF2-40B4-BE49-F238E27FC236}">
                      <a16:creationId xmlns:a16="http://schemas.microsoft.com/office/drawing/2014/main" id="{593B5EC6-5A64-E4B3-055B-0F4C4D5802CA}"/>
                    </a:ext>
                  </a:extLst>
                </p:cNvPr>
                <p:cNvGrpSpPr/>
                <p:nvPr/>
              </p:nvGrpSpPr>
              <p:grpSpPr>
                <a:xfrm>
                  <a:off x="5167567" y="5909205"/>
                  <a:ext cx="722470" cy="441239"/>
                  <a:chOff x="5227102" y="5204268"/>
                  <a:chExt cx="1304606" cy="796771"/>
                </a:xfrm>
              </p:grpSpPr>
              <p:grpSp>
                <p:nvGrpSpPr>
                  <p:cNvPr id="291" name="그룹 290">
                    <a:extLst>
                      <a:ext uri="{FF2B5EF4-FFF2-40B4-BE49-F238E27FC236}">
                        <a16:creationId xmlns:a16="http://schemas.microsoft.com/office/drawing/2014/main" id="{1A96BD37-ADDA-F682-D051-85DBFA264C0F}"/>
                      </a:ext>
                    </a:extLst>
                  </p:cNvPr>
                  <p:cNvGrpSpPr/>
                  <p:nvPr/>
                </p:nvGrpSpPr>
                <p:grpSpPr>
                  <a:xfrm>
                    <a:off x="5372899" y="5290087"/>
                    <a:ext cx="1158809" cy="710952"/>
                    <a:chOff x="2433686" y="6897216"/>
                    <a:chExt cx="1995268" cy="1224137"/>
                  </a:xfrm>
                  <a:solidFill>
                    <a:schemeClr val="accent2"/>
                  </a:solidFill>
                </p:grpSpPr>
                <p:sp>
                  <p:nvSpPr>
                    <p:cNvPr id="303" name="직사각형 302">
                      <a:extLst>
                        <a:ext uri="{FF2B5EF4-FFF2-40B4-BE49-F238E27FC236}">
                          <a16:creationId xmlns:a16="http://schemas.microsoft.com/office/drawing/2014/main" id="{3DD3B261-9E0A-61FD-B5CB-578776973156}"/>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4" name="직사각형 303">
                      <a:extLst>
                        <a:ext uri="{FF2B5EF4-FFF2-40B4-BE49-F238E27FC236}">
                          <a16:creationId xmlns:a16="http://schemas.microsoft.com/office/drawing/2014/main" id="{B75DA368-0CF9-7005-38E0-497E356FB5C8}"/>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5" name="직사각형 304">
                      <a:extLst>
                        <a:ext uri="{FF2B5EF4-FFF2-40B4-BE49-F238E27FC236}">
                          <a16:creationId xmlns:a16="http://schemas.microsoft.com/office/drawing/2014/main" id="{07DA5F3F-3407-CDE5-08EA-8A99A7DDC090}"/>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6" name="직사각형 305">
                      <a:extLst>
                        <a:ext uri="{FF2B5EF4-FFF2-40B4-BE49-F238E27FC236}">
                          <a16:creationId xmlns:a16="http://schemas.microsoft.com/office/drawing/2014/main" id="{6957AEB7-7FB8-CA0D-34A3-62002B646DD7}"/>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7" name="직사각형 306">
                      <a:extLst>
                        <a:ext uri="{FF2B5EF4-FFF2-40B4-BE49-F238E27FC236}">
                          <a16:creationId xmlns:a16="http://schemas.microsoft.com/office/drawing/2014/main" id="{B852E2AE-FAE5-5671-BEE4-91B8286762A6}"/>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8" name="직사각형 307">
                      <a:extLst>
                        <a:ext uri="{FF2B5EF4-FFF2-40B4-BE49-F238E27FC236}">
                          <a16:creationId xmlns:a16="http://schemas.microsoft.com/office/drawing/2014/main" id="{F3C57A28-D443-808D-69AF-7FCB3CD252AE}"/>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9" name="직사각형 308">
                      <a:extLst>
                        <a:ext uri="{FF2B5EF4-FFF2-40B4-BE49-F238E27FC236}">
                          <a16:creationId xmlns:a16="http://schemas.microsoft.com/office/drawing/2014/main" id="{2EB3B7D7-2FAD-E486-DA56-BE7CBC33D21D}"/>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0" name="직사각형 309">
                      <a:extLst>
                        <a:ext uri="{FF2B5EF4-FFF2-40B4-BE49-F238E27FC236}">
                          <a16:creationId xmlns:a16="http://schemas.microsoft.com/office/drawing/2014/main" id="{D167CDF8-0B84-ACCA-C838-B75F351DC10A}"/>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292" name="자유형: 도형 291">
                    <a:extLst>
                      <a:ext uri="{FF2B5EF4-FFF2-40B4-BE49-F238E27FC236}">
                        <a16:creationId xmlns:a16="http://schemas.microsoft.com/office/drawing/2014/main" id="{75A00711-CFAB-6DAC-59E1-0D71C2F54CFA}"/>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3" name="타원 292">
                    <a:extLst>
                      <a:ext uri="{FF2B5EF4-FFF2-40B4-BE49-F238E27FC236}">
                        <a16:creationId xmlns:a16="http://schemas.microsoft.com/office/drawing/2014/main" id="{EC681C02-CA4F-E60D-7650-9702E4F1459A}"/>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4" name="타원 293">
                    <a:extLst>
                      <a:ext uri="{FF2B5EF4-FFF2-40B4-BE49-F238E27FC236}">
                        <a16:creationId xmlns:a16="http://schemas.microsoft.com/office/drawing/2014/main" id="{57CEB360-BA7A-1500-54DD-E62C42589E38}"/>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5" name="타원 294">
                    <a:extLst>
                      <a:ext uri="{FF2B5EF4-FFF2-40B4-BE49-F238E27FC236}">
                        <a16:creationId xmlns:a16="http://schemas.microsoft.com/office/drawing/2014/main" id="{82645ED0-1F88-7446-8254-3E6680E3BC1B}"/>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6" name="타원 295">
                    <a:extLst>
                      <a:ext uri="{FF2B5EF4-FFF2-40B4-BE49-F238E27FC236}">
                        <a16:creationId xmlns:a16="http://schemas.microsoft.com/office/drawing/2014/main" id="{387C122A-E351-7A8F-8229-1878486439AF}"/>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297" name="그룹 296">
                    <a:extLst>
                      <a:ext uri="{FF2B5EF4-FFF2-40B4-BE49-F238E27FC236}">
                        <a16:creationId xmlns:a16="http://schemas.microsoft.com/office/drawing/2014/main" id="{242AAFB7-1807-4727-77E9-FB7A9BC942BB}"/>
                      </a:ext>
                    </a:extLst>
                  </p:cNvPr>
                  <p:cNvGrpSpPr/>
                  <p:nvPr/>
                </p:nvGrpSpPr>
                <p:grpSpPr>
                  <a:xfrm>
                    <a:off x="5227102" y="5204268"/>
                    <a:ext cx="444938" cy="183904"/>
                    <a:chOff x="2182649" y="6749455"/>
                    <a:chExt cx="766107" cy="316650"/>
                  </a:xfrm>
                </p:grpSpPr>
                <p:sp>
                  <p:nvSpPr>
                    <p:cNvPr id="298" name="직사각형 297">
                      <a:extLst>
                        <a:ext uri="{FF2B5EF4-FFF2-40B4-BE49-F238E27FC236}">
                          <a16:creationId xmlns:a16="http://schemas.microsoft.com/office/drawing/2014/main" id="{63DBFDB4-F177-2DAF-3776-57F2BDD920C0}"/>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9" name="직사각형 298">
                      <a:extLst>
                        <a:ext uri="{FF2B5EF4-FFF2-40B4-BE49-F238E27FC236}">
                          <a16:creationId xmlns:a16="http://schemas.microsoft.com/office/drawing/2014/main" id="{E6692359-9631-D62A-EFEF-2EB94B34E278}"/>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0" name="직사각형 299">
                      <a:extLst>
                        <a:ext uri="{FF2B5EF4-FFF2-40B4-BE49-F238E27FC236}">
                          <a16:creationId xmlns:a16="http://schemas.microsoft.com/office/drawing/2014/main" id="{F7EED5AF-70AA-0880-675B-F764E9948BF0}"/>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1" name="직사각형 300">
                      <a:extLst>
                        <a:ext uri="{FF2B5EF4-FFF2-40B4-BE49-F238E27FC236}">
                          <a16:creationId xmlns:a16="http://schemas.microsoft.com/office/drawing/2014/main" id="{3A3317D2-C9F2-B774-EF5D-369F9867BFF5}"/>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2" name="직사각형 301">
                      <a:extLst>
                        <a:ext uri="{FF2B5EF4-FFF2-40B4-BE49-F238E27FC236}">
                          <a16:creationId xmlns:a16="http://schemas.microsoft.com/office/drawing/2014/main" id="{880D4A04-858B-57DC-C58E-83A2D72C2D42}"/>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282" name="자유형: 도형 281">
                  <a:extLst>
                    <a:ext uri="{FF2B5EF4-FFF2-40B4-BE49-F238E27FC236}">
                      <a16:creationId xmlns:a16="http://schemas.microsoft.com/office/drawing/2014/main" id="{5BF82CC8-2588-F65F-ACFA-E90B475E84FA}"/>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3" name="자유형: 도형 282">
                  <a:extLst>
                    <a:ext uri="{FF2B5EF4-FFF2-40B4-BE49-F238E27FC236}">
                      <a16:creationId xmlns:a16="http://schemas.microsoft.com/office/drawing/2014/main" id="{1B96F0F4-F152-82A8-45E3-E4CBBE9D6434}"/>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284" name="그룹 283">
                  <a:extLst>
                    <a:ext uri="{FF2B5EF4-FFF2-40B4-BE49-F238E27FC236}">
                      <a16:creationId xmlns:a16="http://schemas.microsoft.com/office/drawing/2014/main" id="{21BBC4D2-297A-9846-FB3B-74E5607F2DA3}"/>
                    </a:ext>
                  </a:extLst>
                </p:cNvPr>
                <p:cNvGrpSpPr/>
                <p:nvPr/>
              </p:nvGrpSpPr>
              <p:grpSpPr>
                <a:xfrm>
                  <a:off x="5041336" y="5759943"/>
                  <a:ext cx="1011558" cy="844196"/>
                  <a:chOff x="5041336" y="5592303"/>
                  <a:chExt cx="1011558" cy="844196"/>
                </a:xfrm>
              </p:grpSpPr>
              <p:sp>
                <p:nvSpPr>
                  <p:cNvPr id="287" name="사다리꼴 286">
                    <a:extLst>
                      <a:ext uri="{FF2B5EF4-FFF2-40B4-BE49-F238E27FC236}">
                        <a16:creationId xmlns:a16="http://schemas.microsoft.com/office/drawing/2014/main" id="{053D7F76-F8F6-1987-77EC-6D2F453FA572}"/>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8" name="사각형: 둥근 모서리 287">
                    <a:extLst>
                      <a:ext uri="{FF2B5EF4-FFF2-40B4-BE49-F238E27FC236}">
                        <a16:creationId xmlns:a16="http://schemas.microsoft.com/office/drawing/2014/main" id="{9E9C2468-072F-D6C1-0320-887631E857E4}"/>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9" name="자유형: 도형 288">
                    <a:extLst>
                      <a:ext uri="{FF2B5EF4-FFF2-40B4-BE49-F238E27FC236}">
                        <a16:creationId xmlns:a16="http://schemas.microsoft.com/office/drawing/2014/main" id="{80F84EA4-890F-2E2E-C996-0C28321CF222}"/>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90" name="자유형: 도형 289">
                    <a:extLst>
                      <a:ext uri="{FF2B5EF4-FFF2-40B4-BE49-F238E27FC236}">
                        <a16:creationId xmlns:a16="http://schemas.microsoft.com/office/drawing/2014/main" id="{1365C93F-8CCF-7072-3786-A89F0BC1BD76}"/>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285" name="자유형: 도형 284">
                  <a:extLst>
                    <a:ext uri="{FF2B5EF4-FFF2-40B4-BE49-F238E27FC236}">
                      <a16:creationId xmlns:a16="http://schemas.microsoft.com/office/drawing/2014/main" id="{8F9B2893-0743-0E03-6BAF-6043EA268F61}"/>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6" name="자유형: 도형 285">
                  <a:extLst>
                    <a:ext uri="{FF2B5EF4-FFF2-40B4-BE49-F238E27FC236}">
                      <a16:creationId xmlns:a16="http://schemas.microsoft.com/office/drawing/2014/main" id="{17D46D0D-9D0D-CB91-EB98-581956630BCC}"/>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249" name="그룹 248">
                <a:extLst>
                  <a:ext uri="{FF2B5EF4-FFF2-40B4-BE49-F238E27FC236}">
                    <a16:creationId xmlns:a16="http://schemas.microsoft.com/office/drawing/2014/main" id="{C8BA3820-BD9F-D19E-7D30-6042547A5B4C}"/>
                  </a:ext>
                </a:extLst>
              </p:cNvPr>
              <p:cNvGrpSpPr/>
              <p:nvPr/>
            </p:nvGrpSpPr>
            <p:grpSpPr>
              <a:xfrm>
                <a:off x="8698441" y="411699"/>
                <a:ext cx="1588794" cy="854407"/>
                <a:chOff x="3179860" y="5569619"/>
                <a:chExt cx="1623381" cy="873007"/>
              </a:xfrm>
            </p:grpSpPr>
            <p:grpSp>
              <p:nvGrpSpPr>
                <p:cNvPr id="250" name="그룹 249">
                  <a:extLst>
                    <a:ext uri="{FF2B5EF4-FFF2-40B4-BE49-F238E27FC236}">
                      <a16:creationId xmlns:a16="http://schemas.microsoft.com/office/drawing/2014/main" id="{5118A030-DBC9-92F2-4E5E-D8CD54DA5B1E}"/>
                    </a:ext>
                  </a:extLst>
                </p:cNvPr>
                <p:cNvGrpSpPr/>
                <p:nvPr/>
              </p:nvGrpSpPr>
              <p:grpSpPr>
                <a:xfrm>
                  <a:off x="4240365" y="6051178"/>
                  <a:ext cx="410801" cy="391448"/>
                  <a:chOff x="3593344" y="3031919"/>
                  <a:chExt cx="801063" cy="763327"/>
                </a:xfrm>
              </p:grpSpPr>
              <p:grpSp>
                <p:nvGrpSpPr>
                  <p:cNvPr id="275" name="그룹 274">
                    <a:extLst>
                      <a:ext uri="{FF2B5EF4-FFF2-40B4-BE49-F238E27FC236}">
                        <a16:creationId xmlns:a16="http://schemas.microsoft.com/office/drawing/2014/main" id="{74B739B9-1120-7705-EE54-B30DCF86BDF8}"/>
                      </a:ext>
                    </a:extLst>
                  </p:cNvPr>
                  <p:cNvGrpSpPr/>
                  <p:nvPr/>
                </p:nvGrpSpPr>
                <p:grpSpPr>
                  <a:xfrm>
                    <a:off x="3593344" y="3031919"/>
                    <a:ext cx="572102" cy="572102"/>
                    <a:chOff x="3583940" y="3813727"/>
                    <a:chExt cx="502920" cy="502920"/>
                  </a:xfrm>
                </p:grpSpPr>
                <p:sp>
                  <p:nvSpPr>
                    <p:cNvPr id="277" name="타원 276">
                      <a:extLst>
                        <a:ext uri="{FF2B5EF4-FFF2-40B4-BE49-F238E27FC236}">
                          <a16:creationId xmlns:a16="http://schemas.microsoft.com/office/drawing/2014/main" id="{C029777C-984D-CC65-F2A0-ABB1B607C601}"/>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8" name="타원 277">
                      <a:extLst>
                        <a:ext uri="{FF2B5EF4-FFF2-40B4-BE49-F238E27FC236}">
                          <a16:creationId xmlns:a16="http://schemas.microsoft.com/office/drawing/2014/main" id="{41CC91AF-63A6-E914-E744-2ABE5831963C}"/>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9" name="타원 278">
                      <a:extLst>
                        <a:ext uri="{FF2B5EF4-FFF2-40B4-BE49-F238E27FC236}">
                          <a16:creationId xmlns:a16="http://schemas.microsoft.com/office/drawing/2014/main" id="{AF8469D9-6421-092E-02B9-06E193BFDE9D}"/>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276" name="자유형: 도형 275">
                    <a:extLst>
                      <a:ext uri="{FF2B5EF4-FFF2-40B4-BE49-F238E27FC236}">
                        <a16:creationId xmlns:a16="http://schemas.microsoft.com/office/drawing/2014/main" id="{5D694C06-EEC1-6907-D93E-D3D4322CF1D8}"/>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251" name="그룹 250">
                  <a:extLst>
                    <a:ext uri="{FF2B5EF4-FFF2-40B4-BE49-F238E27FC236}">
                      <a16:creationId xmlns:a16="http://schemas.microsoft.com/office/drawing/2014/main" id="{8717DBD6-D79D-DCEB-ED12-E67A580E308B}"/>
                    </a:ext>
                  </a:extLst>
                </p:cNvPr>
                <p:cNvGrpSpPr/>
                <p:nvPr/>
              </p:nvGrpSpPr>
              <p:grpSpPr>
                <a:xfrm>
                  <a:off x="3903302" y="5849448"/>
                  <a:ext cx="339474" cy="411082"/>
                  <a:chOff x="3302297" y="4418230"/>
                  <a:chExt cx="637141" cy="771539"/>
                </a:xfrm>
              </p:grpSpPr>
              <p:grpSp>
                <p:nvGrpSpPr>
                  <p:cNvPr id="267" name="그룹 266">
                    <a:extLst>
                      <a:ext uri="{FF2B5EF4-FFF2-40B4-BE49-F238E27FC236}">
                        <a16:creationId xmlns:a16="http://schemas.microsoft.com/office/drawing/2014/main" id="{D4D0473E-09B4-32B6-B945-B60D42486DBA}"/>
                      </a:ext>
                    </a:extLst>
                  </p:cNvPr>
                  <p:cNvGrpSpPr/>
                  <p:nvPr/>
                </p:nvGrpSpPr>
                <p:grpSpPr>
                  <a:xfrm>
                    <a:off x="3407308" y="4418230"/>
                    <a:ext cx="465552" cy="465552"/>
                    <a:chOff x="3583940" y="3813727"/>
                    <a:chExt cx="502920" cy="502920"/>
                  </a:xfrm>
                </p:grpSpPr>
                <p:sp>
                  <p:nvSpPr>
                    <p:cNvPr id="272" name="타원 271">
                      <a:extLst>
                        <a:ext uri="{FF2B5EF4-FFF2-40B4-BE49-F238E27FC236}">
                          <a16:creationId xmlns:a16="http://schemas.microsoft.com/office/drawing/2014/main" id="{E668B75C-6D3E-BCA2-52E0-8A5C4B083012}"/>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3" name="타원 272">
                      <a:extLst>
                        <a:ext uri="{FF2B5EF4-FFF2-40B4-BE49-F238E27FC236}">
                          <a16:creationId xmlns:a16="http://schemas.microsoft.com/office/drawing/2014/main" id="{3AF80D1D-F8D1-E81C-163C-1D061370A080}"/>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4" name="타원 273">
                      <a:extLst>
                        <a:ext uri="{FF2B5EF4-FFF2-40B4-BE49-F238E27FC236}">
                          <a16:creationId xmlns:a16="http://schemas.microsoft.com/office/drawing/2014/main" id="{8A98E38A-9574-07D8-B1C4-809A07B48B68}"/>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268" name="그래픽 25" descr="과녁">
                    <a:extLst>
                      <a:ext uri="{FF2B5EF4-FFF2-40B4-BE49-F238E27FC236}">
                        <a16:creationId xmlns:a16="http://schemas.microsoft.com/office/drawing/2014/main" id="{C820A7A4-F582-D5BB-D60B-6B1DC25DDB66}"/>
                      </a:ext>
                    </a:extLst>
                  </p:cNvPr>
                  <p:cNvGrpSpPr/>
                  <p:nvPr/>
                </p:nvGrpSpPr>
                <p:grpSpPr>
                  <a:xfrm>
                    <a:off x="3302297" y="4552628"/>
                    <a:ext cx="637141" cy="637141"/>
                    <a:chOff x="4795800" y="3271800"/>
                    <a:chExt cx="914400" cy="914400"/>
                  </a:xfrm>
                  <a:solidFill>
                    <a:schemeClr val="accent3"/>
                  </a:solidFill>
                </p:grpSpPr>
                <p:sp>
                  <p:nvSpPr>
                    <p:cNvPr id="269" name="자유형: 도형 268">
                      <a:extLst>
                        <a:ext uri="{FF2B5EF4-FFF2-40B4-BE49-F238E27FC236}">
                          <a16:creationId xmlns:a16="http://schemas.microsoft.com/office/drawing/2014/main" id="{AB5B0634-0CBA-9E6B-5A88-9619BEDB7029}"/>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0" name="자유형: 도형 269">
                      <a:extLst>
                        <a:ext uri="{FF2B5EF4-FFF2-40B4-BE49-F238E27FC236}">
                          <a16:creationId xmlns:a16="http://schemas.microsoft.com/office/drawing/2014/main" id="{687A77D2-5CAE-3B1E-AE1C-A04237B99646}"/>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1" name="자유형: 도형 270">
                      <a:extLst>
                        <a:ext uri="{FF2B5EF4-FFF2-40B4-BE49-F238E27FC236}">
                          <a16:creationId xmlns:a16="http://schemas.microsoft.com/office/drawing/2014/main" id="{F5E4227C-83BD-1D2E-1517-4D6D2A186548}"/>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252" name="그룹 251">
                  <a:extLst>
                    <a:ext uri="{FF2B5EF4-FFF2-40B4-BE49-F238E27FC236}">
                      <a16:creationId xmlns:a16="http://schemas.microsoft.com/office/drawing/2014/main" id="{B18FE046-D1F2-03A8-2B55-7CBF036DCCB3}"/>
                    </a:ext>
                  </a:extLst>
                </p:cNvPr>
                <p:cNvGrpSpPr/>
                <p:nvPr/>
              </p:nvGrpSpPr>
              <p:grpSpPr>
                <a:xfrm>
                  <a:off x="3179860" y="5569619"/>
                  <a:ext cx="1623381" cy="859437"/>
                  <a:chOff x="1530619" y="3473196"/>
                  <a:chExt cx="2348722" cy="1243441"/>
                </a:xfrm>
              </p:grpSpPr>
              <p:sp>
                <p:nvSpPr>
                  <p:cNvPr id="254" name="자유형 11">
                    <a:extLst>
                      <a:ext uri="{FF2B5EF4-FFF2-40B4-BE49-F238E27FC236}">
                        <a16:creationId xmlns:a16="http://schemas.microsoft.com/office/drawing/2014/main" id="{21917491-8314-26E4-67AC-39CBFC91C97E}"/>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5" name="타원 254">
                    <a:extLst>
                      <a:ext uri="{FF2B5EF4-FFF2-40B4-BE49-F238E27FC236}">
                        <a16:creationId xmlns:a16="http://schemas.microsoft.com/office/drawing/2014/main" id="{EDF97268-1FCB-D6F1-D08E-BA60860AEBE6}"/>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6" name="타원 255">
                    <a:extLst>
                      <a:ext uri="{FF2B5EF4-FFF2-40B4-BE49-F238E27FC236}">
                        <a16:creationId xmlns:a16="http://schemas.microsoft.com/office/drawing/2014/main" id="{63B3367F-33D8-F80B-2B3C-1824B079F586}"/>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7" name="자유형 12">
                    <a:extLst>
                      <a:ext uri="{FF2B5EF4-FFF2-40B4-BE49-F238E27FC236}">
                        <a16:creationId xmlns:a16="http://schemas.microsoft.com/office/drawing/2014/main" id="{E3362F04-C458-C6EB-B802-3D7CA223B8F9}"/>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8" name="자유형 15">
                    <a:extLst>
                      <a:ext uri="{FF2B5EF4-FFF2-40B4-BE49-F238E27FC236}">
                        <a16:creationId xmlns:a16="http://schemas.microsoft.com/office/drawing/2014/main" id="{ADE30357-6D84-2D66-91AE-5D96DE17FA88}"/>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9" name="자유형 16">
                    <a:extLst>
                      <a:ext uri="{FF2B5EF4-FFF2-40B4-BE49-F238E27FC236}">
                        <a16:creationId xmlns:a16="http://schemas.microsoft.com/office/drawing/2014/main" id="{BD3DEB4A-CB74-A463-8D42-81D65619BF7B}"/>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0" name="자유형 17">
                    <a:extLst>
                      <a:ext uri="{FF2B5EF4-FFF2-40B4-BE49-F238E27FC236}">
                        <a16:creationId xmlns:a16="http://schemas.microsoft.com/office/drawing/2014/main" id="{611BC91A-434A-1693-9272-95491569C3A6}"/>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1" name="타원 260">
                    <a:extLst>
                      <a:ext uri="{FF2B5EF4-FFF2-40B4-BE49-F238E27FC236}">
                        <a16:creationId xmlns:a16="http://schemas.microsoft.com/office/drawing/2014/main" id="{17550CD5-EA41-2215-785D-CFBF6DA8647B}"/>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2" name="타원 261">
                    <a:extLst>
                      <a:ext uri="{FF2B5EF4-FFF2-40B4-BE49-F238E27FC236}">
                        <a16:creationId xmlns:a16="http://schemas.microsoft.com/office/drawing/2014/main" id="{69E56DA4-DEAA-1E9D-D850-92B24FFA2F48}"/>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3" name="도넛 740">
                    <a:extLst>
                      <a:ext uri="{FF2B5EF4-FFF2-40B4-BE49-F238E27FC236}">
                        <a16:creationId xmlns:a16="http://schemas.microsoft.com/office/drawing/2014/main" id="{4949B4F9-55FF-F8A9-BD42-90F8D4148540}"/>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264" name="타원 263">
                    <a:extLst>
                      <a:ext uri="{FF2B5EF4-FFF2-40B4-BE49-F238E27FC236}">
                        <a16:creationId xmlns:a16="http://schemas.microsoft.com/office/drawing/2014/main" id="{D7FEA023-D3A9-4CBA-533F-A7DFD7EB8E7C}"/>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5" name="타원 264">
                    <a:extLst>
                      <a:ext uri="{FF2B5EF4-FFF2-40B4-BE49-F238E27FC236}">
                        <a16:creationId xmlns:a16="http://schemas.microsoft.com/office/drawing/2014/main" id="{028E1AF8-A883-818E-57F2-802446210BEB}"/>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6" name="타원 265">
                    <a:extLst>
                      <a:ext uri="{FF2B5EF4-FFF2-40B4-BE49-F238E27FC236}">
                        <a16:creationId xmlns:a16="http://schemas.microsoft.com/office/drawing/2014/main" id="{FA9F0DAA-6629-AD6D-F410-6AC2F866F2A9}"/>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253" name="자유형: 도형 252">
                  <a:extLst>
                    <a:ext uri="{FF2B5EF4-FFF2-40B4-BE49-F238E27FC236}">
                      <a16:creationId xmlns:a16="http://schemas.microsoft.com/office/drawing/2014/main" id="{CC245E62-2BB1-68B3-A420-4706C73F51CB}"/>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240" name="그룹 239">
              <a:extLst>
                <a:ext uri="{FF2B5EF4-FFF2-40B4-BE49-F238E27FC236}">
                  <a16:creationId xmlns:a16="http://schemas.microsoft.com/office/drawing/2014/main" id="{58AB3A16-83B4-03D1-A205-9F67EF78C9D6}"/>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241" name="그룹 240">
                <a:extLst>
                  <a:ext uri="{FF2B5EF4-FFF2-40B4-BE49-F238E27FC236}">
                    <a16:creationId xmlns:a16="http://schemas.microsoft.com/office/drawing/2014/main" id="{6C8EB728-E4EB-1EA4-7960-C9BFFC2BB03E}"/>
                  </a:ext>
                </a:extLst>
              </p:cNvPr>
              <p:cNvGrpSpPr/>
              <p:nvPr/>
            </p:nvGrpSpPr>
            <p:grpSpPr>
              <a:xfrm>
                <a:off x="6376287" y="1052551"/>
                <a:ext cx="791429" cy="1270922"/>
                <a:chOff x="5782430" y="1384175"/>
                <a:chExt cx="791429" cy="1270922"/>
              </a:xfrm>
              <a:grpFill/>
            </p:grpSpPr>
            <p:sp>
              <p:nvSpPr>
                <p:cNvPr id="246" name="자유형: 도형 245">
                  <a:extLst>
                    <a:ext uri="{FF2B5EF4-FFF2-40B4-BE49-F238E27FC236}">
                      <a16:creationId xmlns:a16="http://schemas.microsoft.com/office/drawing/2014/main" id="{32617126-A09A-8954-2D9E-16B7FB6F9481}"/>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7" name="자유형: 도형 246">
                  <a:extLst>
                    <a:ext uri="{FF2B5EF4-FFF2-40B4-BE49-F238E27FC236}">
                      <a16:creationId xmlns:a16="http://schemas.microsoft.com/office/drawing/2014/main" id="{E61904F9-8DC5-6B61-1714-AA717F21D945}"/>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242" name="그룹 241">
                <a:extLst>
                  <a:ext uri="{FF2B5EF4-FFF2-40B4-BE49-F238E27FC236}">
                    <a16:creationId xmlns:a16="http://schemas.microsoft.com/office/drawing/2014/main" id="{04F55221-5C01-3406-F752-71EBDDE4979C}"/>
                  </a:ext>
                </a:extLst>
              </p:cNvPr>
              <p:cNvGrpSpPr/>
              <p:nvPr/>
            </p:nvGrpSpPr>
            <p:grpSpPr>
              <a:xfrm>
                <a:off x="5510226" y="780707"/>
                <a:ext cx="1077934" cy="1050281"/>
                <a:chOff x="39244489" y="22943508"/>
                <a:chExt cx="2984882" cy="2908318"/>
              </a:xfrm>
              <a:grpFill/>
            </p:grpSpPr>
            <p:sp>
              <p:nvSpPr>
                <p:cNvPr id="243" name="자유형: 도형 242">
                  <a:extLst>
                    <a:ext uri="{FF2B5EF4-FFF2-40B4-BE49-F238E27FC236}">
                      <a16:creationId xmlns:a16="http://schemas.microsoft.com/office/drawing/2014/main" id="{BFFB0261-9445-41EB-D3D5-CC98797B0C54}"/>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4" name="자유형: 도형 243">
                  <a:extLst>
                    <a:ext uri="{FF2B5EF4-FFF2-40B4-BE49-F238E27FC236}">
                      <a16:creationId xmlns:a16="http://schemas.microsoft.com/office/drawing/2014/main" id="{05565A76-1B33-0256-387E-1486370B8B6A}"/>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5" name="자유형: 도형 244">
                  <a:extLst>
                    <a:ext uri="{FF2B5EF4-FFF2-40B4-BE49-F238E27FC236}">
                      <a16:creationId xmlns:a16="http://schemas.microsoft.com/office/drawing/2014/main" id="{A97FE26E-E3CB-A7A5-A82B-E936929886B3}"/>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5B0F0920-DB0A-274B-3028-89D8D9B2D2B6}"/>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19/26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12576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a:extLst>
              <a:ext uri="{FF2B5EF4-FFF2-40B4-BE49-F238E27FC236}">
                <a16:creationId xmlns:a16="http://schemas.microsoft.com/office/drawing/2014/main" id="{398DE33E-CEA5-37A6-0BDA-1D2250BE9C2E}"/>
              </a:ext>
            </a:extLst>
          </p:cNvPr>
          <p:cNvSpPr/>
          <p:nvPr/>
        </p:nvSpPr>
        <p:spPr>
          <a:xfrm>
            <a:off x="3901949" y="1749102"/>
            <a:ext cx="2600570" cy="367024"/>
          </a:xfrm>
          <a:prstGeom prst="rect">
            <a:avLst/>
          </a:prstGeom>
        </p:spPr>
        <p:txBody>
          <a:bodyPr wrap="square">
            <a:spAutoFit/>
          </a:bodyPr>
          <a:lstStyle/>
          <a:p>
            <a:pPr>
              <a:lnSpc>
                <a:spcPct val="120000"/>
              </a:lnSpc>
            </a:pPr>
            <a:r>
              <a:rPr lang="en-US" altLang="ko-KR" sz="1600" kern="0" spc="-150" dirty="0">
                <a:ln>
                  <a:solidFill>
                    <a:schemeClr val="accent1">
                      <a:shade val="50000"/>
                      <a:alpha val="0"/>
                    </a:schemeClr>
                  </a:solidFill>
                </a:ln>
                <a:solidFill>
                  <a:schemeClr val="tx1">
                    <a:lumMod val="75000"/>
                    <a:lumOff val="25000"/>
                  </a:schemeClr>
                </a:solidFill>
                <a:uFill>
                  <a:solidFill>
                    <a:srgbClr val="F52525"/>
                  </a:solidFill>
                </a:uFill>
                <a:latin typeface="나눔고딕" panose="020D0604000000000000" pitchFamily="50" charset="-127"/>
                <a:ea typeface="나눔고딕" panose="020D0604000000000000" pitchFamily="50" charset="-127"/>
              </a:rPr>
              <a:t>1. </a:t>
            </a:r>
            <a:r>
              <a:rPr lang="en-US" altLang="ko-KR" sz="1600" b="0" i="0" dirty="0">
                <a:solidFill>
                  <a:schemeClr val="tx1">
                    <a:lumMod val="75000"/>
                    <a:lumOff val="25000"/>
                  </a:schemeClr>
                </a:solidFill>
                <a:effectLst/>
                <a:latin typeface="Söhne"/>
              </a:rPr>
              <a:t>Mediation Analysis</a:t>
            </a:r>
            <a:endParaRPr lang="ko-KR" altLang="en-US" sz="1600" kern="0" spc="-150" dirty="0">
              <a:ln>
                <a:solidFill>
                  <a:schemeClr val="accent1">
                    <a:shade val="50000"/>
                    <a:alpha val="0"/>
                  </a:schemeClr>
                </a:solidFill>
              </a:ln>
              <a:solidFill>
                <a:schemeClr val="tx1">
                  <a:lumMod val="75000"/>
                  <a:lumOff val="25000"/>
                </a:schemeClr>
              </a:solidFill>
              <a:uFill>
                <a:solidFill>
                  <a:srgbClr val="F52525"/>
                </a:solidFill>
              </a:uFill>
              <a:latin typeface="나눔고딕" panose="020D0604000000000000" pitchFamily="50" charset="-127"/>
              <a:ea typeface="나눔고딕" panose="020D0604000000000000" pitchFamily="50" charset="-127"/>
            </a:endParaRPr>
          </a:p>
        </p:txBody>
      </p:sp>
      <p:sp>
        <p:nvSpPr>
          <p:cNvPr id="41" name="사각형: 둥근 모서리 40">
            <a:extLst>
              <a:ext uri="{FF2B5EF4-FFF2-40B4-BE49-F238E27FC236}">
                <a16:creationId xmlns:a16="http://schemas.microsoft.com/office/drawing/2014/main" id="{9569E902-5A1D-9EEE-31F1-E952EBD2A909}"/>
              </a:ext>
            </a:extLst>
          </p:cNvPr>
          <p:cNvSpPr/>
          <p:nvPr/>
        </p:nvSpPr>
        <p:spPr>
          <a:xfrm>
            <a:off x="3901949" y="1341017"/>
            <a:ext cx="2944042" cy="396879"/>
          </a:xfrm>
          <a:prstGeom prst="roundRect">
            <a:avLst>
              <a:gd name="adj" fmla="val 9314"/>
            </a:avLst>
          </a:prstGeom>
          <a:solidFill>
            <a:schemeClr val="bg1"/>
          </a:solidFill>
          <a:ln w="127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I. Introduction</a:t>
            </a:r>
            <a:endParaRPr lang="ko-KR" altLang="en-US"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42" name="직사각형 41">
            <a:extLst>
              <a:ext uri="{FF2B5EF4-FFF2-40B4-BE49-F238E27FC236}">
                <a16:creationId xmlns:a16="http://schemas.microsoft.com/office/drawing/2014/main" id="{F86CDA9F-4BA2-CC94-8EBD-E1749FCDED3A}"/>
              </a:ext>
            </a:extLst>
          </p:cNvPr>
          <p:cNvSpPr/>
          <p:nvPr/>
        </p:nvSpPr>
        <p:spPr>
          <a:xfrm>
            <a:off x="7336960" y="1749102"/>
            <a:ext cx="4468904" cy="1323439"/>
          </a:xfrm>
          <a:prstGeom prst="rect">
            <a:avLst/>
          </a:prstGeom>
        </p:spPr>
        <p:txBody>
          <a:bodyPr wrap="square">
            <a:spAutoFit/>
          </a:bodyPr>
          <a:lstStyle/>
          <a:p>
            <a:r>
              <a:rPr lang="en-US" altLang="ko-KR" sz="16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rPr>
              <a:t>1.  </a:t>
            </a:r>
            <a:r>
              <a:rPr lang="en-US" altLang="ko-KR" sz="1600" i="0" dirty="0">
                <a:solidFill>
                  <a:schemeClr val="tx1">
                    <a:lumMod val="75000"/>
                    <a:lumOff val="25000"/>
                  </a:schemeClr>
                </a:solidFill>
                <a:effectLst/>
                <a:latin typeface="Söhne"/>
                <a:ea typeface="나눔고딕" panose="020D0604000000000000" pitchFamily="50" charset="-127"/>
              </a:rPr>
              <a:t>Analysis Results</a:t>
            </a:r>
            <a:endParaRPr lang="ko-KR" altLang="en-US" sz="16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endParaRPr>
          </a:p>
          <a:p>
            <a:pPr defTabSz="457200" latinLnBrk="0">
              <a:defRPr/>
            </a:pPr>
            <a:r>
              <a:rPr lang="en-US" altLang="ko-KR" sz="16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rPr>
              <a:t>2.  </a:t>
            </a:r>
            <a:r>
              <a:rPr lang="en-US" altLang="ko-KR" sz="1600" i="0" dirty="0">
                <a:solidFill>
                  <a:schemeClr val="tx1">
                    <a:lumMod val="75000"/>
                    <a:lumOff val="25000"/>
                  </a:schemeClr>
                </a:solidFill>
                <a:effectLst/>
                <a:latin typeface="Söhne"/>
                <a:ea typeface="나눔고딕" panose="020D0604000000000000" pitchFamily="50" charset="-127"/>
              </a:rPr>
              <a:t>Comparing Algorithms and Improving the Accuracy of Causal Analysis</a:t>
            </a:r>
            <a:endParaRPr lang="ko-KR" altLang="en-US" sz="1600" dirty="0">
              <a:solidFill>
                <a:schemeClr val="tx1">
                  <a:lumMod val="75000"/>
                  <a:lumOff val="25000"/>
                </a:schemeClr>
              </a:solidFill>
              <a:latin typeface="Söhne"/>
              <a:ea typeface="나눔고딕" panose="020D0604000000000000" pitchFamily="50" charset="-127"/>
            </a:endParaRPr>
          </a:p>
          <a:p>
            <a:r>
              <a:rPr lang="en-US" altLang="ko-KR" sz="1600" kern="0" spc="-150" dirty="0">
                <a:ln>
                  <a:solidFill>
                    <a:schemeClr val="accent1">
                      <a:shade val="50000"/>
                      <a:alpha val="0"/>
                    </a:schemeClr>
                  </a:solidFill>
                </a:ln>
                <a:solidFill>
                  <a:schemeClr val="tx1">
                    <a:lumMod val="75000"/>
                    <a:lumOff val="25000"/>
                  </a:schemeClr>
                </a:solidFill>
                <a:uFill>
                  <a:solidFill>
                    <a:srgbClr val="F52525"/>
                  </a:solidFill>
                </a:uFill>
                <a:latin typeface="Söhne"/>
                <a:ea typeface="나눔고딕" panose="020D0604000000000000" pitchFamily="50" charset="-127"/>
              </a:rPr>
              <a:t>3</a:t>
            </a:r>
            <a:r>
              <a:rPr lang="en-US" altLang="ko-KR" sz="1600" kern="0" spc="-150" dirty="0">
                <a:ln w="19050">
                  <a:solidFill>
                    <a:srgbClr val="2A2F70">
                      <a:alpha val="0"/>
                    </a:srgbClr>
                  </a:solidFill>
                </a:ln>
                <a:solidFill>
                  <a:schemeClr val="tx1">
                    <a:lumMod val="75000"/>
                    <a:lumOff val="25000"/>
                  </a:schemeClr>
                </a:solidFill>
                <a:uFill>
                  <a:solidFill>
                    <a:srgbClr val="F52525"/>
                  </a:solidFill>
                </a:uFill>
                <a:latin typeface="Söhne"/>
                <a:ea typeface="나눔고딕" panose="020D0604000000000000" pitchFamily="50" charset="-127"/>
              </a:rPr>
              <a:t>.  </a:t>
            </a:r>
            <a:r>
              <a:rPr lang="en-US" altLang="ko-KR" sz="1600" i="0" dirty="0">
                <a:solidFill>
                  <a:schemeClr val="tx1">
                    <a:lumMod val="75000"/>
                    <a:lumOff val="25000"/>
                  </a:schemeClr>
                </a:solidFill>
                <a:effectLst/>
                <a:latin typeface="Söhne"/>
                <a:ea typeface="나눔고딕" panose="020D0604000000000000" pitchFamily="50" charset="-127"/>
              </a:rPr>
              <a:t>Changes in FRMSE and FMAE with Bootstrap as Epochs Increase</a:t>
            </a:r>
            <a:endParaRPr lang="ko-KR" altLang="en-US" sz="1600" dirty="0">
              <a:solidFill>
                <a:schemeClr val="tx1">
                  <a:lumMod val="75000"/>
                  <a:lumOff val="25000"/>
                </a:schemeClr>
              </a:solidFill>
              <a:latin typeface="Söhne"/>
              <a:ea typeface="나눔고딕" panose="020D0604000000000000" pitchFamily="50" charset="-127"/>
            </a:endParaRPr>
          </a:p>
        </p:txBody>
      </p:sp>
      <p:sp>
        <p:nvSpPr>
          <p:cNvPr id="43" name="사각형: 둥근 모서리 42">
            <a:extLst>
              <a:ext uri="{FF2B5EF4-FFF2-40B4-BE49-F238E27FC236}">
                <a16:creationId xmlns:a16="http://schemas.microsoft.com/office/drawing/2014/main" id="{B17C7DD1-93AC-ECE1-187E-599CC99D5A73}"/>
              </a:ext>
            </a:extLst>
          </p:cNvPr>
          <p:cNvSpPr/>
          <p:nvPr/>
        </p:nvSpPr>
        <p:spPr>
          <a:xfrm>
            <a:off x="7363152" y="1341017"/>
            <a:ext cx="2944042" cy="396879"/>
          </a:xfrm>
          <a:prstGeom prst="roundRect">
            <a:avLst>
              <a:gd name="adj" fmla="val 9314"/>
            </a:avLst>
          </a:prstGeom>
          <a:solidFill>
            <a:schemeClr val="bg1"/>
          </a:solidFill>
          <a:ln w="127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IV. Results</a:t>
            </a:r>
            <a:endParaRPr lang="ko-KR" altLang="en-US"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grpSp>
        <p:nvGrpSpPr>
          <p:cNvPr id="4" name="그룹 3">
            <a:extLst>
              <a:ext uri="{FF2B5EF4-FFF2-40B4-BE49-F238E27FC236}">
                <a16:creationId xmlns:a16="http://schemas.microsoft.com/office/drawing/2014/main" id="{B19093B0-40F7-B4D7-E781-B36408471548}"/>
              </a:ext>
            </a:extLst>
          </p:cNvPr>
          <p:cNvGrpSpPr/>
          <p:nvPr/>
        </p:nvGrpSpPr>
        <p:grpSpPr>
          <a:xfrm>
            <a:off x="3901949" y="2800294"/>
            <a:ext cx="4468904" cy="1239082"/>
            <a:chOff x="4545406" y="3177264"/>
            <a:chExt cx="4468904" cy="1239082"/>
          </a:xfrm>
        </p:grpSpPr>
        <p:sp>
          <p:nvSpPr>
            <p:cNvPr id="44" name="직사각형 43">
              <a:extLst>
                <a:ext uri="{FF2B5EF4-FFF2-40B4-BE49-F238E27FC236}">
                  <a16:creationId xmlns:a16="http://schemas.microsoft.com/office/drawing/2014/main" id="{BF3A3E81-AAF0-7D46-4179-D4AE6C85F338}"/>
                </a:ext>
              </a:extLst>
            </p:cNvPr>
            <p:cNvSpPr/>
            <p:nvPr/>
          </p:nvSpPr>
          <p:spPr>
            <a:xfrm>
              <a:off x="4545406" y="3585349"/>
              <a:ext cx="4468904" cy="830997"/>
            </a:xfrm>
            <a:prstGeom prst="rect">
              <a:avLst/>
            </a:prstGeom>
          </p:spPr>
          <p:txBody>
            <a:bodyPr wrap="square">
              <a:spAutoFit/>
            </a:bodyPr>
            <a:lstStyle/>
            <a:p>
              <a:r>
                <a:rPr lang="en-US" altLang="ko-KR" sz="1600" dirty="0">
                  <a:solidFill>
                    <a:schemeClr val="tx1">
                      <a:lumMod val="75000"/>
                      <a:lumOff val="25000"/>
                    </a:schemeClr>
                  </a:solidFill>
                  <a:latin typeface="Söhne"/>
                  <a:ea typeface="나눔고딕" panose="020D0604000000000000" pitchFamily="50" charset="-127"/>
                </a:rPr>
                <a:t>1. Fuzzy theory</a:t>
              </a:r>
            </a:p>
            <a:p>
              <a:r>
                <a:rPr lang="en-US" altLang="ko-KR" sz="1600" dirty="0">
                  <a:solidFill>
                    <a:schemeClr val="tx1">
                      <a:lumMod val="75000"/>
                      <a:lumOff val="25000"/>
                    </a:schemeClr>
                  </a:solidFill>
                  <a:effectLst/>
                  <a:latin typeface="Söhne"/>
                  <a:ea typeface="나눔고딕" panose="020D0604000000000000" pitchFamily="50" charset="-127"/>
                </a:rPr>
                <a:t>2.</a:t>
              </a:r>
              <a:r>
                <a:rPr lang="en-US" altLang="ko-KR" sz="1600"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  Evolutionary Algorithm</a:t>
              </a:r>
            </a:p>
            <a:p>
              <a:r>
                <a:rPr lang="en-US" altLang="ko-KR" sz="1600" kern="0" dirty="0">
                  <a:solidFill>
                    <a:schemeClr val="tx1">
                      <a:lumMod val="75000"/>
                      <a:lumOff val="25000"/>
                    </a:schemeClr>
                  </a:solidFill>
                  <a:latin typeface="Söhne"/>
                  <a:ea typeface="나눔고딕" panose="020D0604000000000000" pitchFamily="50" charset="-127"/>
                </a:rPr>
                <a:t>3</a:t>
              </a:r>
              <a:r>
                <a:rPr lang="en-US" altLang="ko-KR" sz="1600" kern="0" dirty="0">
                  <a:solidFill>
                    <a:schemeClr val="tx1">
                      <a:lumMod val="75000"/>
                      <a:lumOff val="25000"/>
                    </a:schemeClr>
                  </a:solidFill>
                  <a:effectLst/>
                  <a:latin typeface="Söhne"/>
                  <a:ea typeface="나눔고딕" panose="020D0604000000000000" pitchFamily="50" charset="-127"/>
                </a:rPr>
                <a:t>. Model Performance Measurement Metrics</a:t>
              </a:r>
            </a:p>
          </p:txBody>
        </p:sp>
        <p:sp>
          <p:nvSpPr>
            <p:cNvPr id="45" name="사각형: 둥근 모서리 44">
              <a:extLst>
                <a:ext uri="{FF2B5EF4-FFF2-40B4-BE49-F238E27FC236}">
                  <a16:creationId xmlns:a16="http://schemas.microsoft.com/office/drawing/2014/main" id="{79801036-A37E-95A8-67B9-84D093A901D7}"/>
                </a:ext>
              </a:extLst>
            </p:cNvPr>
            <p:cNvSpPr/>
            <p:nvPr/>
          </p:nvSpPr>
          <p:spPr>
            <a:xfrm>
              <a:off x="4545406" y="3177264"/>
              <a:ext cx="2944042" cy="396879"/>
            </a:xfrm>
            <a:prstGeom prst="roundRect">
              <a:avLst>
                <a:gd name="adj" fmla="val 9314"/>
              </a:avLst>
            </a:prstGeom>
            <a:solidFill>
              <a:schemeClr val="bg1"/>
            </a:solidFill>
            <a:ln w="127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II. Preliminaries</a:t>
              </a:r>
              <a:endParaRPr lang="ko-KR" altLang="en-US"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grpSp>
      <p:sp>
        <p:nvSpPr>
          <p:cNvPr id="47" name="사각형: 둥근 모서리 46">
            <a:extLst>
              <a:ext uri="{FF2B5EF4-FFF2-40B4-BE49-F238E27FC236}">
                <a16:creationId xmlns:a16="http://schemas.microsoft.com/office/drawing/2014/main" id="{1ABDB388-6BCB-DB0E-5BB7-F34EA40162A4}"/>
              </a:ext>
            </a:extLst>
          </p:cNvPr>
          <p:cNvSpPr/>
          <p:nvPr/>
        </p:nvSpPr>
        <p:spPr>
          <a:xfrm>
            <a:off x="7336961" y="3138961"/>
            <a:ext cx="2944042" cy="396879"/>
          </a:xfrm>
          <a:prstGeom prst="roundRect">
            <a:avLst>
              <a:gd name="adj" fmla="val 9314"/>
            </a:avLst>
          </a:prstGeom>
          <a:solidFill>
            <a:schemeClr val="bg1"/>
          </a:solidFill>
          <a:ln w="127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V. Conclusions</a:t>
            </a:r>
            <a:endParaRPr lang="ko-KR" altLang="en-US"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48" name="직사각형 47">
            <a:extLst>
              <a:ext uri="{FF2B5EF4-FFF2-40B4-BE49-F238E27FC236}">
                <a16:creationId xmlns:a16="http://schemas.microsoft.com/office/drawing/2014/main" id="{77AC83C9-11D2-3B9A-2BE9-3D8148D7BC2E}"/>
              </a:ext>
            </a:extLst>
          </p:cNvPr>
          <p:cNvSpPr/>
          <p:nvPr/>
        </p:nvSpPr>
        <p:spPr>
          <a:xfrm>
            <a:off x="3901948" y="4767950"/>
            <a:ext cx="4138763" cy="1796133"/>
          </a:xfrm>
          <a:prstGeom prst="rect">
            <a:avLst/>
          </a:prstGeom>
        </p:spPr>
        <p:txBody>
          <a:bodyPr wrap="square">
            <a:spAutoFit/>
          </a:bodyPr>
          <a:lstStyle/>
          <a:p>
            <a:pPr>
              <a:lnSpc>
                <a:spcPct val="120000"/>
              </a:lnSpc>
            </a:pPr>
            <a:r>
              <a:rPr lang="en-US" altLang="ko-KR" sz="1600" dirty="0">
                <a:solidFill>
                  <a:schemeClr val="tx1">
                    <a:lumMod val="85000"/>
                    <a:lumOff val="15000"/>
                  </a:schemeClr>
                </a:solidFill>
                <a:effectLst/>
                <a:latin typeface="Söhne"/>
                <a:ea typeface="나눔고딕" panose="020D0604000000000000" pitchFamily="50" charset="-127"/>
              </a:rPr>
              <a:t>1. Simple Fuzzy Mediation Model</a:t>
            </a:r>
            <a:endParaRPr lang="en-US" altLang="ko-KR" sz="1600" dirty="0">
              <a:solidFill>
                <a:schemeClr val="tx1">
                  <a:lumMod val="75000"/>
                  <a:lumOff val="25000"/>
                </a:schemeClr>
              </a:solidFill>
              <a:latin typeface="Söhne"/>
              <a:ea typeface="나눔고딕" panose="020D0604000000000000" pitchFamily="50" charset="-127"/>
            </a:endParaRPr>
          </a:p>
          <a:p>
            <a:pPr>
              <a:lnSpc>
                <a:spcPct val="120000"/>
              </a:lnSpc>
            </a:pPr>
            <a:r>
              <a:rPr lang="en-US" altLang="ko-KR" sz="1600" dirty="0">
                <a:solidFill>
                  <a:schemeClr val="tx1">
                    <a:lumMod val="75000"/>
                    <a:lumOff val="25000"/>
                  </a:schemeClr>
                </a:solidFill>
                <a:effectLst/>
                <a:latin typeface="Söhne"/>
                <a:ea typeface="나눔고딕" panose="020D0604000000000000" pitchFamily="50" charset="-127"/>
              </a:rPr>
              <a:t>2. Bootstrapping</a:t>
            </a:r>
            <a:endParaRPr lang="en-US" altLang="ko-KR" sz="1600" dirty="0">
              <a:solidFill>
                <a:schemeClr val="tx1">
                  <a:lumMod val="75000"/>
                  <a:lumOff val="25000"/>
                </a:schemeClr>
              </a:solidFill>
              <a:latin typeface="Söhne"/>
              <a:ea typeface="나눔고딕" panose="020D0604000000000000" pitchFamily="50" charset="-127"/>
            </a:endParaRPr>
          </a:p>
          <a:p>
            <a:pPr>
              <a:lnSpc>
                <a:spcPct val="120000"/>
              </a:lnSpc>
            </a:pPr>
            <a:r>
              <a:rPr lang="en-US" altLang="ko-KR" sz="1600" dirty="0">
                <a:solidFill>
                  <a:schemeClr val="tx1">
                    <a:lumMod val="85000"/>
                    <a:lumOff val="15000"/>
                  </a:schemeClr>
                </a:solidFill>
                <a:effectLst/>
                <a:latin typeface="Söhne"/>
                <a:ea typeface="나눔고딕" panose="020D0604000000000000" pitchFamily="50" charset="-127"/>
              </a:rPr>
              <a:t>3. FLSE &amp; FLAD</a:t>
            </a:r>
          </a:p>
          <a:p>
            <a:pPr>
              <a:lnSpc>
                <a:spcPct val="120000"/>
              </a:lnSpc>
            </a:pPr>
            <a:r>
              <a:rPr lang="en-US" altLang="ko-KR" sz="1600" kern="0" dirty="0">
                <a:solidFill>
                  <a:schemeClr val="tx1">
                    <a:lumMod val="85000"/>
                    <a:lumOff val="15000"/>
                  </a:schemeClr>
                </a:solidFill>
                <a:effectLst/>
                <a:latin typeface="Söhne"/>
                <a:ea typeface="나눔고딕" panose="020D0604000000000000" pitchFamily="50" charset="-127"/>
                <a:cs typeface="CIDFont+F1"/>
              </a:rPr>
              <a:t>4. Interval Estimation Using Sobel method</a:t>
            </a:r>
            <a:endParaRPr lang="en-US" altLang="ko-KR" sz="1600" dirty="0">
              <a:solidFill>
                <a:schemeClr val="tx1">
                  <a:lumMod val="75000"/>
                  <a:lumOff val="25000"/>
                </a:schemeClr>
              </a:solidFill>
              <a:effectLst/>
              <a:latin typeface="Söhne"/>
              <a:ea typeface="나눔고딕" panose="020D0604000000000000" pitchFamily="50" charset="-127"/>
            </a:endParaRPr>
          </a:p>
          <a:p>
            <a:pPr defTabSz="457200" latinLnBrk="0">
              <a:defRPr/>
            </a:pPr>
            <a:r>
              <a:rPr lang="en-US" altLang="ko-KR" sz="1600"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5. </a:t>
            </a:r>
            <a:r>
              <a:rPr lang="en-US" altLang="ko-KR" sz="1600" i="0" dirty="0">
                <a:solidFill>
                  <a:schemeClr val="tx1">
                    <a:lumMod val="75000"/>
                    <a:lumOff val="25000"/>
                  </a:schemeClr>
                </a:solidFill>
                <a:effectLst/>
                <a:latin typeface="Söhne"/>
                <a:ea typeface="나눔고딕" panose="020D0604000000000000" pitchFamily="50" charset="-127"/>
              </a:rPr>
              <a:t>Proposed Bootstrap Confidence Interval</a:t>
            </a:r>
            <a:endParaRPr lang="ko-KR" altLang="en-US" sz="1600"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a:p>
            <a:pPr>
              <a:lnSpc>
                <a:spcPct val="120000"/>
              </a:lnSpc>
            </a:pPr>
            <a:r>
              <a:rPr lang="en-US" altLang="ko-KR" sz="1600"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6. </a:t>
            </a:r>
            <a:r>
              <a:rPr lang="en-US" altLang="ko-KR" sz="1600" dirty="0">
                <a:solidFill>
                  <a:schemeClr val="tx1">
                    <a:lumMod val="75000"/>
                    <a:lumOff val="25000"/>
                  </a:schemeClr>
                </a:solidFill>
                <a:effectLst/>
                <a:latin typeface="Söhne"/>
                <a:ea typeface="나눔고딕" panose="020D0604000000000000" pitchFamily="50" charset="-127"/>
              </a:rPr>
              <a:t>Data Analysis</a:t>
            </a:r>
            <a:endParaRPr lang="ko-KR" altLang="en-US" sz="1600"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49" name="사각형: 둥근 모서리 48">
            <a:extLst>
              <a:ext uri="{FF2B5EF4-FFF2-40B4-BE49-F238E27FC236}">
                <a16:creationId xmlns:a16="http://schemas.microsoft.com/office/drawing/2014/main" id="{96EF0BED-AF14-21DC-32D8-BA3EE2F8B546}"/>
              </a:ext>
            </a:extLst>
          </p:cNvPr>
          <p:cNvSpPr/>
          <p:nvPr/>
        </p:nvSpPr>
        <p:spPr>
          <a:xfrm>
            <a:off x="3901949" y="4359865"/>
            <a:ext cx="2944042" cy="396879"/>
          </a:xfrm>
          <a:prstGeom prst="roundRect">
            <a:avLst>
              <a:gd name="adj" fmla="val 9314"/>
            </a:avLst>
          </a:prstGeom>
          <a:solidFill>
            <a:schemeClr val="bg1"/>
          </a:solidFill>
          <a:ln w="127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III. Main Contribution</a:t>
            </a:r>
            <a:endParaRPr lang="ko-KR" altLang="en-US" sz="20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96" name="직사각형 95">
            <a:extLst>
              <a:ext uri="{FF2B5EF4-FFF2-40B4-BE49-F238E27FC236}">
                <a16:creationId xmlns:a16="http://schemas.microsoft.com/office/drawing/2014/main" id="{58B33949-1E7B-F45E-1DC7-C604A745C502}"/>
              </a:ext>
            </a:extLst>
          </p:cNvPr>
          <p:cNvSpPr/>
          <p:nvPr/>
        </p:nvSpPr>
        <p:spPr>
          <a:xfrm>
            <a:off x="768834" y="1123957"/>
            <a:ext cx="2567544" cy="830997"/>
          </a:xfrm>
          <a:prstGeom prst="rect">
            <a:avLst/>
          </a:prstGeom>
        </p:spPr>
        <p:txBody>
          <a:bodyPr wrap="none" lIns="72000" rIns="72000">
            <a:spAutoFit/>
          </a:bodyPr>
          <a:lstStyle/>
          <a:p>
            <a:pPr indent="-432519" defTabSz="886714">
              <a:defRPr/>
            </a:pPr>
            <a:r>
              <a:rPr lang="en-US" altLang="ko-KR" sz="4800" b="1" spc="-150" dirty="0">
                <a:ln>
                  <a:solidFill>
                    <a:schemeClr val="accent1">
                      <a:shade val="50000"/>
                      <a:alpha val="0"/>
                    </a:schemeClr>
                  </a:solidFill>
                </a:ln>
                <a:solidFill>
                  <a:srgbClr val="1F273C"/>
                </a:solidFill>
                <a:latin typeface="나눔고딕" panose="020D0604000000000000" pitchFamily="50" charset="-127"/>
                <a:ea typeface="나눔고딕" panose="020D0604000000000000" pitchFamily="50" charset="-127"/>
                <a:cs typeface="Arial" panose="020B0604020202020204" pitchFamily="34" charset="0"/>
              </a:rPr>
              <a:t>Contents</a:t>
            </a:r>
          </a:p>
        </p:txBody>
      </p:sp>
      <p:grpSp>
        <p:nvGrpSpPr>
          <p:cNvPr id="7" name="그룹 6">
            <a:extLst>
              <a:ext uri="{FF2B5EF4-FFF2-40B4-BE49-F238E27FC236}">
                <a16:creationId xmlns:a16="http://schemas.microsoft.com/office/drawing/2014/main" id="{A4F5DFCE-D695-18CD-38E8-83C8907A14BB}"/>
              </a:ext>
            </a:extLst>
          </p:cNvPr>
          <p:cNvGrpSpPr/>
          <p:nvPr/>
        </p:nvGrpSpPr>
        <p:grpSpPr>
          <a:xfrm>
            <a:off x="7295611" y="5281394"/>
            <a:ext cx="3806417" cy="1522784"/>
            <a:chOff x="7295611" y="5281394"/>
            <a:chExt cx="3806417" cy="1522784"/>
          </a:xfrm>
        </p:grpSpPr>
        <p:grpSp>
          <p:nvGrpSpPr>
            <p:cNvPr id="262" name="그룹 261">
              <a:extLst>
                <a:ext uri="{FF2B5EF4-FFF2-40B4-BE49-F238E27FC236}">
                  <a16:creationId xmlns:a16="http://schemas.microsoft.com/office/drawing/2014/main" id="{5C3EED98-1E5E-1221-4F0C-95FACB76BDE0}"/>
                </a:ext>
              </a:extLst>
            </p:cNvPr>
            <p:cNvGrpSpPr/>
            <p:nvPr/>
          </p:nvGrpSpPr>
          <p:grpSpPr>
            <a:xfrm>
              <a:off x="7295611" y="5695937"/>
              <a:ext cx="3806417" cy="1108241"/>
              <a:chOff x="8698441" y="411699"/>
              <a:chExt cx="2934588" cy="854407"/>
            </a:xfrm>
          </p:grpSpPr>
          <p:grpSp>
            <p:nvGrpSpPr>
              <p:cNvPr id="266" name="그룹 265">
                <a:extLst>
                  <a:ext uri="{FF2B5EF4-FFF2-40B4-BE49-F238E27FC236}">
                    <a16:creationId xmlns:a16="http://schemas.microsoft.com/office/drawing/2014/main" id="{B5B9B72D-878E-C17D-5931-1F00DCB0623A}"/>
                  </a:ext>
                </a:extLst>
              </p:cNvPr>
              <p:cNvGrpSpPr/>
              <p:nvPr/>
            </p:nvGrpSpPr>
            <p:grpSpPr>
              <a:xfrm>
                <a:off x="10307620" y="433901"/>
                <a:ext cx="1325409" cy="829027"/>
                <a:chOff x="4824068" y="5759943"/>
                <a:chExt cx="1354262" cy="847074"/>
              </a:xfrm>
            </p:grpSpPr>
            <p:sp>
              <p:nvSpPr>
                <p:cNvPr id="302" name="타원 301">
                  <a:extLst>
                    <a:ext uri="{FF2B5EF4-FFF2-40B4-BE49-F238E27FC236}">
                      <a16:creationId xmlns:a16="http://schemas.microsoft.com/office/drawing/2014/main" id="{6D79CC9C-35A6-534C-085C-96899749131A}"/>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303" name="그룹 302">
                  <a:extLst>
                    <a:ext uri="{FF2B5EF4-FFF2-40B4-BE49-F238E27FC236}">
                      <a16:creationId xmlns:a16="http://schemas.microsoft.com/office/drawing/2014/main" id="{C104C74C-9760-B833-0BE0-C738CB27490A}"/>
                    </a:ext>
                  </a:extLst>
                </p:cNvPr>
                <p:cNvGrpSpPr/>
                <p:nvPr/>
              </p:nvGrpSpPr>
              <p:grpSpPr>
                <a:xfrm>
                  <a:off x="5167567" y="5909205"/>
                  <a:ext cx="722470" cy="441239"/>
                  <a:chOff x="5227102" y="5204268"/>
                  <a:chExt cx="1304606" cy="796771"/>
                </a:xfrm>
              </p:grpSpPr>
              <p:grpSp>
                <p:nvGrpSpPr>
                  <p:cNvPr id="313" name="그룹 312">
                    <a:extLst>
                      <a:ext uri="{FF2B5EF4-FFF2-40B4-BE49-F238E27FC236}">
                        <a16:creationId xmlns:a16="http://schemas.microsoft.com/office/drawing/2014/main" id="{366EAAEF-5FFF-C828-D2DE-E0C07C82392C}"/>
                      </a:ext>
                    </a:extLst>
                  </p:cNvPr>
                  <p:cNvGrpSpPr/>
                  <p:nvPr/>
                </p:nvGrpSpPr>
                <p:grpSpPr>
                  <a:xfrm>
                    <a:off x="5372899" y="5290087"/>
                    <a:ext cx="1158809" cy="710952"/>
                    <a:chOff x="2433686" y="6897216"/>
                    <a:chExt cx="1995268" cy="1224137"/>
                  </a:xfrm>
                  <a:solidFill>
                    <a:schemeClr val="accent2"/>
                  </a:solidFill>
                </p:grpSpPr>
                <p:sp>
                  <p:nvSpPr>
                    <p:cNvPr id="325" name="직사각형 324">
                      <a:extLst>
                        <a:ext uri="{FF2B5EF4-FFF2-40B4-BE49-F238E27FC236}">
                          <a16:creationId xmlns:a16="http://schemas.microsoft.com/office/drawing/2014/main" id="{CE700546-96CC-3319-EE7E-EB8B03BBEBAE}"/>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6" name="직사각형 325">
                      <a:extLst>
                        <a:ext uri="{FF2B5EF4-FFF2-40B4-BE49-F238E27FC236}">
                          <a16:creationId xmlns:a16="http://schemas.microsoft.com/office/drawing/2014/main" id="{3FF45EF8-0351-7AFE-E133-61DBAF7072CA}"/>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7" name="직사각형 326">
                      <a:extLst>
                        <a:ext uri="{FF2B5EF4-FFF2-40B4-BE49-F238E27FC236}">
                          <a16:creationId xmlns:a16="http://schemas.microsoft.com/office/drawing/2014/main" id="{B6C573C9-57FD-7914-31AF-E212C6A68C6F}"/>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8" name="직사각형 327">
                      <a:extLst>
                        <a:ext uri="{FF2B5EF4-FFF2-40B4-BE49-F238E27FC236}">
                          <a16:creationId xmlns:a16="http://schemas.microsoft.com/office/drawing/2014/main" id="{198BFF13-EFD0-9E49-9A4A-BD2A667C33AD}"/>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9" name="직사각형 328">
                      <a:extLst>
                        <a:ext uri="{FF2B5EF4-FFF2-40B4-BE49-F238E27FC236}">
                          <a16:creationId xmlns:a16="http://schemas.microsoft.com/office/drawing/2014/main" id="{DEC823A9-973E-4E3D-ECCB-116546C11368}"/>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30" name="직사각형 329">
                      <a:extLst>
                        <a:ext uri="{FF2B5EF4-FFF2-40B4-BE49-F238E27FC236}">
                          <a16:creationId xmlns:a16="http://schemas.microsoft.com/office/drawing/2014/main" id="{1ABEA280-B3ED-E946-4686-DD2FA0B3CA9F}"/>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31" name="직사각형 330">
                      <a:extLst>
                        <a:ext uri="{FF2B5EF4-FFF2-40B4-BE49-F238E27FC236}">
                          <a16:creationId xmlns:a16="http://schemas.microsoft.com/office/drawing/2014/main" id="{609922AB-0FAD-025E-576F-0F7B4BFEB5AB}"/>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32" name="직사각형 331">
                      <a:extLst>
                        <a:ext uri="{FF2B5EF4-FFF2-40B4-BE49-F238E27FC236}">
                          <a16:creationId xmlns:a16="http://schemas.microsoft.com/office/drawing/2014/main" id="{A2F5A2AE-245B-963B-A150-6CA9EBB8580B}"/>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314" name="자유형: 도형 313">
                    <a:extLst>
                      <a:ext uri="{FF2B5EF4-FFF2-40B4-BE49-F238E27FC236}">
                        <a16:creationId xmlns:a16="http://schemas.microsoft.com/office/drawing/2014/main" id="{51BBC695-4B46-5C64-B22D-9E6D892B777C}"/>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5" name="타원 314">
                    <a:extLst>
                      <a:ext uri="{FF2B5EF4-FFF2-40B4-BE49-F238E27FC236}">
                        <a16:creationId xmlns:a16="http://schemas.microsoft.com/office/drawing/2014/main" id="{BFB4688D-9455-7C31-E87A-130A14F8570C}"/>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316" name="타원 315">
                    <a:extLst>
                      <a:ext uri="{FF2B5EF4-FFF2-40B4-BE49-F238E27FC236}">
                        <a16:creationId xmlns:a16="http://schemas.microsoft.com/office/drawing/2014/main" id="{DC894900-4C89-8AE5-9282-8C500BEC7FFE}"/>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317" name="타원 316">
                    <a:extLst>
                      <a:ext uri="{FF2B5EF4-FFF2-40B4-BE49-F238E27FC236}">
                        <a16:creationId xmlns:a16="http://schemas.microsoft.com/office/drawing/2014/main" id="{C2515C70-3DE2-96D5-F3F1-2887AB0DC74E}"/>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318" name="타원 317">
                    <a:extLst>
                      <a:ext uri="{FF2B5EF4-FFF2-40B4-BE49-F238E27FC236}">
                        <a16:creationId xmlns:a16="http://schemas.microsoft.com/office/drawing/2014/main" id="{AD98A2C2-341C-DC54-C098-10E74A55CB35}"/>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319" name="그룹 318">
                    <a:extLst>
                      <a:ext uri="{FF2B5EF4-FFF2-40B4-BE49-F238E27FC236}">
                        <a16:creationId xmlns:a16="http://schemas.microsoft.com/office/drawing/2014/main" id="{B1C91ABE-28F1-6000-0168-AE91941F9D23}"/>
                      </a:ext>
                    </a:extLst>
                  </p:cNvPr>
                  <p:cNvGrpSpPr/>
                  <p:nvPr/>
                </p:nvGrpSpPr>
                <p:grpSpPr>
                  <a:xfrm>
                    <a:off x="5227102" y="5204268"/>
                    <a:ext cx="444938" cy="183904"/>
                    <a:chOff x="2182649" y="6749455"/>
                    <a:chExt cx="766107" cy="316650"/>
                  </a:xfrm>
                </p:grpSpPr>
                <p:sp>
                  <p:nvSpPr>
                    <p:cNvPr id="320" name="직사각형 319">
                      <a:extLst>
                        <a:ext uri="{FF2B5EF4-FFF2-40B4-BE49-F238E27FC236}">
                          <a16:creationId xmlns:a16="http://schemas.microsoft.com/office/drawing/2014/main" id="{99D2367E-495D-8575-8D33-BEC46A4E56AC}"/>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1" name="직사각형 320">
                      <a:extLst>
                        <a:ext uri="{FF2B5EF4-FFF2-40B4-BE49-F238E27FC236}">
                          <a16:creationId xmlns:a16="http://schemas.microsoft.com/office/drawing/2014/main" id="{C2F2B002-4BA8-DF9F-9E26-6F9008F157CB}"/>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2" name="직사각형 321">
                      <a:extLst>
                        <a:ext uri="{FF2B5EF4-FFF2-40B4-BE49-F238E27FC236}">
                          <a16:creationId xmlns:a16="http://schemas.microsoft.com/office/drawing/2014/main" id="{3A0BB1A2-D9DA-D127-A1C9-974DAD1E6EC8}"/>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3" name="직사각형 322">
                      <a:extLst>
                        <a:ext uri="{FF2B5EF4-FFF2-40B4-BE49-F238E27FC236}">
                          <a16:creationId xmlns:a16="http://schemas.microsoft.com/office/drawing/2014/main" id="{67357D2E-4173-B1CA-3741-5192579BA1C2}"/>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24" name="직사각형 323">
                      <a:extLst>
                        <a:ext uri="{FF2B5EF4-FFF2-40B4-BE49-F238E27FC236}">
                          <a16:creationId xmlns:a16="http://schemas.microsoft.com/office/drawing/2014/main" id="{600B3403-351C-7834-5C38-2A34C07965C0}"/>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304" name="자유형: 도형 303">
                  <a:extLst>
                    <a:ext uri="{FF2B5EF4-FFF2-40B4-BE49-F238E27FC236}">
                      <a16:creationId xmlns:a16="http://schemas.microsoft.com/office/drawing/2014/main" id="{51DFB8A2-8F34-A0EC-C9E5-B36A111A23D6}"/>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305" name="자유형: 도형 304">
                  <a:extLst>
                    <a:ext uri="{FF2B5EF4-FFF2-40B4-BE49-F238E27FC236}">
                      <a16:creationId xmlns:a16="http://schemas.microsoft.com/office/drawing/2014/main" id="{609E9023-D46B-17F9-BDD3-9ED59B613A04}"/>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306" name="그룹 305">
                  <a:extLst>
                    <a:ext uri="{FF2B5EF4-FFF2-40B4-BE49-F238E27FC236}">
                      <a16:creationId xmlns:a16="http://schemas.microsoft.com/office/drawing/2014/main" id="{428E57AF-9EFD-A77E-C881-E7185E0352F6}"/>
                    </a:ext>
                  </a:extLst>
                </p:cNvPr>
                <p:cNvGrpSpPr/>
                <p:nvPr/>
              </p:nvGrpSpPr>
              <p:grpSpPr>
                <a:xfrm>
                  <a:off x="5041336" y="5759943"/>
                  <a:ext cx="1011558" cy="844196"/>
                  <a:chOff x="5041336" y="5592303"/>
                  <a:chExt cx="1011558" cy="844196"/>
                </a:xfrm>
              </p:grpSpPr>
              <p:sp>
                <p:nvSpPr>
                  <p:cNvPr id="309" name="사다리꼴 308">
                    <a:extLst>
                      <a:ext uri="{FF2B5EF4-FFF2-40B4-BE49-F238E27FC236}">
                        <a16:creationId xmlns:a16="http://schemas.microsoft.com/office/drawing/2014/main" id="{E66B10EC-BED1-BB9D-C9B4-64DDB28E606F}"/>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0" name="사각형: 둥근 모서리 309">
                    <a:extLst>
                      <a:ext uri="{FF2B5EF4-FFF2-40B4-BE49-F238E27FC236}">
                        <a16:creationId xmlns:a16="http://schemas.microsoft.com/office/drawing/2014/main" id="{38DD734D-F2B6-782D-BFCA-82D2E3F16958}"/>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1" name="자유형: 도형 310">
                    <a:extLst>
                      <a:ext uri="{FF2B5EF4-FFF2-40B4-BE49-F238E27FC236}">
                        <a16:creationId xmlns:a16="http://schemas.microsoft.com/office/drawing/2014/main" id="{A7E822B6-F8A0-3A2D-EC74-C1E8B298DA1B}"/>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312" name="자유형: 도형 311">
                    <a:extLst>
                      <a:ext uri="{FF2B5EF4-FFF2-40B4-BE49-F238E27FC236}">
                        <a16:creationId xmlns:a16="http://schemas.microsoft.com/office/drawing/2014/main" id="{7D5440C3-9DCF-658F-0523-620A3AC00985}"/>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307" name="자유형: 도형 306">
                  <a:extLst>
                    <a:ext uri="{FF2B5EF4-FFF2-40B4-BE49-F238E27FC236}">
                      <a16:creationId xmlns:a16="http://schemas.microsoft.com/office/drawing/2014/main" id="{6AF6E701-2532-B84F-4276-0C20E2010E6B}"/>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308" name="자유형: 도형 307">
                  <a:extLst>
                    <a:ext uri="{FF2B5EF4-FFF2-40B4-BE49-F238E27FC236}">
                      <a16:creationId xmlns:a16="http://schemas.microsoft.com/office/drawing/2014/main" id="{1114F3EB-4663-5AE6-ECD9-AC75D68DF652}"/>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267" name="그룹 266">
                <a:extLst>
                  <a:ext uri="{FF2B5EF4-FFF2-40B4-BE49-F238E27FC236}">
                    <a16:creationId xmlns:a16="http://schemas.microsoft.com/office/drawing/2014/main" id="{AB284884-9A7D-0B74-D8AE-E20501F207E2}"/>
                  </a:ext>
                </a:extLst>
              </p:cNvPr>
              <p:cNvGrpSpPr/>
              <p:nvPr/>
            </p:nvGrpSpPr>
            <p:grpSpPr>
              <a:xfrm>
                <a:off x="8698441" y="411699"/>
                <a:ext cx="1588794" cy="854407"/>
                <a:chOff x="3179860" y="5569619"/>
                <a:chExt cx="1623381" cy="873007"/>
              </a:xfrm>
            </p:grpSpPr>
            <p:grpSp>
              <p:nvGrpSpPr>
                <p:cNvPr id="268" name="그룹 267">
                  <a:extLst>
                    <a:ext uri="{FF2B5EF4-FFF2-40B4-BE49-F238E27FC236}">
                      <a16:creationId xmlns:a16="http://schemas.microsoft.com/office/drawing/2014/main" id="{4F42835E-0336-7721-767E-F9AAA07FE086}"/>
                    </a:ext>
                  </a:extLst>
                </p:cNvPr>
                <p:cNvGrpSpPr/>
                <p:nvPr/>
              </p:nvGrpSpPr>
              <p:grpSpPr>
                <a:xfrm>
                  <a:off x="4240365" y="6051178"/>
                  <a:ext cx="410801" cy="391448"/>
                  <a:chOff x="3593344" y="3031919"/>
                  <a:chExt cx="801063" cy="763327"/>
                </a:xfrm>
              </p:grpSpPr>
              <p:grpSp>
                <p:nvGrpSpPr>
                  <p:cNvPr id="293" name="그룹 292">
                    <a:extLst>
                      <a:ext uri="{FF2B5EF4-FFF2-40B4-BE49-F238E27FC236}">
                        <a16:creationId xmlns:a16="http://schemas.microsoft.com/office/drawing/2014/main" id="{526D63CE-208B-30CB-C297-E38FA4A54F97}"/>
                      </a:ext>
                    </a:extLst>
                  </p:cNvPr>
                  <p:cNvGrpSpPr/>
                  <p:nvPr/>
                </p:nvGrpSpPr>
                <p:grpSpPr>
                  <a:xfrm>
                    <a:off x="3593344" y="3031919"/>
                    <a:ext cx="572102" cy="572102"/>
                    <a:chOff x="3583940" y="3813727"/>
                    <a:chExt cx="502920" cy="502920"/>
                  </a:xfrm>
                </p:grpSpPr>
                <p:sp>
                  <p:nvSpPr>
                    <p:cNvPr id="299" name="타원 298">
                      <a:extLst>
                        <a:ext uri="{FF2B5EF4-FFF2-40B4-BE49-F238E27FC236}">
                          <a16:creationId xmlns:a16="http://schemas.microsoft.com/office/drawing/2014/main" id="{F43A0F49-35F8-B349-C479-CAA96F20A275}"/>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300" name="타원 299">
                      <a:extLst>
                        <a:ext uri="{FF2B5EF4-FFF2-40B4-BE49-F238E27FC236}">
                          <a16:creationId xmlns:a16="http://schemas.microsoft.com/office/drawing/2014/main" id="{D54E29A0-152C-EB3E-BC8D-6080F8B7D620}"/>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301" name="타원 300">
                      <a:extLst>
                        <a:ext uri="{FF2B5EF4-FFF2-40B4-BE49-F238E27FC236}">
                          <a16:creationId xmlns:a16="http://schemas.microsoft.com/office/drawing/2014/main" id="{56D50CBF-5AAB-E6F0-4405-E0DB6921E7AB}"/>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298" name="자유형: 도형 297">
                    <a:extLst>
                      <a:ext uri="{FF2B5EF4-FFF2-40B4-BE49-F238E27FC236}">
                        <a16:creationId xmlns:a16="http://schemas.microsoft.com/office/drawing/2014/main" id="{1C7A3772-3716-FCE7-C352-E8D238BE6FEF}"/>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269" name="그룹 268">
                  <a:extLst>
                    <a:ext uri="{FF2B5EF4-FFF2-40B4-BE49-F238E27FC236}">
                      <a16:creationId xmlns:a16="http://schemas.microsoft.com/office/drawing/2014/main" id="{760E8B64-F556-B436-CB7E-4A9404D26FDB}"/>
                    </a:ext>
                  </a:extLst>
                </p:cNvPr>
                <p:cNvGrpSpPr/>
                <p:nvPr/>
              </p:nvGrpSpPr>
              <p:grpSpPr>
                <a:xfrm>
                  <a:off x="3903302" y="5849448"/>
                  <a:ext cx="339474" cy="411082"/>
                  <a:chOff x="3302297" y="4418230"/>
                  <a:chExt cx="637141" cy="771539"/>
                </a:xfrm>
              </p:grpSpPr>
              <p:grpSp>
                <p:nvGrpSpPr>
                  <p:cNvPr id="285" name="그룹 284">
                    <a:extLst>
                      <a:ext uri="{FF2B5EF4-FFF2-40B4-BE49-F238E27FC236}">
                        <a16:creationId xmlns:a16="http://schemas.microsoft.com/office/drawing/2014/main" id="{5003A2D9-F049-DE4E-D296-6DCDC05A4787}"/>
                      </a:ext>
                    </a:extLst>
                  </p:cNvPr>
                  <p:cNvGrpSpPr/>
                  <p:nvPr/>
                </p:nvGrpSpPr>
                <p:grpSpPr>
                  <a:xfrm>
                    <a:off x="3407308" y="4418230"/>
                    <a:ext cx="465552" cy="465552"/>
                    <a:chOff x="3583940" y="3813727"/>
                    <a:chExt cx="502920" cy="502920"/>
                  </a:xfrm>
                </p:grpSpPr>
                <p:sp>
                  <p:nvSpPr>
                    <p:cNvPr id="290" name="타원 289">
                      <a:extLst>
                        <a:ext uri="{FF2B5EF4-FFF2-40B4-BE49-F238E27FC236}">
                          <a16:creationId xmlns:a16="http://schemas.microsoft.com/office/drawing/2014/main" id="{2122EB72-59F1-D75A-40BD-BC1707E15F8B}"/>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91" name="타원 290">
                      <a:extLst>
                        <a:ext uri="{FF2B5EF4-FFF2-40B4-BE49-F238E27FC236}">
                          <a16:creationId xmlns:a16="http://schemas.microsoft.com/office/drawing/2014/main" id="{D9D427B9-48F7-3D4B-EA8D-FFAD429E24C0}"/>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92" name="타원 291">
                      <a:extLst>
                        <a:ext uri="{FF2B5EF4-FFF2-40B4-BE49-F238E27FC236}">
                          <a16:creationId xmlns:a16="http://schemas.microsoft.com/office/drawing/2014/main" id="{E992BBCE-D74F-FECA-3E98-1A390DB126ED}"/>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286" name="그래픽 25" descr="과녁">
                    <a:extLst>
                      <a:ext uri="{FF2B5EF4-FFF2-40B4-BE49-F238E27FC236}">
                        <a16:creationId xmlns:a16="http://schemas.microsoft.com/office/drawing/2014/main" id="{09B65FE4-167F-CF4C-D14E-86B67215CF79}"/>
                      </a:ext>
                    </a:extLst>
                  </p:cNvPr>
                  <p:cNvGrpSpPr/>
                  <p:nvPr/>
                </p:nvGrpSpPr>
                <p:grpSpPr>
                  <a:xfrm>
                    <a:off x="3302297" y="4552628"/>
                    <a:ext cx="637141" cy="637141"/>
                    <a:chOff x="4795800" y="3271800"/>
                    <a:chExt cx="914400" cy="914400"/>
                  </a:xfrm>
                  <a:solidFill>
                    <a:schemeClr val="accent3"/>
                  </a:solidFill>
                </p:grpSpPr>
                <p:sp>
                  <p:nvSpPr>
                    <p:cNvPr id="287" name="자유형: 도형 286">
                      <a:extLst>
                        <a:ext uri="{FF2B5EF4-FFF2-40B4-BE49-F238E27FC236}">
                          <a16:creationId xmlns:a16="http://schemas.microsoft.com/office/drawing/2014/main" id="{66654A1E-5594-72D6-4BBB-0F76C591015B}"/>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88" name="자유형: 도형 287">
                      <a:extLst>
                        <a:ext uri="{FF2B5EF4-FFF2-40B4-BE49-F238E27FC236}">
                          <a16:creationId xmlns:a16="http://schemas.microsoft.com/office/drawing/2014/main" id="{92B6BB35-AFD4-17F7-2BA1-98BDA9F898C4}"/>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89" name="자유형: 도형 288">
                      <a:extLst>
                        <a:ext uri="{FF2B5EF4-FFF2-40B4-BE49-F238E27FC236}">
                          <a16:creationId xmlns:a16="http://schemas.microsoft.com/office/drawing/2014/main" id="{9F90B949-5B2B-AC0C-9491-3C8CA7A03A11}"/>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270" name="그룹 269">
                  <a:extLst>
                    <a:ext uri="{FF2B5EF4-FFF2-40B4-BE49-F238E27FC236}">
                      <a16:creationId xmlns:a16="http://schemas.microsoft.com/office/drawing/2014/main" id="{7B820889-63EB-380A-723F-EAE3F00F8A35}"/>
                    </a:ext>
                  </a:extLst>
                </p:cNvPr>
                <p:cNvGrpSpPr/>
                <p:nvPr/>
              </p:nvGrpSpPr>
              <p:grpSpPr>
                <a:xfrm>
                  <a:off x="3179860" y="5569619"/>
                  <a:ext cx="1623381" cy="859437"/>
                  <a:chOff x="1530619" y="3473196"/>
                  <a:chExt cx="2348722" cy="1243441"/>
                </a:xfrm>
              </p:grpSpPr>
              <p:sp>
                <p:nvSpPr>
                  <p:cNvPr id="272" name="자유형 11">
                    <a:extLst>
                      <a:ext uri="{FF2B5EF4-FFF2-40B4-BE49-F238E27FC236}">
                        <a16:creationId xmlns:a16="http://schemas.microsoft.com/office/drawing/2014/main" id="{209E5C2C-CE88-BBC7-79AA-65AFA27227CB}"/>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73" name="타원 272">
                    <a:extLst>
                      <a:ext uri="{FF2B5EF4-FFF2-40B4-BE49-F238E27FC236}">
                        <a16:creationId xmlns:a16="http://schemas.microsoft.com/office/drawing/2014/main" id="{BD77182D-344E-C979-A802-C479FCDA68B4}"/>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74" name="타원 273">
                    <a:extLst>
                      <a:ext uri="{FF2B5EF4-FFF2-40B4-BE49-F238E27FC236}">
                        <a16:creationId xmlns:a16="http://schemas.microsoft.com/office/drawing/2014/main" id="{D6F0D537-F619-21F7-77C2-8DD35D3C069D}"/>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75" name="자유형 12">
                    <a:extLst>
                      <a:ext uri="{FF2B5EF4-FFF2-40B4-BE49-F238E27FC236}">
                        <a16:creationId xmlns:a16="http://schemas.microsoft.com/office/drawing/2014/main" id="{A99D5E7C-B55E-73DA-48F9-D1A452065882}"/>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76" name="자유형 15">
                    <a:extLst>
                      <a:ext uri="{FF2B5EF4-FFF2-40B4-BE49-F238E27FC236}">
                        <a16:creationId xmlns:a16="http://schemas.microsoft.com/office/drawing/2014/main" id="{C701A997-61E1-CB0A-1789-45F34D7B3888}"/>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77" name="자유형 16">
                    <a:extLst>
                      <a:ext uri="{FF2B5EF4-FFF2-40B4-BE49-F238E27FC236}">
                        <a16:creationId xmlns:a16="http://schemas.microsoft.com/office/drawing/2014/main" id="{F05D70D7-D029-F71C-C27C-3F24164D3649}"/>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78" name="자유형 17">
                    <a:extLst>
                      <a:ext uri="{FF2B5EF4-FFF2-40B4-BE49-F238E27FC236}">
                        <a16:creationId xmlns:a16="http://schemas.microsoft.com/office/drawing/2014/main" id="{CB4A395E-287F-0E30-6A3A-A399A9ED2682}"/>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79" name="타원 278">
                    <a:extLst>
                      <a:ext uri="{FF2B5EF4-FFF2-40B4-BE49-F238E27FC236}">
                        <a16:creationId xmlns:a16="http://schemas.microsoft.com/office/drawing/2014/main" id="{677FAB88-E1D7-5722-C11D-EBE3B97DF572}"/>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80" name="타원 279">
                    <a:extLst>
                      <a:ext uri="{FF2B5EF4-FFF2-40B4-BE49-F238E27FC236}">
                        <a16:creationId xmlns:a16="http://schemas.microsoft.com/office/drawing/2014/main" id="{FE2549B3-6CF7-EBA8-2346-1AD2FBFFF90C}"/>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81" name="도넛 740">
                    <a:extLst>
                      <a:ext uri="{FF2B5EF4-FFF2-40B4-BE49-F238E27FC236}">
                        <a16:creationId xmlns:a16="http://schemas.microsoft.com/office/drawing/2014/main" id="{8E510F40-401F-2824-64BF-85C26D50E9B4}"/>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282" name="타원 281">
                    <a:extLst>
                      <a:ext uri="{FF2B5EF4-FFF2-40B4-BE49-F238E27FC236}">
                        <a16:creationId xmlns:a16="http://schemas.microsoft.com/office/drawing/2014/main" id="{E6D903C9-BC7B-DB61-7D03-76209E1A12F1}"/>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83" name="타원 282">
                    <a:extLst>
                      <a:ext uri="{FF2B5EF4-FFF2-40B4-BE49-F238E27FC236}">
                        <a16:creationId xmlns:a16="http://schemas.microsoft.com/office/drawing/2014/main" id="{AACEDBF4-9323-2814-E6F5-8BA0494CDBE9}"/>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84" name="타원 283">
                    <a:extLst>
                      <a:ext uri="{FF2B5EF4-FFF2-40B4-BE49-F238E27FC236}">
                        <a16:creationId xmlns:a16="http://schemas.microsoft.com/office/drawing/2014/main" id="{506A21C6-9CE9-0C2C-25F4-D3E2096E784D}"/>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271" name="자유형: 도형 270">
                  <a:extLst>
                    <a:ext uri="{FF2B5EF4-FFF2-40B4-BE49-F238E27FC236}">
                      <a16:creationId xmlns:a16="http://schemas.microsoft.com/office/drawing/2014/main" id="{80E1C159-D79C-2369-E160-DBDCDDAA2C0B}"/>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333" name="그룹 332">
              <a:extLst>
                <a:ext uri="{FF2B5EF4-FFF2-40B4-BE49-F238E27FC236}">
                  <a16:creationId xmlns:a16="http://schemas.microsoft.com/office/drawing/2014/main" id="{5FC887FF-794B-A56B-9113-B5E8CEF144E4}"/>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334" name="그룹 333">
                <a:extLst>
                  <a:ext uri="{FF2B5EF4-FFF2-40B4-BE49-F238E27FC236}">
                    <a16:creationId xmlns:a16="http://schemas.microsoft.com/office/drawing/2014/main" id="{480818A8-81F3-4A28-6787-6D92CBBBFD2F}"/>
                  </a:ext>
                </a:extLst>
              </p:cNvPr>
              <p:cNvGrpSpPr/>
              <p:nvPr/>
            </p:nvGrpSpPr>
            <p:grpSpPr>
              <a:xfrm>
                <a:off x="6376287" y="1052551"/>
                <a:ext cx="791429" cy="1270922"/>
                <a:chOff x="5782430" y="1384175"/>
                <a:chExt cx="791429" cy="1270922"/>
              </a:xfrm>
              <a:grpFill/>
            </p:grpSpPr>
            <p:sp>
              <p:nvSpPr>
                <p:cNvPr id="339" name="자유형: 도형 338">
                  <a:extLst>
                    <a:ext uri="{FF2B5EF4-FFF2-40B4-BE49-F238E27FC236}">
                      <a16:creationId xmlns:a16="http://schemas.microsoft.com/office/drawing/2014/main" id="{DCF004BB-1860-9648-B8BD-9853024B1E25}"/>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40" name="자유형: 도형 339">
                  <a:extLst>
                    <a:ext uri="{FF2B5EF4-FFF2-40B4-BE49-F238E27FC236}">
                      <a16:creationId xmlns:a16="http://schemas.microsoft.com/office/drawing/2014/main" id="{91E41E94-A08F-E03C-E230-6785439AB9DA}"/>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335" name="그룹 334">
                <a:extLst>
                  <a:ext uri="{FF2B5EF4-FFF2-40B4-BE49-F238E27FC236}">
                    <a16:creationId xmlns:a16="http://schemas.microsoft.com/office/drawing/2014/main" id="{DD292A45-E000-8FCD-1D8E-337E1E86FA7D}"/>
                  </a:ext>
                </a:extLst>
              </p:cNvPr>
              <p:cNvGrpSpPr/>
              <p:nvPr/>
            </p:nvGrpSpPr>
            <p:grpSpPr>
              <a:xfrm>
                <a:off x="5510226" y="780707"/>
                <a:ext cx="1077934" cy="1050281"/>
                <a:chOff x="39244489" y="22943508"/>
                <a:chExt cx="2984882" cy="2908318"/>
              </a:xfrm>
              <a:grpFill/>
            </p:grpSpPr>
            <p:sp>
              <p:nvSpPr>
                <p:cNvPr id="336" name="자유형: 도형 335">
                  <a:extLst>
                    <a:ext uri="{FF2B5EF4-FFF2-40B4-BE49-F238E27FC236}">
                      <a16:creationId xmlns:a16="http://schemas.microsoft.com/office/drawing/2014/main" id="{708DF9A2-FCE2-D74D-F61C-A3D70C0CE6D9}"/>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37" name="자유형: 도형 336">
                  <a:extLst>
                    <a:ext uri="{FF2B5EF4-FFF2-40B4-BE49-F238E27FC236}">
                      <a16:creationId xmlns:a16="http://schemas.microsoft.com/office/drawing/2014/main" id="{4ADB8CE6-C9F6-EF0D-72DC-EF237B9DF539}"/>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338" name="자유형: 도형 337">
                  <a:extLst>
                    <a:ext uri="{FF2B5EF4-FFF2-40B4-BE49-F238E27FC236}">
                      <a16:creationId xmlns:a16="http://schemas.microsoft.com/office/drawing/2014/main" id="{80B52A89-3173-6D3C-F93E-B7E657C708E8}"/>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C54FC7E8-43F6-9593-A2A9-0EDA76BEED9A}"/>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48588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사각형: 둥근 모서리 95">
            <a:extLst>
              <a:ext uri="{FF2B5EF4-FFF2-40B4-BE49-F238E27FC236}">
                <a16:creationId xmlns:a16="http://schemas.microsoft.com/office/drawing/2014/main" id="{63204E80-810E-FA31-50FE-577EE782CCEA}"/>
              </a:ext>
            </a:extLst>
          </p:cNvPr>
          <p:cNvSpPr/>
          <p:nvPr/>
        </p:nvSpPr>
        <p:spPr>
          <a:xfrm>
            <a:off x="1408529" y="5023294"/>
            <a:ext cx="4582471" cy="1437633"/>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13" name="사각형: 둥근 모서리 12">
            <a:extLst>
              <a:ext uri="{FF2B5EF4-FFF2-40B4-BE49-F238E27FC236}">
                <a16:creationId xmlns:a16="http://schemas.microsoft.com/office/drawing/2014/main" id="{72BC2F39-742D-53FD-E6AD-6047579E8397}"/>
              </a:ext>
            </a:extLst>
          </p:cNvPr>
          <p:cNvSpPr/>
          <p:nvPr/>
        </p:nvSpPr>
        <p:spPr>
          <a:xfrm>
            <a:off x="6996567" y="2828815"/>
            <a:ext cx="4582471" cy="1437633"/>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pic>
        <p:nvPicPr>
          <p:cNvPr id="2" name="그림 1" descr="텍스트, 라인, 폰트, 도표이(가) 표시된 사진&#10;&#10;자동 생성된 설명">
            <a:extLst>
              <a:ext uri="{FF2B5EF4-FFF2-40B4-BE49-F238E27FC236}">
                <a16:creationId xmlns:a16="http://schemas.microsoft.com/office/drawing/2014/main" id="{D9DB869F-61A1-4190-3248-C23F62E048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891" y="2724881"/>
            <a:ext cx="5953639" cy="2160204"/>
          </a:xfrm>
          <a:prstGeom prst="rect">
            <a:avLst/>
          </a:prstGeom>
          <a:noFill/>
          <a:ln>
            <a:noFill/>
          </a:ln>
        </p:spPr>
      </p:pic>
      <p:pic>
        <p:nvPicPr>
          <p:cNvPr id="7" name="그림 6" descr="텍스트이(가) 표시된 사진&#10;&#10;자동 생성된 설명">
            <a:extLst>
              <a:ext uri="{FF2B5EF4-FFF2-40B4-BE49-F238E27FC236}">
                <a16:creationId xmlns:a16="http://schemas.microsoft.com/office/drawing/2014/main" id="{E518F7E0-BB6C-C6E7-12BF-C2CAA1A8B2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861" y="1700145"/>
            <a:ext cx="5550499" cy="1000422"/>
          </a:xfrm>
          <a:prstGeom prst="rect">
            <a:avLst/>
          </a:prstGeom>
          <a:noFill/>
          <a:ln>
            <a:noFill/>
          </a:ln>
        </p:spPr>
      </p:pic>
      <p:sp>
        <p:nvSpPr>
          <p:cNvPr id="8" name="직사각형 7">
            <a:extLst>
              <a:ext uri="{FF2B5EF4-FFF2-40B4-BE49-F238E27FC236}">
                <a16:creationId xmlns:a16="http://schemas.microsoft.com/office/drawing/2014/main" id="{C7CDC513-E42D-F413-7D11-01E07879E255}"/>
              </a:ext>
            </a:extLst>
          </p:cNvPr>
          <p:cNvSpPr/>
          <p:nvPr/>
        </p:nvSpPr>
        <p:spPr>
          <a:xfrm>
            <a:off x="1143161" y="421498"/>
            <a:ext cx="5133101" cy="954107"/>
          </a:xfrm>
          <a:prstGeom prst="rect">
            <a:avLst/>
          </a:prstGeom>
        </p:spPr>
        <p:txBody>
          <a:bodyPr wrap="square">
            <a:spAutoFit/>
          </a:bodyPr>
          <a:lstStyle/>
          <a:p>
            <a:pPr defTabSz="457200" latinLnBrk="0">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Results</a:t>
            </a:r>
            <a:endParaRPr lang="ko-KR" altLang="en-US"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10" name="사각형: 둥근 모서리 9">
            <a:extLst>
              <a:ext uri="{FF2B5EF4-FFF2-40B4-BE49-F238E27FC236}">
                <a16:creationId xmlns:a16="http://schemas.microsoft.com/office/drawing/2014/main" id="{7FBF52B8-9C60-35FC-636E-89977F574F7C}"/>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a:t>
            </a:r>
            <a:r>
              <a:rPr lang="en-US" altLang="ko-KR" sz="28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4</a:t>
            </a:r>
            <a:endParaRPr lang="ko-KR" altLang="en-US" sz="2800" dirty="0">
              <a:solidFill>
                <a:schemeClr val="tx1"/>
              </a:solidFill>
            </a:endParaRPr>
          </a:p>
        </p:txBody>
      </p:sp>
      <p:sp>
        <p:nvSpPr>
          <p:cNvPr id="11" name="직사각형 10">
            <a:extLst>
              <a:ext uri="{FF2B5EF4-FFF2-40B4-BE49-F238E27FC236}">
                <a16:creationId xmlns:a16="http://schemas.microsoft.com/office/drawing/2014/main" id="{C80CEEB7-E0BE-BFBF-4165-600B67DBDBE3}"/>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AE8465-689E-A242-5BEC-7492A9BB7B78}"/>
                  </a:ext>
                </a:extLst>
              </p:cNvPr>
              <p:cNvSpPr txBox="1"/>
              <p:nvPr/>
            </p:nvSpPr>
            <p:spPr>
              <a:xfrm>
                <a:off x="7150454" y="3125913"/>
                <a:ext cx="4274695" cy="421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ko-KR" altLang="ko-KR" sz="18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acc>
                            <m:accPr>
                              <m:chr m:val="̃"/>
                              <m:ctrlPr>
                                <a:rPr lang="ko-KR" altLang="ko-KR" sz="1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800" i="1">
                                  <a:solidFill>
                                    <a:srgbClr val="000000"/>
                                  </a:solidFill>
                                  <a:effectLst/>
                                  <a:latin typeface="Cambria Math" panose="02040503050406030204" pitchFamily="18" charset="0"/>
                                  <a:ea typeface="맑은 고딕" panose="020B0503020000020004" pitchFamily="50" charset="-127"/>
                                  <a:cs typeface="Times New Roman" panose="02020603050405020304" pitchFamily="18" charset="0"/>
                                </a:rPr>
                                <m:t>𝑀</m:t>
                              </m:r>
                            </m:e>
                          </m:acc>
                        </m:e>
                      </m:acc>
                      <m:r>
                        <a:rPr lang="en-US" altLang="ko-KR" sz="1800" i="1">
                          <a:solidFill>
                            <a:srgbClr val="000000"/>
                          </a:solidFill>
                          <a:effectLst/>
                          <a:latin typeface="Cambria Math" panose="02040503050406030204" pitchFamily="18" charset="0"/>
                          <a:ea typeface="맑은 고딕" panose="020B0503020000020004" pitchFamily="50" charset="-127"/>
                          <a:cs typeface="Times New Roman" panose="02020603050405020304" pitchFamily="18" charset="0"/>
                        </a:rPr>
                        <m:t>= 0.025</m:t>
                      </m:r>
                      <m:r>
                        <a:rPr lang="en-US" altLang="ko-KR" sz="1800" i="1">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⊕0.624</m:t>
                      </m:r>
                      <m:acc>
                        <m:accPr>
                          <m:chr m:val="̃"/>
                          <m:ctrlPr>
                            <a:rPr lang="ko-KR" altLang="ko-KR" sz="1800" i="1">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800" i="1">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𝑋</m:t>
                          </m:r>
                        </m:e>
                      </m:acc>
                    </m:oMath>
                  </m:oMathPara>
                </a14:m>
                <a:endParaRPr lang="ko-KR" altLang="en-US" dirty="0"/>
              </a:p>
            </p:txBody>
          </p:sp>
        </mc:Choice>
        <mc:Fallback xmlns="">
          <p:sp>
            <p:nvSpPr>
              <p:cNvPr id="15" name="TextBox 14">
                <a:extLst>
                  <a:ext uri="{FF2B5EF4-FFF2-40B4-BE49-F238E27FC236}">
                    <a16:creationId xmlns:a16="http://schemas.microsoft.com/office/drawing/2014/main" id="{9DAE8465-689E-A242-5BEC-7492A9BB7B78}"/>
                  </a:ext>
                </a:extLst>
              </p:cNvPr>
              <p:cNvSpPr txBox="1">
                <a:spLocks noRot="1" noChangeAspect="1" noMove="1" noResize="1" noEditPoints="1" noAdjustHandles="1" noChangeArrowheads="1" noChangeShapeType="1" noTextEdit="1"/>
              </p:cNvSpPr>
              <p:nvPr/>
            </p:nvSpPr>
            <p:spPr>
              <a:xfrm>
                <a:off x="7150454" y="3125913"/>
                <a:ext cx="4274695" cy="421719"/>
              </a:xfrm>
              <a:prstGeom prst="rect">
                <a:avLst/>
              </a:prstGeom>
              <a:blipFill>
                <a:blip r:embed="rId4"/>
                <a:stretch>
                  <a:fillRect b="-724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5A6F8D-61FD-D01C-D7D5-39C95F768C87}"/>
                  </a:ext>
                </a:extLst>
              </p:cNvPr>
              <p:cNvSpPr txBox="1"/>
              <p:nvPr/>
            </p:nvSpPr>
            <p:spPr>
              <a:xfrm>
                <a:off x="6276262" y="3497596"/>
                <a:ext cx="6108492" cy="4197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ko-KR" altLang="ko-KR" sz="180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acc>
                            <m:accPr>
                              <m:chr m:val="̃"/>
                              <m:ctrlPr>
                                <a:rPr lang="ko-KR" altLang="ko-KR" sz="18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800" i="1">
                                  <a:solidFill>
                                    <a:srgbClr val="000000"/>
                                  </a:solidFill>
                                  <a:effectLst/>
                                  <a:latin typeface="Cambria Math" panose="02040503050406030204" pitchFamily="18" charset="0"/>
                                  <a:ea typeface="맑은 고딕" panose="020B0503020000020004" pitchFamily="50" charset="-127"/>
                                  <a:cs typeface="Times New Roman" panose="02020603050405020304" pitchFamily="18" charset="0"/>
                                </a:rPr>
                                <m:t>𝑌</m:t>
                              </m:r>
                            </m:e>
                          </m:acc>
                        </m:e>
                      </m:acc>
                      <m:r>
                        <a:rPr lang="en-US" altLang="ko-KR" sz="1800" i="1">
                          <a:solidFill>
                            <a:srgbClr val="000000"/>
                          </a:solidFill>
                          <a:effectLst/>
                          <a:latin typeface="Cambria Math" panose="02040503050406030204" pitchFamily="18" charset="0"/>
                          <a:ea typeface="맑은 고딕" panose="020B0503020000020004" pitchFamily="50" charset="-127"/>
                          <a:cs typeface="Times New Roman" panose="02020603050405020304" pitchFamily="18" charset="0"/>
                        </a:rPr>
                        <m:t>= −0.022</m:t>
                      </m:r>
                      <m:r>
                        <a:rPr lang="en-US" altLang="ko-KR" sz="1800" i="1">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⊕0.453</m:t>
                      </m:r>
                      <m:acc>
                        <m:accPr>
                          <m:chr m:val="̃"/>
                          <m:ctrlPr>
                            <a:rPr lang="ko-KR" altLang="ko-KR" sz="1800" i="1">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800" i="1">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en-US" altLang="ko-KR" sz="1800" i="1">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⊕(−0.531)</m:t>
                      </m:r>
                      <m:acc>
                        <m:accPr>
                          <m:chr m:val="̃"/>
                          <m:ctrlPr>
                            <a:rPr lang="ko-KR" altLang="ko-KR" sz="1800" i="1">
                              <a:solidFill>
                                <a:srgbClr val="333333"/>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800" i="1">
                              <a:solidFill>
                                <a:srgbClr val="333333"/>
                              </a:solidFill>
                              <a:effectLst/>
                              <a:latin typeface="Cambria Math" panose="02040503050406030204" pitchFamily="18" charset="0"/>
                              <a:ea typeface="Times New Roman" panose="02020603050405020304" pitchFamily="18" charset="0"/>
                              <a:cs typeface="Times New Roman" panose="02020603050405020304" pitchFamily="18" charset="0"/>
                            </a:rPr>
                            <m:t>𝑀</m:t>
                          </m:r>
                        </m:e>
                      </m:acc>
                    </m:oMath>
                  </m:oMathPara>
                </a14:m>
                <a:endParaRPr lang="ko-KR" altLang="en-US" dirty="0"/>
              </a:p>
            </p:txBody>
          </p:sp>
        </mc:Choice>
        <mc:Fallback xmlns="">
          <p:sp>
            <p:nvSpPr>
              <p:cNvPr id="19" name="TextBox 18">
                <a:extLst>
                  <a:ext uri="{FF2B5EF4-FFF2-40B4-BE49-F238E27FC236}">
                    <a16:creationId xmlns:a16="http://schemas.microsoft.com/office/drawing/2014/main" id="{7A5A6F8D-61FD-D01C-D7D5-39C95F768C87}"/>
                  </a:ext>
                </a:extLst>
              </p:cNvPr>
              <p:cNvSpPr txBox="1">
                <a:spLocks noRot="1" noChangeAspect="1" noMove="1" noResize="1" noEditPoints="1" noAdjustHandles="1" noChangeArrowheads="1" noChangeShapeType="1" noTextEdit="1"/>
              </p:cNvSpPr>
              <p:nvPr/>
            </p:nvSpPr>
            <p:spPr>
              <a:xfrm>
                <a:off x="6276262" y="3497596"/>
                <a:ext cx="6108492" cy="419795"/>
              </a:xfrm>
              <a:prstGeom prst="rect">
                <a:avLst/>
              </a:prstGeom>
              <a:blipFill>
                <a:blip r:embed="rId5"/>
                <a:stretch>
                  <a:fillRect b="-1304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46A15EE-C1B4-BBA7-0C2B-ACCFF45FEA86}"/>
                  </a:ext>
                </a:extLst>
              </p:cNvPr>
              <p:cNvSpPr txBox="1"/>
              <p:nvPr/>
            </p:nvSpPr>
            <p:spPr>
              <a:xfrm>
                <a:off x="-182606" y="5386629"/>
                <a:ext cx="6190936" cy="355482"/>
              </a:xfrm>
              <a:prstGeom prst="rect">
                <a:avLst/>
              </a:prstGeom>
              <a:noFill/>
            </p:spPr>
            <p:txBody>
              <a:bodyPr wrap="square">
                <a:spAutoFit/>
              </a:bodyPr>
              <a:lstStyle/>
              <a:p>
                <a:pPr marL="1656080" indent="269875" algn="just">
                  <a:lnSpc>
                    <a:spcPct val="95000"/>
                  </a:lnSpc>
                </a:pPr>
                <a:r>
                  <a:rPr lang="en-US" altLang="ko-KR" sz="1800" dirty="0">
                    <a:solidFill>
                      <a:srgbClr val="333333"/>
                    </a:solidFill>
                    <a:effectLst/>
                    <a:latin typeface="Times New Roman" panose="02020603050405020304" pitchFamily="18" charset="0"/>
                    <a:ea typeface="맑은 고딕" panose="020B0503020000020004" pitchFamily="50" charset="-127"/>
                    <a:cs typeface="Times New Roman" panose="02020603050405020304" pitchFamily="18" charset="0"/>
                  </a:rPr>
                  <a:t>Total effect:  </a:t>
                </a:r>
                <a14:m>
                  <m:oMath xmlns:m="http://schemas.openxmlformats.org/officeDocument/2006/math">
                    <m:r>
                      <a:rPr lang="en-US" altLang="ko-KR" sz="1800" i="1">
                        <a:solidFill>
                          <a:srgbClr val="000000"/>
                        </a:solidFill>
                        <a:effectLst/>
                        <a:latin typeface="Cambria Math" panose="02040503050406030204" pitchFamily="18" charset="0"/>
                        <a:ea typeface="맑은 고딕" panose="020B0503020000020004" pitchFamily="50" charset="-127"/>
                        <a:cs typeface="Times New Roman" panose="02020603050405020304" pitchFamily="18" charset="0"/>
                      </a:rPr>
                      <m:t>0.122=0.453+ (−0.331)</m:t>
                    </m:r>
                  </m:oMath>
                </a14:m>
                <a:endParaRPr lang="ko-KR" altLang="ko-KR"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046A15EE-C1B4-BBA7-0C2B-ACCFF45FEA86}"/>
                  </a:ext>
                </a:extLst>
              </p:cNvPr>
              <p:cNvSpPr txBox="1">
                <a:spLocks noRot="1" noChangeAspect="1" noMove="1" noResize="1" noEditPoints="1" noAdjustHandles="1" noChangeArrowheads="1" noChangeShapeType="1" noTextEdit="1"/>
              </p:cNvSpPr>
              <p:nvPr/>
            </p:nvSpPr>
            <p:spPr>
              <a:xfrm>
                <a:off x="-182606" y="5386629"/>
                <a:ext cx="6190936" cy="355482"/>
              </a:xfrm>
              <a:prstGeom prst="rect">
                <a:avLst/>
              </a:prstGeom>
              <a:blipFill>
                <a:blip r:embed="rId6"/>
                <a:stretch>
                  <a:fillRect t="-15517" b="-258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94D9FB6-2A3D-1356-4C63-BC8094235A8A}"/>
                  </a:ext>
                </a:extLst>
              </p:cNvPr>
              <p:cNvSpPr txBox="1"/>
              <p:nvPr/>
            </p:nvSpPr>
            <p:spPr>
              <a:xfrm>
                <a:off x="-357944" y="5817982"/>
                <a:ext cx="6190936" cy="618631"/>
              </a:xfrm>
              <a:prstGeom prst="rect">
                <a:avLst/>
              </a:prstGeom>
              <a:noFill/>
            </p:spPr>
            <p:txBody>
              <a:bodyPr wrap="square">
                <a:spAutoFit/>
              </a:bodyPr>
              <a:lstStyle/>
              <a:p>
                <a:pPr marL="1656080" indent="269875" algn="just">
                  <a:lnSpc>
                    <a:spcPct val="95000"/>
                  </a:lnSpc>
                </a:pPr>
                <a:r>
                  <a:rPr lang="en-US" altLang="ko-KR" sz="1800" dirty="0">
                    <a:solidFill>
                      <a:srgbClr val="333333"/>
                    </a:solidFill>
                    <a:effectLst/>
                    <a:latin typeface="Times New Roman" panose="02020603050405020304" pitchFamily="18" charset="0"/>
                    <a:ea typeface="맑은 고딕" panose="020B0503020000020004" pitchFamily="50" charset="-127"/>
                    <a:cs typeface="Times New Roman" panose="02020603050405020304" pitchFamily="18" charset="0"/>
                  </a:rPr>
                  <a:t>Indirect effect:</a:t>
                </a:r>
                <a14:m>
                  <m:oMath xmlns:m="http://schemas.openxmlformats.org/officeDocument/2006/math">
                    <m:r>
                      <a:rPr lang="en-US" altLang="ko-KR" sz="1800" i="1" smtClean="0">
                        <a:solidFill>
                          <a:srgbClr val="000000"/>
                        </a:solidFill>
                        <a:effectLst/>
                        <a:latin typeface="Cambria Math" panose="02040503050406030204" pitchFamily="18" charset="0"/>
                        <a:ea typeface="맑은 고딕" panose="020B0503020000020004" pitchFamily="50" charset="-127"/>
                        <a:cs typeface="Times New Roman" panose="02020603050405020304" pitchFamily="18" charset="0"/>
                      </a:rPr>
                      <m:t>−0.331=0.624∗(−0.531)</m:t>
                    </m:r>
                  </m:oMath>
                </a14:m>
                <a:r>
                  <a:rPr lang="en-US" altLang="ko-KR" sz="1800" dirty="0">
                    <a:solidFill>
                      <a:srgbClr val="333333"/>
                    </a:solidFill>
                    <a:effectLst/>
                    <a:latin typeface="Times New Roman" panose="02020603050405020304" pitchFamily="18" charset="0"/>
                    <a:ea typeface="맑은 고딕" panose="020B0503020000020004" pitchFamily="50" charset="-127"/>
                    <a:cs typeface="Times New Roman" panose="02020603050405020304" pitchFamily="18" charset="0"/>
                  </a:rPr>
                  <a:t> </a:t>
                </a:r>
                <a:endParaRPr lang="ko-KR" altLang="ko-KR"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1656080" indent="269875" algn="just">
                  <a:lnSpc>
                    <a:spcPct val="95000"/>
                  </a:lnSpc>
                </a:pPr>
                <a:endParaRPr lang="ko-KR" altLang="ko-KR"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594D9FB6-2A3D-1356-4C63-BC8094235A8A}"/>
                  </a:ext>
                </a:extLst>
              </p:cNvPr>
              <p:cNvSpPr txBox="1">
                <a:spLocks noRot="1" noChangeAspect="1" noMove="1" noResize="1" noEditPoints="1" noAdjustHandles="1" noChangeArrowheads="1" noChangeShapeType="1" noTextEdit="1"/>
              </p:cNvSpPr>
              <p:nvPr/>
            </p:nvSpPr>
            <p:spPr>
              <a:xfrm>
                <a:off x="-357944" y="5817982"/>
                <a:ext cx="6190936" cy="618631"/>
              </a:xfrm>
              <a:prstGeom prst="rect">
                <a:avLst/>
              </a:prstGeom>
              <a:blipFill>
                <a:blip r:embed="rId7"/>
                <a:stretch>
                  <a:fillRect t="-7843"/>
                </a:stretch>
              </a:blipFill>
            </p:spPr>
            <p:txBody>
              <a:bodyPr/>
              <a:lstStyle/>
              <a:p>
                <a:r>
                  <a:rPr lang="ko-KR" altLang="en-US">
                    <a:noFill/>
                  </a:rPr>
                  <a:t> </a:t>
                </a:r>
              </a:p>
            </p:txBody>
          </p:sp>
        </mc:Fallback>
      </mc:AlternateContent>
      <p:pic>
        <p:nvPicPr>
          <p:cNvPr id="31" name="그림 30">
            <a:extLst>
              <a:ext uri="{FF2B5EF4-FFF2-40B4-BE49-F238E27FC236}">
                <a16:creationId xmlns:a16="http://schemas.microsoft.com/office/drawing/2014/main" id="{65B07A4D-27ED-8A9E-FC23-8DA47B7EEBAC}"/>
              </a:ext>
            </a:extLst>
          </p:cNvPr>
          <p:cNvPicPr>
            <a:picLocks noChangeAspect="1"/>
          </p:cNvPicPr>
          <p:nvPr/>
        </p:nvPicPr>
        <p:blipFill>
          <a:blip r:embed="rId8"/>
          <a:stretch>
            <a:fillRect/>
          </a:stretch>
        </p:blipFill>
        <p:spPr>
          <a:xfrm>
            <a:off x="6452698" y="5023294"/>
            <a:ext cx="5126340" cy="1384438"/>
          </a:xfrm>
          <a:prstGeom prst="rect">
            <a:avLst/>
          </a:prstGeom>
        </p:spPr>
      </p:pic>
      <p:sp>
        <p:nvSpPr>
          <p:cNvPr id="101" name="TextBox 100">
            <a:extLst>
              <a:ext uri="{FF2B5EF4-FFF2-40B4-BE49-F238E27FC236}">
                <a16:creationId xmlns:a16="http://schemas.microsoft.com/office/drawing/2014/main" id="{00A72E65-261B-35AD-0223-E5609FDCB936}"/>
              </a:ext>
            </a:extLst>
          </p:cNvPr>
          <p:cNvSpPr txBox="1"/>
          <p:nvPr/>
        </p:nvSpPr>
        <p:spPr>
          <a:xfrm>
            <a:off x="515938" y="1327129"/>
            <a:ext cx="8744550" cy="707886"/>
          </a:xfrm>
          <a:prstGeom prst="rect">
            <a:avLst/>
          </a:prstGeom>
          <a:noFill/>
        </p:spPr>
        <p:txBody>
          <a:bodyPr wrap="square">
            <a:spAutoFit/>
          </a:bodyPr>
          <a:lstStyle/>
          <a:p>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(1) </a:t>
            </a:r>
            <a:r>
              <a:rPr lang="en-US" altLang="ko-KR" sz="2000" b="1" i="0" dirty="0">
                <a:solidFill>
                  <a:srgbClr val="0F0F0F"/>
                </a:solidFill>
                <a:effectLst/>
                <a:latin typeface="나눔고딕" panose="020D0604000000000000" pitchFamily="50" charset="-127"/>
                <a:ea typeface="나눔고딕" panose="020D0604000000000000" pitchFamily="50" charset="-127"/>
              </a:rPr>
              <a:t>Analysis Results</a:t>
            </a:r>
            <a:endParaRPr lang="ko-KR" altLang="en-US" sz="2000" b="1" dirty="0">
              <a:latin typeface="나눔고딕" panose="020D0604000000000000" pitchFamily="50" charset="-127"/>
              <a:ea typeface="나눔고딕" panose="020D0604000000000000" pitchFamily="50" charset="-127"/>
            </a:endParaRPr>
          </a:p>
          <a:p>
            <a:pPr defTabSz="457200" latinLnBrk="0">
              <a:defRPr/>
            </a:pP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102" name="TextBox 101">
            <a:extLst>
              <a:ext uri="{FF2B5EF4-FFF2-40B4-BE49-F238E27FC236}">
                <a16:creationId xmlns:a16="http://schemas.microsoft.com/office/drawing/2014/main" id="{3B620FA0-D1AD-7095-3E74-3AA1B1D94E1D}"/>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20/26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15545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descr="도표, 그래프, 스크린샷, 라인이(가) 표시된 사진&#10;&#10;자동 생성된 설명">
            <a:extLst>
              <a:ext uri="{FF2B5EF4-FFF2-40B4-BE49-F238E27FC236}">
                <a16:creationId xmlns:a16="http://schemas.microsoft.com/office/drawing/2014/main" id="{22E46E35-B979-AA79-E61F-C4E3557929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4633" y="1836180"/>
            <a:ext cx="2353974" cy="1431693"/>
          </a:xfrm>
          <a:prstGeom prst="rect">
            <a:avLst/>
          </a:prstGeom>
          <a:noFill/>
          <a:ln>
            <a:noFill/>
          </a:ln>
        </p:spPr>
      </p:pic>
      <p:pic>
        <p:nvPicPr>
          <p:cNvPr id="8" name="그림 7" descr="도표, 그래프, 스크린샷, 라인이(가) 표시된 사진&#10;&#10;자동 생성된 설명">
            <a:extLst>
              <a:ext uri="{FF2B5EF4-FFF2-40B4-BE49-F238E27FC236}">
                <a16:creationId xmlns:a16="http://schemas.microsoft.com/office/drawing/2014/main" id="{BE02BE1B-0949-4D26-1F1A-1B6FFF491B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1304" y="3518663"/>
            <a:ext cx="2389962" cy="1465051"/>
          </a:xfrm>
          <a:prstGeom prst="rect">
            <a:avLst/>
          </a:prstGeom>
          <a:noFill/>
          <a:ln>
            <a:noFill/>
          </a:ln>
        </p:spPr>
      </p:pic>
      <p:pic>
        <p:nvPicPr>
          <p:cNvPr id="9" name="그림 8" descr="도표, 그래프, 라인, 스크린샷이(가) 표시된 사진&#10;&#10;자동 생성된 설명">
            <a:extLst>
              <a:ext uri="{FF2B5EF4-FFF2-40B4-BE49-F238E27FC236}">
                <a16:creationId xmlns:a16="http://schemas.microsoft.com/office/drawing/2014/main" id="{F061DA8C-F1C9-30FB-BA84-9672D4D956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38" y="1802895"/>
            <a:ext cx="2650728" cy="1372781"/>
          </a:xfrm>
          <a:prstGeom prst="rect">
            <a:avLst/>
          </a:prstGeom>
          <a:noFill/>
          <a:ln>
            <a:noFill/>
          </a:ln>
        </p:spPr>
      </p:pic>
      <p:sp>
        <p:nvSpPr>
          <p:cNvPr id="13" name="직사각형 12">
            <a:extLst>
              <a:ext uri="{FF2B5EF4-FFF2-40B4-BE49-F238E27FC236}">
                <a16:creationId xmlns:a16="http://schemas.microsoft.com/office/drawing/2014/main" id="{3C21E9BF-E1C5-94D0-5322-F4C3C1FB9306}"/>
              </a:ext>
            </a:extLst>
          </p:cNvPr>
          <p:cNvSpPr/>
          <p:nvPr/>
        </p:nvSpPr>
        <p:spPr>
          <a:xfrm>
            <a:off x="1143161" y="421498"/>
            <a:ext cx="5133101" cy="954107"/>
          </a:xfrm>
          <a:prstGeom prst="rect">
            <a:avLst/>
          </a:prstGeom>
        </p:spPr>
        <p:txBody>
          <a:bodyPr wrap="square">
            <a:spAutoFit/>
          </a:bodyPr>
          <a:lstStyle/>
          <a:p>
            <a:pPr defTabSz="457200" latinLnBrk="0">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Results</a:t>
            </a:r>
            <a:endParaRPr lang="ko-KR" altLang="en-US"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15" name="사각형: 둥근 모서리 14">
            <a:extLst>
              <a:ext uri="{FF2B5EF4-FFF2-40B4-BE49-F238E27FC236}">
                <a16:creationId xmlns:a16="http://schemas.microsoft.com/office/drawing/2014/main" id="{186E329D-ECB2-B834-D2C7-D814529DD61C}"/>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a:t>
            </a:r>
            <a:r>
              <a:rPr lang="en-US" altLang="ko-KR" sz="28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4</a:t>
            </a:r>
            <a:endParaRPr lang="ko-KR" altLang="en-US" sz="2800" dirty="0">
              <a:solidFill>
                <a:schemeClr val="tx1"/>
              </a:solidFill>
            </a:endParaRPr>
          </a:p>
        </p:txBody>
      </p:sp>
      <p:sp>
        <p:nvSpPr>
          <p:cNvPr id="16" name="직사각형 15">
            <a:extLst>
              <a:ext uri="{FF2B5EF4-FFF2-40B4-BE49-F238E27FC236}">
                <a16:creationId xmlns:a16="http://schemas.microsoft.com/office/drawing/2014/main" id="{EA1DAA90-D2D7-3D20-F4F7-319501D67648}"/>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7" name="사각형: 둥근 모서리 16">
            <a:extLst>
              <a:ext uri="{FF2B5EF4-FFF2-40B4-BE49-F238E27FC236}">
                <a16:creationId xmlns:a16="http://schemas.microsoft.com/office/drawing/2014/main" id="{C2FC832A-1584-AA0F-C605-F69C19AB3F5B}"/>
              </a:ext>
            </a:extLst>
          </p:cNvPr>
          <p:cNvSpPr/>
          <p:nvPr/>
        </p:nvSpPr>
        <p:spPr>
          <a:xfrm>
            <a:off x="736110" y="3068687"/>
            <a:ext cx="2353974" cy="364374"/>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r>
              <a:rPr lang="en-US" altLang="ko-KR" sz="2400" b="1"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Total effect</a:t>
            </a:r>
            <a:endParaRPr lang="ko-KR" altLang="en-US" sz="2400" b="1"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18" name="사각형: 둥근 모서리 17">
            <a:extLst>
              <a:ext uri="{FF2B5EF4-FFF2-40B4-BE49-F238E27FC236}">
                <a16:creationId xmlns:a16="http://schemas.microsoft.com/office/drawing/2014/main" id="{5CD6F92C-5A30-D438-7B3D-3E83A8E2EAE8}"/>
              </a:ext>
            </a:extLst>
          </p:cNvPr>
          <p:cNvSpPr/>
          <p:nvPr/>
        </p:nvSpPr>
        <p:spPr>
          <a:xfrm>
            <a:off x="2030734" y="4852082"/>
            <a:ext cx="2193496" cy="416158"/>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r>
              <a:rPr lang="en-US" altLang="ko-KR" sz="2400" b="1"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Indirect effect</a:t>
            </a:r>
            <a:endParaRPr lang="ko-KR" altLang="en-US" sz="2400" b="1"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19" name="사각형: 둥근 모서리 18">
            <a:extLst>
              <a:ext uri="{FF2B5EF4-FFF2-40B4-BE49-F238E27FC236}">
                <a16:creationId xmlns:a16="http://schemas.microsoft.com/office/drawing/2014/main" id="{D100AA34-119F-7EB1-839F-AF5C8EDF6076}"/>
              </a:ext>
            </a:extLst>
          </p:cNvPr>
          <p:cNvSpPr/>
          <p:nvPr/>
        </p:nvSpPr>
        <p:spPr>
          <a:xfrm>
            <a:off x="3266612" y="3127840"/>
            <a:ext cx="2389962" cy="365669"/>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r>
              <a:rPr lang="en-US" altLang="ko-KR" sz="2400" b="1"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Direct effect</a:t>
            </a:r>
            <a:endParaRPr lang="ko-KR" altLang="en-US" sz="2400" b="1" spc="-150" dirty="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pic>
        <p:nvPicPr>
          <p:cNvPr id="21" name="그림 20">
            <a:extLst>
              <a:ext uri="{FF2B5EF4-FFF2-40B4-BE49-F238E27FC236}">
                <a16:creationId xmlns:a16="http://schemas.microsoft.com/office/drawing/2014/main" id="{C95E46D0-63DD-8CE4-EFEE-583ADC10724D}"/>
              </a:ext>
            </a:extLst>
          </p:cNvPr>
          <p:cNvPicPr>
            <a:picLocks noChangeAspect="1"/>
          </p:cNvPicPr>
          <p:nvPr/>
        </p:nvPicPr>
        <p:blipFill>
          <a:blip r:embed="rId5"/>
          <a:stretch>
            <a:fillRect/>
          </a:stretch>
        </p:blipFill>
        <p:spPr>
          <a:xfrm>
            <a:off x="917215" y="5360519"/>
            <a:ext cx="4634835" cy="1326987"/>
          </a:xfrm>
          <a:prstGeom prst="rect">
            <a:avLst/>
          </a:prstGeom>
        </p:spPr>
      </p:pic>
      <p:pic>
        <p:nvPicPr>
          <p:cNvPr id="22" name="그림 21">
            <a:extLst>
              <a:ext uri="{FF2B5EF4-FFF2-40B4-BE49-F238E27FC236}">
                <a16:creationId xmlns:a16="http://schemas.microsoft.com/office/drawing/2014/main" id="{E6A9F01C-ED95-8587-6F2D-714457A2ECF1}"/>
              </a:ext>
            </a:extLst>
          </p:cNvPr>
          <p:cNvPicPr>
            <a:picLocks noChangeAspect="1"/>
          </p:cNvPicPr>
          <p:nvPr/>
        </p:nvPicPr>
        <p:blipFill>
          <a:blip r:embed="rId6"/>
          <a:stretch>
            <a:fillRect/>
          </a:stretch>
        </p:blipFill>
        <p:spPr>
          <a:xfrm>
            <a:off x="6922524" y="2216021"/>
            <a:ext cx="3939416" cy="4070334"/>
          </a:xfrm>
          <a:prstGeom prst="rect">
            <a:avLst/>
          </a:prstGeom>
        </p:spPr>
      </p:pic>
      <p:sp>
        <p:nvSpPr>
          <p:cNvPr id="23" name="TextBox 22">
            <a:extLst>
              <a:ext uri="{FF2B5EF4-FFF2-40B4-BE49-F238E27FC236}">
                <a16:creationId xmlns:a16="http://schemas.microsoft.com/office/drawing/2014/main" id="{1FD31681-133F-B654-C483-BCF0DDBA2AC9}"/>
              </a:ext>
            </a:extLst>
          </p:cNvPr>
          <p:cNvSpPr txBox="1"/>
          <p:nvPr/>
        </p:nvSpPr>
        <p:spPr>
          <a:xfrm>
            <a:off x="515938" y="1327129"/>
            <a:ext cx="8744550" cy="707886"/>
          </a:xfrm>
          <a:prstGeom prst="rect">
            <a:avLst/>
          </a:prstGeom>
          <a:noFill/>
        </p:spPr>
        <p:txBody>
          <a:bodyPr wrap="square">
            <a:spAutoFit/>
          </a:bodyPr>
          <a:lstStyle/>
          <a:p>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(1) </a:t>
            </a:r>
            <a:r>
              <a:rPr lang="en-US" altLang="ko-KR" sz="2000" b="1" i="0" dirty="0">
                <a:solidFill>
                  <a:srgbClr val="0F0F0F"/>
                </a:solidFill>
                <a:effectLst/>
                <a:latin typeface="나눔고딕" panose="020D0604000000000000" pitchFamily="50" charset="-127"/>
                <a:ea typeface="나눔고딕" panose="020D0604000000000000" pitchFamily="50" charset="-127"/>
              </a:rPr>
              <a:t>Analysis Results</a:t>
            </a:r>
            <a:endParaRPr lang="ko-KR" altLang="en-US" sz="2000" b="1" dirty="0">
              <a:latin typeface="나눔고딕" panose="020D0604000000000000" pitchFamily="50" charset="-127"/>
              <a:ea typeface="나눔고딕" panose="020D0604000000000000" pitchFamily="50" charset="-127"/>
            </a:endParaRPr>
          </a:p>
          <a:p>
            <a:pPr defTabSz="457200" latinLnBrk="0">
              <a:defRPr/>
            </a:pP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24" name="TextBox 23">
            <a:extLst>
              <a:ext uri="{FF2B5EF4-FFF2-40B4-BE49-F238E27FC236}">
                <a16:creationId xmlns:a16="http://schemas.microsoft.com/office/drawing/2014/main" id="{D1AF77AD-5058-8B00-7661-A8A7D1B66C86}"/>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21/26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5328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18">
            <a:extLst>
              <a:ext uri="{FF2B5EF4-FFF2-40B4-BE49-F238E27FC236}">
                <a16:creationId xmlns:a16="http://schemas.microsoft.com/office/drawing/2014/main" id="{166F724C-616C-9571-322D-33B4AB5C30E2}"/>
              </a:ext>
            </a:extLst>
          </p:cNvPr>
          <p:cNvSpPr/>
          <p:nvPr/>
        </p:nvSpPr>
        <p:spPr>
          <a:xfrm>
            <a:off x="1063791" y="4439812"/>
            <a:ext cx="10064418" cy="1570301"/>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2" name="직사각형 1">
            <a:extLst>
              <a:ext uri="{FF2B5EF4-FFF2-40B4-BE49-F238E27FC236}">
                <a16:creationId xmlns:a16="http://schemas.microsoft.com/office/drawing/2014/main" id="{A976CDD4-17FF-8F0D-8175-3DD686617C7E}"/>
              </a:ext>
            </a:extLst>
          </p:cNvPr>
          <p:cNvSpPr/>
          <p:nvPr/>
        </p:nvSpPr>
        <p:spPr>
          <a:xfrm>
            <a:off x="1143161" y="421498"/>
            <a:ext cx="5133101" cy="954107"/>
          </a:xfrm>
          <a:prstGeom prst="rect">
            <a:avLst/>
          </a:prstGeom>
        </p:spPr>
        <p:txBody>
          <a:bodyPr wrap="square">
            <a:spAutoFit/>
          </a:bodyPr>
          <a:lstStyle/>
          <a:p>
            <a:pPr defTabSz="457200" latinLnBrk="0">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Results</a:t>
            </a:r>
            <a:endParaRPr lang="ko-KR" altLang="en-US"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4" name="사각형: 둥근 모서리 3">
            <a:extLst>
              <a:ext uri="{FF2B5EF4-FFF2-40B4-BE49-F238E27FC236}">
                <a16:creationId xmlns:a16="http://schemas.microsoft.com/office/drawing/2014/main" id="{2EF065B6-2572-AC9C-FA39-CE00643476FF}"/>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a:t>
            </a:r>
            <a:r>
              <a:rPr lang="en-US" altLang="ko-KR" sz="28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4</a:t>
            </a:r>
            <a:endParaRPr lang="ko-KR" altLang="en-US" sz="2800" dirty="0">
              <a:solidFill>
                <a:schemeClr val="tx1"/>
              </a:solidFill>
            </a:endParaRPr>
          </a:p>
        </p:txBody>
      </p:sp>
      <p:sp>
        <p:nvSpPr>
          <p:cNvPr id="5" name="직사각형 4">
            <a:extLst>
              <a:ext uri="{FF2B5EF4-FFF2-40B4-BE49-F238E27FC236}">
                <a16:creationId xmlns:a16="http://schemas.microsoft.com/office/drawing/2014/main" id="{A5E219BF-C12B-9560-48BF-7815A34CF38D}"/>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3" name="TextBox 12">
            <a:extLst>
              <a:ext uri="{FF2B5EF4-FFF2-40B4-BE49-F238E27FC236}">
                <a16:creationId xmlns:a16="http://schemas.microsoft.com/office/drawing/2014/main" id="{85E1F815-968B-2351-B38D-FD4F8C316E16}"/>
              </a:ext>
            </a:extLst>
          </p:cNvPr>
          <p:cNvSpPr txBox="1"/>
          <p:nvPr/>
        </p:nvSpPr>
        <p:spPr>
          <a:xfrm>
            <a:off x="1543050" y="4717132"/>
            <a:ext cx="9105900" cy="1015663"/>
          </a:xfrm>
          <a:prstGeom prst="rect">
            <a:avLst/>
          </a:prstGeom>
          <a:noFill/>
        </p:spPr>
        <p:txBody>
          <a:bodyPr wrap="square">
            <a:spAutoFit/>
          </a:bodyPr>
          <a:lstStyle/>
          <a:p>
            <a:r>
              <a:rPr lang="en-US" altLang="ko-KR" sz="2000" b="0" i="0" dirty="0">
                <a:solidFill>
                  <a:srgbClr val="0F0F0F"/>
                </a:solidFill>
                <a:effectLst/>
                <a:latin typeface="Söhne"/>
              </a:rPr>
              <a:t>To enhance the stability of parameter estimates in the face of limited data, we advocate the use of the bootstrap method. This technique bolsters the robustness and reliability of our causal analysis</a:t>
            </a:r>
            <a:endParaRPr lang="ko-KR" altLang="en-US" sz="2000" dirty="0"/>
          </a:p>
        </p:txBody>
      </p:sp>
      <p:sp>
        <p:nvSpPr>
          <p:cNvPr id="18" name="TextBox 17">
            <a:extLst>
              <a:ext uri="{FF2B5EF4-FFF2-40B4-BE49-F238E27FC236}">
                <a16:creationId xmlns:a16="http://schemas.microsoft.com/office/drawing/2014/main" id="{FF8FDC36-AF1A-7A95-C840-C20CEFB7FDE0}"/>
              </a:ext>
            </a:extLst>
          </p:cNvPr>
          <p:cNvSpPr txBox="1"/>
          <p:nvPr/>
        </p:nvSpPr>
        <p:spPr>
          <a:xfrm>
            <a:off x="515938" y="1327129"/>
            <a:ext cx="8744550" cy="707886"/>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(2) </a:t>
            </a:r>
            <a:r>
              <a:rPr lang="en-US" altLang="ko-KR" sz="2000" b="1" i="0" dirty="0">
                <a:solidFill>
                  <a:srgbClr val="0F0F0F"/>
                </a:solidFill>
                <a:effectLst/>
                <a:latin typeface="나눔고딕" panose="020D0604000000000000" pitchFamily="50" charset="-127"/>
                <a:ea typeface="나눔고딕" panose="020D0604000000000000" pitchFamily="50" charset="-127"/>
              </a:rPr>
              <a:t>Comparing Algorithms and Improving the Accuracy of Causal Analysis</a:t>
            </a:r>
            <a:endParaRPr lang="ko-KR" altLang="en-US" sz="2000" b="1" dirty="0">
              <a:latin typeface="나눔고딕" panose="020D0604000000000000" pitchFamily="50" charset="-127"/>
              <a:ea typeface="나눔고딕" panose="020D0604000000000000" pitchFamily="50" charset="-127"/>
            </a:endParaRPr>
          </a:p>
          <a:p>
            <a:pPr defTabSz="457200" latinLnBrk="0">
              <a:defRPr/>
            </a:pP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20" name="TextBox 19">
            <a:extLst>
              <a:ext uri="{FF2B5EF4-FFF2-40B4-BE49-F238E27FC236}">
                <a16:creationId xmlns:a16="http://schemas.microsoft.com/office/drawing/2014/main" id="{E37633D9-8FBD-B2CC-EDFC-5BF4FA6273B3}"/>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22/26</a:t>
            </a:r>
            <a:endParaRPr lang="ko-KR" altLang="en-US" sz="1200" dirty="0">
              <a:latin typeface="나눔고딕" panose="020D0604000000000000" pitchFamily="50" charset="-127"/>
              <a:ea typeface="나눔고딕" panose="020D0604000000000000" pitchFamily="50" charset="-127"/>
            </a:endParaRPr>
          </a:p>
        </p:txBody>
      </p:sp>
      <p:pic>
        <p:nvPicPr>
          <p:cNvPr id="6" name="그림 5">
            <a:extLst>
              <a:ext uri="{FF2B5EF4-FFF2-40B4-BE49-F238E27FC236}">
                <a16:creationId xmlns:a16="http://schemas.microsoft.com/office/drawing/2014/main" id="{812CCD5C-95EB-8EE9-0B37-E9DBC16A4DBB}"/>
              </a:ext>
            </a:extLst>
          </p:cNvPr>
          <p:cNvPicPr>
            <a:picLocks noChangeAspect="1"/>
          </p:cNvPicPr>
          <p:nvPr/>
        </p:nvPicPr>
        <p:blipFill>
          <a:blip r:embed="rId2"/>
          <a:stretch>
            <a:fillRect/>
          </a:stretch>
        </p:blipFill>
        <p:spPr>
          <a:xfrm>
            <a:off x="1664886" y="2035015"/>
            <a:ext cx="8862228" cy="2205486"/>
          </a:xfrm>
          <a:prstGeom prst="rect">
            <a:avLst/>
          </a:prstGeom>
        </p:spPr>
      </p:pic>
    </p:spTree>
    <p:extLst>
      <p:ext uri="{BB962C8B-B14F-4D97-AF65-F5344CB8AC3E}">
        <p14:creationId xmlns:p14="http://schemas.microsoft.com/office/powerpoint/2010/main" val="1604527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사각형: 둥근 모서리 14">
            <a:extLst>
              <a:ext uri="{FF2B5EF4-FFF2-40B4-BE49-F238E27FC236}">
                <a16:creationId xmlns:a16="http://schemas.microsoft.com/office/drawing/2014/main" id="{E60C7667-117C-20C9-5AAB-8E79A6195FE4}"/>
              </a:ext>
            </a:extLst>
          </p:cNvPr>
          <p:cNvSpPr/>
          <p:nvPr/>
        </p:nvSpPr>
        <p:spPr>
          <a:xfrm>
            <a:off x="905161" y="4675624"/>
            <a:ext cx="10381678" cy="1500889"/>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Söhne"/>
              <a:ea typeface="나눔고딕" panose="020D0604000000000000" pitchFamily="50" charset="-127"/>
            </a:endParaRPr>
          </a:p>
        </p:txBody>
      </p:sp>
      <p:sp>
        <p:nvSpPr>
          <p:cNvPr id="3" name="직사각형 2">
            <a:extLst>
              <a:ext uri="{FF2B5EF4-FFF2-40B4-BE49-F238E27FC236}">
                <a16:creationId xmlns:a16="http://schemas.microsoft.com/office/drawing/2014/main" id="{0E4439B9-581D-4793-A39F-BA6C0B99A2CF}"/>
              </a:ext>
            </a:extLst>
          </p:cNvPr>
          <p:cNvSpPr/>
          <p:nvPr/>
        </p:nvSpPr>
        <p:spPr>
          <a:xfrm>
            <a:off x="1109101" y="4786417"/>
            <a:ext cx="10381678" cy="1661993"/>
          </a:xfrm>
          <a:prstGeom prst="rect">
            <a:avLst/>
          </a:prstGeom>
        </p:spPr>
        <p:txBody>
          <a:bodyPr wrap="square" anchor="ctr">
            <a:spAutoFit/>
          </a:bodyPr>
          <a:lstStyle/>
          <a:p>
            <a:pPr marL="342900" indent="-342900" algn="l">
              <a:buFont typeface="Arial" panose="020B0604020202020204" pitchFamily="34" charset="0"/>
              <a:buChar char="•"/>
            </a:pPr>
            <a:r>
              <a:rPr lang="en-US" altLang="ko-KR" sz="2000" b="0" i="0" dirty="0">
                <a:effectLst/>
                <a:latin typeface="Söhne"/>
              </a:rPr>
              <a:t>As epochs increase, there is a tendency for the metrics to decrease</a:t>
            </a:r>
          </a:p>
          <a:p>
            <a:pPr marL="342900" indent="-342900" algn="l">
              <a:buFont typeface="Arial" panose="020B0604020202020204" pitchFamily="34" charset="0"/>
              <a:buChar char="•"/>
            </a:pPr>
            <a:r>
              <a:rPr lang="en-US" altLang="ko-KR" sz="2000" b="0" i="0" dirty="0">
                <a:effectLst/>
                <a:latin typeface="Söhne"/>
              </a:rPr>
              <a:t>Minor discrepancies occur due to the complexity of the parameter model used</a:t>
            </a:r>
          </a:p>
          <a:p>
            <a:pPr marL="342900" indent="-342900" algn="l">
              <a:buFont typeface="Arial" panose="020B0604020202020204" pitchFamily="34" charset="0"/>
              <a:buChar char="•"/>
            </a:pPr>
            <a:r>
              <a:rPr lang="en-US" altLang="ko-KR" sz="2000" b="0" i="0" dirty="0">
                <a:effectLst/>
                <a:latin typeface="Söhne"/>
              </a:rPr>
              <a:t>The bootstrap method is capable of mitigating the instability in parameter estimation due to limited data</a:t>
            </a:r>
          </a:p>
          <a:p>
            <a:pPr marR="5080" algn="ctr" defTabSz="995690">
              <a:lnSpc>
                <a:spcPct val="120000"/>
              </a:lnSpc>
              <a:buClr>
                <a:schemeClr val="bg1">
                  <a:lumMod val="65000"/>
                </a:schemeClr>
              </a:buClr>
              <a:tabLst>
                <a:tab pos="1114425" algn="l"/>
              </a:tabLst>
            </a:pPr>
            <a:endParaRPr lang="en-US" altLang="ko-KR" sz="2000" b="1" dirty="0">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cs typeface="맑은 고딕"/>
            </a:endParaRPr>
          </a:p>
        </p:txBody>
      </p:sp>
      <p:pic>
        <p:nvPicPr>
          <p:cNvPr id="4" name="그림 3">
            <a:extLst>
              <a:ext uri="{FF2B5EF4-FFF2-40B4-BE49-F238E27FC236}">
                <a16:creationId xmlns:a16="http://schemas.microsoft.com/office/drawing/2014/main" id="{22331C1B-3D34-D7E3-57F8-30C4A5AC1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495" y="1976331"/>
            <a:ext cx="4503374" cy="2189865"/>
          </a:xfrm>
          <a:prstGeom prst="rect">
            <a:avLst/>
          </a:prstGeom>
        </p:spPr>
      </p:pic>
      <p:pic>
        <p:nvPicPr>
          <p:cNvPr id="5" name="그림 4">
            <a:extLst>
              <a:ext uri="{FF2B5EF4-FFF2-40B4-BE49-F238E27FC236}">
                <a16:creationId xmlns:a16="http://schemas.microsoft.com/office/drawing/2014/main" id="{5F85E7F5-8634-AD19-8CC5-2901387FF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31" y="1898570"/>
            <a:ext cx="4503373" cy="2345386"/>
          </a:xfrm>
          <a:prstGeom prst="rect">
            <a:avLst/>
          </a:prstGeom>
        </p:spPr>
      </p:pic>
      <p:sp>
        <p:nvSpPr>
          <p:cNvPr id="7" name="직사각형 6">
            <a:extLst>
              <a:ext uri="{FF2B5EF4-FFF2-40B4-BE49-F238E27FC236}">
                <a16:creationId xmlns:a16="http://schemas.microsoft.com/office/drawing/2014/main" id="{823AB0CF-B910-A850-3C53-D64EF04665B9}"/>
              </a:ext>
            </a:extLst>
          </p:cNvPr>
          <p:cNvSpPr/>
          <p:nvPr/>
        </p:nvSpPr>
        <p:spPr>
          <a:xfrm>
            <a:off x="1143161" y="421498"/>
            <a:ext cx="5133101" cy="954107"/>
          </a:xfrm>
          <a:prstGeom prst="rect">
            <a:avLst/>
          </a:prstGeom>
        </p:spPr>
        <p:txBody>
          <a:bodyPr wrap="square">
            <a:spAutoFit/>
          </a:bodyPr>
          <a:lstStyle/>
          <a:p>
            <a:pPr defTabSz="457200" latinLnBrk="0">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Results</a:t>
            </a:r>
            <a:endParaRPr lang="ko-KR" altLang="en-US"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9" name="사각형: 둥근 모서리 8">
            <a:extLst>
              <a:ext uri="{FF2B5EF4-FFF2-40B4-BE49-F238E27FC236}">
                <a16:creationId xmlns:a16="http://schemas.microsoft.com/office/drawing/2014/main" id="{42704C5F-6F55-32AD-DB9B-E8E331BACE18}"/>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a:t>
            </a:r>
            <a:r>
              <a:rPr lang="en-US" altLang="ko-KR" sz="28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4</a:t>
            </a:r>
            <a:endParaRPr lang="ko-KR" altLang="en-US" sz="2800" dirty="0">
              <a:solidFill>
                <a:schemeClr val="tx1"/>
              </a:solidFill>
            </a:endParaRPr>
          </a:p>
        </p:txBody>
      </p:sp>
      <p:sp>
        <p:nvSpPr>
          <p:cNvPr id="11" name="직사각형 10">
            <a:extLst>
              <a:ext uri="{FF2B5EF4-FFF2-40B4-BE49-F238E27FC236}">
                <a16:creationId xmlns:a16="http://schemas.microsoft.com/office/drawing/2014/main" id="{DB3B0983-38D3-F0B0-3580-9F383E1B6629}"/>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4" name="TextBox 13">
            <a:extLst>
              <a:ext uri="{FF2B5EF4-FFF2-40B4-BE49-F238E27FC236}">
                <a16:creationId xmlns:a16="http://schemas.microsoft.com/office/drawing/2014/main" id="{AD82F2BB-A375-03C0-1D48-1199D7D905CC}"/>
              </a:ext>
            </a:extLst>
          </p:cNvPr>
          <p:cNvSpPr txBox="1"/>
          <p:nvPr/>
        </p:nvSpPr>
        <p:spPr>
          <a:xfrm>
            <a:off x="515938" y="1327129"/>
            <a:ext cx="8744550" cy="1015663"/>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(3) </a:t>
            </a:r>
            <a:r>
              <a:rPr lang="en-US" altLang="ko-KR" sz="2000" b="1" i="0" dirty="0">
                <a:solidFill>
                  <a:srgbClr val="0F0F0F"/>
                </a:solidFill>
                <a:effectLst/>
                <a:latin typeface="나눔고딕" panose="020D0604000000000000" pitchFamily="50" charset="-127"/>
                <a:ea typeface="나눔고딕" panose="020D0604000000000000" pitchFamily="50" charset="-127"/>
              </a:rPr>
              <a:t>Changes in FRMSE and FMAE with Bootstrap as Epochs Increase</a:t>
            </a:r>
            <a:endParaRPr lang="ko-KR" altLang="en-US" sz="2000" b="1" dirty="0">
              <a:latin typeface="나눔고딕" panose="020D0604000000000000" pitchFamily="50" charset="-127"/>
              <a:ea typeface="나눔고딕" panose="020D0604000000000000" pitchFamily="50" charset="-127"/>
            </a:endParaRPr>
          </a:p>
          <a:p>
            <a:pPr defTabSz="457200" latinLnBrk="0">
              <a:defRPr/>
            </a:pPr>
            <a:endParaRPr lang="ko-KR" altLang="en-US" sz="2000" b="1" dirty="0">
              <a:latin typeface="나눔고딕" panose="020D0604000000000000" pitchFamily="50" charset="-127"/>
              <a:ea typeface="나눔고딕" panose="020D0604000000000000" pitchFamily="50" charset="-127"/>
            </a:endParaRPr>
          </a:p>
          <a:p>
            <a:pPr defTabSz="457200" latinLnBrk="0">
              <a:defRPr/>
            </a:pP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16" name="TextBox 15">
            <a:extLst>
              <a:ext uri="{FF2B5EF4-FFF2-40B4-BE49-F238E27FC236}">
                <a16:creationId xmlns:a16="http://schemas.microsoft.com/office/drawing/2014/main" id="{D2E884EB-FCF0-C5E0-C0EE-79F06BBD4634}"/>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23/26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06420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사각형: 둥근 모서리 40">
            <a:extLst>
              <a:ext uri="{FF2B5EF4-FFF2-40B4-BE49-F238E27FC236}">
                <a16:creationId xmlns:a16="http://schemas.microsoft.com/office/drawing/2014/main" id="{9569E902-5A1D-9EEE-31F1-E952EBD2A909}"/>
              </a:ext>
            </a:extLst>
          </p:cNvPr>
          <p:cNvSpPr/>
          <p:nvPr/>
        </p:nvSpPr>
        <p:spPr>
          <a:xfrm>
            <a:off x="6095999" y="2095282"/>
            <a:ext cx="5034744" cy="578760"/>
          </a:xfrm>
          <a:prstGeom prst="roundRect">
            <a:avLst>
              <a:gd name="adj" fmla="val 9314"/>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rPr>
              <a:t>V. Conclusions</a:t>
            </a:r>
            <a:endParaRPr lang="ko-KR" altLang="en-US"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96" name="직사각형 95">
            <a:extLst>
              <a:ext uri="{FF2B5EF4-FFF2-40B4-BE49-F238E27FC236}">
                <a16:creationId xmlns:a16="http://schemas.microsoft.com/office/drawing/2014/main" id="{58B33949-1E7B-F45E-1DC7-C604A745C502}"/>
              </a:ext>
            </a:extLst>
          </p:cNvPr>
          <p:cNvSpPr/>
          <p:nvPr/>
        </p:nvSpPr>
        <p:spPr>
          <a:xfrm>
            <a:off x="806203" y="1553665"/>
            <a:ext cx="2567544" cy="830997"/>
          </a:xfrm>
          <a:prstGeom prst="rect">
            <a:avLst/>
          </a:prstGeom>
        </p:spPr>
        <p:txBody>
          <a:bodyPr wrap="none" lIns="72000" rIns="72000">
            <a:spAutoFit/>
          </a:bodyPr>
          <a:lstStyle/>
          <a:p>
            <a:pPr indent="-432519" defTabSz="886714">
              <a:defRPr/>
            </a:pPr>
            <a:r>
              <a:rPr lang="en-US" altLang="ko-KR" sz="4800" b="1" spc="-150" dirty="0">
                <a:ln>
                  <a:solidFill>
                    <a:schemeClr val="accent1">
                      <a:shade val="50000"/>
                      <a:alpha val="0"/>
                    </a:schemeClr>
                  </a:solidFill>
                </a:ln>
                <a:solidFill>
                  <a:srgbClr val="1F273C"/>
                </a:solidFill>
                <a:latin typeface="나눔고딕" panose="020D0604000000000000" pitchFamily="50" charset="-127"/>
                <a:ea typeface="나눔고딕" panose="020D0604000000000000" pitchFamily="50" charset="-127"/>
                <a:cs typeface="Arial" panose="020B0604020202020204" pitchFamily="34" charset="0"/>
              </a:rPr>
              <a:t>Contents</a:t>
            </a:r>
          </a:p>
        </p:txBody>
      </p:sp>
      <p:grpSp>
        <p:nvGrpSpPr>
          <p:cNvPr id="238" name="그룹 237">
            <a:extLst>
              <a:ext uri="{FF2B5EF4-FFF2-40B4-BE49-F238E27FC236}">
                <a16:creationId xmlns:a16="http://schemas.microsoft.com/office/drawing/2014/main" id="{1B7E018C-3344-C714-D6F8-F5FBE6DE13E3}"/>
              </a:ext>
            </a:extLst>
          </p:cNvPr>
          <p:cNvGrpSpPr/>
          <p:nvPr/>
        </p:nvGrpSpPr>
        <p:grpSpPr>
          <a:xfrm>
            <a:off x="6710163" y="5281394"/>
            <a:ext cx="3806417" cy="1522784"/>
            <a:chOff x="7295611" y="5281394"/>
            <a:chExt cx="3806417" cy="1522784"/>
          </a:xfrm>
        </p:grpSpPr>
        <p:grpSp>
          <p:nvGrpSpPr>
            <p:cNvPr id="239" name="그룹 238">
              <a:extLst>
                <a:ext uri="{FF2B5EF4-FFF2-40B4-BE49-F238E27FC236}">
                  <a16:creationId xmlns:a16="http://schemas.microsoft.com/office/drawing/2014/main" id="{E24E2EDB-AC77-7901-C0F1-6D7A4608A986}"/>
                </a:ext>
              </a:extLst>
            </p:cNvPr>
            <p:cNvGrpSpPr/>
            <p:nvPr/>
          </p:nvGrpSpPr>
          <p:grpSpPr>
            <a:xfrm>
              <a:off x="7295611" y="5695937"/>
              <a:ext cx="3806417" cy="1108241"/>
              <a:chOff x="8698441" y="411699"/>
              <a:chExt cx="2934588" cy="854407"/>
            </a:xfrm>
          </p:grpSpPr>
          <p:grpSp>
            <p:nvGrpSpPr>
              <p:cNvPr id="248" name="그룹 247">
                <a:extLst>
                  <a:ext uri="{FF2B5EF4-FFF2-40B4-BE49-F238E27FC236}">
                    <a16:creationId xmlns:a16="http://schemas.microsoft.com/office/drawing/2014/main" id="{31A067F9-F6E7-6972-D0AE-A2D1C8199550}"/>
                  </a:ext>
                </a:extLst>
              </p:cNvPr>
              <p:cNvGrpSpPr/>
              <p:nvPr/>
            </p:nvGrpSpPr>
            <p:grpSpPr>
              <a:xfrm>
                <a:off x="10307620" y="433901"/>
                <a:ext cx="1325409" cy="829027"/>
                <a:chOff x="4824068" y="5759943"/>
                <a:chExt cx="1354262" cy="847074"/>
              </a:xfrm>
            </p:grpSpPr>
            <p:sp>
              <p:nvSpPr>
                <p:cNvPr id="280" name="타원 279">
                  <a:extLst>
                    <a:ext uri="{FF2B5EF4-FFF2-40B4-BE49-F238E27FC236}">
                      <a16:creationId xmlns:a16="http://schemas.microsoft.com/office/drawing/2014/main" id="{773F1EE8-81EB-1662-FCEB-659E858A4259}"/>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281" name="그룹 280">
                  <a:extLst>
                    <a:ext uri="{FF2B5EF4-FFF2-40B4-BE49-F238E27FC236}">
                      <a16:creationId xmlns:a16="http://schemas.microsoft.com/office/drawing/2014/main" id="{593B5EC6-5A64-E4B3-055B-0F4C4D5802CA}"/>
                    </a:ext>
                  </a:extLst>
                </p:cNvPr>
                <p:cNvGrpSpPr/>
                <p:nvPr/>
              </p:nvGrpSpPr>
              <p:grpSpPr>
                <a:xfrm>
                  <a:off x="5167567" y="5909205"/>
                  <a:ext cx="722470" cy="441239"/>
                  <a:chOff x="5227102" y="5204268"/>
                  <a:chExt cx="1304606" cy="796771"/>
                </a:xfrm>
              </p:grpSpPr>
              <p:grpSp>
                <p:nvGrpSpPr>
                  <p:cNvPr id="291" name="그룹 290">
                    <a:extLst>
                      <a:ext uri="{FF2B5EF4-FFF2-40B4-BE49-F238E27FC236}">
                        <a16:creationId xmlns:a16="http://schemas.microsoft.com/office/drawing/2014/main" id="{1A96BD37-ADDA-F682-D051-85DBFA264C0F}"/>
                      </a:ext>
                    </a:extLst>
                  </p:cNvPr>
                  <p:cNvGrpSpPr/>
                  <p:nvPr/>
                </p:nvGrpSpPr>
                <p:grpSpPr>
                  <a:xfrm>
                    <a:off x="5372899" y="5290087"/>
                    <a:ext cx="1158809" cy="710952"/>
                    <a:chOff x="2433686" y="6897216"/>
                    <a:chExt cx="1995268" cy="1224137"/>
                  </a:xfrm>
                  <a:solidFill>
                    <a:schemeClr val="accent2"/>
                  </a:solidFill>
                </p:grpSpPr>
                <p:sp>
                  <p:nvSpPr>
                    <p:cNvPr id="303" name="직사각형 302">
                      <a:extLst>
                        <a:ext uri="{FF2B5EF4-FFF2-40B4-BE49-F238E27FC236}">
                          <a16:creationId xmlns:a16="http://schemas.microsoft.com/office/drawing/2014/main" id="{3DD3B261-9E0A-61FD-B5CB-578776973156}"/>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4" name="직사각형 303">
                      <a:extLst>
                        <a:ext uri="{FF2B5EF4-FFF2-40B4-BE49-F238E27FC236}">
                          <a16:creationId xmlns:a16="http://schemas.microsoft.com/office/drawing/2014/main" id="{B75DA368-0CF9-7005-38E0-497E356FB5C8}"/>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5" name="직사각형 304">
                      <a:extLst>
                        <a:ext uri="{FF2B5EF4-FFF2-40B4-BE49-F238E27FC236}">
                          <a16:creationId xmlns:a16="http://schemas.microsoft.com/office/drawing/2014/main" id="{07DA5F3F-3407-CDE5-08EA-8A99A7DDC090}"/>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6" name="직사각형 305">
                      <a:extLst>
                        <a:ext uri="{FF2B5EF4-FFF2-40B4-BE49-F238E27FC236}">
                          <a16:creationId xmlns:a16="http://schemas.microsoft.com/office/drawing/2014/main" id="{6957AEB7-7FB8-CA0D-34A3-62002B646DD7}"/>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7" name="직사각형 306">
                      <a:extLst>
                        <a:ext uri="{FF2B5EF4-FFF2-40B4-BE49-F238E27FC236}">
                          <a16:creationId xmlns:a16="http://schemas.microsoft.com/office/drawing/2014/main" id="{B852E2AE-FAE5-5671-BEE4-91B8286762A6}"/>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8" name="직사각형 307">
                      <a:extLst>
                        <a:ext uri="{FF2B5EF4-FFF2-40B4-BE49-F238E27FC236}">
                          <a16:creationId xmlns:a16="http://schemas.microsoft.com/office/drawing/2014/main" id="{F3C57A28-D443-808D-69AF-7FCB3CD252AE}"/>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9" name="직사각형 308">
                      <a:extLst>
                        <a:ext uri="{FF2B5EF4-FFF2-40B4-BE49-F238E27FC236}">
                          <a16:creationId xmlns:a16="http://schemas.microsoft.com/office/drawing/2014/main" id="{2EB3B7D7-2FAD-E486-DA56-BE7CBC33D21D}"/>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0" name="직사각형 309">
                      <a:extLst>
                        <a:ext uri="{FF2B5EF4-FFF2-40B4-BE49-F238E27FC236}">
                          <a16:creationId xmlns:a16="http://schemas.microsoft.com/office/drawing/2014/main" id="{D167CDF8-0B84-ACCA-C838-B75F351DC10A}"/>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292" name="자유형: 도형 291">
                    <a:extLst>
                      <a:ext uri="{FF2B5EF4-FFF2-40B4-BE49-F238E27FC236}">
                        <a16:creationId xmlns:a16="http://schemas.microsoft.com/office/drawing/2014/main" id="{75A00711-CFAB-6DAC-59E1-0D71C2F54CFA}"/>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3" name="타원 292">
                    <a:extLst>
                      <a:ext uri="{FF2B5EF4-FFF2-40B4-BE49-F238E27FC236}">
                        <a16:creationId xmlns:a16="http://schemas.microsoft.com/office/drawing/2014/main" id="{EC681C02-CA4F-E60D-7650-9702E4F1459A}"/>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4" name="타원 293">
                    <a:extLst>
                      <a:ext uri="{FF2B5EF4-FFF2-40B4-BE49-F238E27FC236}">
                        <a16:creationId xmlns:a16="http://schemas.microsoft.com/office/drawing/2014/main" id="{57CEB360-BA7A-1500-54DD-E62C42589E38}"/>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5" name="타원 294">
                    <a:extLst>
                      <a:ext uri="{FF2B5EF4-FFF2-40B4-BE49-F238E27FC236}">
                        <a16:creationId xmlns:a16="http://schemas.microsoft.com/office/drawing/2014/main" id="{82645ED0-1F88-7446-8254-3E6680E3BC1B}"/>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6" name="타원 295">
                    <a:extLst>
                      <a:ext uri="{FF2B5EF4-FFF2-40B4-BE49-F238E27FC236}">
                        <a16:creationId xmlns:a16="http://schemas.microsoft.com/office/drawing/2014/main" id="{387C122A-E351-7A8F-8229-1878486439AF}"/>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297" name="그룹 296">
                    <a:extLst>
                      <a:ext uri="{FF2B5EF4-FFF2-40B4-BE49-F238E27FC236}">
                        <a16:creationId xmlns:a16="http://schemas.microsoft.com/office/drawing/2014/main" id="{242AAFB7-1807-4727-77E9-FB7A9BC942BB}"/>
                      </a:ext>
                    </a:extLst>
                  </p:cNvPr>
                  <p:cNvGrpSpPr/>
                  <p:nvPr/>
                </p:nvGrpSpPr>
                <p:grpSpPr>
                  <a:xfrm>
                    <a:off x="5227102" y="5204268"/>
                    <a:ext cx="444938" cy="183904"/>
                    <a:chOff x="2182649" y="6749455"/>
                    <a:chExt cx="766107" cy="316650"/>
                  </a:xfrm>
                </p:grpSpPr>
                <p:sp>
                  <p:nvSpPr>
                    <p:cNvPr id="298" name="직사각형 297">
                      <a:extLst>
                        <a:ext uri="{FF2B5EF4-FFF2-40B4-BE49-F238E27FC236}">
                          <a16:creationId xmlns:a16="http://schemas.microsoft.com/office/drawing/2014/main" id="{63DBFDB4-F177-2DAF-3776-57F2BDD920C0}"/>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9" name="직사각형 298">
                      <a:extLst>
                        <a:ext uri="{FF2B5EF4-FFF2-40B4-BE49-F238E27FC236}">
                          <a16:creationId xmlns:a16="http://schemas.microsoft.com/office/drawing/2014/main" id="{E6692359-9631-D62A-EFEF-2EB94B34E278}"/>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0" name="직사각형 299">
                      <a:extLst>
                        <a:ext uri="{FF2B5EF4-FFF2-40B4-BE49-F238E27FC236}">
                          <a16:creationId xmlns:a16="http://schemas.microsoft.com/office/drawing/2014/main" id="{F7EED5AF-70AA-0880-675B-F764E9948BF0}"/>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1" name="직사각형 300">
                      <a:extLst>
                        <a:ext uri="{FF2B5EF4-FFF2-40B4-BE49-F238E27FC236}">
                          <a16:creationId xmlns:a16="http://schemas.microsoft.com/office/drawing/2014/main" id="{3A3317D2-C9F2-B774-EF5D-369F9867BFF5}"/>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2" name="직사각형 301">
                      <a:extLst>
                        <a:ext uri="{FF2B5EF4-FFF2-40B4-BE49-F238E27FC236}">
                          <a16:creationId xmlns:a16="http://schemas.microsoft.com/office/drawing/2014/main" id="{880D4A04-858B-57DC-C58E-83A2D72C2D42}"/>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282" name="자유형: 도형 281">
                  <a:extLst>
                    <a:ext uri="{FF2B5EF4-FFF2-40B4-BE49-F238E27FC236}">
                      <a16:creationId xmlns:a16="http://schemas.microsoft.com/office/drawing/2014/main" id="{5BF82CC8-2588-F65F-ACFA-E90B475E84FA}"/>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3" name="자유형: 도형 282">
                  <a:extLst>
                    <a:ext uri="{FF2B5EF4-FFF2-40B4-BE49-F238E27FC236}">
                      <a16:creationId xmlns:a16="http://schemas.microsoft.com/office/drawing/2014/main" id="{1B96F0F4-F152-82A8-45E3-E4CBBE9D6434}"/>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284" name="그룹 283">
                  <a:extLst>
                    <a:ext uri="{FF2B5EF4-FFF2-40B4-BE49-F238E27FC236}">
                      <a16:creationId xmlns:a16="http://schemas.microsoft.com/office/drawing/2014/main" id="{21BBC4D2-297A-9846-FB3B-74E5607F2DA3}"/>
                    </a:ext>
                  </a:extLst>
                </p:cNvPr>
                <p:cNvGrpSpPr/>
                <p:nvPr/>
              </p:nvGrpSpPr>
              <p:grpSpPr>
                <a:xfrm>
                  <a:off x="5041336" y="5759943"/>
                  <a:ext cx="1011558" cy="844196"/>
                  <a:chOff x="5041336" y="5592303"/>
                  <a:chExt cx="1011558" cy="844196"/>
                </a:xfrm>
              </p:grpSpPr>
              <p:sp>
                <p:nvSpPr>
                  <p:cNvPr id="287" name="사다리꼴 286">
                    <a:extLst>
                      <a:ext uri="{FF2B5EF4-FFF2-40B4-BE49-F238E27FC236}">
                        <a16:creationId xmlns:a16="http://schemas.microsoft.com/office/drawing/2014/main" id="{053D7F76-F8F6-1987-77EC-6D2F453FA572}"/>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8" name="사각형: 둥근 모서리 287">
                    <a:extLst>
                      <a:ext uri="{FF2B5EF4-FFF2-40B4-BE49-F238E27FC236}">
                        <a16:creationId xmlns:a16="http://schemas.microsoft.com/office/drawing/2014/main" id="{9E9C2468-072F-D6C1-0320-887631E857E4}"/>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9" name="자유형: 도형 288">
                    <a:extLst>
                      <a:ext uri="{FF2B5EF4-FFF2-40B4-BE49-F238E27FC236}">
                        <a16:creationId xmlns:a16="http://schemas.microsoft.com/office/drawing/2014/main" id="{80F84EA4-890F-2E2E-C996-0C28321CF222}"/>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90" name="자유형: 도형 289">
                    <a:extLst>
                      <a:ext uri="{FF2B5EF4-FFF2-40B4-BE49-F238E27FC236}">
                        <a16:creationId xmlns:a16="http://schemas.microsoft.com/office/drawing/2014/main" id="{1365C93F-8CCF-7072-3786-A89F0BC1BD76}"/>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285" name="자유형: 도형 284">
                  <a:extLst>
                    <a:ext uri="{FF2B5EF4-FFF2-40B4-BE49-F238E27FC236}">
                      <a16:creationId xmlns:a16="http://schemas.microsoft.com/office/drawing/2014/main" id="{8F9B2893-0743-0E03-6BAF-6043EA268F61}"/>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6" name="자유형: 도형 285">
                  <a:extLst>
                    <a:ext uri="{FF2B5EF4-FFF2-40B4-BE49-F238E27FC236}">
                      <a16:creationId xmlns:a16="http://schemas.microsoft.com/office/drawing/2014/main" id="{17D46D0D-9D0D-CB91-EB98-581956630BCC}"/>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249" name="그룹 248">
                <a:extLst>
                  <a:ext uri="{FF2B5EF4-FFF2-40B4-BE49-F238E27FC236}">
                    <a16:creationId xmlns:a16="http://schemas.microsoft.com/office/drawing/2014/main" id="{C8BA3820-BD9F-D19E-7D30-6042547A5B4C}"/>
                  </a:ext>
                </a:extLst>
              </p:cNvPr>
              <p:cNvGrpSpPr/>
              <p:nvPr/>
            </p:nvGrpSpPr>
            <p:grpSpPr>
              <a:xfrm>
                <a:off x="8698441" y="411699"/>
                <a:ext cx="1588794" cy="854407"/>
                <a:chOff x="3179860" y="5569619"/>
                <a:chExt cx="1623381" cy="873007"/>
              </a:xfrm>
            </p:grpSpPr>
            <p:grpSp>
              <p:nvGrpSpPr>
                <p:cNvPr id="250" name="그룹 249">
                  <a:extLst>
                    <a:ext uri="{FF2B5EF4-FFF2-40B4-BE49-F238E27FC236}">
                      <a16:creationId xmlns:a16="http://schemas.microsoft.com/office/drawing/2014/main" id="{5118A030-DBC9-92F2-4E5E-D8CD54DA5B1E}"/>
                    </a:ext>
                  </a:extLst>
                </p:cNvPr>
                <p:cNvGrpSpPr/>
                <p:nvPr/>
              </p:nvGrpSpPr>
              <p:grpSpPr>
                <a:xfrm>
                  <a:off x="4240365" y="6051178"/>
                  <a:ext cx="410801" cy="391448"/>
                  <a:chOff x="3593344" y="3031919"/>
                  <a:chExt cx="801063" cy="763327"/>
                </a:xfrm>
              </p:grpSpPr>
              <p:grpSp>
                <p:nvGrpSpPr>
                  <p:cNvPr id="275" name="그룹 274">
                    <a:extLst>
                      <a:ext uri="{FF2B5EF4-FFF2-40B4-BE49-F238E27FC236}">
                        <a16:creationId xmlns:a16="http://schemas.microsoft.com/office/drawing/2014/main" id="{74B739B9-1120-7705-EE54-B30DCF86BDF8}"/>
                      </a:ext>
                    </a:extLst>
                  </p:cNvPr>
                  <p:cNvGrpSpPr/>
                  <p:nvPr/>
                </p:nvGrpSpPr>
                <p:grpSpPr>
                  <a:xfrm>
                    <a:off x="3593344" y="3031919"/>
                    <a:ext cx="572102" cy="572102"/>
                    <a:chOff x="3583940" y="3813727"/>
                    <a:chExt cx="502920" cy="502920"/>
                  </a:xfrm>
                </p:grpSpPr>
                <p:sp>
                  <p:nvSpPr>
                    <p:cNvPr id="277" name="타원 276">
                      <a:extLst>
                        <a:ext uri="{FF2B5EF4-FFF2-40B4-BE49-F238E27FC236}">
                          <a16:creationId xmlns:a16="http://schemas.microsoft.com/office/drawing/2014/main" id="{C029777C-984D-CC65-F2A0-ABB1B607C601}"/>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8" name="타원 277">
                      <a:extLst>
                        <a:ext uri="{FF2B5EF4-FFF2-40B4-BE49-F238E27FC236}">
                          <a16:creationId xmlns:a16="http://schemas.microsoft.com/office/drawing/2014/main" id="{41CC91AF-63A6-E914-E744-2ABE5831963C}"/>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9" name="타원 278">
                      <a:extLst>
                        <a:ext uri="{FF2B5EF4-FFF2-40B4-BE49-F238E27FC236}">
                          <a16:creationId xmlns:a16="http://schemas.microsoft.com/office/drawing/2014/main" id="{AF8469D9-6421-092E-02B9-06E193BFDE9D}"/>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276" name="자유형: 도형 275">
                    <a:extLst>
                      <a:ext uri="{FF2B5EF4-FFF2-40B4-BE49-F238E27FC236}">
                        <a16:creationId xmlns:a16="http://schemas.microsoft.com/office/drawing/2014/main" id="{5D694C06-EEC1-6907-D93E-D3D4322CF1D8}"/>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251" name="그룹 250">
                  <a:extLst>
                    <a:ext uri="{FF2B5EF4-FFF2-40B4-BE49-F238E27FC236}">
                      <a16:creationId xmlns:a16="http://schemas.microsoft.com/office/drawing/2014/main" id="{8717DBD6-D79D-DCEB-ED12-E67A580E308B}"/>
                    </a:ext>
                  </a:extLst>
                </p:cNvPr>
                <p:cNvGrpSpPr/>
                <p:nvPr/>
              </p:nvGrpSpPr>
              <p:grpSpPr>
                <a:xfrm>
                  <a:off x="3903302" y="5849448"/>
                  <a:ext cx="339474" cy="411082"/>
                  <a:chOff x="3302297" y="4418230"/>
                  <a:chExt cx="637141" cy="771539"/>
                </a:xfrm>
              </p:grpSpPr>
              <p:grpSp>
                <p:nvGrpSpPr>
                  <p:cNvPr id="267" name="그룹 266">
                    <a:extLst>
                      <a:ext uri="{FF2B5EF4-FFF2-40B4-BE49-F238E27FC236}">
                        <a16:creationId xmlns:a16="http://schemas.microsoft.com/office/drawing/2014/main" id="{D4D0473E-09B4-32B6-B945-B60D42486DBA}"/>
                      </a:ext>
                    </a:extLst>
                  </p:cNvPr>
                  <p:cNvGrpSpPr/>
                  <p:nvPr/>
                </p:nvGrpSpPr>
                <p:grpSpPr>
                  <a:xfrm>
                    <a:off x="3407308" y="4418230"/>
                    <a:ext cx="465552" cy="465552"/>
                    <a:chOff x="3583940" y="3813727"/>
                    <a:chExt cx="502920" cy="502920"/>
                  </a:xfrm>
                </p:grpSpPr>
                <p:sp>
                  <p:nvSpPr>
                    <p:cNvPr id="272" name="타원 271">
                      <a:extLst>
                        <a:ext uri="{FF2B5EF4-FFF2-40B4-BE49-F238E27FC236}">
                          <a16:creationId xmlns:a16="http://schemas.microsoft.com/office/drawing/2014/main" id="{E668B75C-6D3E-BCA2-52E0-8A5C4B083012}"/>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3" name="타원 272">
                      <a:extLst>
                        <a:ext uri="{FF2B5EF4-FFF2-40B4-BE49-F238E27FC236}">
                          <a16:creationId xmlns:a16="http://schemas.microsoft.com/office/drawing/2014/main" id="{3AF80D1D-F8D1-E81C-163C-1D061370A080}"/>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4" name="타원 273">
                      <a:extLst>
                        <a:ext uri="{FF2B5EF4-FFF2-40B4-BE49-F238E27FC236}">
                          <a16:creationId xmlns:a16="http://schemas.microsoft.com/office/drawing/2014/main" id="{8A98E38A-9574-07D8-B1C4-809A07B48B68}"/>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268" name="그래픽 25" descr="과녁">
                    <a:extLst>
                      <a:ext uri="{FF2B5EF4-FFF2-40B4-BE49-F238E27FC236}">
                        <a16:creationId xmlns:a16="http://schemas.microsoft.com/office/drawing/2014/main" id="{C820A7A4-F582-D5BB-D60B-6B1DC25DDB66}"/>
                      </a:ext>
                    </a:extLst>
                  </p:cNvPr>
                  <p:cNvGrpSpPr/>
                  <p:nvPr/>
                </p:nvGrpSpPr>
                <p:grpSpPr>
                  <a:xfrm>
                    <a:off x="3302297" y="4552628"/>
                    <a:ext cx="637141" cy="637141"/>
                    <a:chOff x="4795800" y="3271800"/>
                    <a:chExt cx="914400" cy="914400"/>
                  </a:xfrm>
                  <a:solidFill>
                    <a:schemeClr val="accent3"/>
                  </a:solidFill>
                </p:grpSpPr>
                <p:sp>
                  <p:nvSpPr>
                    <p:cNvPr id="269" name="자유형: 도형 268">
                      <a:extLst>
                        <a:ext uri="{FF2B5EF4-FFF2-40B4-BE49-F238E27FC236}">
                          <a16:creationId xmlns:a16="http://schemas.microsoft.com/office/drawing/2014/main" id="{AB5B0634-0CBA-9E6B-5A88-9619BEDB7029}"/>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0" name="자유형: 도형 269">
                      <a:extLst>
                        <a:ext uri="{FF2B5EF4-FFF2-40B4-BE49-F238E27FC236}">
                          <a16:creationId xmlns:a16="http://schemas.microsoft.com/office/drawing/2014/main" id="{687A77D2-5CAE-3B1E-AE1C-A04237B99646}"/>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1" name="자유형: 도형 270">
                      <a:extLst>
                        <a:ext uri="{FF2B5EF4-FFF2-40B4-BE49-F238E27FC236}">
                          <a16:creationId xmlns:a16="http://schemas.microsoft.com/office/drawing/2014/main" id="{F5E4227C-83BD-1D2E-1517-4D6D2A186548}"/>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252" name="그룹 251">
                  <a:extLst>
                    <a:ext uri="{FF2B5EF4-FFF2-40B4-BE49-F238E27FC236}">
                      <a16:creationId xmlns:a16="http://schemas.microsoft.com/office/drawing/2014/main" id="{B18FE046-D1F2-03A8-2B55-7CBF036DCCB3}"/>
                    </a:ext>
                  </a:extLst>
                </p:cNvPr>
                <p:cNvGrpSpPr/>
                <p:nvPr/>
              </p:nvGrpSpPr>
              <p:grpSpPr>
                <a:xfrm>
                  <a:off x="3179860" y="5569619"/>
                  <a:ext cx="1623381" cy="859437"/>
                  <a:chOff x="1530619" y="3473196"/>
                  <a:chExt cx="2348722" cy="1243441"/>
                </a:xfrm>
              </p:grpSpPr>
              <p:sp>
                <p:nvSpPr>
                  <p:cNvPr id="254" name="자유형 11">
                    <a:extLst>
                      <a:ext uri="{FF2B5EF4-FFF2-40B4-BE49-F238E27FC236}">
                        <a16:creationId xmlns:a16="http://schemas.microsoft.com/office/drawing/2014/main" id="{21917491-8314-26E4-67AC-39CBFC91C97E}"/>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5" name="타원 254">
                    <a:extLst>
                      <a:ext uri="{FF2B5EF4-FFF2-40B4-BE49-F238E27FC236}">
                        <a16:creationId xmlns:a16="http://schemas.microsoft.com/office/drawing/2014/main" id="{EDF97268-1FCB-D6F1-D08E-BA60860AEBE6}"/>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6" name="타원 255">
                    <a:extLst>
                      <a:ext uri="{FF2B5EF4-FFF2-40B4-BE49-F238E27FC236}">
                        <a16:creationId xmlns:a16="http://schemas.microsoft.com/office/drawing/2014/main" id="{63B3367F-33D8-F80B-2B3C-1824B079F586}"/>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7" name="자유형 12">
                    <a:extLst>
                      <a:ext uri="{FF2B5EF4-FFF2-40B4-BE49-F238E27FC236}">
                        <a16:creationId xmlns:a16="http://schemas.microsoft.com/office/drawing/2014/main" id="{E3362F04-C458-C6EB-B802-3D7CA223B8F9}"/>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8" name="자유형 15">
                    <a:extLst>
                      <a:ext uri="{FF2B5EF4-FFF2-40B4-BE49-F238E27FC236}">
                        <a16:creationId xmlns:a16="http://schemas.microsoft.com/office/drawing/2014/main" id="{ADE30357-6D84-2D66-91AE-5D96DE17FA88}"/>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9" name="자유형 16">
                    <a:extLst>
                      <a:ext uri="{FF2B5EF4-FFF2-40B4-BE49-F238E27FC236}">
                        <a16:creationId xmlns:a16="http://schemas.microsoft.com/office/drawing/2014/main" id="{BD3DEB4A-CB74-A463-8D42-81D65619BF7B}"/>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0" name="자유형 17">
                    <a:extLst>
                      <a:ext uri="{FF2B5EF4-FFF2-40B4-BE49-F238E27FC236}">
                        <a16:creationId xmlns:a16="http://schemas.microsoft.com/office/drawing/2014/main" id="{611BC91A-434A-1693-9272-95491569C3A6}"/>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1" name="타원 260">
                    <a:extLst>
                      <a:ext uri="{FF2B5EF4-FFF2-40B4-BE49-F238E27FC236}">
                        <a16:creationId xmlns:a16="http://schemas.microsoft.com/office/drawing/2014/main" id="{17550CD5-EA41-2215-785D-CFBF6DA8647B}"/>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2" name="타원 261">
                    <a:extLst>
                      <a:ext uri="{FF2B5EF4-FFF2-40B4-BE49-F238E27FC236}">
                        <a16:creationId xmlns:a16="http://schemas.microsoft.com/office/drawing/2014/main" id="{69E56DA4-DEAA-1E9D-D850-92B24FFA2F48}"/>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3" name="도넛 740">
                    <a:extLst>
                      <a:ext uri="{FF2B5EF4-FFF2-40B4-BE49-F238E27FC236}">
                        <a16:creationId xmlns:a16="http://schemas.microsoft.com/office/drawing/2014/main" id="{4949B4F9-55FF-F8A9-BD42-90F8D4148540}"/>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264" name="타원 263">
                    <a:extLst>
                      <a:ext uri="{FF2B5EF4-FFF2-40B4-BE49-F238E27FC236}">
                        <a16:creationId xmlns:a16="http://schemas.microsoft.com/office/drawing/2014/main" id="{D7FEA023-D3A9-4CBA-533F-A7DFD7EB8E7C}"/>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5" name="타원 264">
                    <a:extLst>
                      <a:ext uri="{FF2B5EF4-FFF2-40B4-BE49-F238E27FC236}">
                        <a16:creationId xmlns:a16="http://schemas.microsoft.com/office/drawing/2014/main" id="{028E1AF8-A883-818E-57F2-802446210BEB}"/>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6" name="타원 265">
                    <a:extLst>
                      <a:ext uri="{FF2B5EF4-FFF2-40B4-BE49-F238E27FC236}">
                        <a16:creationId xmlns:a16="http://schemas.microsoft.com/office/drawing/2014/main" id="{FA9F0DAA-6629-AD6D-F410-6AC2F866F2A9}"/>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253" name="자유형: 도형 252">
                  <a:extLst>
                    <a:ext uri="{FF2B5EF4-FFF2-40B4-BE49-F238E27FC236}">
                      <a16:creationId xmlns:a16="http://schemas.microsoft.com/office/drawing/2014/main" id="{CC245E62-2BB1-68B3-A420-4706C73F51CB}"/>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240" name="그룹 239">
              <a:extLst>
                <a:ext uri="{FF2B5EF4-FFF2-40B4-BE49-F238E27FC236}">
                  <a16:creationId xmlns:a16="http://schemas.microsoft.com/office/drawing/2014/main" id="{58AB3A16-83B4-03D1-A205-9F67EF78C9D6}"/>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241" name="그룹 240">
                <a:extLst>
                  <a:ext uri="{FF2B5EF4-FFF2-40B4-BE49-F238E27FC236}">
                    <a16:creationId xmlns:a16="http://schemas.microsoft.com/office/drawing/2014/main" id="{6C8EB728-E4EB-1EA4-7960-C9BFFC2BB03E}"/>
                  </a:ext>
                </a:extLst>
              </p:cNvPr>
              <p:cNvGrpSpPr/>
              <p:nvPr/>
            </p:nvGrpSpPr>
            <p:grpSpPr>
              <a:xfrm>
                <a:off x="6376287" y="1052551"/>
                <a:ext cx="791429" cy="1270922"/>
                <a:chOff x="5782430" y="1384175"/>
                <a:chExt cx="791429" cy="1270922"/>
              </a:xfrm>
              <a:grpFill/>
            </p:grpSpPr>
            <p:sp>
              <p:nvSpPr>
                <p:cNvPr id="246" name="자유형: 도형 245">
                  <a:extLst>
                    <a:ext uri="{FF2B5EF4-FFF2-40B4-BE49-F238E27FC236}">
                      <a16:creationId xmlns:a16="http://schemas.microsoft.com/office/drawing/2014/main" id="{32617126-A09A-8954-2D9E-16B7FB6F9481}"/>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7" name="자유형: 도형 246">
                  <a:extLst>
                    <a:ext uri="{FF2B5EF4-FFF2-40B4-BE49-F238E27FC236}">
                      <a16:creationId xmlns:a16="http://schemas.microsoft.com/office/drawing/2014/main" id="{E61904F9-8DC5-6B61-1714-AA717F21D945}"/>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242" name="그룹 241">
                <a:extLst>
                  <a:ext uri="{FF2B5EF4-FFF2-40B4-BE49-F238E27FC236}">
                    <a16:creationId xmlns:a16="http://schemas.microsoft.com/office/drawing/2014/main" id="{04F55221-5C01-3406-F752-71EBDDE4979C}"/>
                  </a:ext>
                </a:extLst>
              </p:cNvPr>
              <p:cNvGrpSpPr/>
              <p:nvPr/>
            </p:nvGrpSpPr>
            <p:grpSpPr>
              <a:xfrm>
                <a:off x="5510226" y="780707"/>
                <a:ext cx="1077934" cy="1050281"/>
                <a:chOff x="39244489" y="22943508"/>
                <a:chExt cx="2984882" cy="2908318"/>
              </a:xfrm>
              <a:grpFill/>
            </p:grpSpPr>
            <p:sp>
              <p:nvSpPr>
                <p:cNvPr id="243" name="자유형: 도형 242">
                  <a:extLst>
                    <a:ext uri="{FF2B5EF4-FFF2-40B4-BE49-F238E27FC236}">
                      <a16:creationId xmlns:a16="http://schemas.microsoft.com/office/drawing/2014/main" id="{BFFB0261-9445-41EB-D3D5-CC98797B0C54}"/>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4" name="자유형: 도형 243">
                  <a:extLst>
                    <a:ext uri="{FF2B5EF4-FFF2-40B4-BE49-F238E27FC236}">
                      <a16:creationId xmlns:a16="http://schemas.microsoft.com/office/drawing/2014/main" id="{05565A76-1B33-0256-387E-1486370B8B6A}"/>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5" name="자유형: 도형 244">
                  <a:extLst>
                    <a:ext uri="{FF2B5EF4-FFF2-40B4-BE49-F238E27FC236}">
                      <a16:creationId xmlns:a16="http://schemas.microsoft.com/office/drawing/2014/main" id="{A97FE26E-E3CB-A7A5-A82B-E936929886B3}"/>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93506B44-B82C-FFCE-3873-8D7258476184}"/>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24/26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67473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D8FBE680-FFA2-75E4-AE1F-FF49EAF33DBD}"/>
              </a:ext>
            </a:extLst>
          </p:cNvPr>
          <p:cNvGrpSpPr/>
          <p:nvPr/>
        </p:nvGrpSpPr>
        <p:grpSpPr>
          <a:xfrm>
            <a:off x="839203" y="1737586"/>
            <a:ext cx="4816738" cy="1986489"/>
            <a:chOff x="582576" y="2483911"/>
            <a:chExt cx="5301757" cy="1986489"/>
          </a:xfrm>
        </p:grpSpPr>
        <p:sp>
          <p:nvSpPr>
            <p:cNvPr id="58" name="사각형: 둥근 모서리 57">
              <a:extLst>
                <a:ext uri="{FF2B5EF4-FFF2-40B4-BE49-F238E27FC236}">
                  <a16:creationId xmlns:a16="http://schemas.microsoft.com/office/drawing/2014/main" id="{A28FD05A-3B75-79C8-302B-41D61FB78443}"/>
                </a:ext>
              </a:extLst>
            </p:cNvPr>
            <p:cNvSpPr/>
            <p:nvPr/>
          </p:nvSpPr>
          <p:spPr>
            <a:xfrm>
              <a:off x="582577" y="2955978"/>
              <a:ext cx="5301756" cy="1514422"/>
            </a:xfrm>
            <a:prstGeom prst="roundRect">
              <a:avLst>
                <a:gd name="adj" fmla="val 0"/>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59" name="사각형: 둥근 모서리 58">
              <a:extLst>
                <a:ext uri="{FF2B5EF4-FFF2-40B4-BE49-F238E27FC236}">
                  <a16:creationId xmlns:a16="http://schemas.microsoft.com/office/drawing/2014/main" id="{1F53EA28-2DE2-BF74-B768-F7CD388158F9}"/>
                </a:ext>
              </a:extLst>
            </p:cNvPr>
            <p:cNvSpPr/>
            <p:nvPr/>
          </p:nvSpPr>
          <p:spPr>
            <a:xfrm>
              <a:off x="582576" y="2483911"/>
              <a:ext cx="5301755" cy="472067"/>
            </a:xfrm>
            <a:prstGeom prst="roundRect">
              <a:avLst>
                <a:gd name="adj" fmla="val 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latin typeface="Söhne"/>
                </a:rPr>
                <a:t>B</a:t>
              </a:r>
              <a:r>
                <a:rPr lang="en-US" altLang="ko-KR" b="0" i="0" dirty="0">
                  <a:solidFill>
                    <a:schemeClr val="bg1"/>
                  </a:solidFill>
                  <a:effectLst/>
                  <a:latin typeface="Söhne"/>
                </a:rPr>
                <a:t>ootstrapping</a:t>
              </a:r>
              <a:endPar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endParaRPr>
            </a:p>
          </p:txBody>
        </p:sp>
      </p:grpSp>
      <p:grpSp>
        <p:nvGrpSpPr>
          <p:cNvPr id="60" name="그룹 59">
            <a:extLst>
              <a:ext uri="{FF2B5EF4-FFF2-40B4-BE49-F238E27FC236}">
                <a16:creationId xmlns:a16="http://schemas.microsoft.com/office/drawing/2014/main" id="{07E5F714-0E0A-1E9B-E59D-66137904C6B7}"/>
              </a:ext>
            </a:extLst>
          </p:cNvPr>
          <p:cNvGrpSpPr/>
          <p:nvPr/>
        </p:nvGrpSpPr>
        <p:grpSpPr>
          <a:xfrm>
            <a:off x="6536060" y="1737586"/>
            <a:ext cx="4816738" cy="1986489"/>
            <a:chOff x="582576" y="2483911"/>
            <a:chExt cx="5301757" cy="1986489"/>
          </a:xfrm>
        </p:grpSpPr>
        <p:sp>
          <p:nvSpPr>
            <p:cNvPr id="61" name="사각형: 둥근 모서리 60">
              <a:extLst>
                <a:ext uri="{FF2B5EF4-FFF2-40B4-BE49-F238E27FC236}">
                  <a16:creationId xmlns:a16="http://schemas.microsoft.com/office/drawing/2014/main" id="{C975E870-F220-DBDA-E4DF-DA8329701A98}"/>
                </a:ext>
              </a:extLst>
            </p:cNvPr>
            <p:cNvSpPr/>
            <p:nvPr/>
          </p:nvSpPr>
          <p:spPr>
            <a:xfrm>
              <a:off x="582577" y="2955978"/>
              <a:ext cx="5301756" cy="1514422"/>
            </a:xfrm>
            <a:prstGeom prst="roundRect">
              <a:avLst>
                <a:gd name="adj" fmla="val 0"/>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62" name="사각형: 둥근 모서리 61">
              <a:extLst>
                <a:ext uri="{FF2B5EF4-FFF2-40B4-BE49-F238E27FC236}">
                  <a16:creationId xmlns:a16="http://schemas.microsoft.com/office/drawing/2014/main" id="{065661FD-54DC-E704-5BCF-8A1103D39AA6}"/>
                </a:ext>
              </a:extLst>
            </p:cNvPr>
            <p:cNvSpPr/>
            <p:nvPr/>
          </p:nvSpPr>
          <p:spPr>
            <a:xfrm>
              <a:off x="582576" y="2483911"/>
              <a:ext cx="5301755" cy="472067"/>
            </a:xfrm>
            <a:prstGeom prst="roundRect">
              <a:avLst>
                <a:gd name="adj" fmla="val 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Fuzzy Data</a:t>
              </a:r>
            </a:p>
          </p:txBody>
        </p:sp>
      </p:grpSp>
      <p:grpSp>
        <p:nvGrpSpPr>
          <p:cNvPr id="66" name="그룹 65">
            <a:extLst>
              <a:ext uri="{FF2B5EF4-FFF2-40B4-BE49-F238E27FC236}">
                <a16:creationId xmlns:a16="http://schemas.microsoft.com/office/drawing/2014/main" id="{F4425974-0887-1DFB-E000-9C7A5283C70B}"/>
              </a:ext>
            </a:extLst>
          </p:cNvPr>
          <p:cNvGrpSpPr/>
          <p:nvPr/>
        </p:nvGrpSpPr>
        <p:grpSpPr>
          <a:xfrm>
            <a:off x="3767693" y="3995765"/>
            <a:ext cx="4816738" cy="1986489"/>
            <a:chOff x="582576" y="2483911"/>
            <a:chExt cx="5301757" cy="1986489"/>
          </a:xfrm>
        </p:grpSpPr>
        <p:sp>
          <p:nvSpPr>
            <p:cNvPr id="67" name="사각형: 둥근 모서리 66">
              <a:extLst>
                <a:ext uri="{FF2B5EF4-FFF2-40B4-BE49-F238E27FC236}">
                  <a16:creationId xmlns:a16="http://schemas.microsoft.com/office/drawing/2014/main" id="{97F5C993-33ED-FE57-5ECA-6B5E708E5AA4}"/>
                </a:ext>
              </a:extLst>
            </p:cNvPr>
            <p:cNvSpPr/>
            <p:nvPr/>
          </p:nvSpPr>
          <p:spPr>
            <a:xfrm>
              <a:off x="582577" y="2955978"/>
              <a:ext cx="5301756" cy="1514422"/>
            </a:xfrm>
            <a:prstGeom prst="roundRect">
              <a:avLst>
                <a:gd name="adj" fmla="val 0"/>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68" name="사각형: 둥근 모서리 67">
              <a:extLst>
                <a:ext uri="{FF2B5EF4-FFF2-40B4-BE49-F238E27FC236}">
                  <a16:creationId xmlns:a16="http://schemas.microsoft.com/office/drawing/2014/main" id="{07A6E4D9-7197-AB36-B758-8F812010629C}"/>
                </a:ext>
              </a:extLst>
            </p:cNvPr>
            <p:cNvSpPr/>
            <p:nvPr/>
          </p:nvSpPr>
          <p:spPr>
            <a:xfrm>
              <a:off x="582576" y="2483911"/>
              <a:ext cx="5301755" cy="472067"/>
            </a:xfrm>
            <a:prstGeom prst="roundRect">
              <a:avLst>
                <a:gd name="adj" fmla="val 0"/>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a:solidFill>
                    <a:schemeClr val="bg1"/>
                  </a:solidFill>
                  <a:effectLst/>
                  <a:latin typeface="Söhne"/>
                </a:rPr>
                <a:t>Future Research</a:t>
              </a:r>
              <a:endPar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endParaRPr>
            </a:p>
          </p:txBody>
        </p:sp>
      </p:grpSp>
      <p:sp>
        <p:nvSpPr>
          <p:cNvPr id="69" name="직사각형 6">
            <a:extLst>
              <a:ext uri="{FF2B5EF4-FFF2-40B4-BE49-F238E27FC236}">
                <a16:creationId xmlns:a16="http://schemas.microsoft.com/office/drawing/2014/main" id="{A62EA5AD-A193-CB01-DEC9-015837580D21}"/>
              </a:ext>
            </a:extLst>
          </p:cNvPr>
          <p:cNvSpPr>
            <a:spLocks noChangeArrowheads="1"/>
          </p:cNvSpPr>
          <p:nvPr/>
        </p:nvSpPr>
        <p:spPr bwMode="auto">
          <a:xfrm>
            <a:off x="832930" y="2323205"/>
            <a:ext cx="4816736" cy="1076894"/>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l">
              <a:buFont typeface="Arial" panose="020B0604020202020204" pitchFamily="34" charset="0"/>
              <a:buChar char="•"/>
            </a:pPr>
            <a:r>
              <a:rPr lang="en-US" altLang="ko-KR" sz="1600" b="0" i="0" dirty="0">
                <a:solidFill>
                  <a:schemeClr val="tx1"/>
                </a:solidFill>
                <a:effectLst/>
                <a:latin typeface="Söhne"/>
              </a:rPr>
              <a:t> Increases stability of parameter estimates with limited data</a:t>
            </a:r>
          </a:p>
          <a:p>
            <a:pPr algn="l">
              <a:buFont typeface="Arial" panose="020B0604020202020204" pitchFamily="34" charset="0"/>
              <a:buChar char="•"/>
            </a:pPr>
            <a:r>
              <a:rPr lang="en-US" altLang="ko-KR" sz="1600" b="0" i="0" dirty="0">
                <a:solidFill>
                  <a:schemeClr val="tx1"/>
                </a:solidFill>
                <a:effectLst/>
                <a:latin typeface="Söhne"/>
              </a:rPr>
              <a:t> Enhances robustness and reliability in causal analysis</a:t>
            </a:r>
          </a:p>
          <a:p>
            <a:pPr algn="l">
              <a:buFont typeface="Arial" panose="020B0604020202020204" pitchFamily="34" charset="0"/>
              <a:buChar char="•"/>
            </a:pPr>
            <a:r>
              <a:rPr lang="en-US" altLang="ko-KR" sz="1600" b="0" i="0" dirty="0">
                <a:solidFill>
                  <a:schemeClr val="tx1"/>
                </a:solidFill>
                <a:effectLst/>
                <a:latin typeface="Söhne"/>
              </a:rPr>
              <a:t> Reduces estimation instability in small datasets</a:t>
            </a:r>
          </a:p>
        </p:txBody>
      </p:sp>
      <p:sp>
        <p:nvSpPr>
          <p:cNvPr id="70" name="직사각형 6">
            <a:extLst>
              <a:ext uri="{FF2B5EF4-FFF2-40B4-BE49-F238E27FC236}">
                <a16:creationId xmlns:a16="http://schemas.microsoft.com/office/drawing/2014/main" id="{9BC85278-7C01-DF61-A493-334C81598D77}"/>
              </a:ext>
            </a:extLst>
          </p:cNvPr>
          <p:cNvSpPr>
            <a:spLocks noChangeArrowheads="1"/>
          </p:cNvSpPr>
          <p:nvPr/>
        </p:nvSpPr>
        <p:spPr bwMode="auto">
          <a:xfrm>
            <a:off x="6536059" y="2323205"/>
            <a:ext cx="5181807" cy="150051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latinLnBrk="0">
              <a:lnSpc>
                <a:spcPct val="120000"/>
              </a:lnSpc>
              <a:buFont typeface="Arial" panose="020B0604020202020204" pitchFamily="34" charset="0"/>
              <a:buChar char="•"/>
            </a:pPr>
            <a:r>
              <a:rPr lang="en-US" altLang="ko-KR" sz="1600" b="0" i="0" dirty="0">
                <a:solidFill>
                  <a:srgbClr val="0F0F0F"/>
                </a:solidFill>
                <a:effectLst/>
                <a:latin typeface="Söhne"/>
              </a:rPr>
              <a:t>Reduced Possibility of Information Loss</a:t>
            </a:r>
          </a:p>
          <a:p>
            <a:pPr marL="177800" indent="-177800" latinLnBrk="0">
              <a:lnSpc>
                <a:spcPct val="120000"/>
              </a:lnSpc>
              <a:buFont typeface="Arial" panose="020B0604020202020204" pitchFamily="34" charset="0"/>
              <a:buChar char="•"/>
            </a:pPr>
            <a:r>
              <a:rPr lang="en-US" altLang="ko-KR" sz="1600" b="0" i="0" dirty="0">
                <a:solidFill>
                  <a:srgbClr val="0F0F0F"/>
                </a:solidFill>
                <a:effectLst/>
                <a:latin typeface="Söhne"/>
              </a:rPr>
              <a:t>More Efficient and Logical than Conventional Methods</a:t>
            </a:r>
          </a:p>
          <a:p>
            <a:pPr marL="177800" indent="-177800" latinLnBrk="0">
              <a:lnSpc>
                <a:spcPct val="120000"/>
              </a:lnSpc>
              <a:buFont typeface="Arial" panose="020B0604020202020204" pitchFamily="34" charset="0"/>
              <a:buChar char="•"/>
            </a:pPr>
            <a:r>
              <a:rPr lang="en-US" altLang="ko-KR" sz="1600" b="0" i="0" dirty="0">
                <a:solidFill>
                  <a:srgbClr val="0F0F0F"/>
                </a:solidFill>
                <a:effectLst/>
                <a:latin typeface="Söhne"/>
              </a:rPr>
              <a:t>Analysis with Fuzzy Data Yields Higher Positive Effects</a:t>
            </a:r>
            <a:endParaRPr lang="en-US" altLang="ko-KR" sz="16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72" name="직사각형 6">
            <a:extLst>
              <a:ext uri="{FF2B5EF4-FFF2-40B4-BE49-F238E27FC236}">
                <a16:creationId xmlns:a16="http://schemas.microsoft.com/office/drawing/2014/main" id="{2C8FA374-E726-2CDB-A85F-181EE4980DF4}"/>
              </a:ext>
            </a:extLst>
          </p:cNvPr>
          <p:cNvSpPr>
            <a:spLocks noChangeArrowheads="1"/>
          </p:cNvSpPr>
          <p:nvPr/>
        </p:nvSpPr>
        <p:spPr bwMode="auto">
          <a:xfrm>
            <a:off x="3767693" y="4567472"/>
            <a:ext cx="4816736" cy="1076894"/>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latinLnBrk="0">
              <a:lnSpc>
                <a:spcPct val="120000"/>
              </a:lnSpc>
              <a:buFont typeface="Arial" panose="020B0604020202020204" pitchFamily="34" charset="0"/>
              <a:buChar char="•"/>
            </a:pPr>
            <a:r>
              <a:rPr lang="en-US" altLang="ko-KR" sz="1600" b="0" i="0" dirty="0">
                <a:solidFill>
                  <a:srgbClr val="0F0F0F"/>
                </a:solidFill>
                <a:effectLst/>
                <a:latin typeface="Söhne"/>
              </a:rPr>
              <a:t>Moderated Mediation Analysis Using Bootstrap </a:t>
            </a:r>
          </a:p>
          <a:p>
            <a:pPr marL="177800" indent="-177800" latinLnBrk="0">
              <a:lnSpc>
                <a:spcPct val="120000"/>
              </a:lnSpc>
              <a:buFont typeface="Arial" panose="020B0604020202020204" pitchFamily="34" charset="0"/>
              <a:buChar char="•"/>
            </a:pPr>
            <a:r>
              <a:rPr lang="en-US" altLang="ko-KR" sz="1600" b="0" i="0" dirty="0">
                <a:solidFill>
                  <a:srgbClr val="0F0F0F"/>
                </a:solidFill>
                <a:effectLst/>
                <a:latin typeface="Söhne"/>
              </a:rPr>
              <a:t>More Complex Models</a:t>
            </a:r>
            <a:endParaRPr lang="en-US" altLang="ko-KR" sz="16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 name="직사각형 1">
            <a:extLst>
              <a:ext uri="{FF2B5EF4-FFF2-40B4-BE49-F238E27FC236}">
                <a16:creationId xmlns:a16="http://schemas.microsoft.com/office/drawing/2014/main" id="{59625BEF-C1A3-CF54-8482-DCC56944AF96}"/>
              </a:ext>
            </a:extLst>
          </p:cNvPr>
          <p:cNvSpPr/>
          <p:nvPr/>
        </p:nvSpPr>
        <p:spPr>
          <a:xfrm>
            <a:off x="1143161" y="421498"/>
            <a:ext cx="5133101" cy="523220"/>
          </a:xfrm>
          <a:prstGeom prst="rect">
            <a:avLst/>
          </a:prstGeom>
        </p:spPr>
        <p:txBody>
          <a:bodyPr wrap="square">
            <a:spAutoFit/>
          </a:bodyPr>
          <a:lstStyle/>
          <a:p>
            <a:pPr defTabSz="457200" latinLnBrk="0">
              <a:defRPr/>
            </a:pPr>
            <a:r>
              <a:rPr lang="en-US" altLang="ko-KR" sz="28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rPr>
              <a:t>Conclusions</a:t>
            </a:r>
            <a:endParaRPr lang="ko-KR" altLang="en-US" sz="2800" b="1" spc="-150" dirty="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4" name="사각형: 둥근 모서리 3">
            <a:extLst>
              <a:ext uri="{FF2B5EF4-FFF2-40B4-BE49-F238E27FC236}">
                <a16:creationId xmlns:a16="http://schemas.microsoft.com/office/drawing/2014/main" id="{FC851598-AF60-3C4E-FD01-179ACE3A5173}"/>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dirty="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05</a:t>
            </a:r>
            <a:endParaRPr lang="ko-KR" altLang="en-US" sz="2800" dirty="0">
              <a:solidFill>
                <a:schemeClr val="tx1"/>
              </a:solidFill>
            </a:endParaRPr>
          </a:p>
        </p:txBody>
      </p:sp>
      <p:sp>
        <p:nvSpPr>
          <p:cNvPr id="5" name="직사각형 4">
            <a:extLst>
              <a:ext uri="{FF2B5EF4-FFF2-40B4-BE49-F238E27FC236}">
                <a16:creationId xmlns:a16="http://schemas.microsoft.com/office/drawing/2014/main" id="{6080631D-79C9-FB56-F3DE-8F767D115EAB}"/>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6" name="TextBox 5">
            <a:extLst>
              <a:ext uri="{FF2B5EF4-FFF2-40B4-BE49-F238E27FC236}">
                <a16:creationId xmlns:a16="http://schemas.microsoft.com/office/drawing/2014/main" id="{66366891-5999-68E6-7A74-C1249E3CD8D2}"/>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25/26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89278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816E5EEA-9676-F85D-30C1-56C619B9EFC2}"/>
              </a:ext>
            </a:extLst>
          </p:cNvPr>
          <p:cNvSpPr/>
          <p:nvPr/>
        </p:nvSpPr>
        <p:spPr>
          <a:xfrm>
            <a:off x="1983806" y="2314813"/>
            <a:ext cx="8198893" cy="923330"/>
          </a:xfrm>
          <a:prstGeom prst="rect">
            <a:avLst/>
          </a:prstGeom>
        </p:spPr>
        <p:txBody>
          <a:bodyPr wrap="none" lIns="72000" rIns="72000">
            <a:spAutoFit/>
          </a:bodyPr>
          <a:lstStyle/>
          <a:p>
            <a:pPr indent="-432519" algn="ctr" defTabSz="886714">
              <a:defRPr/>
            </a:pPr>
            <a:r>
              <a:rPr lang="en-US" altLang="ko-KR" sz="5400" b="0" i="0" dirty="0">
                <a:solidFill>
                  <a:srgbClr val="0F0F0F"/>
                </a:solidFill>
                <a:effectLst/>
                <a:latin typeface="Söhne"/>
              </a:rPr>
              <a:t>Thank you for </a:t>
            </a:r>
            <a:r>
              <a:rPr lang="en-US" altLang="ko-KR" sz="5400" b="0" i="0" dirty="0">
                <a:solidFill>
                  <a:srgbClr val="374151"/>
                </a:solidFill>
                <a:effectLst/>
                <a:latin typeface="Söhne"/>
              </a:rPr>
              <a:t>your attention</a:t>
            </a:r>
            <a:endParaRPr lang="ko-KR" altLang="en-US" sz="5400" b="1" spc="-150" dirty="0">
              <a:ln>
                <a:solidFill>
                  <a:schemeClr val="accent1">
                    <a:shade val="50000"/>
                    <a:alpha val="0"/>
                  </a:schemeClr>
                </a:solidFill>
              </a:ln>
              <a:latin typeface="나눔고딕" panose="020D0604000000000000" pitchFamily="50" charset="-127"/>
              <a:ea typeface="나눔고딕" panose="020D0604000000000000" pitchFamily="50" charset="-127"/>
              <a:cs typeface="Arial" panose="020B0604020202020204" pitchFamily="34" charset="0"/>
            </a:endParaRPr>
          </a:p>
        </p:txBody>
      </p:sp>
      <p:sp>
        <p:nvSpPr>
          <p:cNvPr id="24" name="TextBox 23">
            <a:extLst>
              <a:ext uri="{FF2B5EF4-FFF2-40B4-BE49-F238E27FC236}">
                <a16:creationId xmlns:a16="http://schemas.microsoft.com/office/drawing/2014/main" id="{7ECFE402-9454-8AE6-40C4-6ABBE5784057}"/>
              </a:ext>
            </a:extLst>
          </p:cNvPr>
          <p:cNvSpPr txBox="1"/>
          <p:nvPr/>
        </p:nvSpPr>
        <p:spPr>
          <a:xfrm>
            <a:off x="4523913" y="4482387"/>
            <a:ext cx="3144174" cy="646331"/>
          </a:xfrm>
          <a:prstGeom prst="rect">
            <a:avLst/>
          </a:prstGeom>
          <a:noFill/>
        </p:spPr>
        <p:txBody>
          <a:bodyPr wrap="square" lIns="72000" rIns="72000" rtlCol="0">
            <a:spAutoFit/>
          </a:bodyPr>
          <a:lstStyle/>
          <a:p>
            <a:pPr algn="ctr"/>
            <a:r>
              <a:rPr lang="en-US" altLang="ko-KR" sz="3600" b="1" spc="-40">
                <a:ln>
                  <a:solidFill>
                    <a:schemeClr val="accent1">
                      <a:shade val="50000"/>
                      <a:alpha val="0"/>
                    </a:schemeClr>
                  </a:solidFill>
                </a:ln>
                <a:solidFill>
                  <a:schemeClr val="accent2"/>
                </a:solidFill>
                <a:latin typeface="나눔고딕" panose="020D0604000000000000" pitchFamily="50" charset="-127"/>
                <a:ea typeface="나눔고딕" panose="020D0604000000000000" pitchFamily="50" charset="-127"/>
                <a:cs typeface="Tahoma" panose="020B0604030504040204" pitchFamily="34" charset="0"/>
              </a:rPr>
              <a:t>Q&amp;A</a:t>
            </a:r>
            <a:endParaRPr lang="ko-KR" altLang="en-US" sz="3600" b="1" spc="-40">
              <a:ln>
                <a:solidFill>
                  <a:schemeClr val="accent1">
                    <a:shade val="50000"/>
                    <a:alpha val="0"/>
                  </a:schemeClr>
                </a:solidFill>
              </a:ln>
              <a:solidFill>
                <a:schemeClr val="accent2"/>
              </a:solidFill>
              <a:latin typeface="나눔고딕" panose="020D0604000000000000" pitchFamily="50" charset="-127"/>
              <a:ea typeface="나눔고딕" panose="020D0604000000000000" pitchFamily="50" charset="-127"/>
              <a:cs typeface="Tahoma" panose="020B0604030504040204" pitchFamily="34" charset="0"/>
            </a:endParaRPr>
          </a:p>
        </p:txBody>
      </p:sp>
      <p:grpSp>
        <p:nvGrpSpPr>
          <p:cNvPr id="6" name="그룹 5">
            <a:extLst>
              <a:ext uri="{FF2B5EF4-FFF2-40B4-BE49-F238E27FC236}">
                <a16:creationId xmlns:a16="http://schemas.microsoft.com/office/drawing/2014/main" id="{DEAFFDAF-D9AA-E5B3-EAB4-4C6C64D08AB8}"/>
              </a:ext>
            </a:extLst>
          </p:cNvPr>
          <p:cNvGrpSpPr/>
          <p:nvPr/>
        </p:nvGrpSpPr>
        <p:grpSpPr>
          <a:xfrm>
            <a:off x="5558784" y="3496962"/>
            <a:ext cx="1074432" cy="897588"/>
            <a:chOff x="4501413" y="2115798"/>
            <a:chExt cx="275982" cy="233082"/>
          </a:xfrm>
          <a:solidFill>
            <a:schemeClr val="accent5"/>
          </a:solidFill>
        </p:grpSpPr>
        <p:sp>
          <p:nvSpPr>
            <p:cNvPr id="7" name="자유형: 도형 6">
              <a:extLst>
                <a:ext uri="{FF2B5EF4-FFF2-40B4-BE49-F238E27FC236}">
                  <a16:creationId xmlns:a16="http://schemas.microsoft.com/office/drawing/2014/main" id="{ABB0CE12-725F-B5F5-A1D8-0D8FAF958048}"/>
                </a:ext>
              </a:extLst>
            </p:cNvPr>
            <p:cNvSpPr/>
            <p:nvPr/>
          </p:nvSpPr>
          <p:spPr>
            <a:xfrm rot="13108298" flipH="1">
              <a:off x="4501413" y="2115798"/>
              <a:ext cx="183260" cy="222401"/>
            </a:xfrm>
            <a:custGeom>
              <a:avLst/>
              <a:gdLst>
                <a:gd name="connsiteX0" fmla="*/ 109630 w 183260"/>
                <a:gd name="connsiteY0" fmla="*/ 171307 h 222401"/>
                <a:gd name="connsiteX1" fmla="*/ 107605 w 183260"/>
                <a:gd name="connsiteY1" fmla="*/ 153604 h 222401"/>
                <a:gd name="connsiteX2" fmla="*/ 125308 w 183260"/>
                <a:gd name="connsiteY2" fmla="*/ 151578 h 222401"/>
                <a:gd name="connsiteX3" fmla="*/ 127334 w 183260"/>
                <a:gd name="connsiteY3" fmla="*/ 169281 h 222401"/>
                <a:gd name="connsiteX4" fmla="*/ 109630 w 183260"/>
                <a:gd name="connsiteY4" fmla="*/ 171307 h 222401"/>
                <a:gd name="connsiteX5" fmla="*/ 79376 w 183260"/>
                <a:gd name="connsiteY5" fmla="*/ 147266 h 222401"/>
                <a:gd name="connsiteX6" fmla="*/ 77350 w 183260"/>
                <a:gd name="connsiteY6" fmla="*/ 129563 h 222401"/>
                <a:gd name="connsiteX7" fmla="*/ 95054 w 183260"/>
                <a:gd name="connsiteY7" fmla="*/ 127537 h 222401"/>
                <a:gd name="connsiteX8" fmla="*/ 97080 w 183260"/>
                <a:gd name="connsiteY8" fmla="*/ 145240 h 222401"/>
                <a:gd name="connsiteX9" fmla="*/ 79376 w 183260"/>
                <a:gd name="connsiteY9" fmla="*/ 147266 h 222401"/>
                <a:gd name="connsiteX10" fmla="*/ 49121 w 183260"/>
                <a:gd name="connsiteY10" fmla="*/ 123225 h 222401"/>
                <a:gd name="connsiteX11" fmla="*/ 47095 w 183260"/>
                <a:gd name="connsiteY11" fmla="*/ 105521 h 222401"/>
                <a:gd name="connsiteX12" fmla="*/ 64799 w 183260"/>
                <a:gd name="connsiteY12" fmla="*/ 103495 h 222401"/>
                <a:gd name="connsiteX13" fmla="*/ 66825 w 183260"/>
                <a:gd name="connsiteY13" fmla="*/ 121199 h 222401"/>
                <a:gd name="connsiteX14" fmla="*/ 49121 w 183260"/>
                <a:gd name="connsiteY14" fmla="*/ 123225 h 222401"/>
                <a:gd name="connsiteX15" fmla="*/ 26837 w 183260"/>
                <a:gd name="connsiteY15" fmla="*/ 195563 h 222401"/>
                <a:gd name="connsiteX16" fmla="*/ 156422 w 183260"/>
                <a:gd name="connsiteY16" fmla="*/ 195563 h 222401"/>
                <a:gd name="connsiteX17" fmla="*/ 156422 w 183260"/>
                <a:gd name="connsiteY17" fmla="*/ 65978 h 222401"/>
                <a:gd name="connsiteX18" fmla="*/ 131779 w 183260"/>
                <a:gd name="connsiteY18" fmla="*/ 48833 h 222401"/>
                <a:gd name="connsiteX19" fmla="*/ 117618 w 183260"/>
                <a:gd name="connsiteY19" fmla="*/ 0 h 222401"/>
                <a:gd name="connsiteX20" fmla="*/ 105871 w 183260"/>
                <a:gd name="connsiteY20" fmla="*/ 40505 h 222401"/>
                <a:gd name="connsiteX21" fmla="*/ 26837 w 183260"/>
                <a:gd name="connsiteY21" fmla="*/ 65978 h 222401"/>
                <a:gd name="connsiteX22" fmla="*/ 26837 w 183260"/>
                <a:gd name="connsiteY22" fmla="*/ 195563 h 22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260" h="222401">
                  <a:moveTo>
                    <a:pt x="109630" y="171307"/>
                  </a:moveTo>
                  <a:cubicBezTo>
                    <a:pt x="104182" y="166978"/>
                    <a:pt x="103275" y="159052"/>
                    <a:pt x="107605" y="153604"/>
                  </a:cubicBezTo>
                  <a:cubicBezTo>
                    <a:pt x="111934" y="148155"/>
                    <a:pt x="119860" y="147248"/>
                    <a:pt x="125308" y="151578"/>
                  </a:cubicBezTo>
                  <a:cubicBezTo>
                    <a:pt x="130756" y="155907"/>
                    <a:pt x="131663" y="163833"/>
                    <a:pt x="127334" y="169281"/>
                  </a:cubicBezTo>
                  <a:cubicBezTo>
                    <a:pt x="123005" y="174729"/>
                    <a:pt x="115079" y="175636"/>
                    <a:pt x="109630" y="171307"/>
                  </a:cubicBezTo>
                  <a:close/>
                  <a:moveTo>
                    <a:pt x="79376" y="147266"/>
                  </a:moveTo>
                  <a:cubicBezTo>
                    <a:pt x="73928" y="142937"/>
                    <a:pt x="73021" y="135011"/>
                    <a:pt x="77350" y="129563"/>
                  </a:cubicBezTo>
                  <a:cubicBezTo>
                    <a:pt x="81680" y="124114"/>
                    <a:pt x="89606" y="123207"/>
                    <a:pt x="95054" y="127537"/>
                  </a:cubicBezTo>
                  <a:cubicBezTo>
                    <a:pt x="100502" y="131866"/>
                    <a:pt x="101409" y="139792"/>
                    <a:pt x="97080" y="145240"/>
                  </a:cubicBezTo>
                  <a:cubicBezTo>
                    <a:pt x="92750" y="150689"/>
                    <a:pt x="84825" y="151596"/>
                    <a:pt x="79376" y="147266"/>
                  </a:cubicBezTo>
                  <a:close/>
                  <a:moveTo>
                    <a:pt x="49121" y="123225"/>
                  </a:moveTo>
                  <a:cubicBezTo>
                    <a:pt x="43673" y="118895"/>
                    <a:pt x="42766" y="110970"/>
                    <a:pt x="47095" y="105521"/>
                  </a:cubicBezTo>
                  <a:cubicBezTo>
                    <a:pt x="51425" y="100073"/>
                    <a:pt x="59350" y="99166"/>
                    <a:pt x="64799" y="103495"/>
                  </a:cubicBezTo>
                  <a:cubicBezTo>
                    <a:pt x="70247" y="107825"/>
                    <a:pt x="71154" y="115750"/>
                    <a:pt x="66825" y="121199"/>
                  </a:cubicBezTo>
                  <a:cubicBezTo>
                    <a:pt x="62495" y="126647"/>
                    <a:pt x="54570" y="127554"/>
                    <a:pt x="49121" y="123225"/>
                  </a:cubicBezTo>
                  <a:close/>
                  <a:moveTo>
                    <a:pt x="26837" y="195563"/>
                  </a:moveTo>
                  <a:cubicBezTo>
                    <a:pt x="62621" y="231347"/>
                    <a:pt x="120638" y="231347"/>
                    <a:pt x="156422" y="195563"/>
                  </a:cubicBezTo>
                  <a:cubicBezTo>
                    <a:pt x="192206" y="159779"/>
                    <a:pt x="192206" y="101762"/>
                    <a:pt x="156422" y="65978"/>
                  </a:cubicBezTo>
                  <a:cubicBezTo>
                    <a:pt x="149076" y="58632"/>
                    <a:pt x="140794" y="52795"/>
                    <a:pt x="131779" y="48833"/>
                  </a:cubicBezTo>
                  <a:lnTo>
                    <a:pt x="117618" y="0"/>
                  </a:lnTo>
                  <a:lnTo>
                    <a:pt x="105871" y="40505"/>
                  </a:lnTo>
                  <a:cubicBezTo>
                    <a:pt x="77962" y="35867"/>
                    <a:pt x="48373" y="44442"/>
                    <a:pt x="26837" y="65978"/>
                  </a:cubicBezTo>
                  <a:cubicBezTo>
                    <a:pt x="-8946" y="101762"/>
                    <a:pt x="-8946" y="159779"/>
                    <a:pt x="26837" y="1955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8" name="자유형: 도형 7">
              <a:extLst>
                <a:ext uri="{FF2B5EF4-FFF2-40B4-BE49-F238E27FC236}">
                  <a16:creationId xmlns:a16="http://schemas.microsoft.com/office/drawing/2014/main" id="{EBA8439B-6A7E-B910-B178-E46179FE0184}"/>
                </a:ext>
              </a:extLst>
            </p:cNvPr>
            <p:cNvSpPr/>
            <p:nvPr/>
          </p:nvSpPr>
          <p:spPr>
            <a:xfrm rot="8491702">
              <a:off x="4647834" y="2210876"/>
              <a:ext cx="129561" cy="138004"/>
            </a:xfrm>
            <a:custGeom>
              <a:avLst/>
              <a:gdLst>
                <a:gd name="connsiteX0" fmla="*/ 23746 w 164457"/>
                <a:gd name="connsiteY0" fmla="*/ 175174 h 175174"/>
                <a:gd name="connsiteX1" fmla="*/ 6029 w 164457"/>
                <a:gd name="connsiteY1" fmla="*/ 148493 h 175174"/>
                <a:gd name="connsiteX2" fmla="*/ 24116 w 164457"/>
                <a:gd name="connsiteY2" fmla="*/ 59287 h 175174"/>
                <a:gd name="connsiteX3" fmla="*/ 95135 w 164457"/>
                <a:gd name="connsiteY3" fmla="*/ 36397 h 175174"/>
                <a:gd name="connsiteX4" fmla="*/ 105691 w 164457"/>
                <a:gd name="connsiteY4" fmla="*/ 0 h 175174"/>
                <a:gd name="connsiteX5" fmla="*/ 118416 w 164457"/>
                <a:gd name="connsiteY5" fmla="*/ 43881 h 175174"/>
                <a:gd name="connsiteX6" fmla="*/ 140560 w 164457"/>
                <a:gd name="connsiteY6" fmla="*/ 59287 h 175174"/>
                <a:gd name="connsiteX7" fmla="*/ 158647 w 164457"/>
                <a:gd name="connsiteY7" fmla="*/ 86525 h 175174"/>
                <a:gd name="connsiteX8" fmla="*/ 164457 w 164457"/>
                <a:gd name="connsiteY8" fmla="*/ 116380 h 175174"/>
                <a:gd name="connsiteX9" fmla="*/ 145432 w 164457"/>
                <a:gd name="connsiteY9" fmla="*/ 109256 h 175174"/>
                <a:gd name="connsiteX10" fmla="*/ 28451 w 164457"/>
                <a:gd name="connsiteY10" fmla="*/ 162613 h 17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457" h="175174">
                  <a:moveTo>
                    <a:pt x="23746" y="175174"/>
                  </a:moveTo>
                  <a:lnTo>
                    <a:pt x="6029" y="148493"/>
                  </a:lnTo>
                  <a:cubicBezTo>
                    <a:pt x="-6029" y="118758"/>
                    <a:pt x="0" y="83404"/>
                    <a:pt x="24116" y="59287"/>
                  </a:cubicBezTo>
                  <a:cubicBezTo>
                    <a:pt x="43468" y="39935"/>
                    <a:pt x="70057" y="32229"/>
                    <a:pt x="95135" y="36397"/>
                  </a:cubicBezTo>
                  <a:lnTo>
                    <a:pt x="105691" y="0"/>
                  </a:lnTo>
                  <a:lnTo>
                    <a:pt x="118416" y="43881"/>
                  </a:lnTo>
                  <a:cubicBezTo>
                    <a:pt x="126517" y="47441"/>
                    <a:pt x="133959" y="52687"/>
                    <a:pt x="140560" y="59287"/>
                  </a:cubicBezTo>
                  <a:cubicBezTo>
                    <a:pt x="148599" y="67326"/>
                    <a:pt x="154628" y="76613"/>
                    <a:pt x="158647" y="86525"/>
                  </a:cubicBezTo>
                  <a:lnTo>
                    <a:pt x="164457" y="116380"/>
                  </a:lnTo>
                  <a:lnTo>
                    <a:pt x="145432" y="109256"/>
                  </a:lnTo>
                  <a:cubicBezTo>
                    <a:pt x="100665" y="102152"/>
                    <a:pt x="53940" y="121731"/>
                    <a:pt x="28451" y="16261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9" name="그룹 8">
            <a:extLst>
              <a:ext uri="{FF2B5EF4-FFF2-40B4-BE49-F238E27FC236}">
                <a16:creationId xmlns:a16="http://schemas.microsoft.com/office/drawing/2014/main" id="{544E9B83-2F56-5210-4477-F1B5EABB9434}"/>
              </a:ext>
            </a:extLst>
          </p:cNvPr>
          <p:cNvGrpSpPr/>
          <p:nvPr/>
        </p:nvGrpSpPr>
        <p:grpSpPr>
          <a:xfrm>
            <a:off x="779263" y="5281394"/>
            <a:ext cx="3806417" cy="1522784"/>
            <a:chOff x="7295611" y="5281394"/>
            <a:chExt cx="3806417" cy="1522784"/>
          </a:xfrm>
        </p:grpSpPr>
        <p:grpSp>
          <p:nvGrpSpPr>
            <p:cNvPr id="10" name="그룹 9">
              <a:extLst>
                <a:ext uri="{FF2B5EF4-FFF2-40B4-BE49-F238E27FC236}">
                  <a16:creationId xmlns:a16="http://schemas.microsoft.com/office/drawing/2014/main" id="{C5AF8C5B-FB77-222D-86CD-9022A333603D}"/>
                </a:ext>
              </a:extLst>
            </p:cNvPr>
            <p:cNvGrpSpPr/>
            <p:nvPr/>
          </p:nvGrpSpPr>
          <p:grpSpPr>
            <a:xfrm>
              <a:off x="7295611" y="5695937"/>
              <a:ext cx="3806417" cy="1108241"/>
              <a:chOff x="8698441" y="411699"/>
              <a:chExt cx="2934588" cy="854407"/>
            </a:xfrm>
          </p:grpSpPr>
          <p:grpSp>
            <p:nvGrpSpPr>
              <p:cNvPr id="19" name="그룹 18">
                <a:extLst>
                  <a:ext uri="{FF2B5EF4-FFF2-40B4-BE49-F238E27FC236}">
                    <a16:creationId xmlns:a16="http://schemas.microsoft.com/office/drawing/2014/main" id="{1BDF4F90-1AC5-52E7-A688-440520F98088}"/>
                  </a:ext>
                </a:extLst>
              </p:cNvPr>
              <p:cNvGrpSpPr/>
              <p:nvPr/>
            </p:nvGrpSpPr>
            <p:grpSpPr>
              <a:xfrm>
                <a:off x="10307620" y="433901"/>
                <a:ext cx="1325409" cy="829027"/>
                <a:chOff x="4824068" y="5759943"/>
                <a:chExt cx="1354262" cy="847074"/>
              </a:xfrm>
            </p:grpSpPr>
            <p:sp>
              <p:nvSpPr>
                <p:cNvPr id="55" name="타원 54">
                  <a:extLst>
                    <a:ext uri="{FF2B5EF4-FFF2-40B4-BE49-F238E27FC236}">
                      <a16:creationId xmlns:a16="http://schemas.microsoft.com/office/drawing/2014/main" id="{70AEFC68-6AF5-DA1F-48CA-A05D4606AD74}"/>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56" name="그룹 55">
                  <a:extLst>
                    <a:ext uri="{FF2B5EF4-FFF2-40B4-BE49-F238E27FC236}">
                      <a16:creationId xmlns:a16="http://schemas.microsoft.com/office/drawing/2014/main" id="{AE7272EB-A9FB-E80A-9CC5-8BFE9C9C6FD5}"/>
                    </a:ext>
                  </a:extLst>
                </p:cNvPr>
                <p:cNvGrpSpPr/>
                <p:nvPr/>
              </p:nvGrpSpPr>
              <p:grpSpPr>
                <a:xfrm>
                  <a:off x="5167567" y="5909205"/>
                  <a:ext cx="722470" cy="441239"/>
                  <a:chOff x="5227102" y="5204268"/>
                  <a:chExt cx="1304606" cy="796771"/>
                </a:xfrm>
              </p:grpSpPr>
              <p:grpSp>
                <p:nvGrpSpPr>
                  <p:cNvPr id="66" name="그룹 65">
                    <a:extLst>
                      <a:ext uri="{FF2B5EF4-FFF2-40B4-BE49-F238E27FC236}">
                        <a16:creationId xmlns:a16="http://schemas.microsoft.com/office/drawing/2014/main" id="{5E44A54E-4C92-69A7-3528-D3FAD3581792}"/>
                      </a:ext>
                    </a:extLst>
                  </p:cNvPr>
                  <p:cNvGrpSpPr/>
                  <p:nvPr/>
                </p:nvGrpSpPr>
                <p:grpSpPr>
                  <a:xfrm>
                    <a:off x="5372899" y="5290087"/>
                    <a:ext cx="1158809" cy="710952"/>
                    <a:chOff x="2433686" y="6897216"/>
                    <a:chExt cx="1995268" cy="1224137"/>
                  </a:xfrm>
                  <a:solidFill>
                    <a:schemeClr val="accent2"/>
                  </a:solidFill>
                </p:grpSpPr>
                <p:sp>
                  <p:nvSpPr>
                    <p:cNvPr id="78" name="직사각형 77">
                      <a:extLst>
                        <a:ext uri="{FF2B5EF4-FFF2-40B4-BE49-F238E27FC236}">
                          <a16:creationId xmlns:a16="http://schemas.microsoft.com/office/drawing/2014/main" id="{C4CDBD25-5DDB-0523-9354-6C846E06A531}"/>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79" name="직사각형 78">
                      <a:extLst>
                        <a:ext uri="{FF2B5EF4-FFF2-40B4-BE49-F238E27FC236}">
                          <a16:creationId xmlns:a16="http://schemas.microsoft.com/office/drawing/2014/main" id="{BC2E7B07-1149-9653-0757-E3967C8D3124}"/>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0" name="직사각형 79">
                      <a:extLst>
                        <a:ext uri="{FF2B5EF4-FFF2-40B4-BE49-F238E27FC236}">
                          <a16:creationId xmlns:a16="http://schemas.microsoft.com/office/drawing/2014/main" id="{32CE4843-4781-B3CE-473E-D735BAE312AD}"/>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1" name="직사각형 80">
                      <a:extLst>
                        <a:ext uri="{FF2B5EF4-FFF2-40B4-BE49-F238E27FC236}">
                          <a16:creationId xmlns:a16="http://schemas.microsoft.com/office/drawing/2014/main" id="{7460B796-B6A9-A647-1E13-CB4DC7D9FCD1}"/>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2" name="직사각형 81">
                      <a:extLst>
                        <a:ext uri="{FF2B5EF4-FFF2-40B4-BE49-F238E27FC236}">
                          <a16:creationId xmlns:a16="http://schemas.microsoft.com/office/drawing/2014/main" id="{5E996E71-D943-A03B-10ED-F1367F0D77F3}"/>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3" name="직사각형 82">
                      <a:extLst>
                        <a:ext uri="{FF2B5EF4-FFF2-40B4-BE49-F238E27FC236}">
                          <a16:creationId xmlns:a16="http://schemas.microsoft.com/office/drawing/2014/main" id="{2B84453B-A319-6913-EA7E-C5EEF80E059A}"/>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4" name="직사각형 83">
                      <a:extLst>
                        <a:ext uri="{FF2B5EF4-FFF2-40B4-BE49-F238E27FC236}">
                          <a16:creationId xmlns:a16="http://schemas.microsoft.com/office/drawing/2014/main" id="{C8864BCF-D95C-9F54-847F-CE04D0112BDF}"/>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85" name="직사각형 84">
                      <a:extLst>
                        <a:ext uri="{FF2B5EF4-FFF2-40B4-BE49-F238E27FC236}">
                          <a16:creationId xmlns:a16="http://schemas.microsoft.com/office/drawing/2014/main" id="{B4A1FC82-E0A1-3907-CB8B-5553E53EADAE}"/>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67" name="자유형: 도형 66">
                    <a:extLst>
                      <a:ext uri="{FF2B5EF4-FFF2-40B4-BE49-F238E27FC236}">
                        <a16:creationId xmlns:a16="http://schemas.microsoft.com/office/drawing/2014/main" id="{7642212F-011D-0D0D-B001-2CC83F21D7A3}"/>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68" name="타원 67">
                    <a:extLst>
                      <a:ext uri="{FF2B5EF4-FFF2-40B4-BE49-F238E27FC236}">
                        <a16:creationId xmlns:a16="http://schemas.microsoft.com/office/drawing/2014/main" id="{EA614EDD-CF01-6B98-712E-4B25A938AED6}"/>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69" name="타원 68">
                    <a:extLst>
                      <a:ext uri="{FF2B5EF4-FFF2-40B4-BE49-F238E27FC236}">
                        <a16:creationId xmlns:a16="http://schemas.microsoft.com/office/drawing/2014/main" id="{663C5A3D-BC5C-435A-50BD-4DDCF3268ED4}"/>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70" name="타원 69">
                    <a:extLst>
                      <a:ext uri="{FF2B5EF4-FFF2-40B4-BE49-F238E27FC236}">
                        <a16:creationId xmlns:a16="http://schemas.microsoft.com/office/drawing/2014/main" id="{0F77CA7A-9BFE-A9F9-A3BD-89856166008A}"/>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71" name="타원 70">
                    <a:extLst>
                      <a:ext uri="{FF2B5EF4-FFF2-40B4-BE49-F238E27FC236}">
                        <a16:creationId xmlns:a16="http://schemas.microsoft.com/office/drawing/2014/main" id="{70527165-3A2F-B3C1-CCD9-85FA66E7715B}"/>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72" name="그룹 71">
                    <a:extLst>
                      <a:ext uri="{FF2B5EF4-FFF2-40B4-BE49-F238E27FC236}">
                        <a16:creationId xmlns:a16="http://schemas.microsoft.com/office/drawing/2014/main" id="{0C6E4668-094F-C4D6-695D-4B74FD624F0B}"/>
                      </a:ext>
                    </a:extLst>
                  </p:cNvPr>
                  <p:cNvGrpSpPr/>
                  <p:nvPr/>
                </p:nvGrpSpPr>
                <p:grpSpPr>
                  <a:xfrm>
                    <a:off x="5227102" y="5204268"/>
                    <a:ext cx="444938" cy="183904"/>
                    <a:chOff x="2182649" y="6749455"/>
                    <a:chExt cx="766107" cy="316650"/>
                  </a:xfrm>
                </p:grpSpPr>
                <p:sp>
                  <p:nvSpPr>
                    <p:cNvPr id="73" name="직사각형 72">
                      <a:extLst>
                        <a:ext uri="{FF2B5EF4-FFF2-40B4-BE49-F238E27FC236}">
                          <a16:creationId xmlns:a16="http://schemas.microsoft.com/office/drawing/2014/main" id="{A2999E0E-213B-D273-F96B-CA61470AA0E3}"/>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74" name="직사각형 73">
                      <a:extLst>
                        <a:ext uri="{FF2B5EF4-FFF2-40B4-BE49-F238E27FC236}">
                          <a16:creationId xmlns:a16="http://schemas.microsoft.com/office/drawing/2014/main" id="{AF1CEEBD-6726-7AC5-BC70-465E89C92F06}"/>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75" name="직사각형 74">
                      <a:extLst>
                        <a:ext uri="{FF2B5EF4-FFF2-40B4-BE49-F238E27FC236}">
                          <a16:creationId xmlns:a16="http://schemas.microsoft.com/office/drawing/2014/main" id="{D356AE50-FB97-C651-7848-187E7F1B92EA}"/>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76" name="직사각형 75">
                      <a:extLst>
                        <a:ext uri="{FF2B5EF4-FFF2-40B4-BE49-F238E27FC236}">
                          <a16:creationId xmlns:a16="http://schemas.microsoft.com/office/drawing/2014/main" id="{EC09FDB8-AF28-BAC8-B5B0-EE077FA77B6C}"/>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77" name="직사각형 76">
                      <a:extLst>
                        <a:ext uri="{FF2B5EF4-FFF2-40B4-BE49-F238E27FC236}">
                          <a16:creationId xmlns:a16="http://schemas.microsoft.com/office/drawing/2014/main" id="{28AF8419-2594-364E-8736-935D306D9545}"/>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57" name="자유형: 도형 56">
                  <a:extLst>
                    <a:ext uri="{FF2B5EF4-FFF2-40B4-BE49-F238E27FC236}">
                      <a16:creationId xmlns:a16="http://schemas.microsoft.com/office/drawing/2014/main" id="{12C5FFE7-79B4-457F-7F3E-9CFF11E6883D}"/>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58" name="자유형: 도형 57">
                  <a:extLst>
                    <a:ext uri="{FF2B5EF4-FFF2-40B4-BE49-F238E27FC236}">
                      <a16:creationId xmlns:a16="http://schemas.microsoft.com/office/drawing/2014/main" id="{EAE55802-93F0-0841-9371-50605FE0D0B1}"/>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59" name="그룹 58">
                  <a:extLst>
                    <a:ext uri="{FF2B5EF4-FFF2-40B4-BE49-F238E27FC236}">
                      <a16:creationId xmlns:a16="http://schemas.microsoft.com/office/drawing/2014/main" id="{86445F34-6070-49D0-7160-08558B725260}"/>
                    </a:ext>
                  </a:extLst>
                </p:cNvPr>
                <p:cNvGrpSpPr/>
                <p:nvPr/>
              </p:nvGrpSpPr>
              <p:grpSpPr>
                <a:xfrm>
                  <a:off x="5041336" y="5759943"/>
                  <a:ext cx="1011558" cy="844196"/>
                  <a:chOff x="5041336" y="5592303"/>
                  <a:chExt cx="1011558" cy="844196"/>
                </a:xfrm>
              </p:grpSpPr>
              <p:sp>
                <p:nvSpPr>
                  <p:cNvPr id="62" name="사다리꼴 61">
                    <a:extLst>
                      <a:ext uri="{FF2B5EF4-FFF2-40B4-BE49-F238E27FC236}">
                        <a16:creationId xmlns:a16="http://schemas.microsoft.com/office/drawing/2014/main" id="{AE8D2199-22CD-C6A1-251D-09B801217A9E}"/>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63" name="사각형: 둥근 모서리 62">
                    <a:extLst>
                      <a:ext uri="{FF2B5EF4-FFF2-40B4-BE49-F238E27FC236}">
                        <a16:creationId xmlns:a16="http://schemas.microsoft.com/office/drawing/2014/main" id="{5D96FF0E-164F-1DC3-16A3-84C036F73144}"/>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64" name="자유형: 도형 63">
                    <a:extLst>
                      <a:ext uri="{FF2B5EF4-FFF2-40B4-BE49-F238E27FC236}">
                        <a16:creationId xmlns:a16="http://schemas.microsoft.com/office/drawing/2014/main" id="{E1C76C99-5A89-0ECD-520D-EA7D301961CA}"/>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65" name="자유형: 도형 64">
                    <a:extLst>
                      <a:ext uri="{FF2B5EF4-FFF2-40B4-BE49-F238E27FC236}">
                        <a16:creationId xmlns:a16="http://schemas.microsoft.com/office/drawing/2014/main" id="{2F0EFCCB-4B53-292D-993A-8369CF1B0B5E}"/>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60" name="자유형: 도형 59">
                  <a:extLst>
                    <a:ext uri="{FF2B5EF4-FFF2-40B4-BE49-F238E27FC236}">
                      <a16:creationId xmlns:a16="http://schemas.microsoft.com/office/drawing/2014/main" id="{3D784A23-A6CC-14B7-6E4B-0B2724C880BF}"/>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61" name="자유형: 도형 60">
                  <a:extLst>
                    <a:ext uri="{FF2B5EF4-FFF2-40B4-BE49-F238E27FC236}">
                      <a16:creationId xmlns:a16="http://schemas.microsoft.com/office/drawing/2014/main" id="{A00EC419-89B9-3223-71D6-A1292E583AB6}"/>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20" name="그룹 19">
                <a:extLst>
                  <a:ext uri="{FF2B5EF4-FFF2-40B4-BE49-F238E27FC236}">
                    <a16:creationId xmlns:a16="http://schemas.microsoft.com/office/drawing/2014/main" id="{2B84D7D6-2F9A-28A3-3A59-8BBB184FA8DE}"/>
                  </a:ext>
                </a:extLst>
              </p:cNvPr>
              <p:cNvGrpSpPr/>
              <p:nvPr/>
            </p:nvGrpSpPr>
            <p:grpSpPr>
              <a:xfrm>
                <a:off x="8698441" y="411699"/>
                <a:ext cx="1588794" cy="854407"/>
                <a:chOff x="3179860" y="5569619"/>
                <a:chExt cx="1623381" cy="873007"/>
              </a:xfrm>
            </p:grpSpPr>
            <p:grpSp>
              <p:nvGrpSpPr>
                <p:cNvPr id="25" name="그룹 24">
                  <a:extLst>
                    <a:ext uri="{FF2B5EF4-FFF2-40B4-BE49-F238E27FC236}">
                      <a16:creationId xmlns:a16="http://schemas.microsoft.com/office/drawing/2014/main" id="{C7E0745A-7BE0-488E-0973-E6EBE942654F}"/>
                    </a:ext>
                  </a:extLst>
                </p:cNvPr>
                <p:cNvGrpSpPr/>
                <p:nvPr/>
              </p:nvGrpSpPr>
              <p:grpSpPr>
                <a:xfrm>
                  <a:off x="4240365" y="6051178"/>
                  <a:ext cx="410801" cy="391448"/>
                  <a:chOff x="3593344" y="3031919"/>
                  <a:chExt cx="801063" cy="763327"/>
                </a:xfrm>
              </p:grpSpPr>
              <p:grpSp>
                <p:nvGrpSpPr>
                  <p:cNvPr id="50" name="그룹 49">
                    <a:extLst>
                      <a:ext uri="{FF2B5EF4-FFF2-40B4-BE49-F238E27FC236}">
                        <a16:creationId xmlns:a16="http://schemas.microsoft.com/office/drawing/2014/main" id="{164CE884-AC9E-2D4A-F901-A99DAA6CCDDC}"/>
                      </a:ext>
                    </a:extLst>
                  </p:cNvPr>
                  <p:cNvGrpSpPr/>
                  <p:nvPr/>
                </p:nvGrpSpPr>
                <p:grpSpPr>
                  <a:xfrm>
                    <a:off x="3593344" y="3031919"/>
                    <a:ext cx="572102" cy="572102"/>
                    <a:chOff x="3583940" y="3813727"/>
                    <a:chExt cx="502920" cy="502920"/>
                  </a:xfrm>
                </p:grpSpPr>
                <p:sp>
                  <p:nvSpPr>
                    <p:cNvPr id="52" name="타원 51">
                      <a:extLst>
                        <a:ext uri="{FF2B5EF4-FFF2-40B4-BE49-F238E27FC236}">
                          <a16:creationId xmlns:a16="http://schemas.microsoft.com/office/drawing/2014/main" id="{F58E476D-AFDD-0E1E-5608-AB96DAA9176D}"/>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53" name="타원 52">
                      <a:extLst>
                        <a:ext uri="{FF2B5EF4-FFF2-40B4-BE49-F238E27FC236}">
                          <a16:creationId xmlns:a16="http://schemas.microsoft.com/office/drawing/2014/main" id="{E21142F6-5BB6-DA00-6942-4EACCA27F5C0}"/>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54" name="타원 53">
                      <a:extLst>
                        <a:ext uri="{FF2B5EF4-FFF2-40B4-BE49-F238E27FC236}">
                          <a16:creationId xmlns:a16="http://schemas.microsoft.com/office/drawing/2014/main" id="{432D27A9-3B41-2B56-DB80-DAB9FCA893A1}"/>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51" name="자유형: 도형 50">
                    <a:extLst>
                      <a:ext uri="{FF2B5EF4-FFF2-40B4-BE49-F238E27FC236}">
                        <a16:creationId xmlns:a16="http://schemas.microsoft.com/office/drawing/2014/main" id="{6FE993DF-ABC0-E355-90C2-B6EE5806F36D}"/>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26" name="그룹 25">
                  <a:extLst>
                    <a:ext uri="{FF2B5EF4-FFF2-40B4-BE49-F238E27FC236}">
                      <a16:creationId xmlns:a16="http://schemas.microsoft.com/office/drawing/2014/main" id="{F5569DBC-9D46-3F6E-77AF-36588DB16FCB}"/>
                    </a:ext>
                  </a:extLst>
                </p:cNvPr>
                <p:cNvGrpSpPr/>
                <p:nvPr/>
              </p:nvGrpSpPr>
              <p:grpSpPr>
                <a:xfrm>
                  <a:off x="3903302" y="5849448"/>
                  <a:ext cx="339474" cy="411082"/>
                  <a:chOff x="3302297" y="4418230"/>
                  <a:chExt cx="637141" cy="771539"/>
                </a:xfrm>
              </p:grpSpPr>
              <p:grpSp>
                <p:nvGrpSpPr>
                  <p:cNvPr id="42" name="그룹 41">
                    <a:extLst>
                      <a:ext uri="{FF2B5EF4-FFF2-40B4-BE49-F238E27FC236}">
                        <a16:creationId xmlns:a16="http://schemas.microsoft.com/office/drawing/2014/main" id="{18CB7550-9CFE-4953-21AC-9DA4CC300901}"/>
                      </a:ext>
                    </a:extLst>
                  </p:cNvPr>
                  <p:cNvGrpSpPr/>
                  <p:nvPr/>
                </p:nvGrpSpPr>
                <p:grpSpPr>
                  <a:xfrm>
                    <a:off x="3407308" y="4418230"/>
                    <a:ext cx="465552" cy="465552"/>
                    <a:chOff x="3583940" y="3813727"/>
                    <a:chExt cx="502920" cy="502920"/>
                  </a:xfrm>
                </p:grpSpPr>
                <p:sp>
                  <p:nvSpPr>
                    <p:cNvPr id="47" name="타원 46">
                      <a:extLst>
                        <a:ext uri="{FF2B5EF4-FFF2-40B4-BE49-F238E27FC236}">
                          <a16:creationId xmlns:a16="http://schemas.microsoft.com/office/drawing/2014/main" id="{3CF49015-E8B4-85CC-B8CB-DD481D035C20}"/>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48" name="타원 47">
                      <a:extLst>
                        <a:ext uri="{FF2B5EF4-FFF2-40B4-BE49-F238E27FC236}">
                          <a16:creationId xmlns:a16="http://schemas.microsoft.com/office/drawing/2014/main" id="{AA45DD3B-D138-14D2-8BA9-8653662CEC40}"/>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49" name="타원 48">
                      <a:extLst>
                        <a:ext uri="{FF2B5EF4-FFF2-40B4-BE49-F238E27FC236}">
                          <a16:creationId xmlns:a16="http://schemas.microsoft.com/office/drawing/2014/main" id="{B64EF673-2927-8E53-0C83-1202A736B2FF}"/>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43" name="그래픽 25" descr="과녁">
                    <a:extLst>
                      <a:ext uri="{FF2B5EF4-FFF2-40B4-BE49-F238E27FC236}">
                        <a16:creationId xmlns:a16="http://schemas.microsoft.com/office/drawing/2014/main" id="{72765546-B2E7-5355-99CF-12989C9DB621}"/>
                      </a:ext>
                    </a:extLst>
                  </p:cNvPr>
                  <p:cNvGrpSpPr/>
                  <p:nvPr/>
                </p:nvGrpSpPr>
                <p:grpSpPr>
                  <a:xfrm>
                    <a:off x="3302297" y="4552628"/>
                    <a:ext cx="637141" cy="637141"/>
                    <a:chOff x="4795800" y="3271800"/>
                    <a:chExt cx="914400" cy="914400"/>
                  </a:xfrm>
                  <a:solidFill>
                    <a:schemeClr val="accent3"/>
                  </a:solidFill>
                </p:grpSpPr>
                <p:sp>
                  <p:nvSpPr>
                    <p:cNvPr id="44" name="자유형: 도형 43">
                      <a:extLst>
                        <a:ext uri="{FF2B5EF4-FFF2-40B4-BE49-F238E27FC236}">
                          <a16:creationId xmlns:a16="http://schemas.microsoft.com/office/drawing/2014/main" id="{6811714B-0250-06B9-32AD-669DCAE8ABE1}"/>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45" name="자유형: 도형 44">
                      <a:extLst>
                        <a:ext uri="{FF2B5EF4-FFF2-40B4-BE49-F238E27FC236}">
                          <a16:creationId xmlns:a16="http://schemas.microsoft.com/office/drawing/2014/main" id="{BA9E494B-E974-956D-186B-67D8808F937C}"/>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46" name="자유형: 도형 45">
                      <a:extLst>
                        <a:ext uri="{FF2B5EF4-FFF2-40B4-BE49-F238E27FC236}">
                          <a16:creationId xmlns:a16="http://schemas.microsoft.com/office/drawing/2014/main" id="{B93886DC-B8F8-BB91-18FA-CACC3021442D}"/>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27" name="그룹 26">
                  <a:extLst>
                    <a:ext uri="{FF2B5EF4-FFF2-40B4-BE49-F238E27FC236}">
                      <a16:creationId xmlns:a16="http://schemas.microsoft.com/office/drawing/2014/main" id="{9A7A2A10-046D-548C-67B6-5C4DF2F531C7}"/>
                    </a:ext>
                  </a:extLst>
                </p:cNvPr>
                <p:cNvGrpSpPr/>
                <p:nvPr/>
              </p:nvGrpSpPr>
              <p:grpSpPr>
                <a:xfrm>
                  <a:off x="3179860" y="5569619"/>
                  <a:ext cx="1623381" cy="859437"/>
                  <a:chOff x="1530619" y="3473196"/>
                  <a:chExt cx="2348722" cy="1243441"/>
                </a:xfrm>
              </p:grpSpPr>
              <p:sp>
                <p:nvSpPr>
                  <p:cNvPr id="29" name="자유형 11">
                    <a:extLst>
                      <a:ext uri="{FF2B5EF4-FFF2-40B4-BE49-F238E27FC236}">
                        <a16:creationId xmlns:a16="http://schemas.microsoft.com/office/drawing/2014/main" id="{1B64BA84-58AC-627D-8BC5-C1DDDCD01C2B}"/>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30" name="타원 29">
                    <a:extLst>
                      <a:ext uri="{FF2B5EF4-FFF2-40B4-BE49-F238E27FC236}">
                        <a16:creationId xmlns:a16="http://schemas.microsoft.com/office/drawing/2014/main" id="{81DBCAAD-87DD-A478-DDB7-0884FA42268C}"/>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31" name="타원 30">
                    <a:extLst>
                      <a:ext uri="{FF2B5EF4-FFF2-40B4-BE49-F238E27FC236}">
                        <a16:creationId xmlns:a16="http://schemas.microsoft.com/office/drawing/2014/main" id="{545FD91F-AEFC-C101-3809-51ED6653052F}"/>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32" name="자유형 12">
                    <a:extLst>
                      <a:ext uri="{FF2B5EF4-FFF2-40B4-BE49-F238E27FC236}">
                        <a16:creationId xmlns:a16="http://schemas.microsoft.com/office/drawing/2014/main" id="{CDB812FC-5D0E-D402-1319-A7AD5BE4FB10}"/>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33" name="자유형 15">
                    <a:extLst>
                      <a:ext uri="{FF2B5EF4-FFF2-40B4-BE49-F238E27FC236}">
                        <a16:creationId xmlns:a16="http://schemas.microsoft.com/office/drawing/2014/main" id="{E88781F8-D041-7CBF-A005-94ABCB5C0C53}"/>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34" name="자유형 16">
                    <a:extLst>
                      <a:ext uri="{FF2B5EF4-FFF2-40B4-BE49-F238E27FC236}">
                        <a16:creationId xmlns:a16="http://schemas.microsoft.com/office/drawing/2014/main" id="{57366283-18A0-8A2C-D21C-9F9E0C999166}"/>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35" name="자유형 17">
                    <a:extLst>
                      <a:ext uri="{FF2B5EF4-FFF2-40B4-BE49-F238E27FC236}">
                        <a16:creationId xmlns:a16="http://schemas.microsoft.com/office/drawing/2014/main" id="{67306FA0-0B2F-FD01-130A-C13FBEC2F45A}"/>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36" name="타원 35">
                    <a:extLst>
                      <a:ext uri="{FF2B5EF4-FFF2-40B4-BE49-F238E27FC236}">
                        <a16:creationId xmlns:a16="http://schemas.microsoft.com/office/drawing/2014/main" id="{AAA81D81-2DA7-33CB-D174-61FA9DEF213C}"/>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37" name="타원 36">
                    <a:extLst>
                      <a:ext uri="{FF2B5EF4-FFF2-40B4-BE49-F238E27FC236}">
                        <a16:creationId xmlns:a16="http://schemas.microsoft.com/office/drawing/2014/main" id="{FD4F896F-7C1C-16AA-54D9-DF616B78715D}"/>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38" name="도넛 740">
                    <a:extLst>
                      <a:ext uri="{FF2B5EF4-FFF2-40B4-BE49-F238E27FC236}">
                        <a16:creationId xmlns:a16="http://schemas.microsoft.com/office/drawing/2014/main" id="{AD455718-BFC5-1492-AD98-5BF4D0B85847}"/>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39" name="타원 38">
                    <a:extLst>
                      <a:ext uri="{FF2B5EF4-FFF2-40B4-BE49-F238E27FC236}">
                        <a16:creationId xmlns:a16="http://schemas.microsoft.com/office/drawing/2014/main" id="{3C652B61-F6DC-3B8D-521C-6A8B41C6606D}"/>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40" name="타원 39">
                    <a:extLst>
                      <a:ext uri="{FF2B5EF4-FFF2-40B4-BE49-F238E27FC236}">
                        <a16:creationId xmlns:a16="http://schemas.microsoft.com/office/drawing/2014/main" id="{EE01742D-E903-50FB-1C3E-00543F111792}"/>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41" name="타원 40">
                    <a:extLst>
                      <a:ext uri="{FF2B5EF4-FFF2-40B4-BE49-F238E27FC236}">
                        <a16:creationId xmlns:a16="http://schemas.microsoft.com/office/drawing/2014/main" id="{8FAED006-5F32-E211-AA39-DF961361AA7C}"/>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28" name="자유형: 도형 27">
                  <a:extLst>
                    <a:ext uri="{FF2B5EF4-FFF2-40B4-BE49-F238E27FC236}">
                      <a16:creationId xmlns:a16="http://schemas.microsoft.com/office/drawing/2014/main" id="{ECC269AB-7B9D-495E-69D1-B0C959F74A4D}"/>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11" name="그룹 10">
              <a:extLst>
                <a:ext uri="{FF2B5EF4-FFF2-40B4-BE49-F238E27FC236}">
                  <a16:creationId xmlns:a16="http://schemas.microsoft.com/office/drawing/2014/main" id="{CF2B9D39-F0D1-8AF6-4E88-9599E21D2A23}"/>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12" name="그룹 11">
                <a:extLst>
                  <a:ext uri="{FF2B5EF4-FFF2-40B4-BE49-F238E27FC236}">
                    <a16:creationId xmlns:a16="http://schemas.microsoft.com/office/drawing/2014/main" id="{6DE855BB-D731-7160-3D22-13BBD517D1E2}"/>
                  </a:ext>
                </a:extLst>
              </p:cNvPr>
              <p:cNvGrpSpPr/>
              <p:nvPr/>
            </p:nvGrpSpPr>
            <p:grpSpPr>
              <a:xfrm>
                <a:off x="6376287" y="1052551"/>
                <a:ext cx="791429" cy="1270922"/>
                <a:chOff x="5782430" y="1384175"/>
                <a:chExt cx="791429" cy="1270922"/>
              </a:xfrm>
              <a:grpFill/>
            </p:grpSpPr>
            <p:sp>
              <p:nvSpPr>
                <p:cNvPr id="17" name="자유형: 도형 16">
                  <a:extLst>
                    <a:ext uri="{FF2B5EF4-FFF2-40B4-BE49-F238E27FC236}">
                      <a16:creationId xmlns:a16="http://schemas.microsoft.com/office/drawing/2014/main" id="{1EAEE232-9ABA-3857-A2C3-AB24F4692411}"/>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8" name="자유형: 도형 17">
                  <a:extLst>
                    <a:ext uri="{FF2B5EF4-FFF2-40B4-BE49-F238E27FC236}">
                      <a16:creationId xmlns:a16="http://schemas.microsoft.com/office/drawing/2014/main" id="{0130FAD7-648C-F5EB-38B4-38E80A541995}"/>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13" name="그룹 12">
                <a:extLst>
                  <a:ext uri="{FF2B5EF4-FFF2-40B4-BE49-F238E27FC236}">
                    <a16:creationId xmlns:a16="http://schemas.microsoft.com/office/drawing/2014/main" id="{5BADA2C3-63FC-0D4C-807A-770EFBE134B5}"/>
                  </a:ext>
                </a:extLst>
              </p:cNvPr>
              <p:cNvGrpSpPr/>
              <p:nvPr/>
            </p:nvGrpSpPr>
            <p:grpSpPr>
              <a:xfrm>
                <a:off x="5510226" y="780707"/>
                <a:ext cx="1077934" cy="1050281"/>
                <a:chOff x="39244489" y="22943508"/>
                <a:chExt cx="2984882" cy="2908318"/>
              </a:xfrm>
              <a:grpFill/>
            </p:grpSpPr>
            <p:sp>
              <p:nvSpPr>
                <p:cNvPr id="14" name="자유형: 도형 13">
                  <a:extLst>
                    <a:ext uri="{FF2B5EF4-FFF2-40B4-BE49-F238E27FC236}">
                      <a16:creationId xmlns:a16="http://schemas.microsoft.com/office/drawing/2014/main" id="{76B7D115-A1A3-971D-4C2B-35DD95BE66B7}"/>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5" name="자유형: 도형 14">
                  <a:extLst>
                    <a:ext uri="{FF2B5EF4-FFF2-40B4-BE49-F238E27FC236}">
                      <a16:creationId xmlns:a16="http://schemas.microsoft.com/office/drawing/2014/main" id="{E5A1A9A4-C5C5-F462-9CCB-FCB14F24E461}"/>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6" name="자유형: 도형 15">
                  <a:extLst>
                    <a:ext uri="{FF2B5EF4-FFF2-40B4-BE49-F238E27FC236}">
                      <a16:creationId xmlns:a16="http://schemas.microsoft.com/office/drawing/2014/main" id="{4D7E6E0D-B90A-B6D8-8C77-1700EF799E82}"/>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FE692A59-42BC-5C2E-1B9E-828662D99A55}"/>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26/26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45364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a:extLst>
              <a:ext uri="{FF2B5EF4-FFF2-40B4-BE49-F238E27FC236}">
                <a16:creationId xmlns:a16="http://schemas.microsoft.com/office/drawing/2014/main" id="{398DE33E-CEA5-37A6-0BDA-1D2250BE9C2E}"/>
              </a:ext>
            </a:extLst>
          </p:cNvPr>
          <p:cNvSpPr/>
          <p:nvPr/>
        </p:nvSpPr>
        <p:spPr>
          <a:xfrm>
            <a:off x="6096000" y="2685247"/>
            <a:ext cx="4299284" cy="573042"/>
          </a:xfrm>
          <a:prstGeom prst="rect">
            <a:avLst/>
          </a:prstGeom>
        </p:spPr>
        <p:txBody>
          <a:bodyPr wrap="square">
            <a:spAutoFit/>
          </a:bodyPr>
          <a:lstStyle/>
          <a:p>
            <a:pPr>
              <a:lnSpc>
                <a:spcPct val="120000"/>
              </a:lnSpc>
            </a:pPr>
            <a:r>
              <a:rPr lang="en-US" altLang="ko-KR" sz="2800" kern="0" spc="-150" dirty="0">
                <a:ln>
                  <a:solidFill>
                    <a:schemeClr val="accent1">
                      <a:shade val="50000"/>
                      <a:alpha val="0"/>
                    </a:schemeClr>
                  </a:solidFill>
                </a:ln>
                <a:solidFill>
                  <a:schemeClr val="tx1">
                    <a:lumMod val="75000"/>
                    <a:lumOff val="25000"/>
                  </a:schemeClr>
                </a:solidFill>
                <a:uFill>
                  <a:solidFill>
                    <a:srgbClr val="F52525"/>
                  </a:solidFill>
                </a:uFill>
                <a:latin typeface="나눔고딕" panose="020D0604000000000000" pitchFamily="50" charset="-127"/>
                <a:ea typeface="나눔고딕" panose="020D0604000000000000" pitchFamily="50" charset="-127"/>
              </a:rPr>
              <a:t>1. </a:t>
            </a:r>
            <a:r>
              <a:rPr lang="en-US" altLang="ko-KR" sz="2800" b="0" i="0" dirty="0">
                <a:solidFill>
                  <a:schemeClr val="tx1">
                    <a:lumMod val="75000"/>
                    <a:lumOff val="25000"/>
                  </a:schemeClr>
                </a:solidFill>
                <a:effectLst/>
                <a:latin typeface="Söhne"/>
              </a:rPr>
              <a:t>Mediation Analysis</a:t>
            </a:r>
            <a:endParaRPr lang="ko-KR" altLang="en-US" sz="2800" kern="0" spc="-150" dirty="0">
              <a:ln>
                <a:solidFill>
                  <a:schemeClr val="accent1">
                    <a:shade val="50000"/>
                    <a:alpha val="0"/>
                  </a:schemeClr>
                </a:solidFill>
              </a:ln>
              <a:solidFill>
                <a:schemeClr val="tx1">
                  <a:lumMod val="75000"/>
                  <a:lumOff val="25000"/>
                </a:schemeClr>
              </a:solidFill>
              <a:uFill>
                <a:solidFill>
                  <a:srgbClr val="F52525"/>
                </a:solidFill>
              </a:uFill>
              <a:latin typeface="나눔고딕" panose="020D0604000000000000" pitchFamily="50" charset="-127"/>
              <a:ea typeface="나눔고딕" panose="020D0604000000000000" pitchFamily="50" charset="-127"/>
            </a:endParaRPr>
          </a:p>
        </p:txBody>
      </p:sp>
      <p:sp>
        <p:nvSpPr>
          <p:cNvPr id="41" name="사각형: 둥근 모서리 40">
            <a:extLst>
              <a:ext uri="{FF2B5EF4-FFF2-40B4-BE49-F238E27FC236}">
                <a16:creationId xmlns:a16="http://schemas.microsoft.com/office/drawing/2014/main" id="{9569E902-5A1D-9EEE-31F1-E952EBD2A909}"/>
              </a:ext>
            </a:extLst>
          </p:cNvPr>
          <p:cNvSpPr/>
          <p:nvPr/>
        </p:nvSpPr>
        <p:spPr>
          <a:xfrm>
            <a:off x="6095999" y="2095282"/>
            <a:ext cx="5034744" cy="578760"/>
          </a:xfrm>
          <a:prstGeom prst="roundRect">
            <a:avLst>
              <a:gd name="adj" fmla="val 9314"/>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rPr>
              <a:t>I. Introduction</a:t>
            </a:r>
            <a:endParaRPr lang="ko-KR" altLang="en-US"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96" name="직사각형 95">
            <a:extLst>
              <a:ext uri="{FF2B5EF4-FFF2-40B4-BE49-F238E27FC236}">
                <a16:creationId xmlns:a16="http://schemas.microsoft.com/office/drawing/2014/main" id="{58B33949-1E7B-F45E-1DC7-C604A745C502}"/>
              </a:ext>
            </a:extLst>
          </p:cNvPr>
          <p:cNvSpPr/>
          <p:nvPr/>
        </p:nvSpPr>
        <p:spPr>
          <a:xfrm>
            <a:off x="806203" y="1553665"/>
            <a:ext cx="2567544" cy="830997"/>
          </a:xfrm>
          <a:prstGeom prst="rect">
            <a:avLst/>
          </a:prstGeom>
        </p:spPr>
        <p:txBody>
          <a:bodyPr wrap="none" lIns="72000" rIns="72000">
            <a:spAutoFit/>
          </a:bodyPr>
          <a:lstStyle/>
          <a:p>
            <a:pPr indent="-432519" defTabSz="886714">
              <a:defRPr/>
            </a:pPr>
            <a:r>
              <a:rPr lang="en-US" altLang="ko-KR" sz="4800" b="1" spc="-150" dirty="0">
                <a:ln>
                  <a:solidFill>
                    <a:schemeClr val="accent1">
                      <a:shade val="50000"/>
                      <a:alpha val="0"/>
                    </a:schemeClr>
                  </a:solidFill>
                </a:ln>
                <a:solidFill>
                  <a:srgbClr val="1F273C"/>
                </a:solidFill>
                <a:latin typeface="나눔고딕" panose="020D0604000000000000" pitchFamily="50" charset="-127"/>
                <a:ea typeface="나눔고딕" panose="020D0604000000000000" pitchFamily="50" charset="-127"/>
                <a:cs typeface="Arial" panose="020B0604020202020204" pitchFamily="34" charset="0"/>
              </a:rPr>
              <a:t>Contents</a:t>
            </a:r>
          </a:p>
        </p:txBody>
      </p:sp>
      <p:grpSp>
        <p:nvGrpSpPr>
          <p:cNvPr id="238" name="그룹 237">
            <a:extLst>
              <a:ext uri="{FF2B5EF4-FFF2-40B4-BE49-F238E27FC236}">
                <a16:creationId xmlns:a16="http://schemas.microsoft.com/office/drawing/2014/main" id="{1B7E018C-3344-C714-D6F8-F5FBE6DE13E3}"/>
              </a:ext>
            </a:extLst>
          </p:cNvPr>
          <p:cNvGrpSpPr/>
          <p:nvPr/>
        </p:nvGrpSpPr>
        <p:grpSpPr>
          <a:xfrm>
            <a:off x="6710163" y="5281394"/>
            <a:ext cx="3806417" cy="1522784"/>
            <a:chOff x="7295611" y="5281394"/>
            <a:chExt cx="3806417" cy="1522784"/>
          </a:xfrm>
        </p:grpSpPr>
        <p:grpSp>
          <p:nvGrpSpPr>
            <p:cNvPr id="239" name="그룹 238">
              <a:extLst>
                <a:ext uri="{FF2B5EF4-FFF2-40B4-BE49-F238E27FC236}">
                  <a16:creationId xmlns:a16="http://schemas.microsoft.com/office/drawing/2014/main" id="{E24E2EDB-AC77-7901-C0F1-6D7A4608A986}"/>
                </a:ext>
              </a:extLst>
            </p:cNvPr>
            <p:cNvGrpSpPr/>
            <p:nvPr/>
          </p:nvGrpSpPr>
          <p:grpSpPr>
            <a:xfrm>
              <a:off x="7295611" y="5695937"/>
              <a:ext cx="3806417" cy="1108241"/>
              <a:chOff x="8698441" y="411699"/>
              <a:chExt cx="2934588" cy="854407"/>
            </a:xfrm>
          </p:grpSpPr>
          <p:grpSp>
            <p:nvGrpSpPr>
              <p:cNvPr id="248" name="그룹 247">
                <a:extLst>
                  <a:ext uri="{FF2B5EF4-FFF2-40B4-BE49-F238E27FC236}">
                    <a16:creationId xmlns:a16="http://schemas.microsoft.com/office/drawing/2014/main" id="{31A067F9-F6E7-6972-D0AE-A2D1C8199550}"/>
                  </a:ext>
                </a:extLst>
              </p:cNvPr>
              <p:cNvGrpSpPr/>
              <p:nvPr/>
            </p:nvGrpSpPr>
            <p:grpSpPr>
              <a:xfrm>
                <a:off x="10307620" y="433901"/>
                <a:ext cx="1325409" cy="829027"/>
                <a:chOff x="4824068" y="5759943"/>
                <a:chExt cx="1354262" cy="847074"/>
              </a:xfrm>
            </p:grpSpPr>
            <p:sp>
              <p:nvSpPr>
                <p:cNvPr id="280" name="타원 279">
                  <a:extLst>
                    <a:ext uri="{FF2B5EF4-FFF2-40B4-BE49-F238E27FC236}">
                      <a16:creationId xmlns:a16="http://schemas.microsoft.com/office/drawing/2014/main" id="{773F1EE8-81EB-1662-FCEB-659E858A4259}"/>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281" name="그룹 280">
                  <a:extLst>
                    <a:ext uri="{FF2B5EF4-FFF2-40B4-BE49-F238E27FC236}">
                      <a16:creationId xmlns:a16="http://schemas.microsoft.com/office/drawing/2014/main" id="{593B5EC6-5A64-E4B3-055B-0F4C4D5802CA}"/>
                    </a:ext>
                  </a:extLst>
                </p:cNvPr>
                <p:cNvGrpSpPr/>
                <p:nvPr/>
              </p:nvGrpSpPr>
              <p:grpSpPr>
                <a:xfrm>
                  <a:off x="5167567" y="5909205"/>
                  <a:ext cx="722470" cy="441239"/>
                  <a:chOff x="5227102" y="5204268"/>
                  <a:chExt cx="1304606" cy="796771"/>
                </a:xfrm>
              </p:grpSpPr>
              <p:grpSp>
                <p:nvGrpSpPr>
                  <p:cNvPr id="291" name="그룹 290">
                    <a:extLst>
                      <a:ext uri="{FF2B5EF4-FFF2-40B4-BE49-F238E27FC236}">
                        <a16:creationId xmlns:a16="http://schemas.microsoft.com/office/drawing/2014/main" id="{1A96BD37-ADDA-F682-D051-85DBFA264C0F}"/>
                      </a:ext>
                    </a:extLst>
                  </p:cNvPr>
                  <p:cNvGrpSpPr/>
                  <p:nvPr/>
                </p:nvGrpSpPr>
                <p:grpSpPr>
                  <a:xfrm>
                    <a:off x="5372899" y="5290087"/>
                    <a:ext cx="1158809" cy="710952"/>
                    <a:chOff x="2433686" y="6897216"/>
                    <a:chExt cx="1995268" cy="1224137"/>
                  </a:xfrm>
                  <a:solidFill>
                    <a:schemeClr val="accent2"/>
                  </a:solidFill>
                </p:grpSpPr>
                <p:sp>
                  <p:nvSpPr>
                    <p:cNvPr id="303" name="직사각형 302">
                      <a:extLst>
                        <a:ext uri="{FF2B5EF4-FFF2-40B4-BE49-F238E27FC236}">
                          <a16:creationId xmlns:a16="http://schemas.microsoft.com/office/drawing/2014/main" id="{3DD3B261-9E0A-61FD-B5CB-578776973156}"/>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4" name="직사각형 303">
                      <a:extLst>
                        <a:ext uri="{FF2B5EF4-FFF2-40B4-BE49-F238E27FC236}">
                          <a16:creationId xmlns:a16="http://schemas.microsoft.com/office/drawing/2014/main" id="{B75DA368-0CF9-7005-38E0-497E356FB5C8}"/>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5" name="직사각형 304">
                      <a:extLst>
                        <a:ext uri="{FF2B5EF4-FFF2-40B4-BE49-F238E27FC236}">
                          <a16:creationId xmlns:a16="http://schemas.microsoft.com/office/drawing/2014/main" id="{07DA5F3F-3407-CDE5-08EA-8A99A7DDC090}"/>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6" name="직사각형 305">
                      <a:extLst>
                        <a:ext uri="{FF2B5EF4-FFF2-40B4-BE49-F238E27FC236}">
                          <a16:creationId xmlns:a16="http://schemas.microsoft.com/office/drawing/2014/main" id="{6957AEB7-7FB8-CA0D-34A3-62002B646DD7}"/>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7" name="직사각형 306">
                      <a:extLst>
                        <a:ext uri="{FF2B5EF4-FFF2-40B4-BE49-F238E27FC236}">
                          <a16:creationId xmlns:a16="http://schemas.microsoft.com/office/drawing/2014/main" id="{B852E2AE-FAE5-5671-BEE4-91B8286762A6}"/>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8" name="직사각형 307">
                      <a:extLst>
                        <a:ext uri="{FF2B5EF4-FFF2-40B4-BE49-F238E27FC236}">
                          <a16:creationId xmlns:a16="http://schemas.microsoft.com/office/drawing/2014/main" id="{F3C57A28-D443-808D-69AF-7FCB3CD252AE}"/>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9" name="직사각형 308">
                      <a:extLst>
                        <a:ext uri="{FF2B5EF4-FFF2-40B4-BE49-F238E27FC236}">
                          <a16:creationId xmlns:a16="http://schemas.microsoft.com/office/drawing/2014/main" id="{2EB3B7D7-2FAD-E486-DA56-BE7CBC33D21D}"/>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10" name="직사각형 309">
                      <a:extLst>
                        <a:ext uri="{FF2B5EF4-FFF2-40B4-BE49-F238E27FC236}">
                          <a16:creationId xmlns:a16="http://schemas.microsoft.com/office/drawing/2014/main" id="{D167CDF8-0B84-ACCA-C838-B75F351DC10A}"/>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292" name="자유형: 도형 291">
                    <a:extLst>
                      <a:ext uri="{FF2B5EF4-FFF2-40B4-BE49-F238E27FC236}">
                        <a16:creationId xmlns:a16="http://schemas.microsoft.com/office/drawing/2014/main" id="{75A00711-CFAB-6DAC-59E1-0D71C2F54CFA}"/>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3" name="타원 292">
                    <a:extLst>
                      <a:ext uri="{FF2B5EF4-FFF2-40B4-BE49-F238E27FC236}">
                        <a16:creationId xmlns:a16="http://schemas.microsoft.com/office/drawing/2014/main" id="{EC681C02-CA4F-E60D-7650-9702E4F1459A}"/>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4" name="타원 293">
                    <a:extLst>
                      <a:ext uri="{FF2B5EF4-FFF2-40B4-BE49-F238E27FC236}">
                        <a16:creationId xmlns:a16="http://schemas.microsoft.com/office/drawing/2014/main" id="{57CEB360-BA7A-1500-54DD-E62C42589E38}"/>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5" name="타원 294">
                    <a:extLst>
                      <a:ext uri="{FF2B5EF4-FFF2-40B4-BE49-F238E27FC236}">
                        <a16:creationId xmlns:a16="http://schemas.microsoft.com/office/drawing/2014/main" id="{82645ED0-1F88-7446-8254-3E6680E3BC1B}"/>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296" name="타원 295">
                    <a:extLst>
                      <a:ext uri="{FF2B5EF4-FFF2-40B4-BE49-F238E27FC236}">
                        <a16:creationId xmlns:a16="http://schemas.microsoft.com/office/drawing/2014/main" id="{387C122A-E351-7A8F-8229-1878486439AF}"/>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297" name="그룹 296">
                    <a:extLst>
                      <a:ext uri="{FF2B5EF4-FFF2-40B4-BE49-F238E27FC236}">
                        <a16:creationId xmlns:a16="http://schemas.microsoft.com/office/drawing/2014/main" id="{242AAFB7-1807-4727-77E9-FB7A9BC942BB}"/>
                      </a:ext>
                    </a:extLst>
                  </p:cNvPr>
                  <p:cNvGrpSpPr/>
                  <p:nvPr/>
                </p:nvGrpSpPr>
                <p:grpSpPr>
                  <a:xfrm>
                    <a:off x="5227102" y="5204268"/>
                    <a:ext cx="444938" cy="183904"/>
                    <a:chOff x="2182649" y="6749455"/>
                    <a:chExt cx="766107" cy="316650"/>
                  </a:xfrm>
                </p:grpSpPr>
                <p:sp>
                  <p:nvSpPr>
                    <p:cNvPr id="298" name="직사각형 297">
                      <a:extLst>
                        <a:ext uri="{FF2B5EF4-FFF2-40B4-BE49-F238E27FC236}">
                          <a16:creationId xmlns:a16="http://schemas.microsoft.com/office/drawing/2014/main" id="{63DBFDB4-F177-2DAF-3776-57F2BDD920C0}"/>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99" name="직사각형 298">
                      <a:extLst>
                        <a:ext uri="{FF2B5EF4-FFF2-40B4-BE49-F238E27FC236}">
                          <a16:creationId xmlns:a16="http://schemas.microsoft.com/office/drawing/2014/main" id="{E6692359-9631-D62A-EFEF-2EB94B34E278}"/>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0" name="직사각형 299">
                      <a:extLst>
                        <a:ext uri="{FF2B5EF4-FFF2-40B4-BE49-F238E27FC236}">
                          <a16:creationId xmlns:a16="http://schemas.microsoft.com/office/drawing/2014/main" id="{F7EED5AF-70AA-0880-675B-F764E9948BF0}"/>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1" name="직사각형 300">
                      <a:extLst>
                        <a:ext uri="{FF2B5EF4-FFF2-40B4-BE49-F238E27FC236}">
                          <a16:creationId xmlns:a16="http://schemas.microsoft.com/office/drawing/2014/main" id="{3A3317D2-C9F2-B774-EF5D-369F9867BFF5}"/>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302" name="직사각형 301">
                      <a:extLst>
                        <a:ext uri="{FF2B5EF4-FFF2-40B4-BE49-F238E27FC236}">
                          <a16:creationId xmlns:a16="http://schemas.microsoft.com/office/drawing/2014/main" id="{880D4A04-858B-57DC-C58E-83A2D72C2D42}"/>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282" name="자유형: 도형 281">
                  <a:extLst>
                    <a:ext uri="{FF2B5EF4-FFF2-40B4-BE49-F238E27FC236}">
                      <a16:creationId xmlns:a16="http://schemas.microsoft.com/office/drawing/2014/main" id="{5BF82CC8-2588-F65F-ACFA-E90B475E84FA}"/>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3" name="자유형: 도형 282">
                  <a:extLst>
                    <a:ext uri="{FF2B5EF4-FFF2-40B4-BE49-F238E27FC236}">
                      <a16:creationId xmlns:a16="http://schemas.microsoft.com/office/drawing/2014/main" id="{1B96F0F4-F152-82A8-45E3-E4CBBE9D6434}"/>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284" name="그룹 283">
                  <a:extLst>
                    <a:ext uri="{FF2B5EF4-FFF2-40B4-BE49-F238E27FC236}">
                      <a16:creationId xmlns:a16="http://schemas.microsoft.com/office/drawing/2014/main" id="{21BBC4D2-297A-9846-FB3B-74E5607F2DA3}"/>
                    </a:ext>
                  </a:extLst>
                </p:cNvPr>
                <p:cNvGrpSpPr/>
                <p:nvPr/>
              </p:nvGrpSpPr>
              <p:grpSpPr>
                <a:xfrm>
                  <a:off x="5041336" y="5759943"/>
                  <a:ext cx="1011558" cy="844196"/>
                  <a:chOff x="5041336" y="5592303"/>
                  <a:chExt cx="1011558" cy="844196"/>
                </a:xfrm>
              </p:grpSpPr>
              <p:sp>
                <p:nvSpPr>
                  <p:cNvPr id="287" name="사다리꼴 286">
                    <a:extLst>
                      <a:ext uri="{FF2B5EF4-FFF2-40B4-BE49-F238E27FC236}">
                        <a16:creationId xmlns:a16="http://schemas.microsoft.com/office/drawing/2014/main" id="{053D7F76-F8F6-1987-77EC-6D2F453FA572}"/>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8" name="사각형: 둥근 모서리 287">
                    <a:extLst>
                      <a:ext uri="{FF2B5EF4-FFF2-40B4-BE49-F238E27FC236}">
                        <a16:creationId xmlns:a16="http://schemas.microsoft.com/office/drawing/2014/main" id="{9E9C2468-072F-D6C1-0320-887631E857E4}"/>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289" name="자유형: 도형 288">
                    <a:extLst>
                      <a:ext uri="{FF2B5EF4-FFF2-40B4-BE49-F238E27FC236}">
                        <a16:creationId xmlns:a16="http://schemas.microsoft.com/office/drawing/2014/main" id="{80F84EA4-890F-2E2E-C996-0C28321CF222}"/>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90" name="자유형: 도형 289">
                    <a:extLst>
                      <a:ext uri="{FF2B5EF4-FFF2-40B4-BE49-F238E27FC236}">
                        <a16:creationId xmlns:a16="http://schemas.microsoft.com/office/drawing/2014/main" id="{1365C93F-8CCF-7072-3786-A89F0BC1BD76}"/>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285" name="자유형: 도형 284">
                  <a:extLst>
                    <a:ext uri="{FF2B5EF4-FFF2-40B4-BE49-F238E27FC236}">
                      <a16:creationId xmlns:a16="http://schemas.microsoft.com/office/drawing/2014/main" id="{8F9B2893-0743-0E03-6BAF-6043EA268F61}"/>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286" name="자유형: 도형 285">
                  <a:extLst>
                    <a:ext uri="{FF2B5EF4-FFF2-40B4-BE49-F238E27FC236}">
                      <a16:creationId xmlns:a16="http://schemas.microsoft.com/office/drawing/2014/main" id="{17D46D0D-9D0D-CB91-EB98-581956630BCC}"/>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249" name="그룹 248">
                <a:extLst>
                  <a:ext uri="{FF2B5EF4-FFF2-40B4-BE49-F238E27FC236}">
                    <a16:creationId xmlns:a16="http://schemas.microsoft.com/office/drawing/2014/main" id="{C8BA3820-BD9F-D19E-7D30-6042547A5B4C}"/>
                  </a:ext>
                </a:extLst>
              </p:cNvPr>
              <p:cNvGrpSpPr/>
              <p:nvPr/>
            </p:nvGrpSpPr>
            <p:grpSpPr>
              <a:xfrm>
                <a:off x="8698441" y="411699"/>
                <a:ext cx="1588794" cy="854407"/>
                <a:chOff x="3179860" y="5569619"/>
                <a:chExt cx="1623381" cy="873007"/>
              </a:xfrm>
            </p:grpSpPr>
            <p:grpSp>
              <p:nvGrpSpPr>
                <p:cNvPr id="250" name="그룹 249">
                  <a:extLst>
                    <a:ext uri="{FF2B5EF4-FFF2-40B4-BE49-F238E27FC236}">
                      <a16:creationId xmlns:a16="http://schemas.microsoft.com/office/drawing/2014/main" id="{5118A030-DBC9-92F2-4E5E-D8CD54DA5B1E}"/>
                    </a:ext>
                  </a:extLst>
                </p:cNvPr>
                <p:cNvGrpSpPr/>
                <p:nvPr/>
              </p:nvGrpSpPr>
              <p:grpSpPr>
                <a:xfrm>
                  <a:off x="4240365" y="6051178"/>
                  <a:ext cx="410801" cy="391448"/>
                  <a:chOff x="3593344" y="3031919"/>
                  <a:chExt cx="801063" cy="763327"/>
                </a:xfrm>
              </p:grpSpPr>
              <p:grpSp>
                <p:nvGrpSpPr>
                  <p:cNvPr id="275" name="그룹 274">
                    <a:extLst>
                      <a:ext uri="{FF2B5EF4-FFF2-40B4-BE49-F238E27FC236}">
                        <a16:creationId xmlns:a16="http://schemas.microsoft.com/office/drawing/2014/main" id="{74B739B9-1120-7705-EE54-B30DCF86BDF8}"/>
                      </a:ext>
                    </a:extLst>
                  </p:cNvPr>
                  <p:cNvGrpSpPr/>
                  <p:nvPr/>
                </p:nvGrpSpPr>
                <p:grpSpPr>
                  <a:xfrm>
                    <a:off x="3593344" y="3031919"/>
                    <a:ext cx="572102" cy="572102"/>
                    <a:chOff x="3583940" y="3813727"/>
                    <a:chExt cx="502920" cy="502920"/>
                  </a:xfrm>
                </p:grpSpPr>
                <p:sp>
                  <p:nvSpPr>
                    <p:cNvPr id="277" name="타원 276">
                      <a:extLst>
                        <a:ext uri="{FF2B5EF4-FFF2-40B4-BE49-F238E27FC236}">
                          <a16:creationId xmlns:a16="http://schemas.microsoft.com/office/drawing/2014/main" id="{C029777C-984D-CC65-F2A0-ABB1B607C601}"/>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8" name="타원 277">
                      <a:extLst>
                        <a:ext uri="{FF2B5EF4-FFF2-40B4-BE49-F238E27FC236}">
                          <a16:creationId xmlns:a16="http://schemas.microsoft.com/office/drawing/2014/main" id="{41CC91AF-63A6-E914-E744-2ABE5831963C}"/>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9" name="타원 278">
                      <a:extLst>
                        <a:ext uri="{FF2B5EF4-FFF2-40B4-BE49-F238E27FC236}">
                          <a16:creationId xmlns:a16="http://schemas.microsoft.com/office/drawing/2014/main" id="{AF8469D9-6421-092E-02B9-06E193BFDE9D}"/>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276" name="자유형: 도형 275">
                    <a:extLst>
                      <a:ext uri="{FF2B5EF4-FFF2-40B4-BE49-F238E27FC236}">
                        <a16:creationId xmlns:a16="http://schemas.microsoft.com/office/drawing/2014/main" id="{5D694C06-EEC1-6907-D93E-D3D4322CF1D8}"/>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251" name="그룹 250">
                  <a:extLst>
                    <a:ext uri="{FF2B5EF4-FFF2-40B4-BE49-F238E27FC236}">
                      <a16:creationId xmlns:a16="http://schemas.microsoft.com/office/drawing/2014/main" id="{8717DBD6-D79D-DCEB-ED12-E67A580E308B}"/>
                    </a:ext>
                  </a:extLst>
                </p:cNvPr>
                <p:cNvGrpSpPr/>
                <p:nvPr/>
              </p:nvGrpSpPr>
              <p:grpSpPr>
                <a:xfrm>
                  <a:off x="3903302" y="5849448"/>
                  <a:ext cx="339474" cy="411082"/>
                  <a:chOff x="3302297" y="4418230"/>
                  <a:chExt cx="637141" cy="771539"/>
                </a:xfrm>
              </p:grpSpPr>
              <p:grpSp>
                <p:nvGrpSpPr>
                  <p:cNvPr id="267" name="그룹 266">
                    <a:extLst>
                      <a:ext uri="{FF2B5EF4-FFF2-40B4-BE49-F238E27FC236}">
                        <a16:creationId xmlns:a16="http://schemas.microsoft.com/office/drawing/2014/main" id="{D4D0473E-09B4-32B6-B945-B60D42486DBA}"/>
                      </a:ext>
                    </a:extLst>
                  </p:cNvPr>
                  <p:cNvGrpSpPr/>
                  <p:nvPr/>
                </p:nvGrpSpPr>
                <p:grpSpPr>
                  <a:xfrm>
                    <a:off x="3407308" y="4418230"/>
                    <a:ext cx="465552" cy="465552"/>
                    <a:chOff x="3583940" y="3813727"/>
                    <a:chExt cx="502920" cy="502920"/>
                  </a:xfrm>
                </p:grpSpPr>
                <p:sp>
                  <p:nvSpPr>
                    <p:cNvPr id="272" name="타원 271">
                      <a:extLst>
                        <a:ext uri="{FF2B5EF4-FFF2-40B4-BE49-F238E27FC236}">
                          <a16:creationId xmlns:a16="http://schemas.microsoft.com/office/drawing/2014/main" id="{E668B75C-6D3E-BCA2-52E0-8A5C4B083012}"/>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3" name="타원 272">
                      <a:extLst>
                        <a:ext uri="{FF2B5EF4-FFF2-40B4-BE49-F238E27FC236}">
                          <a16:creationId xmlns:a16="http://schemas.microsoft.com/office/drawing/2014/main" id="{3AF80D1D-F8D1-E81C-163C-1D061370A080}"/>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274" name="타원 273">
                      <a:extLst>
                        <a:ext uri="{FF2B5EF4-FFF2-40B4-BE49-F238E27FC236}">
                          <a16:creationId xmlns:a16="http://schemas.microsoft.com/office/drawing/2014/main" id="{8A98E38A-9574-07D8-B1C4-809A07B48B68}"/>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268" name="그래픽 25" descr="과녁">
                    <a:extLst>
                      <a:ext uri="{FF2B5EF4-FFF2-40B4-BE49-F238E27FC236}">
                        <a16:creationId xmlns:a16="http://schemas.microsoft.com/office/drawing/2014/main" id="{C820A7A4-F582-D5BB-D60B-6B1DC25DDB66}"/>
                      </a:ext>
                    </a:extLst>
                  </p:cNvPr>
                  <p:cNvGrpSpPr/>
                  <p:nvPr/>
                </p:nvGrpSpPr>
                <p:grpSpPr>
                  <a:xfrm>
                    <a:off x="3302297" y="4552628"/>
                    <a:ext cx="637141" cy="637141"/>
                    <a:chOff x="4795800" y="3271800"/>
                    <a:chExt cx="914400" cy="914400"/>
                  </a:xfrm>
                  <a:solidFill>
                    <a:schemeClr val="accent3"/>
                  </a:solidFill>
                </p:grpSpPr>
                <p:sp>
                  <p:nvSpPr>
                    <p:cNvPr id="269" name="자유형: 도형 268">
                      <a:extLst>
                        <a:ext uri="{FF2B5EF4-FFF2-40B4-BE49-F238E27FC236}">
                          <a16:creationId xmlns:a16="http://schemas.microsoft.com/office/drawing/2014/main" id="{AB5B0634-0CBA-9E6B-5A88-9619BEDB7029}"/>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0" name="자유형: 도형 269">
                      <a:extLst>
                        <a:ext uri="{FF2B5EF4-FFF2-40B4-BE49-F238E27FC236}">
                          <a16:creationId xmlns:a16="http://schemas.microsoft.com/office/drawing/2014/main" id="{687A77D2-5CAE-3B1E-AE1C-A04237B99646}"/>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271" name="자유형: 도형 270">
                      <a:extLst>
                        <a:ext uri="{FF2B5EF4-FFF2-40B4-BE49-F238E27FC236}">
                          <a16:creationId xmlns:a16="http://schemas.microsoft.com/office/drawing/2014/main" id="{F5E4227C-83BD-1D2E-1517-4D6D2A186548}"/>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252" name="그룹 251">
                  <a:extLst>
                    <a:ext uri="{FF2B5EF4-FFF2-40B4-BE49-F238E27FC236}">
                      <a16:creationId xmlns:a16="http://schemas.microsoft.com/office/drawing/2014/main" id="{B18FE046-D1F2-03A8-2B55-7CBF036DCCB3}"/>
                    </a:ext>
                  </a:extLst>
                </p:cNvPr>
                <p:cNvGrpSpPr/>
                <p:nvPr/>
              </p:nvGrpSpPr>
              <p:grpSpPr>
                <a:xfrm>
                  <a:off x="3179860" y="5569619"/>
                  <a:ext cx="1623381" cy="859437"/>
                  <a:chOff x="1530619" y="3473196"/>
                  <a:chExt cx="2348722" cy="1243441"/>
                </a:xfrm>
              </p:grpSpPr>
              <p:sp>
                <p:nvSpPr>
                  <p:cNvPr id="254" name="자유형 11">
                    <a:extLst>
                      <a:ext uri="{FF2B5EF4-FFF2-40B4-BE49-F238E27FC236}">
                        <a16:creationId xmlns:a16="http://schemas.microsoft.com/office/drawing/2014/main" id="{21917491-8314-26E4-67AC-39CBFC91C97E}"/>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5" name="타원 254">
                    <a:extLst>
                      <a:ext uri="{FF2B5EF4-FFF2-40B4-BE49-F238E27FC236}">
                        <a16:creationId xmlns:a16="http://schemas.microsoft.com/office/drawing/2014/main" id="{EDF97268-1FCB-D6F1-D08E-BA60860AEBE6}"/>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6" name="타원 255">
                    <a:extLst>
                      <a:ext uri="{FF2B5EF4-FFF2-40B4-BE49-F238E27FC236}">
                        <a16:creationId xmlns:a16="http://schemas.microsoft.com/office/drawing/2014/main" id="{63B3367F-33D8-F80B-2B3C-1824B079F586}"/>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57" name="자유형 12">
                    <a:extLst>
                      <a:ext uri="{FF2B5EF4-FFF2-40B4-BE49-F238E27FC236}">
                        <a16:creationId xmlns:a16="http://schemas.microsoft.com/office/drawing/2014/main" id="{E3362F04-C458-C6EB-B802-3D7CA223B8F9}"/>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8" name="자유형 15">
                    <a:extLst>
                      <a:ext uri="{FF2B5EF4-FFF2-40B4-BE49-F238E27FC236}">
                        <a16:creationId xmlns:a16="http://schemas.microsoft.com/office/drawing/2014/main" id="{ADE30357-6D84-2D66-91AE-5D96DE17FA88}"/>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59" name="자유형 16">
                    <a:extLst>
                      <a:ext uri="{FF2B5EF4-FFF2-40B4-BE49-F238E27FC236}">
                        <a16:creationId xmlns:a16="http://schemas.microsoft.com/office/drawing/2014/main" id="{BD3DEB4A-CB74-A463-8D42-81D65619BF7B}"/>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0" name="자유형 17">
                    <a:extLst>
                      <a:ext uri="{FF2B5EF4-FFF2-40B4-BE49-F238E27FC236}">
                        <a16:creationId xmlns:a16="http://schemas.microsoft.com/office/drawing/2014/main" id="{611BC91A-434A-1693-9272-95491569C3A6}"/>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261" name="타원 260">
                    <a:extLst>
                      <a:ext uri="{FF2B5EF4-FFF2-40B4-BE49-F238E27FC236}">
                        <a16:creationId xmlns:a16="http://schemas.microsoft.com/office/drawing/2014/main" id="{17550CD5-EA41-2215-785D-CFBF6DA8647B}"/>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2" name="타원 261">
                    <a:extLst>
                      <a:ext uri="{FF2B5EF4-FFF2-40B4-BE49-F238E27FC236}">
                        <a16:creationId xmlns:a16="http://schemas.microsoft.com/office/drawing/2014/main" id="{69E56DA4-DEAA-1E9D-D850-92B24FFA2F48}"/>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3" name="도넛 740">
                    <a:extLst>
                      <a:ext uri="{FF2B5EF4-FFF2-40B4-BE49-F238E27FC236}">
                        <a16:creationId xmlns:a16="http://schemas.microsoft.com/office/drawing/2014/main" id="{4949B4F9-55FF-F8A9-BD42-90F8D4148540}"/>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264" name="타원 263">
                    <a:extLst>
                      <a:ext uri="{FF2B5EF4-FFF2-40B4-BE49-F238E27FC236}">
                        <a16:creationId xmlns:a16="http://schemas.microsoft.com/office/drawing/2014/main" id="{D7FEA023-D3A9-4CBA-533F-A7DFD7EB8E7C}"/>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5" name="타원 264">
                    <a:extLst>
                      <a:ext uri="{FF2B5EF4-FFF2-40B4-BE49-F238E27FC236}">
                        <a16:creationId xmlns:a16="http://schemas.microsoft.com/office/drawing/2014/main" id="{028E1AF8-A883-818E-57F2-802446210BEB}"/>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266" name="타원 265">
                    <a:extLst>
                      <a:ext uri="{FF2B5EF4-FFF2-40B4-BE49-F238E27FC236}">
                        <a16:creationId xmlns:a16="http://schemas.microsoft.com/office/drawing/2014/main" id="{FA9F0DAA-6629-AD6D-F410-6AC2F866F2A9}"/>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253" name="자유형: 도형 252">
                  <a:extLst>
                    <a:ext uri="{FF2B5EF4-FFF2-40B4-BE49-F238E27FC236}">
                      <a16:creationId xmlns:a16="http://schemas.microsoft.com/office/drawing/2014/main" id="{CC245E62-2BB1-68B3-A420-4706C73F51CB}"/>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240" name="그룹 239">
              <a:extLst>
                <a:ext uri="{FF2B5EF4-FFF2-40B4-BE49-F238E27FC236}">
                  <a16:creationId xmlns:a16="http://schemas.microsoft.com/office/drawing/2014/main" id="{58AB3A16-83B4-03D1-A205-9F67EF78C9D6}"/>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241" name="그룹 240">
                <a:extLst>
                  <a:ext uri="{FF2B5EF4-FFF2-40B4-BE49-F238E27FC236}">
                    <a16:creationId xmlns:a16="http://schemas.microsoft.com/office/drawing/2014/main" id="{6C8EB728-E4EB-1EA4-7960-C9BFFC2BB03E}"/>
                  </a:ext>
                </a:extLst>
              </p:cNvPr>
              <p:cNvGrpSpPr/>
              <p:nvPr/>
            </p:nvGrpSpPr>
            <p:grpSpPr>
              <a:xfrm>
                <a:off x="6376287" y="1052551"/>
                <a:ext cx="791429" cy="1270922"/>
                <a:chOff x="5782430" y="1384175"/>
                <a:chExt cx="791429" cy="1270922"/>
              </a:xfrm>
              <a:grpFill/>
            </p:grpSpPr>
            <p:sp>
              <p:nvSpPr>
                <p:cNvPr id="246" name="자유형: 도형 245">
                  <a:extLst>
                    <a:ext uri="{FF2B5EF4-FFF2-40B4-BE49-F238E27FC236}">
                      <a16:creationId xmlns:a16="http://schemas.microsoft.com/office/drawing/2014/main" id="{32617126-A09A-8954-2D9E-16B7FB6F9481}"/>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7" name="자유형: 도형 246">
                  <a:extLst>
                    <a:ext uri="{FF2B5EF4-FFF2-40B4-BE49-F238E27FC236}">
                      <a16:creationId xmlns:a16="http://schemas.microsoft.com/office/drawing/2014/main" id="{E61904F9-8DC5-6B61-1714-AA717F21D945}"/>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242" name="그룹 241">
                <a:extLst>
                  <a:ext uri="{FF2B5EF4-FFF2-40B4-BE49-F238E27FC236}">
                    <a16:creationId xmlns:a16="http://schemas.microsoft.com/office/drawing/2014/main" id="{04F55221-5C01-3406-F752-71EBDDE4979C}"/>
                  </a:ext>
                </a:extLst>
              </p:cNvPr>
              <p:cNvGrpSpPr/>
              <p:nvPr/>
            </p:nvGrpSpPr>
            <p:grpSpPr>
              <a:xfrm>
                <a:off x="5510226" y="780707"/>
                <a:ext cx="1077934" cy="1050281"/>
                <a:chOff x="39244489" y="22943508"/>
                <a:chExt cx="2984882" cy="2908318"/>
              </a:xfrm>
              <a:grpFill/>
            </p:grpSpPr>
            <p:sp>
              <p:nvSpPr>
                <p:cNvPr id="243" name="자유형: 도형 242">
                  <a:extLst>
                    <a:ext uri="{FF2B5EF4-FFF2-40B4-BE49-F238E27FC236}">
                      <a16:creationId xmlns:a16="http://schemas.microsoft.com/office/drawing/2014/main" id="{BFFB0261-9445-41EB-D3D5-CC98797B0C54}"/>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4" name="자유형: 도형 243">
                  <a:extLst>
                    <a:ext uri="{FF2B5EF4-FFF2-40B4-BE49-F238E27FC236}">
                      <a16:creationId xmlns:a16="http://schemas.microsoft.com/office/drawing/2014/main" id="{05565A76-1B33-0256-387E-1486370B8B6A}"/>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245" name="자유형: 도형 244">
                  <a:extLst>
                    <a:ext uri="{FF2B5EF4-FFF2-40B4-BE49-F238E27FC236}">
                      <a16:creationId xmlns:a16="http://schemas.microsoft.com/office/drawing/2014/main" id="{A97FE26E-E3CB-A7A5-A82B-E936929886B3}"/>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71AFEED3-5B52-370A-6F93-69847406AA9A}"/>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3/26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22570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71CB4BF7-0242-A5CC-EFED-D04DEC99028B}"/>
              </a:ext>
            </a:extLst>
          </p:cNvPr>
          <p:cNvSpPr txBox="1"/>
          <p:nvPr/>
        </p:nvSpPr>
        <p:spPr>
          <a:xfrm>
            <a:off x="515938" y="1724564"/>
            <a:ext cx="10941529" cy="738664"/>
          </a:xfrm>
          <a:prstGeom prst="rect">
            <a:avLst/>
          </a:prstGeom>
          <a:noFill/>
        </p:spPr>
        <p:txBody>
          <a:bodyPr wrap="square">
            <a:spAutoFit/>
          </a:bodyPr>
          <a:lstStyle/>
          <a:p>
            <a:pPr marL="285750" indent="-285750" fontAlgn="base" latinLnBrk="0">
              <a:spcBef>
                <a:spcPts val="1200"/>
              </a:spcBef>
              <a:buFont typeface="Arial" panose="020B0604020202020204" pitchFamily="34" charset="0"/>
              <a:buChar char="•"/>
              <a:tabLst>
                <a:tab pos="5759450" algn="r"/>
              </a:tabLst>
            </a:pPr>
            <a:r>
              <a:rPr lang="en-US" altLang="ko-KR" sz="1600" b="0" i="0" dirty="0">
                <a:solidFill>
                  <a:srgbClr val="0F0F0F"/>
                </a:solidFill>
                <a:effectLst/>
                <a:latin typeface="Söhne"/>
              </a:rPr>
              <a:t>Analyzing how the independent variable (X) influences the dependent variable (Y) through the mediator (M).</a:t>
            </a:r>
          </a:p>
          <a:p>
            <a:pPr marL="285750" indent="-285750" fontAlgn="base" latinLnBrk="0">
              <a:spcBef>
                <a:spcPts val="1200"/>
              </a:spcBef>
              <a:buFont typeface="Arial" panose="020B0604020202020204" pitchFamily="34" charset="0"/>
              <a:buChar char="•"/>
              <a:tabLst>
                <a:tab pos="5759450" algn="r"/>
              </a:tabLst>
            </a:pPr>
            <a:r>
              <a:rPr lang="en-US" altLang="ko-KR" sz="1600" b="0" i="0" dirty="0">
                <a:solidFill>
                  <a:srgbClr val="0F0F0F"/>
                </a:solidFill>
                <a:effectLst/>
                <a:latin typeface="Söhne"/>
              </a:rPr>
              <a:t>Analyzing complex causal relationships and validating the significance of mediation effects.</a:t>
            </a:r>
            <a:endParaRPr lang="en-US" altLang="ko-KR" sz="1600" spc="-30" dirty="0">
              <a:ln>
                <a:solidFill>
                  <a:prstClr val="white">
                    <a:lumMod val="75000"/>
                    <a:alpha val="0"/>
                  </a:prst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138" name="TextBox 137">
            <a:extLst>
              <a:ext uri="{FF2B5EF4-FFF2-40B4-BE49-F238E27FC236}">
                <a16:creationId xmlns:a16="http://schemas.microsoft.com/office/drawing/2014/main" id="{37AFD067-35EB-6CF0-882D-0101A8254584}"/>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(1)  </a:t>
            </a:r>
            <a:r>
              <a:rPr lang="en-US" altLang="ko-KR" sz="2000" b="1" i="0" dirty="0">
                <a:solidFill>
                  <a:srgbClr val="0F0F0F"/>
                </a:solidFill>
                <a:effectLst/>
                <a:latin typeface="나눔고딕" panose="020D0604000000000000" pitchFamily="50" charset="-127"/>
                <a:ea typeface="나눔고딕" panose="020D0604000000000000" pitchFamily="50" charset="-127"/>
              </a:rPr>
              <a:t>Mediation </a:t>
            </a:r>
            <a:r>
              <a:rPr lang="en-US" altLang="ko-KR" sz="2000" b="1" i="0" dirty="0">
                <a:solidFill>
                  <a:schemeClr val="tx1">
                    <a:lumMod val="85000"/>
                    <a:lumOff val="15000"/>
                  </a:schemeClr>
                </a:solidFill>
                <a:effectLst/>
                <a:latin typeface="나눔고딕" panose="020D0604000000000000" pitchFamily="50" charset="-127"/>
                <a:ea typeface="나눔고딕" panose="020D0604000000000000" pitchFamily="50" charset="-127"/>
              </a:rPr>
              <a:t>Analysis</a:t>
            </a:r>
            <a:endParaRPr lang="ko-KR" altLang="en-US" sz="20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p:txBody>
      </p:sp>
      <p:sp>
        <p:nvSpPr>
          <p:cNvPr id="19" name="사각형: 둥근 모서리 18">
            <a:extLst>
              <a:ext uri="{FF2B5EF4-FFF2-40B4-BE49-F238E27FC236}">
                <a16:creationId xmlns:a16="http://schemas.microsoft.com/office/drawing/2014/main" id="{BC17438A-6636-9DE7-5E8A-7A34E841BBC0}"/>
              </a:ext>
            </a:extLst>
          </p:cNvPr>
          <p:cNvSpPr/>
          <p:nvPr/>
        </p:nvSpPr>
        <p:spPr>
          <a:xfrm>
            <a:off x="6305661" y="2955978"/>
            <a:ext cx="5301756" cy="1946550"/>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0" name="사각형: 둥근 모서리 19">
            <a:extLst>
              <a:ext uri="{FF2B5EF4-FFF2-40B4-BE49-F238E27FC236}">
                <a16:creationId xmlns:a16="http://schemas.microsoft.com/office/drawing/2014/main" id="{97A74BB5-BEFD-250C-F05D-672204CD9A2F}"/>
              </a:ext>
            </a:extLst>
          </p:cNvPr>
          <p:cNvSpPr/>
          <p:nvPr/>
        </p:nvSpPr>
        <p:spPr>
          <a:xfrm>
            <a:off x="582577" y="2955978"/>
            <a:ext cx="5301756" cy="1946550"/>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1" name="사각형: 둥근 모서리 20">
            <a:extLst>
              <a:ext uri="{FF2B5EF4-FFF2-40B4-BE49-F238E27FC236}">
                <a16:creationId xmlns:a16="http://schemas.microsoft.com/office/drawing/2014/main" id="{DFB20790-5D27-69AA-B152-E2CCFE9846F0}"/>
              </a:ext>
            </a:extLst>
          </p:cNvPr>
          <p:cNvSpPr/>
          <p:nvPr/>
        </p:nvSpPr>
        <p:spPr>
          <a:xfrm>
            <a:off x="1367862" y="2722552"/>
            <a:ext cx="3731188" cy="472067"/>
          </a:xfrm>
          <a:prstGeom prst="roundRect">
            <a:avLst>
              <a:gd name="adj" fmla="val 5000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Sobel Test</a:t>
            </a:r>
          </a:p>
        </p:txBody>
      </p:sp>
      <p:sp>
        <p:nvSpPr>
          <p:cNvPr id="22" name="TextBox 21">
            <a:extLst>
              <a:ext uri="{FF2B5EF4-FFF2-40B4-BE49-F238E27FC236}">
                <a16:creationId xmlns:a16="http://schemas.microsoft.com/office/drawing/2014/main" id="{8F8572E8-2A86-7022-830B-C00141EBCEBD}"/>
              </a:ext>
            </a:extLst>
          </p:cNvPr>
          <p:cNvSpPr txBox="1"/>
          <p:nvPr/>
        </p:nvSpPr>
        <p:spPr>
          <a:xfrm>
            <a:off x="832930" y="3397336"/>
            <a:ext cx="5177324" cy="1252651"/>
          </a:xfrm>
          <a:prstGeom prst="rect">
            <a:avLst/>
          </a:prstGeom>
          <a:noFill/>
        </p:spPr>
        <p:txBody>
          <a:bodyPr wrap="square">
            <a:spAutoFit/>
          </a:bodyPr>
          <a:lstStyle/>
          <a:p>
            <a:pPr algn="l">
              <a:buFont typeface="Arial" panose="020B0604020202020204" pitchFamily="34" charset="0"/>
              <a:buChar char="•"/>
            </a:pPr>
            <a:r>
              <a:rPr lang="en-US" altLang="ko-KR" sz="2000" b="0" i="0" dirty="0">
                <a:solidFill>
                  <a:schemeClr val="tx1">
                    <a:lumMod val="75000"/>
                    <a:lumOff val="25000"/>
                  </a:schemeClr>
                </a:solidFill>
                <a:effectLst/>
                <a:latin typeface="Söhne"/>
              </a:rPr>
              <a:t>Assumes sample distribution follows a normal distribution</a:t>
            </a:r>
          </a:p>
          <a:p>
            <a:pPr algn="l">
              <a:buFont typeface="Arial" panose="020B0604020202020204" pitchFamily="34" charset="0"/>
              <a:buChar char="•"/>
            </a:pPr>
            <a:r>
              <a:rPr lang="en-US" altLang="ko-KR" sz="2000" b="0" i="0" dirty="0">
                <a:solidFill>
                  <a:schemeClr val="tx1">
                    <a:lumMod val="75000"/>
                    <a:lumOff val="25000"/>
                  </a:schemeClr>
                </a:solidFill>
                <a:effectLst/>
                <a:latin typeface="Söhne"/>
              </a:rPr>
              <a:t>Potential for bias</a:t>
            </a:r>
          </a:p>
          <a:p>
            <a:pPr algn="ctr" fontAlgn="base" latinLnBrk="0">
              <a:lnSpc>
                <a:spcPct val="120000"/>
              </a:lnSpc>
            </a:pPr>
            <a:r>
              <a:rPr lang="en-US" altLang="ko-KR" sz="1400" spc="-37" dirty="0">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rPr>
              <a:t>.</a:t>
            </a:r>
          </a:p>
        </p:txBody>
      </p:sp>
      <p:sp>
        <p:nvSpPr>
          <p:cNvPr id="24" name="TextBox 23">
            <a:extLst>
              <a:ext uri="{FF2B5EF4-FFF2-40B4-BE49-F238E27FC236}">
                <a16:creationId xmlns:a16="http://schemas.microsoft.com/office/drawing/2014/main" id="{34C3D77F-2266-6AA9-4859-7A69EABC4311}"/>
              </a:ext>
            </a:extLst>
          </p:cNvPr>
          <p:cNvSpPr txBox="1"/>
          <p:nvPr/>
        </p:nvSpPr>
        <p:spPr>
          <a:xfrm>
            <a:off x="6641760" y="3397336"/>
            <a:ext cx="4629558" cy="1015663"/>
          </a:xfrm>
          <a:prstGeom prst="rect">
            <a:avLst/>
          </a:prstGeom>
          <a:noFill/>
        </p:spPr>
        <p:txBody>
          <a:bodyPr wrap="square">
            <a:spAutoFit/>
          </a:bodyPr>
          <a:lstStyle/>
          <a:p>
            <a:pPr algn="l">
              <a:buFont typeface="Arial" panose="020B0604020202020204" pitchFamily="34" charset="0"/>
              <a:buChar char="•"/>
            </a:pPr>
            <a:r>
              <a:rPr lang="en-US" altLang="ko-KR" sz="2000" b="0" i="0" dirty="0">
                <a:solidFill>
                  <a:schemeClr val="tx1">
                    <a:lumMod val="75000"/>
                    <a:lumOff val="25000"/>
                  </a:schemeClr>
                </a:solidFill>
                <a:effectLst/>
                <a:latin typeface="Söhne"/>
              </a:rPr>
              <a:t>Difficulty detecting significance with small effect sizes or sample sizes</a:t>
            </a:r>
          </a:p>
          <a:p>
            <a:pPr algn="l">
              <a:buFont typeface="Arial" panose="020B0604020202020204" pitchFamily="34" charset="0"/>
              <a:buChar char="•"/>
            </a:pPr>
            <a:r>
              <a:rPr lang="en-US" altLang="ko-KR" sz="2000" b="0" i="0" dirty="0">
                <a:solidFill>
                  <a:schemeClr val="tx1">
                    <a:lumMod val="75000"/>
                    <a:lumOff val="25000"/>
                  </a:schemeClr>
                </a:solidFill>
                <a:effectLst/>
                <a:latin typeface="Söhne"/>
              </a:rPr>
              <a:t>Criticized for lack of statistical rigor</a:t>
            </a:r>
          </a:p>
        </p:txBody>
      </p:sp>
      <p:sp>
        <p:nvSpPr>
          <p:cNvPr id="25" name="TextBox 24">
            <a:extLst>
              <a:ext uri="{FF2B5EF4-FFF2-40B4-BE49-F238E27FC236}">
                <a16:creationId xmlns:a16="http://schemas.microsoft.com/office/drawing/2014/main" id="{338E5195-2E0C-3861-11EC-A763ED82E550}"/>
              </a:ext>
            </a:extLst>
          </p:cNvPr>
          <p:cNvSpPr txBox="1"/>
          <p:nvPr/>
        </p:nvSpPr>
        <p:spPr>
          <a:xfrm>
            <a:off x="1229852" y="5882369"/>
            <a:ext cx="10041466" cy="662489"/>
          </a:xfrm>
          <a:prstGeom prst="rect">
            <a:avLst/>
          </a:prstGeom>
          <a:noFill/>
        </p:spPr>
        <p:txBody>
          <a:bodyPr wrap="square">
            <a:spAutoFit/>
          </a:bodyPr>
          <a:lstStyle/>
          <a:p>
            <a:pPr algn="ctr" fontAlgn="base" latinLnBrk="0">
              <a:lnSpc>
                <a:spcPct val="120000"/>
              </a:lnSpc>
              <a:spcBef>
                <a:spcPts val="1200"/>
              </a:spcBef>
              <a:tabLst>
                <a:tab pos="5759450" algn="r"/>
              </a:tabLst>
            </a:pPr>
            <a:r>
              <a:rPr lang="en-US" altLang="ko-KR" sz="1600" b="0" i="0" dirty="0">
                <a:solidFill>
                  <a:srgbClr val="0F0F0F"/>
                </a:solidFill>
                <a:effectLst/>
                <a:latin typeface="Söhne"/>
              </a:rPr>
              <a:t>Bootstrapping offers the advantage of not requiring a normal distribution assumption and provides more reliable confidence intervals, even with small sample sizes.</a:t>
            </a:r>
            <a:endParaRPr lang="en-US" altLang="ko-KR" sz="1600" b="1" spc="-30" dirty="0">
              <a:ln>
                <a:solidFill>
                  <a:prstClr val="white">
                    <a:lumMod val="75000"/>
                    <a:alpha val="0"/>
                  </a:prst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 name="오른쪽 중괄호 1">
            <a:extLst>
              <a:ext uri="{FF2B5EF4-FFF2-40B4-BE49-F238E27FC236}">
                <a16:creationId xmlns:a16="http://schemas.microsoft.com/office/drawing/2014/main" id="{AB11A0F7-45DE-7408-5850-9ECBF091393A}"/>
              </a:ext>
            </a:extLst>
          </p:cNvPr>
          <p:cNvSpPr/>
          <p:nvPr/>
        </p:nvSpPr>
        <p:spPr>
          <a:xfrm rot="5400000">
            <a:off x="5868233" y="2342106"/>
            <a:ext cx="455534" cy="5702300"/>
          </a:xfrm>
          <a:prstGeom prst="rightBrace">
            <a:avLst>
              <a:gd name="adj1" fmla="val 48712"/>
              <a:gd name="adj2" fmla="val 50000"/>
            </a:avLst>
          </a:prstGeom>
          <a:gradFill flip="none" rotWithShape="1">
            <a:gsLst>
              <a:gs pos="62000">
                <a:srgbClr val="7FA0D7"/>
              </a:gs>
              <a:gs pos="0">
                <a:schemeClr val="accent5">
                  <a:lumMod val="20000"/>
                  <a:lumOff val="80000"/>
                  <a:alpha val="0"/>
                </a:schemeClr>
              </a:gs>
              <a:gs pos="100000">
                <a:schemeClr val="accent1"/>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01</a:t>
            </a:r>
            <a:endParaRPr lang="ko-KR" altLang="en-US" sz="2800">
              <a:solidFill>
                <a:schemeClr val="tx1"/>
              </a:solidFill>
            </a:endParaRPr>
          </a:p>
        </p:txBody>
      </p:sp>
      <p:sp>
        <p:nvSpPr>
          <p:cNvPr id="3" name="사각형: 둥근 모서리 2">
            <a:extLst>
              <a:ext uri="{FF2B5EF4-FFF2-40B4-BE49-F238E27FC236}">
                <a16:creationId xmlns:a16="http://schemas.microsoft.com/office/drawing/2014/main" id="{B32A329B-EC63-ECE7-D94A-1BA905C074AA}"/>
              </a:ext>
            </a:extLst>
          </p:cNvPr>
          <p:cNvSpPr/>
          <p:nvPr/>
        </p:nvSpPr>
        <p:spPr>
          <a:xfrm>
            <a:off x="7092952" y="2731653"/>
            <a:ext cx="3731188" cy="472067"/>
          </a:xfrm>
          <a:prstGeom prst="roundRect">
            <a:avLst>
              <a:gd name="adj" fmla="val 5000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Baron and Kenny Test</a:t>
            </a:r>
          </a:p>
        </p:txBody>
      </p:sp>
      <p:sp>
        <p:nvSpPr>
          <p:cNvPr id="5" name="사각형: 둥근 모서리 4">
            <a:extLst>
              <a:ext uri="{FF2B5EF4-FFF2-40B4-BE49-F238E27FC236}">
                <a16:creationId xmlns:a16="http://schemas.microsoft.com/office/drawing/2014/main" id="{48B58417-A8DC-EB6A-BBD8-6A0808BD27C8}"/>
              </a:ext>
            </a:extLst>
          </p:cNvPr>
          <p:cNvSpPr/>
          <p:nvPr/>
        </p:nvSpPr>
        <p:spPr>
          <a:xfrm>
            <a:off x="4230406" y="5439041"/>
            <a:ext cx="3765832" cy="425311"/>
          </a:xfrm>
          <a:prstGeom prst="roundRect">
            <a:avLst>
              <a:gd name="adj" fmla="val 50000"/>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Bootstrapping</a:t>
            </a:r>
          </a:p>
        </p:txBody>
      </p:sp>
      <p:sp>
        <p:nvSpPr>
          <p:cNvPr id="10" name="직사각형 9">
            <a:extLst>
              <a:ext uri="{FF2B5EF4-FFF2-40B4-BE49-F238E27FC236}">
                <a16:creationId xmlns:a16="http://schemas.microsoft.com/office/drawing/2014/main" id="{372319FA-A54B-7C40-952E-7F9740539C9C}"/>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Introduction</a:t>
            </a:r>
            <a:r>
              <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rPr>
              <a:t>	</a:t>
            </a:r>
          </a:p>
        </p:txBody>
      </p:sp>
      <p:sp>
        <p:nvSpPr>
          <p:cNvPr id="11" name="직사각형 10">
            <a:extLst>
              <a:ext uri="{FF2B5EF4-FFF2-40B4-BE49-F238E27FC236}">
                <a16:creationId xmlns:a16="http://schemas.microsoft.com/office/drawing/2014/main" id="{61B38727-F4EA-9027-9672-BB3EE903D819}"/>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2" name="TextBox 11">
            <a:extLst>
              <a:ext uri="{FF2B5EF4-FFF2-40B4-BE49-F238E27FC236}">
                <a16:creationId xmlns:a16="http://schemas.microsoft.com/office/drawing/2014/main" id="{F962DDD9-E9AD-9BE5-5CC5-362DA69D5774}"/>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4/26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55362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사각형: 둥근 모서리 118">
            <a:extLst>
              <a:ext uri="{FF2B5EF4-FFF2-40B4-BE49-F238E27FC236}">
                <a16:creationId xmlns:a16="http://schemas.microsoft.com/office/drawing/2014/main" id="{22AFD349-EE56-8426-F7DA-AD3854B38B3B}"/>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01</a:t>
            </a:r>
            <a:endParaRPr lang="ko-KR" altLang="en-US" sz="2800">
              <a:solidFill>
                <a:schemeClr val="tx1"/>
              </a:solidFill>
            </a:endParaRPr>
          </a:p>
        </p:txBody>
      </p:sp>
      <p:sp>
        <p:nvSpPr>
          <p:cNvPr id="14" name="사각형: 둥근 모서리 13">
            <a:extLst>
              <a:ext uri="{FF2B5EF4-FFF2-40B4-BE49-F238E27FC236}">
                <a16:creationId xmlns:a16="http://schemas.microsoft.com/office/drawing/2014/main" id="{F897BA9A-6530-9A25-E22F-AC1C67232B7C}"/>
              </a:ext>
            </a:extLst>
          </p:cNvPr>
          <p:cNvSpPr/>
          <p:nvPr/>
        </p:nvSpPr>
        <p:spPr>
          <a:xfrm>
            <a:off x="515938" y="3171634"/>
            <a:ext cx="3845785" cy="369514"/>
          </a:xfrm>
          <a:prstGeom prst="roundRect">
            <a:avLst>
              <a:gd name="adj" fmla="val 5000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i="0" dirty="0">
                <a:effectLst/>
                <a:latin typeface="Söhne"/>
              </a:rPr>
              <a:t>Bootstrap Methods with Fuzzy Data</a:t>
            </a:r>
            <a:endPar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15" name="TextBox 14">
            <a:extLst>
              <a:ext uri="{FF2B5EF4-FFF2-40B4-BE49-F238E27FC236}">
                <a16:creationId xmlns:a16="http://schemas.microsoft.com/office/drawing/2014/main" id="{197072C5-18FE-461B-7BF9-967425E6405B}"/>
              </a:ext>
            </a:extLst>
          </p:cNvPr>
          <p:cNvSpPr txBox="1"/>
          <p:nvPr/>
        </p:nvSpPr>
        <p:spPr>
          <a:xfrm>
            <a:off x="567863" y="3634088"/>
            <a:ext cx="10301323" cy="1174360"/>
          </a:xfrm>
          <a:prstGeom prst="rect">
            <a:avLst/>
          </a:prstGeom>
          <a:noFill/>
        </p:spPr>
        <p:txBody>
          <a:bodyPr wrap="square">
            <a:spAutoFit/>
          </a:bodyPr>
          <a:lstStyle>
            <a:defPPr>
              <a:defRPr lang="ko-KR"/>
            </a:defPPr>
            <a:lvl1pPr marL="180975" indent="-180975" fontAlgn="base" latinLnBrk="0">
              <a:lnSpc>
                <a:spcPct val="120000"/>
              </a:lnSpc>
              <a:buFont typeface="Arial" panose="020B0604020202020204" pitchFamily="34" charset="0"/>
              <a:buChar char="•"/>
              <a:defRPr sz="1400" spc="-37">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defRPr>
            </a:lvl1pPr>
          </a:lstStyle>
          <a:p>
            <a:r>
              <a:rPr lang="en-US" altLang="ko-KR" sz="2000" b="0" i="0" dirty="0">
                <a:solidFill>
                  <a:srgbClr val="0F0F0F"/>
                </a:solidFill>
                <a:effectLst/>
                <a:latin typeface="Söhne"/>
              </a:rPr>
              <a:t>Bootstrap techniques are applied to fuzzy data to estimate the precision of statistical estimates. This involves repeatedly resampling the fuzzy data and recalculating estimates to assess variability and construct confidence intervals. It's a powerful method for dealing with limited or uncertain data sets.</a:t>
            </a:r>
            <a:endParaRPr lang="en-US" altLang="ko-KR" sz="2000" dirty="0"/>
          </a:p>
        </p:txBody>
      </p:sp>
      <p:sp>
        <p:nvSpPr>
          <p:cNvPr id="3" name="직사각형 2">
            <a:extLst>
              <a:ext uri="{FF2B5EF4-FFF2-40B4-BE49-F238E27FC236}">
                <a16:creationId xmlns:a16="http://schemas.microsoft.com/office/drawing/2014/main" id="{EA67138D-4872-FA78-EE5D-7ACCC51707B3}"/>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6" name="TextBox 5">
            <a:extLst>
              <a:ext uri="{FF2B5EF4-FFF2-40B4-BE49-F238E27FC236}">
                <a16:creationId xmlns:a16="http://schemas.microsoft.com/office/drawing/2014/main" id="{29D6D10D-FA9F-ED9B-35B5-B5E43E10B10B}"/>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(2)  </a:t>
            </a:r>
            <a:r>
              <a:rPr lang="en-US" altLang="ko-KR" sz="2000" b="1" dirty="0">
                <a:solidFill>
                  <a:schemeClr val="tx1">
                    <a:lumMod val="85000"/>
                    <a:lumOff val="15000"/>
                  </a:schemeClr>
                </a:solidFill>
                <a:effectLst/>
                <a:latin typeface="나눔고딕" panose="020D0604000000000000" pitchFamily="50" charset="-127"/>
                <a:ea typeface="나눔고딕" panose="020D0604000000000000" pitchFamily="50" charset="-127"/>
                <a:cs typeface="Georgia" panose="02040502050405020303" pitchFamily="18" charset="0"/>
              </a:rPr>
              <a:t>Fuzzy Mediation Analysis</a:t>
            </a:r>
            <a:endParaRPr lang="ko-KR" altLang="en-US" sz="20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p:txBody>
      </p:sp>
      <p:sp>
        <p:nvSpPr>
          <p:cNvPr id="7" name="TextBox 6">
            <a:extLst>
              <a:ext uri="{FF2B5EF4-FFF2-40B4-BE49-F238E27FC236}">
                <a16:creationId xmlns:a16="http://schemas.microsoft.com/office/drawing/2014/main" id="{2B6E21EE-F53B-7A87-ACAB-F8B6B8AE34F1}"/>
              </a:ext>
            </a:extLst>
          </p:cNvPr>
          <p:cNvSpPr txBox="1"/>
          <p:nvPr/>
        </p:nvSpPr>
        <p:spPr>
          <a:xfrm>
            <a:off x="515938" y="1724564"/>
            <a:ext cx="10941529" cy="812530"/>
          </a:xfrm>
          <a:prstGeom prst="rect">
            <a:avLst/>
          </a:prstGeom>
          <a:noFill/>
        </p:spPr>
        <p:txBody>
          <a:bodyPr wrap="square">
            <a:spAutoFit/>
          </a:bodyPr>
          <a:lstStyle/>
          <a:p>
            <a:pPr marL="285750" indent="-285750" fontAlgn="base" latinLnBrk="0">
              <a:lnSpc>
                <a:spcPct val="120000"/>
              </a:lnSpc>
              <a:spcBef>
                <a:spcPts val="1200"/>
              </a:spcBef>
              <a:buFont typeface="Arial" panose="020B0604020202020204" pitchFamily="34" charset="0"/>
              <a:buChar char="•"/>
              <a:tabLst>
                <a:tab pos="5759450" algn="r"/>
              </a:tabLst>
            </a:pPr>
            <a:r>
              <a:rPr lang="en-US" altLang="ko-KR" sz="1600" b="0" i="0" dirty="0">
                <a:solidFill>
                  <a:schemeClr val="tx1">
                    <a:lumMod val="85000"/>
                    <a:lumOff val="15000"/>
                  </a:schemeClr>
                </a:solidFill>
                <a:effectLst/>
                <a:latin typeface="Söhne"/>
                <a:ea typeface="나눔고딕" panose="020D0604000000000000" pitchFamily="50" charset="-127"/>
              </a:rPr>
              <a:t>Fuzzy Data-Based </a:t>
            </a:r>
            <a:r>
              <a:rPr lang="en-US" altLang="ko-KR" sz="1600" dirty="0">
                <a:solidFill>
                  <a:schemeClr val="tx1">
                    <a:lumMod val="85000"/>
                    <a:lumOff val="15000"/>
                  </a:schemeClr>
                </a:solidFill>
                <a:effectLst/>
                <a:latin typeface="Söhne"/>
                <a:ea typeface="나눔고딕" panose="020D0604000000000000" pitchFamily="50" charset="-127"/>
                <a:cs typeface="Georgia" panose="02040502050405020303" pitchFamily="18" charset="0"/>
              </a:rPr>
              <a:t>Mediation</a:t>
            </a:r>
            <a:r>
              <a:rPr lang="en-US" altLang="ko-KR" sz="1600" b="1" dirty="0">
                <a:solidFill>
                  <a:schemeClr val="tx1">
                    <a:lumMod val="85000"/>
                    <a:lumOff val="15000"/>
                  </a:schemeClr>
                </a:solidFill>
                <a:effectLst/>
                <a:latin typeface="Söhne"/>
                <a:ea typeface="나눔고딕" panose="020D0604000000000000" pitchFamily="50" charset="-127"/>
                <a:cs typeface="Georgia" panose="02040502050405020303" pitchFamily="18" charset="0"/>
              </a:rPr>
              <a:t> </a:t>
            </a:r>
            <a:r>
              <a:rPr lang="en-US" altLang="ko-KR" sz="1600" b="0" i="0" dirty="0">
                <a:solidFill>
                  <a:schemeClr val="tx1">
                    <a:lumMod val="85000"/>
                    <a:lumOff val="15000"/>
                  </a:schemeClr>
                </a:solidFill>
                <a:effectLst/>
                <a:latin typeface="Söhne"/>
                <a:ea typeface="나눔고딕" panose="020D0604000000000000" pitchFamily="50" charset="-127"/>
              </a:rPr>
              <a:t>-Analysis </a:t>
            </a:r>
          </a:p>
          <a:p>
            <a:pPr marL="285750" indent="-285750" fontAlgn="base" latinLnBrk="0">
              <a:lnSpc>
                <a:spcPct val="120000"/>
              </a:lnSpc>
              <a:spcBef>
                <a:spcPts val="1200"/>
              </a:spcBef>
              <a:buFont typeface="Arial" panose="020B0604020202020204" pitchFamily="34" charset="0"/>
              <a:buChar char="•"/>
              <a:tabLst>
                <a:tab pos="5759450" algn="r"/>
              </a:tabLst>
            </a:pPr>
            <a:r>
              <a:rPr lang="en-US" altLang="ko-KR" sz="1600" b="0" i="0" dirty="0">
                <a:solidFill>
                  <a:schemeClr val="tx1">
                    <a:lumMod val="85000"/>
                    <a:lumOff val="15000"/>
                  </a:schemeClr>
                </a:solidFill>
                <a:effectLst/>
                <a:latin typeface="Söhne"/>
                <a:ea typeface="나눔고딕" panose="020D0604000000000000" pitchFamily="50" charset="-127"/>
              </a:rPr>
              <a:t>Under the assumption that the sample distribution is normal, confidence intervals are calculated.</a:t>
            </a:r>
            <a:endParaRPr lang="en-US" altLang="ko-KR" sz="1600" spc="-30" dirty="0">
              <a:ln>
                <a:solidFill>
                  <a:prstClr val="white">
                    <a:lumMod val="75000"/>
                    <a:alpha val="0"/>
                  </a:prstClr>
                </a:solidFill>
              </a:ln>
              <a:solidFill>
                <a:schemeClr val="tx1">
                  <a:lumMod val="85000"/>
                  <a:lumOff val="15000"/>
                </a:schemeClr>
              </a:solidFill>
              <a:latin typeface="Söhne"/>
              <a:ea typeface="나눔고딕" panose="020D0604000000000000" pitchFamily="50" charset="-127"/>
            </a:endParaRPr>
          </a:p>
        </p:txBody>
      </p:sp>
      <p:sp>
        <p:nvSpPr>
          <p:cNvPr id="12" name="직사각형 11">
            <a:extLst>
              <a:ext uri="{FF2B5EF4-FFF2-40B4-BE49-F238E27FC236}">
                <a16:creationId xmlns:a16="http://schemas.microsoft.com/office/drawing/2014/main" id="{C5EA8F67-DE3E-0AF3-7A0E-7FE73BDEFB94}"/>
              </a:ext>
            </a:extLst>
          </p:cNvPr>
          <p:cNvSpPr/>
          <p:nvPr/>
        </p:nvSpPr>
        <p:spPr>
          <a:xfrm>
            <a:off x="1149922" y="411856"/>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Introduction</a:t>
            </a:r>
            <a:r>
              <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rPr>
              <a:t>	</a:t>
            </a:r>
          </a:p>
        </p:txBody>
      </p:sp>
      <p:sp>
        <p:nvSpPr>
          <p:cNvPr id="13" name="TextBox 12">
            <a:extLst>
              <a:ext uri="{FF2B5EF4-FFF2-40B4-BE49-F238E27FC236}">
                <a16:creationId xmlns:a16="http://schemas.microsoft.com/office/drawing/2014/main" id="{D658EA6C-68FE-8656-89DC-00C140B47FC5}"/>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5/26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5093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직사각형 39">
            <a:extLst>
              <a:ext uri="{FF2B5EF4-FFF2-40B4-BE49-F238E27FC236}">
                <a16:creationId xmlns:a16="http://schemas.microsoft.com/office/drawing/2014/main" id="{398DE33E-CEA5-37A6-0BDA-1D2250BE9C2E}"/>
              </a:ext>
            </a:extLst>
          </p:cNvPr>
          <p:cNvSpPr/>
          <p:nvPr/>
        </p:nvSpPr>
        <p:spPr>
          <a:xfrm>
            <a:off x="6095999" y="2685247"/>
            <a:ext cx="6545179" cy="1200329"/>
          </a:xfrm>
          <a:prstGeom prst="rect">
            <a:avLst/>
          </a:prstGeom>
        </p:spPr>
        <p:txBody>
          <a:bodyPr wrap="square">
            <a:spAutoFit/>
          </a:bodyPr>
          <a:lstStyle/>
          <a:p>
            <a:r>
              <a:rPr lang="en-US" altLang="ko-KR" sz="2400" dirty="0">
                <a:solidFill>
                  <a:schemeClr val="tx1">
                    <a:lumMod val="75000"/>
                    <a:lumOff val="25000"/>
                  </a:schemeClr>
                </a:solidFill>
                <a:effectLst/>
                <a:latin typeface="Söhne"/>
                <a:ea typeface="나눔고딕" panose="020D0604000000000000" pitchFamily="50" charset="-127"/>
              </a:rPr>
              <a:t>1. Fuzzy Theory</a:t>
            </a:r>
          </a:p>
          <a:p>
            <a:r>
              <a:rPr lang="en-US" altLang="ko-KR" sz="2400" spc="-150" dirty="0">
                <a:ln w="19050">
                  <a:solidFill>
                    <a:srgbClr val="2A2F70">
                      <a:alpha val="0"/>
                    </a:srgbClr>
                  </a:solidFill>
                </a:ln>
                <a:solidFill>
                  <a:schemeClr val="tx1">
                    <a:lumMod val="75000"/>
                    <a:lumOff val="25000"/>
                  </a:schemeClr>
                </a:solidFill>
                <a:latin typeface="Söhne"/>
                <a:ea typeface="나눔고딕" panose="020D0604000000000000" pitchFamily="50" charset="-127"/>
              </a:rPr>
              <a:t>2.  Evolutionary Algorithm</a:t>
            </a:r>
          </a:p>
          <a:p>
            <a:r>
              <a:rPr lang="en-US" altLang="ko-KR" sz="2400" kern="0" dirty="0">
                <a:solidFill>
                  <a:schemeClr val="tx1">
                    <a:lumMod val="75000"/>
                    <a:lumOff val="25000"/>
                  </a:schemeClr>
                </a:solidFill>
                <a:latin typeface="Söhne"/>
                <a:ea typeface="나눔고딕" panose="020D0604000000000000" pitchFamily="50" charset="-127"/>
              </a:rPr>
              <a:t>3</a:t>
            </a:r>
            <a:r>
              <a:rPr lang="en-US" altLang="ko-KR" sz="2400" kern="0" dirty="0">
                <a:solidFill>
                  <a:schemeClr val="tx1">
                    <a:lumMod val="75000"/>
                    <a:lumOff val="25000"/>
                  </a:schemeClr>
                </a:solidFill>
                <a:effectLst/>
                <a:latin typeface="Söhne"/>
                <a:ea typeface="나눔고딕" panose="020D0604000000000000" pitchFamily="50" charset="-127"/>
              </a:rPr>
              <a:t>. Model Performance Measurement Metrics</a:t>
            </a:r>
          </a:p>
        </p:txBody>
      </p:sp>
      <p:sp>
        <p:nvSpPr>
          <p:cNvPr id="41" name="사각형: 둥근 모서리 40">
            <a:extLst>
              <a:ext uri="{FF2B5EF4-FFF2-40B4-BE49-F238E27FC236}">
                <a16:creationId xmlns:a16="http://schemas.microsoft.com/office/drawing/2014/main" id="{9569E902-5A1D-9EEE-31F1-E952EBD2A909}"/>
              </a:ext>
            </a:extLst>
          </p:cNvPr>
          <p:cNvSpPr/>
          <p:nvPr/>
        </p:nvSpPr>
        <p:spPr>
          <a:xfrm>
            <a:off x="6095999" y="2095282"/>
            <a:ext cx="5034744" cy="578760"/>
          </a:xfrm>
          <a:prstGeom prst="roundRect">
            <a:avLst>
              <a:gd name="adj" fmla="val 9314"/>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defTabSz="457200" latinLnBrk="0">
              <a:defRPr/>
            </a:pPr>
            <a:r>
              <a:rPr lang="en-US" altLang="ko-KR"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rPr>
              <a:t>II. Preliminaries</a:t>
            </a:r>
            <a:endParaRPr lang="ko-KR" altLang="en-US" sz="2800" b="1" spc="-150" dirty="0">
              <a:ln w="19050">
                <a:solidFill>
                  <a:srgbClr val="2A2F70">
                    <a:alpha val="0"/>
                  </a:srgbClr>
                </a:solidFill>
              </a:ln>
              <a:solidFill>
                <a:schemeClr val="bg1"/>
              </a:solidFill>
              <a:latin typeface="나눔고딕" panose="020D0604000000000000" pitchFamily="50" charset="-127"/>
              <a:ea typeface="나눔고딕" panose="020D0604000000000000" pitchFamily="50" charset="-127"/>
            </a:endParaRPr>
          </a:p>
        </p:txBody>
      </p:sp>
      <p:sp>
        <p:nvSpPr>
          <p:cNvPr id="96" name="직사각형 95">
            <a:extLst>
              <a:ext uri="{FF2B5EF4-FFF2-40B4-BE49-F238E27FC236}">
                <a16:creationId xmlns:a16="http://schemas.microsoft.com/office/drawing/2014/main" id="{58B33949-1E7B-F45E-1DC7-C604A745C502}"/>
              </a:ext>
            </a:extLst>
          </p:cNvPr>
          <p:cNvSpPr/>
          <p:nvPr/>
        </p:nvSpPr>
        <p:spPr>
          <a:xfrm>
            <a:off x="489211" y="1930455"/>
            <a:ext cx="2567544" cy="830997"/>
          </a:xfrm>
          <a:prstGeom prst="rect">
            <a:avLst/>
          </a:prstGeom>
        </p:spPr>
        <p:txBody>
          <a:bodyPr wrap="none" lIns="72000" rIns="72000">
            <a:spAutoFit/>
          </a:bodyPr>
          <a:lstStyle/>
          <a:p>
            <a:pPr indent="-432519" defTabSz="886714">
              <a:defRPr/>
            </a:pPr>
            <a:r>
              <a:rPr lang="en-US" altLang="ko-KR" sz="4800" b="1" spc="-150">
                <a:ln>
                  <a:solidFill>
                    <a:schemeClr val="accent1">
                      <a:shade val="50000"/>
                      <a:alpha val="0"/>
                    </a:schemeClr>
                  </a:solidFill>
                </a:ln>
                <a:solidFill>
                  <a:srgbClr val="1F273C"/>
                </a:solidFill>
                <a:latin typeface="나눔고딕" panose="020D0604000000000000" pitchFamily="50" charset="-127"/>
                <a:ea typeface="나눔고딕" panose="020D0604000000000000" pitchFamily="50" charset="-127"/>
                <a:cs typeface="Arial" panose="020B0604020202020204" pitchFamily="34" charset="0"/>
              </a:rPr>
              <a:t>Contents</a:t>
            </a:r>
          </a:p>
        </p:txBody>
      </p:sp>
      <p:grpSp>
        <p:nvGrpSpPr>
          <p:cNvPr id="47" name="그룹 46">
            <a:extLst>
              <a:ext uri="{FF2B5EF4-FFF2-40B4-BE49-F238E27FC236}">
                <a16:creationId xmlns:a16="http://schemas.microsoft.com/office/drawing/2014/main" id="{D9579EC2-4D7F-5083-BCE1-063DC6B3C489}"/>
              </a:ext>
            </a:extLst>
          </p:cNvPr>
          <p:cNvGrpSpPr/>
          <p:nvPr/>
        </p:nvGrpSpPr>
        <p:grpSpPr>
          <a:xfrm>
            <a:off x="6710163" y="5281394"/>
            <a:ext cx="3806417" cy="1522784"/>
            <a:chOff x="7295611" y="5281394"/>
            <a:chExt cx="3806417" cy="1522784"/>
          </a:xfrm>
        </p:grpSpPr>
        <p:grpSp>
          <p:nvGrpSpPr>
            <p:cNvPr id="48" name="그룹 47">
              <a:extLst>
                <a:ext uri="{FF2B5EF4-FFF2-40B4-BE49-F238E27FC236}">
                  <a16:creationId xmlns:a16="http://schemas.microsoft.com/office/drawing/2014/main" id="{B5014005-683F-B4E0-DE3C-231B65E033CA}"/>
                </a:ext>
              </a:extLst>
            </p:cNvPr>
            <p:cNvGrpSpPr/>
            <p:nvPr/>
          </p:nvGrpSpPr>
          <p:grpSpPr>
            <a:xfrm>
              <a:off x="7295611" y="5695937"/>
              <a:ext cx="3806417" cy="1108241"/>
              <a:chOff x="8698441" y="411699"/>
              <a:chExt cx="2934588" cy="854407"/>
            </a:xfrm>
          </p:grpSpPr>
          <p:grpSp>
            <p:nvGrpSpPr>
              <p:cNvPr id="99" name="그룹 98">
                <a:extLst>
                  <a:ext uri="{FF2B5EF4-FFF2-40B4-BE49-F238E27FC236}">
                    <a16:creationId xmlns:a16="http://schemas.microsoft.com/office/drawing/2014/main" id="{14F2D9EB-392C-5973-7857-9B0F99B0306C}"/>
                  </a:ext>
                </a:extLst>
              </p:cNvPr>
              <p:cNvGrpSpPr/>
              <p:nvPr/>
            </p:nvGrpSpPr>
            <p:grpSpPr>
              <a:xfrm>
                <a:off x="10307620" y="433901"/>
                <a:ext cx="1325409" cy="829027"/>
                <a:chOff x="4824068" y="5759943"/>
                <a:chExt cx="1354262" cy="847074"/>
              </a:xfrm>
            </p:grpSpPr>
            <p:sp>
              <p:nvSpPr>
                <p:cNvPr id="131" name="타원 130">
                  <a:extLst>
                    <a:ext uri="{FF2B5EF4-FFF2-40B4-BE49-F238E27FC236}">
                      <a16:creationId xmlns:a16="http://schemas.microsoft.com/office/drawing/2014/main" id="{2338CC9E-6180-C44F-B1A5-E9B28B79512D}"/>
                    </a:ext>
                  </a:extLst>
                </p:cNvPr>
                <p:cNvSpPr/>
                <p:nvPr/>
              </p:nvSpPr>
              <p:spPr>
                <a:xfrm>
                  <a:off x="5530968" y="6395760"/>
                  <a:ext cx="27067" cy="24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nvGrpSpPr>
                <p:cNvPr id="132" name="그룹 131">
                  <a:extLst>
                    <a:ext uri="{FF2B5EF4-FFF2-40B4-BE49-F238E27FC236}">
                      <a16:creationId xmlns:a16="http://schemas.microsoft.com/office/drawing/2014/main" id="{37256FB9-8441-C119-E752-2728D57FD10A}"/>
                    </a:ext>
                  </a:extLst>
                </p:cNvPr>
                <p:cNvGrpSpPr/>
                <p:nvPr/>
              </p:nvGrpSpPr>
              <p:grpSpPr>
                <a:xfrm>
                  <a:off x="5167567" y="5909205"/>
                  <a:ext cx="722470" cy="441239"/>
                  <a:chOff x="5227102" y="5204268"/>
                  <a:chExt cx="1304606" cy="796771"/>
                </a:xfrm>
              </p:grpSpPr>
              <p:grpSp>
                <p:nvGrpSpPr>
                  <p:cNvPr id="142" name="그룹 141">
                    <a:extLst>
                      <a:ext uri="{FF2B5EF4-FFF2-40B4-BE49-F238E27FC236}">
                        <a16:creationId xmlns:a16="http://schemas.microsoft.com/office/drawing/2014/main" id="{EE8FE715-CD15-DCCD-13DC-7D7C349E3E39}"/>
                      </a:ext>
                    </a:extLst>
                  </p:cNvPr>
                  <p:cNvGrpSpPr/>
                  <p:nvPr/>
                </p:nvGrpSpPr>
                <p:grpSpPr>
                  <a:xfrm>
                    <a:off x="5372899" y="5290087"/>
                    <a:ext cx="1158809" cy="710952"/>
                    <a:chOff x="2433686" y="6897216"/>
                    <a:chExt cx="1995268" cy="1224137"/>
                  </a:xfrm>
                  <a:solidFill>
                    <a:schemeClr val="accent2"/>
                  </a:solidFill>
                </p:grpSpPr>
                <p:sp>
                  <p:nvSpPr>
                    <p:cNvPr id="154" name="직사각형 153">
                      <a:extLst>
                        <a:ext uri="{FF2B5EF4-FFF2-40B4-BE49-F238E27FC236}">
                          <a16:creationId xmlns:a16="http://schemas.microsoft.com/office/drawing/2014/main" id="{D625D242-175D-EC60-54EA-530E283B7F32}"/>
                        </a:ext>
                      </a:extLst>
                    </p:cNvPr>
                    <p:cNvSpPr/>
                    <p:nvPr/>
                  </p:nvSpPr>
                  <p:spPr>
                    <a:xfrm>
                      <a:off x="2433686" y="7940144"/>
                      <a:ext cx="135633" cy="18120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5" name="직사각형 154">
                      <a:extLst>
                        <a:ext uri="{FF2B5EF4-FFF2-40B4-BE49-F238E27FC236}">
                          <a16:creationId xmlns:a16="http://schemas.microsoft.com/office/drawing/2014/main" id="{22F48A5C-D384-A8B6-EE39-EFBB6672B8E3}"/>
                        </a:ext>
                      </a:extLst>
                    </p:cNvPr>
                    <p:cNvSpPr/>
                    <p:nvPr/>
                  </p:nvSpPr>
                  <p:spPr>
                    <a:xfrm>
                      <a:off x="2679843"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6" name="직사각형 155">
                      <a:extLst>
                        <a:ext uri="{FF2B5EF4-FFF2-40B4-BE49-F238E27FC236}">
                          <a16:creationId xmlns:a16="http://schemas.microsoft.com/office/drawing/2014/main" id="{DDA33014-B372-B62A-590A-4D1E5818CF75}"/>
                        </a:ext>
                      </a:extLst>
                    </p:cNvPr>
                    <p:cNvSpPr/>
                    <p:nvPr/>
                  </p:nvSpPr>
                  <p:spPr>
                    <a:xfrm>
                      <a:off x="2948756" y="7830738"/>
                      <a:ext cx="135633" cy="2906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7" name="직사각형 156">
                      <a:extLst>
                        <a:ext uri="{FF2B5EF4-FFF2-40B4-BE49-F238E27FC236}">
                          <a16:creationId xmlns:a16="http://schemas.microsoft.com/office/drawing/2014/main" id="{0959D147-919C-8359-2F1D-A19D4ADA31DA}"/>
                        </a:ext>
                      </a:extLst>
                    </p:cNvPr>
                    <p:cNvSpPr/>
                    <p:nvPr/>
                  </p:nvSpPr>
                  <p:spPr>
                    <a:xfrm>
                      <a:off x="3217669" y="7761312"/>
                      <a:ext cx="135633" cy="3600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8" name="직사각형 157">
                      <a:extLst>
                        <a:ext uri="{FF2B5EF4-FFF2-40B4-BE49-F238E27FC236}">
                          <a16:creationId xmlns:a16="http://schemas.microsoft.com/office/drawing/2014/main" id="{4E44BF03-ACA2-46A8-4658-DD753AD0E20D}"/>
                        </a:ext>
                      </a:extLst>
                    </p:cNvPr>
                    <p:cNvSpPr/>
                    <p:nvPr/>
                  </p:nvSpPr>
                  <p:spPr>
                    <a:xfrm>
                      <a:off x="3486582" y="7401273"/>
                      <a:ext cx="135633" cy="720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9" name="직사각형 158">
                      <a:extLst>
                        <a:ext uri="{FF2B5EF4-FFF2-40B4-BE49-F238E27FC236}">
                          <a16:creationId xmlns:a16="http://schemas.microsoft.com/office/drawing/2014/main" id="{32361297-994E-223D-7977-36F5DB675853}"/>
                        </a:ext>
                      </a:extLst>
                    </p:cNvPr>
                    <p:cNvSpPr/>
                    <p:nvPr/>
                  </p:nvSpPr>
                  <p:spPr>
                    <a:xfrm>
                      <a:off x="3755495" y="7681292"/>
                      <a:ext cx="135633" cy="44006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60" name="직사각형 159">
                      <a:extLst>
                        <a:ext uri="{FF2B5EF4-FFF2-40B4-BE49-F238E27FC236}">
                          <a16:creationId xmlns:a16="http://schemas.microsoft.com/office/drawing/2014/main" id="{E4E00204-6304-9C32-3981-4A29628F35CA}"/>
                        </a:ext>
                      </a:extLst>
                    </p:cNvPr>
                    <p:cNvSpPr/>
                    <p:nvPr/>
                  </p:nvSpPr>
                  <p:spPr>
                    <a:xfrm>
                      <a:off x="4024408" y="7186849"/>
                      <a:ext cx="135633" cy="93450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61" name="직사각형 160">
                      <a:extLst>
                        <a:ext uri="{FF2B5EF4-FFF2-40B4-BE49-F238E27FC236}">
                          <a16:creationId xmlns:a16="http://schemas.microsoft.com/office/drawing/2014/main" id="{E05E4001-A773-D22C-82AE-5D03E3473BFF}"/>
                        </a:ext>
                      </a:extLst>
                    </p:cNvPr>
                    <p:cNvSpPr/>
                    <p:nvPr/>
                  </p:nvSpPr>
                  <p:spPr>
                    <a:xfrm>
                      <a:off x="4293321" y="6897216"/>
                      <a:ext cx="135633" cy="12241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sp>
                <p:nvSpPr>
                  <p:cNvPr id="143" name="자유형: 도형 142">
                    <a:extLst>
                      <a:ext uri="{FF2B5EF4-FFF2-40B4-BE49-F238E27FC236}">
                        <a16:creationId xmlns:a16="http://schemas.microsoft.com/office/drawing/2014/main" id="{BC36CE6A-89FE-2E2B-03A8-1DE96AFA160C}"/>
                      </a:ext>
                    </a:extLst>
                  </p:cNvPr>
                  <p:cNvSpPr/>
                  <p:nvPr/>
                </p:nvSpPr>
                <p:spPr>
                  <a:xfrm>
                    <a:off x="5393339" y="5228367"/>
                    <a:ext cx="1076290" cy="637277"/>
                  </a:xfrm>
                  <a:custGeom>
                    <a:avLst/>
                    <a:gdLst>
                      <a:gd name="connsiteX0" fmla="*/ 0 w 1853184"/>
                      <a:gd name="connsiteY0" fmla="*/ 1097280 h 1097280"/>
                      <a:gd name="connsiteX1" fmla="*/ 268224 w 1853184"/>
                      <a:gd name="connsiteY1" fmla="*/ 774192 h 1097280"/>
                      <a:gd name="connsiteX2" fmla="*/ 755904 w 1853184"/>
                      <a:gd name="connsiteY2" fmla="*/ 847344 h 1097280"/>
                      <a:gd name="connsiteX3" fmla="*/ 1048512 w 1853184"/>
                      <a:gd name="connsiteY3" fmla="*/ 475488 h 1097280"/>
                      <a:gd name="connsiteX4" fmla="*/ 1310640 w 1853184"/>
                      <a:gd name="connsiteY4" fmla="*/ 554736 h 1097280"/>
                      <a:gd name="connsiteX5" fmla="*/ 1853184 w 1853184"/>
                      <a:gd name="connsiteY5" fmla="*/ 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84" h="1097280">
                        <a:moveTo>
                          <a:pt x="0" y="1097280"/>
                        </a:moveTo>
                        <a:lnTo>
                          <a:pt x="268224" y="774192"/>
                        </a:lnTo>
                        <a:lnTo>
                          <a:pt x="755904" y="847344"/>
                        </a:lnTo>
                        <a:lnTo>
                          <a:pt x="1048512" y="475488"/>
                        </a:lnTo>
                        <a:lnTo>
                          <a:pt x="1310640" y="554736"/>
                        </a:lnTo>
                        <a:lnTo>
                          <a:pt x="1853184" y="0"/>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44" name="타원 143">
                    <a:extLst>
                      <a:ext uri="{FF2B5EF4-FFF2-40B4-BE49-F238E27FC236}">
                        <a16:creationId xmlns:a16="http://schemas.microsoft.com/office/drawing/2014/main" id="{BAEF0EF7-104A-9F1C-1B3A-A381D5682C59}"/>
                      </a:ext>
                    </a:extLst>
                  </p:cNvPr>
                  <p:cNvSpPr/>
                  <p:nvPr/>
                </p:nvSpPr>
                <p:spPr>
                  <a:xfrm>
                    <a:off x="5515861" y="5646574"/>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145" name="타원 144">
                    <a:extLst>
                      <a:ext uri="{FF2B5EF4-FFF2-40B4-BE49-F238E27FC236}">
                        <a16:creationId xmlns:a16="http://schemas.microsoft.com/office/drawing/2014/main" id="{2834BD3B-3F0E-22DF-0B6B-F3BA077425B0}"/>
                      </a:ext>
                    </a:extLst>
                  </p:cNvPr>
                  <p:cNvSpPr/>
                  <p:nvPr/>
                </p:nvSpPr>
                <p:spPr>
                  <a:xfrm>
                    <a:off x="5801780" y="5681928"/>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146" name="타원 145">
                    <a:extLst>
                      <a:ext uri="{FF2B5EF4-FFF2-40B4-BE49-F238E27FC236}">
                        <a16:creationId xmlns:a16="http://schemas.microsoft.com/office/drawing/2014/main" id="{7B3C5750-4966-F7EB-63B5-12B46A8044B1}"/>
                      </a:ext>
                    </a:extLst>
                  </p:cNvPr>
                  <p:cNvSpPr/>
                  <p:nvPr/>
                </p:nvSpPr>
                <p:spPr>
                  <a:xfrm>
                    <a:off x="5975565" y="5474510"/>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sp>
                <p:nvSpPr>
                  <p:cNvPr id="147" name="타원 146">
                    <a:extLst>
                      <a:ext uri="{FF2B5EF4-FFF2-40B4-BE49-F238E27FC236}">
                        <a16:creationId xmlns:a16="http://schemas.microsoft.com/office/drawing/2014/main" id="{449CEB32-05C8-5122-81AE-78083CC4A806}"/>
                      </a:ext>
                    </a:extLst>
                  </p:cNvPr>
                  <p:cNvSpPr/>
                  <p:nvPr/>
                </p:nvSpPr>
                <p:spPr>
                  <a:xfrm>
                    <a:off x="6429610" y="5204271"/>
                    <a:ext cx="62712" cy="62711"/>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accent1">
                          <a:lumMod val="75000"/>
                        </a:schemeClr>
                      </a:solidFill>
                    </a:endParaRPr>
                  </a:p>
                </p:txBody>
              </p:sp>
              <p:grpSp>
                <p:nvGrpSpPr>
                  <p:cNvPr id="148" name="그룹 147">
                    <a:extLst>
                      <a:ext uri="{FF2B5EF4-FFF2-40B4-BE49-F238E27FC236}">
                        <a16:creationId xmlns:a16="http://schemas.microsoft.com/office/drawing/2014/main" id="{E07631C5-AAB1-711A-1A6B-B06CFDC79BF1}"/>
                      </a:ext>
                    </a:extLst>
                  </p:cNvPr>
                  <p:cNvGrpSpPr/>
                  <p:nvPr/>
                </p:nvGrpSpPr>
                <p:grpSpPr>
                  <a:xfrm>
                    <a:off x="5227102" y="5204268"/>
                    <a:ext cx="444938" cy="183904"/>
                    <a:chOff x="2182649" y="6749455"/>
                    <a:chExt cx="766107" cy="316650"/>
                  </a:xfrm>
                </p:grpSpPr>
                <p:sp>
                  <p:nvSpPr>
                    <p:cNvPr id="149" name="직사각형 148">
                      <a:extLst>
                        <a:ext uri="{FF2B5EF4-FFF2-40B4-BE49-F238E27FC236}">
                          <a16:creationId xmlns:a16="http://schemas.microsoft.com/office/drawing/2014/main" id="{DEBAD754-A4AE-5B1A-B8F1-5B96005F4CE2}"/>
                        </a:ext>
                      </a:extLst>
                    </p:cNvPr>
                    <p:cNvSpPr/>
                    <p:nvPr/>
                  </p:nvSpPr>
                  <p:spPr>
                    <a:xfrm>
                      <a:off x="2182649" y="6749455"/>
                      <a:ext cx="766107" cy="457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0" name="직사각형 149">
                      <a:extLst>
                        <a:ext uri="{FF2B5EF4-FFF2-40B4-BE49-F238E27FC236}">
                          <a16:creationId xmlns:a16="http://schemas.microsoft.com/office/drawing/2014/main" id="{90E9482F-9227-D5A8-5683-2CA2A19E0F2B}"/>
                        </a:ext>
                      </a:extLst>
                    </p:cNvPr>
                    <p:cNvSpPr/>
                    <p:nvPr/>
                  </p:nvSpPr>
                  <p:spPr>
                    <a:xfrm>
                      <a:off x="2182649" y="6834691"/>
                      <a:ext cx="310247"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1" name="직사각형 150">
                      <a:extLst>
                        <a:ext uri="{FF2B5EF4-FFF2-40B4-BE49-F238E27FC236}">
                          <a16:creationId xmlns:a16="http://schemas.microsoft.com/office/drawing/2014/main" id="{84F11CF4-63EF-636A-35BA-52B2FAADDF0D}"/>
                        </a:ext>
                      </a:extLst>
                    </p:cNvPr>
                    <p:cNvSpPr/>
                    <p:nvPr/>
                  </p:nvSpPr>
                  <p:spPr>
                    <a:xfrm>
                      <a:off x="2182649" y="6893700"/>
                      <a:ext cx="61687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2" name="직사각형 151">
                      <a:extLst>
                        <a:ext uri="{FF2B5EF4-FFF2-40B4-BE49-F238E27FC236}">
                          <a16:creationId xmlns:a16="http://schemas.microsoft.com/office/drawing/2014/main" id="{85EBAEEA-6B18-3D2B-D00A-E10B07A4622C}"/>
                        </a:ext>
                      </a:extLst>
                    </p:cNvPr>
                    <p:cNvSpPr/>
                    <p:nvPr/>
                  </p:nvSpPr>
                  <p:spPr>
                    <a:xfrm>
                      <a:off x="2182649" y="6956795"/>
                      <a:ext cx="386670"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53" name="직사각형 152">
                      <a:extLst>
                        <a:ext uri="{FF2B5EF4-FFF2-40B4-BE49-F238E27FC236}">
                          <a16:creationId xmlns:a16="http://schemas.microsoft.com/office/drawing/2014/main" id="{4F401E2D-E388-F6C0-349B-E0D29DAA0611}"/>
                        </a:ext>
                      </a:extLst>
                    </p:cNvPr>
                    <p:cNvSpPr/>
                    <p:nvPr/>
                  </p:nvSpPr>
                  <p:spPr>
                    <a:xfrm>
                      <a:off x="2182649" y="7020386"/>
                      <a:ext cx="674208"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grpSp>
            </p:grpSp>
            <p:sp>
              <p:nvSpPr>
                <p:cNvPr id="133" name="자유형: 도형 132">
                  <a:extLst>
                    <a:ext uri="{FF2B5EF4-FFF2-40B4-BE49-F238E27FC236}">
                      <a16:creationId xmlns:a16="http://schemas.microsoft.com/office/drawing/2014/main" id="{1EB29071-C0CB-B171-258A-87C6412BD41C}"/>
                    </a:ext>
                  </a:extLst>
                </p:cNvPr>
                <p:cNvSpPr/>
                <p:nvPr/>
              </p:nvSpPr>
              <p:spPr>
                <a:xfrm>
                  <a:off x="5041337" y="5985600"/>
                  <a:ext cx="48233" cy="38301"/>
                </a:xfrm>
                <a:custGeom>
                  <a:avLst/>
                  <a:gdLst>
                    <a:gd name="connsiteX0" fmla="*/ 0 w 48233"/>
                    <a:gd name="connsiteY0" fmla="*/ 0 h 38301"/>
                    <a:gd name="connsiteX1" fmla="*/ 48233 w 48233"/>
                    <a:gd name="connsiteY1" fmla="*/ 0 h 38301"/>
                    <a:gd name="connsiteX2" fmla="*/ 48233 w 48233"/>
                    <a:gd name="connsiteY2" fmla="*/ 38301 h 38301"/>
                    <a:gd name="connsiteX3" fmla="*/ 0 w 48233"/>
                    <a:gd name="connsiteY3" fmla="*/ 38301 h 38301"/>
                    <a:gd name="connsiteX4" fmla="*/ 0 w 48233"/>
                    <a:gd name="connsiteY4" fmla="*/ 0 h 38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33" h="38301">
                      <a:moveTo>
                        <a:pt x="0" y="0"/>
                      </a:moveTo>
                      <a:lnTo>
                        <a:pt x="48233" y="0"/>
                      </a:lnTo>
                      <a:lnTo>
                        <a:pt x="48233"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134" name="자유형: 도형 133">
                  <a:extLst>
                    <a:ext uri="{FF2B5EF4-FFF2-40B4-BE49-F238E27FC236}">
                      <a16:creationId xmlns:a16="http://schemas.microsoft.com/office/drawing/2014/main" id="{5741F834-E3A7-C32B-0997-D6571B488DBB}"/>
                    </a:ext>
                  </a:extLst>
                </p:cNvPr>
                <p:cNvSpPr/>
                <p:nvPr/>
              </p:nvSpPr>
              <p:spPr>
                <a:xfrm>
                  <a:off x="5927460" y="6173175"/>
                  <a:ext cx="250870" cy="433842"/>
                </a:xfrm>
                <a:custGeom>
                  <a:avLst/>
                  <a:gdLst>
                    <a:gd name="connsiteX0" fmla="*/ 125435 w 250870"/>
                    <a:gd name="connsiteY0" fmla="*/ 394147 h 433842"/>
                    <a:gd name="connsiteX1" fmla="*/ 111610 w 250870"/>
                    <a:gd name="connsiteY1" fmla="*/ 407972 h 433842"/>
                    <a:gd name="connsiteX2" fmla="*/ 125435 w 250870"/>
                    <a:gd name="connsiteY2" fmla="*/ 421796 h 433842"/>
                    <a:gd name="connsiteX3" fmla="*/ 139259 w 250870"/>
                    <a:gd name="connsiteY3" fmla="*/ 407972 h 433842"/>
                    <a:gd name="connsiteX4" fmla="*/ 125435 w 250870"/>
                    <a:gd name="connsiteY4" fmla="*/ 394147 h 433842"/>
                    <a:gd name="connsiteX5" fmla="*/ 22793 w 250870"/>
                    <a:gd name="connsiteY5" fmla="*/ 0 h 433842"/>
                    <a:gd name="connsiteX6" fmla="*/ 81544 w 250870"/>
                    <a:gd name="connsiteY6" fmla="*/ 0 h 433842"/>
                    <a:gd name="connsiteX7" fmla="*/ 125434 w 250870"/>
                    <a:gd name="connsiteY7" fmla="*/ 0 h 433842"/>
                    <a:gd name="connsiteX8" fmla="*/ 125435 w 250870"/>
                    <a:gd name="connsiteY8" fmla="*/ 0 h 433842"/>
                    <a:gd name="connsiteX9" fmla="*/ 228079 w 250870"/>
                    <a:gd name="connsiteY9" fmla="*/ 0 h 433842"/>
                    <a:gd name="connsiteX10" fmla="*/ 250870 w 250870"/>
                    <a:gd name="connsiteY10" fmla="*/ 22792 h 433842"/>
                    <a:gd name="connsiteX11" fmla="*/ 250870 w 250870"/>
                    <a:gd name="connsiteY11" fmla="*/ 411051 h 433842"/>
                    <a:gd name="connsiteX12" fmla="*/ 228079 w 250870"/>
                    <a:gd name="connsiteY12" fmla="*/ 433842 h 433842"/>
                    <a:gd name="connsiteX13" fmla="*/ 22792 w 250870"/>
                    <a:gd name="connsiteY13" fmla="*/ 433842 h 433842"/>
                    <a:gd name="connsiteX14" fmla="*/ 0 w 250870"/>
                    <a:gd name="connsiteY14" fmla="*/ 411051 h 433842"/>
                    <a:gd name="connsiteX15" fmla="*/ 0 w 250870"/>
                    <a:gd name="connsiteY15" fmla="*/ 236125 h 433842"/>
                    <a:gd name="connsiteX16" fmla="*/ 1 w 250870"/>
                    <a:gd name="connsiteY16" fmla="*/ 236125 h 433842"/>
                    <a:gd name="connsiteX17" fmla="*/ 1 w 250870"/>
                    <a:gd name="connsiteY17" fmla="*/ 197001 h 433842"/>
                    <a:gd name="connsiteX18" fmla="*/ 17976 w 250870"/>
                    <a:gd name="connsiteY18" fmla="*/ 197001 h 433842"/>
                    <a:gd name="connsiteX19" fmla="*/ 17976 w 250870"/>
                    <a:gd name="connsiteY19" fmla="*/ 236126 h 433842"/>
                    <a:gd name="connsiteX20" fmla="*/ 17975 w 250870"/>
                    <a:gd name="connsiteY20" fmla="*/ 236126 h 433842"/>
                    <a:gd name="connsiteX21" fmla="*/ 17975 w 250870"/>
                    <a:gd name="connsiteY21" fmla="*/ 381852 h 433842"/>
                    <a:gd name="connsiteX22" fmla="*/ 232896 w 250870"/>
                    <a:gd name="connsiteY22" fmla="*/ 381852 h 433842"/>
                    <a:gd name="connsiteX23" fmla="*/ 232896 w 250870"/>
                    <a:gd name="connsiteY23" fmla="*/ 17318 h 433842"/>
                    <a:gd name="connsiteX24" fmla="*/ 125435 w 250870"/>
                    <a:gd name="connsiteY24" fmla="*/ 17318 h 433842"/>
                    <a:gd name="connsiteX25" fmla="*/ 125434 w 250870"/>
                    <a:gd name="connsiteY25" fmla="*/ 17318 h 433842"/>
                    <a:gd name="connsiteX26" fmla="*/ 81544 w 250870"/>
                    <a:gd name="connsiteY26" fmla="*/ 17318 h 433842"/>
                    <a:gd name="connsiteX27" fmla="*/ 17976 w 250870"/>
                    <a:gd name="connsiteY27" fmla="*/ 17318 h 433842"/>
                    <a:gd name="connsiteX28" fmla="*/ 17976 w 250870"/>
                    <a:gd name="connsiteY28" fmla="*/ 197000 h 433842"/>
                    <a:gd name="connsiteX29" fmla="*/ 1 w 250870"/>
                    <a:gd name="connsiteY29" fmla="*/ 197000 h 433842"/>
                    <a:gd name="connsiteX30" fmla="*/ 1 w 250870"/>
                    <a:gd name="connsiteY30" fmla="*/ 22792 h 433842"/>
                    <a:gd name="connsiteX31" fmla="*/ 22793 w 250870"/>
                    <a:gd name="connsiteY31" fmla="*/ 0 h 43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0870" h="433842">
                      <a:moveTo>
                        <a:pt x="125435" y="394147"/>
                      </a:moveTo>
                      <a:cubicBezTo>
                        <a:pt x="117800" y="394147"/>
                        <a:pt x="111610" y="400337"/>
                        <a:pt x="111610" y="407972"/>
                      </a:cubicBezTo>
                      <a:cubicBezTo>
                        <a:pt x="111610" y="415607"/>
                        <a:pt x="117800" y="421796"/>
                        <a:pt x="125435" y="421796"/>
                      </a:cubicBezTo>
                      <a:cubicBezTo>
                        <a:pt x="133070" y="421796"/>
                        <a:pt x="139259" y="415607"/>
                        <a:pt x="139259" y="407972"/>
                      </a:cubicBezTo>
                      <a:cubicBezTo>
                        <a:pt x="139259" y="400337"/>
                        <a:pt x="133070" y="394147"/>
                        <a:pt x="125435" y="394147"/>
                      </a:cubicBezTo>
                      <a:close/>
                      <a:moveTo>
                        <a:pt x="22793" y="0"/>
                      </a:moveTo>
                      <a:lnTo>
                        <a:pt x="81544" y="0"/>
                      </a:lnTo>
                      <a:lnTo>
                        <a:pt x="125434" y="0"/>
                      </a:lnTo>
                      <a:lnTo>
                        <a:pt x="125435" y="0"/>
                      </a:lnTo>
                      <a:lnTo>
                        <a:pt x="228079" y="0"/>
                      </a:lnTo>
                      <a:cubicBezTo>
                        <a:pt x="240666" y="0"/>
                        <a:pt x="250870" y="10204"/>
                        <a:pt x="250870" y="22792"/>
                      </a:cubicBezTo>
                      <a:lnTo>
                        <a:pt x="250870" y="411051"/>
                      </a:lnTo>
                      <a:cubicBezTo>
                        <a:pt x="250870" y="423638"/>
                        <a:pt x="240666" y="433842"/>
                        <a:pt x="228079" y="433842"/>
                      </a:cubicBezTo>
                      <a:lnTo>
                        <a:pt x="22792" y="433842"/>
                      </a:lnTo>
                      <a:cubicBezTo>
                        <a:pt x="10204" y="433842"/>
                        <a:pt x="0" y="423638"/>
                        <a:pt x="0" y="411051"/>
                      </a:cubicBezTo>
                      <a:lnTo>
                        <a:pt x="0" y="236125"/>
                      </a:lnTo>
                      <a:lnTo>
                        <a:pt x="1" y="236125"/>
                      </a:lnTo>
                      <a:lnTo>
                        <a:pt x="1" y="197001"/>
                      </a:lnTo>
                      <a:lnTo>
                        <a:pt x="17976" y="197001"/>
                      </a:lnTo>
                      <a:lnTo>
                        <a:pt x="17976" y="236126"/>
                      </a:lnTo>
                      <a:lnTo>
                        <a:pt x="17975" y="236126"/>
                      </a:lnTo>
                      <a:lnTo>
                        <a:pt x="17975" y="381852"/>
                      </a:lnTo>
                      <a:lnTo>
                        <a:pt x="232896" y="381852"/>
                      </a:lnTo>
                      <a:lnTo>
                        <a:pt x="232896" y="17318"/>
                      </a:lnTo>
                      <a:lnTo>
                        <a:pt x="125435" y="17318"/>
                      </a:lnTo>
                      <a:lnTo>
                        <a:pt x="125434" y="17318"/>
                      </a:lnTo>
                      <a:lnTo>
                        <a:pt x="81544" y="17318"/>
                      </a:lnTo>
                      <a:lnTo>
                        <a:pt x="17976" y="17318"/>
                      </a:lnTo>
                      <a:lnTo>
                        <a:pt x="17976" y="197000"/>
                      </a:lnTo>
                      <a:lnTo>
                        <a:pt x="1" y="197000"/>
                      </a:lnTo>
                      <a:lnTo>
                        <a:pt x="1" y="22792"/>
                      </a:lnTo>
                      <a:cubicBezTo>
                        <a:pt x="1" y="10204"/>
                        <a:pt x="10205" y="0"/>
                        <a:pt x="2279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nvGrpSpPr>
                <p:cNvPr id="135" name="그룹 134">
                  <a:extLst>
                    <a:ext uri="{FF2B5EF4-FFF2-40B4-BE49-F238E27FC236}">
                      <a16:creationId xmlns:a16="http://schemas.microsoft.com/office/drawing/2014/main" id="{8FBEE7AB-D08E-5290-194E-A6091716A90A}"/>
                    </a:ext>
                  </a:extLst>
                </p:cNvPr>
                <p:cNvGrpSpPr/>
                <p:nvPr/>
              </p:nvGrpSpPr>
              <p:grpSpPr>
                <a:xfrm>
                  <a:off x="5041336" y="5759943"/>
                  <a:ext cx="1011558" cy="844196"/>
                  <a:chOff x="5041336" y="5592303"/>
                  <a:chExt cx="1011558" cy="844196"/>
                </a:xfrm>
              </p:grpSpPr>
              <p:sp>
                <p:nvSpPr>
                  <p:cNvPr id="138" name="사다리꼴 137">
                    <a:extLst>
                      <a:ext uri="{FF2B5EF4-FFF2-40B4-BE49-F238E27FC236}">
                        <a16:creationId xmlns:a16="http://schemas.microsoft.com/office/drawing/2014/main" id="{82C8EC09-FF06-A05C-48F1-410FE480B079}"/>
                      </a:ext>
                    </a:extLst>
                  </p:cNvPr>
                  <p:cNvSpPr/>
                  <p:nvPr/>
                </p:nvSpPr>
                <p:spPr>
                  <a:xfrm>
                    <a:off x="5395490" y="6241660"/>
                    <a:ext cx="302118" cy="148297"/>
                  </a:xfrm>
                  <a:prstGeom prst="trapezoi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39" name="사각형: 둥근 모서리 138">
                    <a:extLst>
                      <a:ext uri="{FF2B5EF4-FFF2-40B4-BE49-F238E27FC236}">
                        <a16:creationId xmlns:a16="http://schemas.microsoft.com/office/drawing/2014/main" id="{FFB3C2EC-0638-30CE-2267-626FB6BDB341}"/>
                      </a:ext>
                    </a:extLst>
                  </p:cNvPr>
                  <p:cNvSpPr/>
                  <p:nvPr/>
                </p:nvSpPr>
                <p:spPr>
                  <a:xfrm>
                    <a:off x="5312341" y="6389958"/>
                    <a:ext cx="468415" cy="46541"/>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p>
                </p:txBody>
              </p:sp>
              <p:sp>
                <p:nvSpPr>
                  <p:cNvPr id="140" name="자유형: 도형 139">
                    <a:extLst>
                      <a:ext uri="{FF2B5EF4-FFF2-40B4-BE49-F238E27FC236}">
                        <a16:creationId xmlns:a16="http://schemas.microsoft.com/office/drawing/2014/main" id="{53011CD3-F6A9-D5B7-BFDE-15B5B35A8140}"/>
                      </a:ext>
                    </a:extLst>
                  </p:cNvPr>
                  <p:cNvSpPr/>
                  <p:nvPr/>
                </p:nvSpPr>
                <p:spPr>
                  <a:xfrm>
                    <a:off x="5041336" y="5592303"/>
                    <a:ext cx="1011558" cy="413233"/>
                  </a:xfrm>
                  <a:custGeom>
                    <a:avLst/>
                    <a:gdLst>
                      <a:gd name="connsiteX0" fmla="*/ 36956 w 1011558"/>
                      <a:gd name="connsiteY0" fmla="*/ 0 h 413233"/>
                      <a:gd name="connsiteX1" fmla="*/ 974603 w 1011558"/>
                      <a:gd name="connsiteY1" fmla="*/ 0 h 413233"/>
                      <a:gd name="connsiteX2" fmla="*/ 1011558 w 1011558"/>
                      <a:gd name="connsiteY2" fmla="*/ 36956 h 413233"/>
                      <a:gd name="connsiteX3" fmla="*/ 1011558 w 1011558"/>
                      <a:gd name="connsiteY3" fmla="*/ 413233 h 413233"/>
                      <a:gd name="connsiteX4" fmla="*/ 967667 w 1011558"/>
                      <a:gd name="connsiteY4" fmla="*/ 413233 h 413233"/>
                      <a:gd name="connsiteX5" fmla="*/ 967667 w 1011558"/>
                      <a:gd name="connsiteY5" fmla="*/ 39126 h 413233"/>
                      <a:gd name="connsiteX6" fmla="*/ 48233 w 1011558"/>
                      <a:gd name="connsiteY6" fmla="*/ 39126 h 413233"/>
                      <a:gd name="connsiteX7" fmla="*/ 48233 w 1011558"/>
                      <a:gd name="connsiteY7" fmla="*/ 225657 h 413233"/>
                      <a:gd name="connsiteX8" fmla="*/ 0 w 1011558"/>
                      <a:gd name="connsiteY8" fmla="*/ 225657 h 413233"/>
                      <a:gd name="connsiteX9" fmla="*/ 0 w 1011558"/>
                      <a:gd name="connsiteY9" fmla="*/ 36956 h 413233"/>
                      <a:gd name="connsiteX10" fmla="*/ 36956 w 1011558"/>
                      <a:gd name="connsiteY10" fmla="*/ 0 h 41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1558" h="413233">
                        <a:moveTo>
                          <a:pt x="36956" y="0"/>
                        </a:moveTo>
                        <a:lnTo>
                          <a:pt x="974603" y="0"/>
                        </a:lnTo>
                        <a:cubicBezTo>
                          <a:pt x="995013" y="0"/>
                          <a:pt x="1011558" y="16546"/>
                          <a:pt x="1011558" y="36956"/>
                        </a:cubicBezTo>
                        <a:lnTo>
                          <a:pt x="1011558" y="413233"/>
                        </a:lnTo>
                        <a:lnTo>
                          <a:pt x="967667" y="413233"/>
                        </a:lnTo>
                        <a:lnTo>
                          <a:pt x="967667" y="39126"/>
                        </a:lnTo>
                        <a:lnTo>
                          <a:pt x="48233" y="39126"/>
                        </a:lnTo>
                        <a:lnTo>
                          <a:pt x="48233" y="225657"/>
                        </a:lnTo>
                        <a:lnTo>
                          <a:pt x="0" y="225657"/>
                        </a:lnTo>
                        <a:lnTo>
                          <a:pt x="0" y="36956"/>
                        </a:lnTo>
                        <a:cubicBezTo>
                          <a:pt x="0" y="16546"/>
                          <a:pt x="16546" y="0"/>
                          <a:pt x="3695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141" name="자유형: 도형 140">
                    <a:extLst>
                      <a:ext uri="{FF2B5EF4-FFF2-40B4-BE49-F238E27FC236}">
                        <a16:creationId xmlns:a16="http://schemas.microsoft.com/office/drawing/2014/main" id="{0B429923-DC17-5EF4-C108-1F9FA0F2EC67}"/>
                      </a:ext>
                    </a:extLst>
                  </p:cNvPr>
                  <p:cNvSpPr/>
                  <p:nvPr/>
                </p:nvSpPr>
                <p:spPr>
                  <a:xfrm>
                    <a:off x="5258276" y="6202536"/>
                    <a:ext cx="669184" cy="39125"/>
                  </a:xfrm>
                  <a:custGeom>
                    <a:avLst/>
                    <a:gdLst>
                      <a:gd name="connsiteX0" fmla="*/ 0 w 669184"/>
                      <a:gd name="connsiteY0" fmla="*/ 0 h 39125"/>
                      <a:gd name="connsiteX1" fmla="*/ 669184 w 669184"/>
                      <a:gd name="connsiteY1" fmla="*/ 0 h 39125"/>
                      <a:gd name="connsiteX2" fmla="*/ 669184 w 669184"/>
                      <a:gd name="connsiteY2" fmla="*/ 39125 h 39125"/>
                      <a:gd name="connsiteX3" fmla="*/ 0 w 669184"/>
                      <a:gd name="connsiteY3" fmla="*/ 39125 h 39125"/>
                      <a:gd name="connsiteX4" fmla="*/ 0 w 669184"/>
                      <a:gd name="connsiteY4" fmla="*/ 0 h 3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84" h="39125">
                        <a:moveTo>
                          <a:pt x="0" y="0"/>
                        </a:moveTo>
                        <a:lnTo>
                          <a:pt x="669184" y="0"/>
                        </a:lnTo>
                        <a:lnTo>
                          <a:pt x="669184" y="39125"/>
                        </a:lnTo>
                        <a:lnTo>
                          <a:pt x="0" y="39125"/>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sp>
              <p:nvSpPr>
                <p:cNvPr id="136" name="자유형: 도형 135">
                  <a:extLst>
                    <a:ext uri="{FF2B5EF4-FFF2-40B4-BE49-F238E27FC236}">
                      <a16:creationId xmlns:a16="http://schemas.microsoft.com/office/drawing/2014/main" id="{2B03A73D-E8DD-FE84-D1A6-31DBDFA0D310}"/>
                    </a:ext>
                  </a:extLst>
                </p:cNvPr>
                <p:cNvSpPr/>
                <p:nvPr/>
              </p:nvSpPr>
              <p:spPr>
                <a:xfrm>
                  <a:off x="4824068" y="5985600"/>
                  <a:ext cx="434209" cy="616857"/>
                </a:xfrm>
                <a:custGeom>
                  <a:avLst/>
                  <a:gdLst>
                    <a:gd name="connsiteX0" fmla="*/ 217105 w 434209"/>
                    <a:gd name="connsiteY0" fmla="*/ 566430 h 616857"/>
                    <a:gd name="connsiteX1" fmla="*/ 199547 w 434209"/>
                    <a:gd name="connsiteY1" fmla="*/ 583988 h 616857"/>
                    <a:gd name="connsiteX2" fmla="*/ 217105 w 434209"/>
                    <a:gd name="connsiteY2" fmla="*/ 601545 h 616857"/>
                    <a:gd name="connsiteX3" fmla="*/ 234662 w 434209"/>
                    <a:gd name="connsiteY3" fmla="*/ 583988 h 616857"/>
                    <a:gd name="connsiteX4" fmla="*/ 217105 w 434209"/>
                    <a:gd name="connsiteY4" fmla="*/ 566430 h 616857"/>
                    <a:gd name="connsiteX5" fmla="*/ 45827 w 434209"/>
                    <a:gd name="connsiteY5" fmla="*/ 0 h 616857"/>
                    <a:gd name="connsiteX6" fmla="*/ 217268 w 434209"/>
                    <a:gd name="connsiteY6" fmla="*/ 0 h 616857"/>
                    <a:gd name="connsiteX7" fmla="*/ 217268 w 434209"/>
                    <a:gd name="connsiteY7" fmla="*/ 38301 h 616857"/>
                    <a:gd name="connsiteX8" fmla="*/ 41359 w 434209"/>
                    <a:gd name="connsiteY8" fmla="*/ 38301 h 616857"/>
                    <a:gd name="connsiteX9" fmla="*/ 41359 w 434209"/>
                    <a:gd name="connsiteY9" fmla="*/ 553961 h 616857"/>
                    <a:gd name="connsiteX10" fmla="*/ 392849 w 434209"/>
                    <a:gd name="connsiteY10" fmla="*/ 553961 h 616857"/>
                    <a:gd name="connsiteX11" fmla="*/ 392849 w 434209"/>
                    <a:gd name="connsiteY11" fmla="*/ 423701 h 616857"/>
                    <a:gd name="connsiteX12" fmla="*/ 392850 w 434209"/>
                    <a:gd name="connsiteY12" fmla="*/ 423701 h 616857"/>
                    <a:gd name="connsiteX13" fmla="*/ 392850 w 434209"/>
                    <a:gd name="connsiteY13" fmla="*/ 384576 h 616857"/>
                    <a:gd name="connsiteX14" fmla="*/ 434209 w 434209"/>
                    <a:gd name="connsiteY14" fmla="*/ 384576 h 616857"/>
                    <a:gd name="connsiteX15" fmla="*/ 434209 w 434209"/>
                    <a:gd name="connsiteY15" fmla="*/ 423701 h 616857"/>
                    <a:gd name="connsiteX16" fmla="*/ 434208 w 434209"/>
                    <a:gd name="connsiteY16" fmla="*/ 423701 h 616857"/>
                    <a:gd name="connsiteX17" fmla="*/ 434208 w 434209"/>
                    <a:gd name="connsiteY17" fmla="*/ 571031 h 616857"/>
                    <a:gd name="connsiteX18" fmla="*/ 388382 w 434209"/>
                    <a:gd name="connsiteY18" fmla="*/ 616857 h 616857"/>
                    <a:gd name="connsiteX19" fmla="*/ 45827 w 434209"/>
                    <a:gd name="connsiteY19" fmla="*/ 616857 h 616857"/>
                    <a:gd name="connsiteX20" fmla="*/ 0 w 434209"/>
                    <a:gd name="connsiteY20" fmla="*/ 571031 h 616857"/>
                    <a:gd name="connsiteX21" fmla="*/ 0 w 434209"/>
                    <a:gd name="connsiteY21" fmla="*/ 45827 h 616857"/>
                    <a:gd name="connsiteX22" fmla="*/ 45827 w 434209"/>
                    <a:gd name="connsiteY22" fmla="*/ 0 h 61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4209" h="616857">
                      <a:moveTo>
                        <a:pt x="217105" y="566430"/>
                      </a:moveTo>
                      <a:cubicBezTo>
                        <a:pt x="207408" y="566430"/>
                        <a:pt x="199547" y="574291"/>
                        <a:pt x="199547" y="583988"/>
                      </a:cubicBezTo>
                      <a:cubicBezTo>
                        <a:pt x="199547" y="593684"/>
                        <a:pt x="207408" y="601545"/>
                        <a:pt x="217105" y="601545"/>
                      </a:cubicBezTo>
                      <a:cubicBezTo>
                        <a:pt x="226801" y="601545"/>
                        <a:pt x="234662" y="593684"/>
                        <a:pt x="234662" y="583988"/>
                      </a:cubicBezTo>
                      <a:cubicBezTo>
                        <a:pt x="234662" y="574291"/>
                        <a:pt x="226801" y="566430"/>
                        <a:pt x="217105" y="566430"/>
                      </a:cubicBezTo>
                      <a:close/>
                      <a:moveTo>
                        <a:pt x="45827" y="0"/>
                      </a:moveTo>
                      <a:lnTo>
                        <a:pt x="217268" y="0"/>
                      </a:lnTo>
                      <a:lnTo>
                        <a:pt x="217268" y="38301"/>
                      </a:lnTo>
                      <a:lnTo>
                        <a:pt x="41359" y="38301"/>
                      </a:lnTo>
                      <a:lnTo>
                        <a:pt x="41359" y="553961"/>
                      </a:lnTo>
                      <a:lnTo>
                        <a:pt x="392849" y="553961"/>
                      </a:lnTo>
                      <a:lnTo>
                        <a:pt x="392849" y="423701"/>
                      </a:lnTo>
                      <a:lnTo>
                        <a:pt x="392850" y="423701"/>
                      </a:lnTo>
                      <a:lnTo>
                        <a:pt x="392850" y="384576"/>
                      </a:lnTo>
                      <a:lnTo>
                        <a:pt x="434209" y="384576"/>
                      </a:lnTo>
                      <a:lnTo>
                        <a:pt x="434209" y="423701"/>
                      </a:lnTo>
                      <a:lnTo>
                        <a:pt x="434208" y="423701"/>
                      </a:lnTo>
                      <a:lnTo>
                        <a:pt x="434208" y="571031"/>
                      </a:lnTo>
                      <a:cubicBezTo>
                        <a:pt x="434208" y="596340"/>
                        <a:pt x="413691" y="616857"/>
                        <a:pt x="388382" y="616857"/>
                      </a:cubicBezTo>
                      <a:lnTo>
                        <a:pt x="45827" y="616857"/>
                      </a:lnTo>
                      <a:cubicBezTo>
                        <a:pt x="20518" y="616857"/>
                        <a:pt x="0" y="596340"/>
                        <a:pt x="0" y="571031"/>
                      </a:cubicBezTo>
                      <a:lnTo>
                        <a:pt x="0" y="45827"/>
                      </a:lnTo>
                      <a:cubicBezTo>
                        <a:pt x="0" y="20518"/>
                        <a:pt x="20518" y="0"/>
                        <a:pt x="458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sp>
              <p:nvSpPr>
                <p:cNvPr id="137" name="자유형: 도형 136">
                  <a:extLst>
                    <a:ext uri="{FF2B5EF4-FFF2-40B4-BE49-F238E27FC236}">
                      <a16:creationId xmlns:a16="http://schemas.microsoft.com/office/drawing/2014/main" id="{9EA68704-4A04-3736-D153-BBBB98435D52}"/>
                    </a:ext>
                  </a:extLst>
                </p:cNvPr>
                <p:cNvSpPr/>
                <p:nvPr/>
              </p:nvSpPr>
              <p:spPr>
                <a:xfrm>
                  <a:off x="5089570" y="5985600"/>
                  <a:ext cx="168707" cy="384576"/>
                </a:xfrm>
                <a:custGeom>
                  <a:avLst/>
                  <a:gdLst>
                    <a:gd name="connsiteX0" fmla="*/ 0 w 168707"/>
                    <a:gd name="connsiteY0" fmla="*/ 0 h 384576"/>
                    <a:gd name="connsiteX1" fmla="*/ 122881 w 168707"/>
                    <a:gd name="connsiteY1" fmla="*/ 0 h 384576"/>
                    <a:gd name="connsiteX2" fmla="*/ 168707 w 168707"/>
                    <a:gd name="connsiteY2" fmla="*/ 45827 h 384576"/>
                    <a:gd name="connsiteX3" fmla="*/ 168707 w 168707"/>
                    <a:gd name="connsiteY3" fmla="*/ 384576 h 384576"/>
                    <a:gd name="connsiteX4" fmla="*/ 127348 w 168707"/>
                    <a:gd name="connsiteY4" fmla="*/ 384576 h 384576"/>
                    <a:gd name="connsiteX5" fmla="*/ 127348 w 168707"/>
                    <a:gd name="connsiteY5" fmla="*/ 38301 h 384576"/>
                    <a:gd name="connsiteX6" fmla="*/ 0 w 168707"/>
                    <a:gd name="connsiteY6" fmla="*/ 38301 h 384576"/>
                    <a:gd name="connsiteX7" fmla="*/ 0 w 168707"/>
                    <a:gd name="connsiteY7" fmla="*/ 0 h 38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707" h="384576">
                      <a:moveTo>
                        <a:pt x="0" y="0"/>
                      </a:moveTo>
                      <a:lnTo>
                        <a:pt x="122881" y="0"/>
                      </a:lnTo>
                      <a:cubicBezTo>
                        <a:pt x="148190" y="0"/>
                        <a:pt x="168707" y="20518"/>
                        <a:pt x="168707" y="45827"/>
                      </a:cubicBezTo>
                      <a:lnTo>
                        <a:pt x="168707" y="384576"/>
                      </a:lnTo>
                      <a:lnTo>
                        <a:pt x="127348" y="384576"/>
                      </a:lnTo>
                      <a:lnTo>
                        <a:pt x="127348" y="38301"/>
                      </a:lnTo>
                      <a:lnTo>
                        <a:pt x="0" y="3830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935">
                    <a:latin typeface="Arial" panose="020B0604020202020204" pitchFamily="34" charset="0"/>
                  </a:endParaRPr>
                </a:p>
              </p:txBody>
            </p:sp>
          </p:grpSp>
          <p:grpSp>
            <p:nvGrpSpPr>
              <p:cNvPr id="100" name="그룹 99">
                <a:extLst>
                  <a:ext uri="{FF2B5EF4-FFF2-40B4-BE49-F238E27FC236}">
                    <a16:creationId xmlns:a16="http://schemas.microsoft.com/office/drawing/2014/main" id="{B4587EB7-ABC8-607E-F64A-213AFE9A8113}"/>
                  </a:ext>
                </a:extLst>
              </p:cNvPr>
              <p:cNvGrpSpPr/>
              <p:nvPr/>
            </p:nvGrpSpPr>
            <p:grpSpPr>
              <a:xfrm>
                <a:off x="8698441" y="411699"/>
                <a:ext cx="1588794" cy="854407"/>
                <a:chOff x="3179860" y="5569619"/>
                <a:chExt cx="1623381" cy="873007"/>
              </a:xfrm>
            </p:grpSpPr>
            <p:grpSp>
              <p:nvGrpSpPr>
                <p:cNvPr id="101" name="그룹 100">
                  <a:extLst>
                    <a:ext uri="{FF2B5EF4-FFF2-40B4-BE49-F238E27FC236}">
                      <a16:creationId xmlns:a16="http://schemas.microsoft.com/office/drawing/2014/main" id="{7247755C-EB99-00CD-1873-25043D887002}"/>
                    </a:ext>
                  </a:extLst>
                </p:cNvPr>
                <p:cNvGrpSpPr/>
                <p:nvPr/>
              </p:nvGrpSpPr>
              <p:grpSpPr>
                <a:xfrm>
                  <a:off x="4240365" y="6051178"/>
                  <a:ext cx="410801" cy="391448"/>
                  <a:chOff x="3593344" y="3031919"/>
                  <a:chExt cx="801063" cy="763327"/>
                </a:xfrm>
              </p:grpSpPr>
              <p:grpSp>
                <p:nvGrpSpPr>
                  <p:cNvPr id="126" name="그룹 125">
                    <a:extLst>
                      <a:ext uri="{FF2B5EF4-FFF2-40B4-BE49-F238E27FC236}">
                        <a16:creationId xmlns:a16="http://schemas.microsoft.com/office/drawing/2014/main" id="{892C65FB-367D-26E1-E160-47CE5218C9FA}"/>
                      </a:ext>
                    </a:extLst>
                  </p:cNvPr>
                  <p:cNvGrpSpPr/>
                  <p:nvPr/>
                </p:nvGrpSpPr>
                <p:grpSpPr>
                  <a:xfrm>
                    <a:off x="3593344" y="3031919"/>
                    <a:ext cx="572102" cy="572102"/>
                    <a:chOff x="3583940" y="3813727"/>
                    <a:chExt cx="502920" cy="502920"/>
                  </a:xfrm>
                </p:grpSpPr>
                <p:sp>
                  <p:nvSpPr>
                    <p:cNvPr id="128" name="타원 127">
                      <a:extLst>
                        <a:ext uri="{FF2B5EF4-FFF2-40B4-BE49-F238E27FC236}">
                          <a16:creationId xmlns:a16="http://schemas.microsoft.com/office/drawing/2014/main" id="{557344C2-1DB2-13F8-9779-464A5BA245DA}"/>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129" name="타원 128">
                      <a:extLst>
                        <a:ext uri="{FF2B5EF4-FFF2-40B4-BE49-F238E27FC236}">
                          <a16:creationId xmlns:a16="http://schemas.microsoft.com/office/drawing/2014/main" id="{33219715-560F-B0A9-D0A7-7F742899DB03}"/>
                        </a:ext>
                      </a:extLst>
                    </p:cNvPr>
                    <p:cNvSpPr/>
                    <p:nvPr/>
                  </p:nvSpPr>
                  <p:spPr>
                    <a:xfrm>
                      <a:off x="3731532" y="3964940"/>
                      <a:ext cx="197892" cy="197892"/>
                    </a:xfrm>
                    <a:prstGeom prst="ellipse">
                      <a:avLst/>
                    </a:prstGeom>
                    <a:noFill/>
                    <a:ln w="9525">
                      <a:solidFill>
                        <a:schemeClr val="bg1">
                          <a:alpha val="47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130" name="타원 129">
                      <a:extLst>
                        <a:ext uri="{FF2B5EF4-FFF2-40B4-BE49-F238E27FC236}">
                          <a16:creationId xmlns:a16="http://schemas.microsoft.com/office/drawing/2014/main" id="{4B1EB20E-0E4A-C2E9-93E4-E930873AC5EC}"/>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sp>
                <p:nvSpPr>
                  <p:cNvPr id="127" name="자유형: 도형 126">
                    <a:extLst>
                      <a:ext uri="{FF2B5EF4-FFF2-40B4-BE49-F238E27FC236}">
                        <a16:creationId xmlns:a16="http://schemas.microsoft.com/office/drawing/2014/main" id="{17F4CF7B-6935-0494-252A-891A8EF0A21D}"/>
                      </a:ext>
                    </a:extLst>
                  </p:cNvPr>
                  <p:cNvSpPr/>
                  <p:nvPr/>
                </p:nvSpPr>
                <p:spPr>
                  <a:xfrm>
                    <a:off x="3741525" y="3150844"/>
                    <a:ext cx="652882" cy="644402"/>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nvGrpSpPr>
                <p:cNvPr id="102" name="그룹 101">
                  <a:extLst>
                    <a:ext uri="{FF2B5EF4-FFF2-40B4-BE49-F238E27FC236}">
                      <a16:creationId xmlns:a16="http://schemas.microsoft.com/office/drawing/2014/main" id="{C7386945-532F-1ADA-3E3A-838C3FFF9C07}"/>
                    </a:ext>
                  </a:extLst>
                </p:cNvPr>
                <p:cNvGrpSpPr/>
                <p:nvPr/>
              </p:nvGrpSpPr>
              <p:grpSpPr>
                <a:xfrm>
                  <a:off x="3903302" y="5849448"/>
                  <a:ext cx="339474" cy="411082"/>
                  <a:chOff x="3302297" y="4418230"/>
                  <a:chExt cx="637141" cy="771539"/>
                </a:xfrm>
              </p:grpSpPr>
              <p:grpSp>
                <p:nvGrpSpPr>
                  <p:cNvPr id="118" name="그룹 117">
                    <a:extLst>
                      <a:ext uri="{FF2B5EF4-FFF2-40B4-BE49-F238E27FC236}">
                        <a16:creationId xmlns:a16="http://schemas.microsoft.com/office/drawing/2014/main" id="{2D983883-85FB-5E24-501A-67024B7D6B51}"/>
                      </a:ext>
                    </a:extLst>
                  </p:cNvPr>
                  <p:cNvGrpSpPr/>
                  <p:nvPr/>
                </p:nvGrpSpPr>
                <p:grpSpPr>
                  <a:xfrm>
                    <a:off x="3407308" y="4418230"/>
                    <a:ext cx="465552" cy="465552"/>
                    <a:chOff x="3583940" y="3813727"/>
                    <a:chExt cx="502920" cy="502920"/>
                  </a:xfrm>
                </p:grpSpPr>
                <p:sp>
                  <p:nvSpPr>
                    <p:cNvPr id="123" name="타원 122">
                      <a:extLst>
                        <a:ext uri="{FF2B5EF4-FFF2-40B4-BE49-F238E27FC236}">
                          <a16:creationId xmlns:a16="http://schemas.microsoft.com/office/drawing/2014/main" id="{49F43766-B757-718A-BA45-D5C53328F98E}"/>
                        </a:ext>
                      </a:extLst>
                    </p:cNvPr>
                    <p:cNvSpPr/>
                    <p:nvPr/>
                  </p:nvSpPr>
                  <p:spPr>
                    <a:xfrm>
                      <a:off x="3657600" y="3880585"/>
                      <a:ext cx="355600" cy="35560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124" name="타원 123">
                      <a:extLst>
                        <a:ext uri="{FF2B5EF4-FFF2-40B4-BE49-F238E27FC236}">
                          <a16:creationId xmlns:a16="http://schemas.microsoft.com/office/drawing/2014/main" id="{FF263CD3-FCC4-0DF7-458C-AD19EC9C04B3}"/>
                        </a:ext>
                      </a:extLst>
                    </p:cNvPr>
                    <p:cNvSpPr/>
                    <p:nvPr/>
                  </p:nvSpPr>
                  <p:spPr>
                    <a:xfrm>
                      <a:off x="3731532" y="3964940"/>
                      <a:ext cx="197892" cy="197892"/>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sp>
                  <p:nvSpPr>
                    <p:cNvPr id="125" name="타원 124">
                      <a:extLst>
                        <a:ext uri="{FF2B5EF4-FFF2-40B4-BE49-F238E27FC236}">
                          <a16:creationId xmlns:a16="http://schemas.microsoft.com/office/drawing/2014/main" id="{FC2828B3-29C7-10C3-026F-98BBC5B61179}"/>
                        </a:ext>
                      </a:extLst>
                    </p:cNvPr>
                    <p:cNvSpPr/>
                    <p:nvPr/>
                  </p:nvSpPr>
                  <p:spPr>
                    <a:xfrm>
                      <a:off x="3583940" y="3813727"/>
                      <a:ext cx="502920" cy="502920"/>
                    </a:xfrm>
                    <a:prstGeom prst="ellipse">
                      <a:avLst/>
                    </a:prstGeom>
                    <a:noFill/>
                    <a:ln w="9525">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ndParaRPr>
                    </a:p>
                  </p:txBody>
                </p:sp>
              </p:grpSp>
              <p:grpSp>
                <p:nvGrpSpPr>
                  <p:cNvPr id="119" name="그래픽 25" descr="과녁">
                    <a:extLst>
                      <a:ext uri="{FF2B5EF4-FFF2-40B4-BE49-F238E27FC236}">
                        <a16:creationId xmlns:a16="http://schemas.microsoft.com/office/drawing/2014/main" id="{F3D67043-8840-8909-A322-F92ED07BE871}"/>
                      </a:ext>
                    </a:extLst>
                  </p:cNvPr>
                  <p:cNvGrpSpPr/>
                  <p:nvPr/>
                </p:nvGrpSpPr>
                <p:grpSpPr>
                  <a:xfrm>
                    <a:off x="3302297" y="4552628"/>
                    <a:ext cx="637141" cy="637141"/>
                    <a:chOff x="4795800" y="3271800"/>
                    <a:chExt cx="914400" cy="914400"/>
                  </a:xfrm>
                  <a:solidFill>
                    <a:schemeClr val="accent3"/>
                  </a:solidFill>
                </p:grpSpPr>
                <p:sp>
                  <p:nvSpPr>
                    <p:cNvPr id="120" name="자유형: 도형 119">
                      <a:extLst>
                        <a:ext uri="{FF2B5EF4-FFF2-40B4-BE49-F238E27FC236}">
                          <a16:creationId xmlns:a16="http://schemas.microsoft.com/office/drawing/2014/main" id="{B4079895-1AC6-9C27-DCD2-CBD16C770B51}"/>
                        </a:ext>
                      </a:extLst>
                    </p:cNvPr>
                    <p:cNvSpPr/>
                    <p:nvPr/>
                  </p:nvSpPr>
                  <p:spPr>
                    <a:xfrm>
                      <a:off x="5135366" y="3345619"/>
                      <a:ext cx="495300" cy="495300"/>
                    </a:xfrm>
                    <a:custGeom>
                      <a:avLst/>
                      <a:gdLst>
                        <a:gd name="connsiteX0" fmla="*/ 408146 w 495300"/>
                        <a:gd name="connsiteY0" fmla="*/ 92869 h 495300"/>
                        <a:gd name="connsiteX1" fmla="*/ 398621 w 495300"/>
                        <a:gd name="connsiteY1" fmla="*/ 7144 h 495300"/>
                        <a:gd name="connsiteX2" fmla="*/ 293846 w 495300"/>
                        <a:gd name="connsiteY2" fmla="*/ 111919 h 495300"/>
                        <a:gd name="connsiteX3" fmla="*/ 299561 w 495300"/>
                        <a:gd name="connsiteY3" fmla="*/ 161449 h 495300"/>
                        <a:gd name="connsiteX4" fmla="*/ 147161 w 495300"/>
                        <a:gd name="connsiteY4" fmla="*/ 313849 h 495300"/>
                        <a:gd name="connsiteX5" fmla="*/ 102394 w 495300"/>
                        <a:gd name="connsiteY5" fmla="*/ 302419 h 495300"/>
                        <a:gd name="connsiteX6" fmla="*/ 7144 w 495300"/>
                        <a:gd name="connsiteY6" fmla="*/ 397669 h 495300"/>
                        <a:gd name="connsiteX7" fmla="*/ 102394 w 495300"/>
                        <a:gd name="connsiteY7" fmla="*/ 492919 h 495300"/>
                        <a:gd name="connsiteX8" fmla="*/ 197644 w 495300"/>
                        <a:gd name="connsiteY8" fmla="*/ 397669 h 495300"/>
                        <a:gd name="connsiteX9" fmla="*/ 187166 w 495300"/>
                        <a:gd name="connsiteY9" fmla="*/ 353854 h 495300"/>
                        <a:gd name="connsiteX10" fmla="*/ 339566 w 495300"/>
                        <a:gd name="connsiteY10" fmla="*/ 201454 h 495300"/>
                        <a:gd name="connsiteX11" fmla="*/ 389096 w 495300"/>
                        <a:gd name="connsiteY11" fmla="*/ 207169 h 495300"/>
                        <a:gd name="connsiteX12" fmla="*/ 493871 w 495300"/>
                        <a:gd name="connsiteY12" fmla="*/ 102394 h 495300"/>
                        <a:gd name="connsiteX13" fmla="*/ 408146 w 495300"/>
                        <a:gd name="connsiteY13" fmla="*/ 9286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300" h="495300">
                          <a:moveTo>
                            <a:pt x="408146" y="92869"/>
                          </a:moveTo>
                          <a:lnTo>
                            <a:pt x="398621" y="7144"/>
                          </a:lnTo>
                          <a:lnTo>
                            <a:pt x="293846" y="111919"/>
                          </a:lnTo>
                          <a:lnTo>
                            <a:pt x="299561" y="161449"/>
                          </a:lnTo>
                          <a:lnTo>
                            <a:pt x="147161" y="313849"/>
                          </a:lnTo>
                          <a:cubicBezTo>
                            <a:pt x="133826" y="307181"/>
                            <a:pt x="118586" y="302419"/>
                            <a:pt x="102394" y="302419"/>
                          </a:cubicBezTo>
                          <a:cubicBezTo>
                            <a:pt x="50006" y="302419"/>
                            <a:pt x="7144" y="345281"/>
                            <a:pt x="7144" y="397669"/>
                          </a:cubicBezTo>
                          <a:cubicBezTo>
                            <a:pt x="7144" y="450056"/>
                            <a:pt x="50006" y="492919"/>
                            <a:pt x="102394" y="492919"/>
                          </a:cubicBezTo>
                          <a:cubicBezTo>
                            <a:pt x="154781" y="492919"/>
                            <a:pt x="197644" y="450056"/>
                            <a:pt x="197644" y="397669"/>
                          </a:cubicBezTo>
                          <a:cubicBezTo>
                            <a:pt x="197644" y="381476"/>
                            <a:pt x="193834" y="367189"/>
                            <a:pt x="187166" y="353854"/>
                          </a:cubicBezTo>
                          <a:lnTo>
                            <a:pt x="339566" y="201454"/>
                          </a:lnTo>
                          <a:lnTo>
                            <a:pt x="389096" y="207169"/>
                          </a:lnTo>
                          <a:lnTo>
                            <a:pt x="493871" y="102394"/>
                          </a:lnTo>
                          <a:lnTo>
                            <a:pt x="408146" y="92869"/>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121" name="자유형: 도형 120">
                      <a:extLst>
                        <a:ext uri="{FF2B5EF4-FFF2-40B4-BE49-F238E27FC236}">
                          <a16:creationId xmlns:a16="http://schemas.microsoft.com/office/drawing/2014/main" id="{8ACF2E08-FBE3-696E-5CC3-7F3AA5057737}"/>
                        </a:ext>
                      </a:extLst>
                    </p:cNvPr>
                    <p:cNvSpPr/>
                    <p:nvPr/>
                  </p:nvSpPr>
                  <p:spPr>
                    <a:xfrm>
                      <a:off x="4869619" y="3374194"/>
                      <a:ext cx="733425" cy="733425"/>
                    </a:xfrm>
                    <a:custGeom>
                      <a:avLst/>
                      <a:gdLst>
                        <a:gd name="connsiteX0" fmla="*/ 681514 w 733425"/>
                        <a:gd name="connsiteY0" fmla="*/ 205264 h 733425"/>
                        <a:gd name="connsiteX1" fmla="*/ 669131 w 733425"/>
                        <a:gd name="connsiteY1" fmla="*/ 218599 h 733425"/>
                        <a:gd name="connsiteX2" fmla="*/ 651034 w 733425"/>
                        <a:gd name="connsiteY2" fmla="*/ 216694 h 733425"/>
                        <a:gd name="connsiteX3" fmla="*/ 631031 w 733425"/>
                        <a:gd name="connsiteY3" fmla="*/ 213836 h 733425"/>
                        <a:gd name="connsiteX4" fmla="*/ 673894 w 733425"/>
                        <a:gd name="connsiteY4" fmla="*/ 369094 h 733425"/>
                        <a:gd name="connsiteX5" fmla="*/ 369094 w 733425"/>
                        <a:gd name="connsiteY5" fmla="*/ 673894 h 733425"/>
                        <a:gd name="connsiteX6" fmla="*/ 64294 w 733425"/>
                        <a:gd name="connsiteY6" fmla="*/ 369094 h 733425"/>
                        <a:gd name="connsiteX7" fmla="*/ 369094 w 733425"/>
                        <a:gd name="connsiteY7" fmla="*/ 64294 h 733425"/>
                        <a:gd name="connsiteX8" fmla="*/ 524351 w 733425"/>
                        <a:gd name="connsiteY8" fmla="*/ 107156 h 733425"/>
                        <a:gd name="connsiteX9" fmla="*/ 522446 w 733425"/>
                        <a:gd name="connsiteY9" fmla="*/ 88106 h 733425"/>
                        <a:gd name="connsiteX10" fmla="*/ 519589 w 733425"/>
                        <a:gd name="connsiteY10" fmla="*/ 69056 h 733425"/>
                        <a:gd name="connsiteX11" fmla="*/ 532924 w 733425"/>
                        <a:gd name="connsiteY11" fmla="*/ 55721 h 733425"/>
                        <a:gd name="connsiteX12" fmla="*/ 539591 w 733425"/>
                        <a:gd name="connsiteY12" fmla="*/ 49054 h 733425"/>
                        <a:gd name="connsiteX13" fmla="*/ 369094 w 733425"/>
                        <a:gd name="connsiteY13" fmla="*/ 7144 h 733425"/>
                        <a:gd name="connsiteX14" fmla="*/ 7144 w 733425"/>
                        <a:gd name="connsiteY14" fmla="*/ 369094 h 733425"/>
                        <a:gd name="connsiteX15" fmla="*/ 369094 w 733425"/>
                        <a:gd name="connsiteY15" fmla="*/ 731044 h 733425"/>
                        <a:gd name="connsiteX16" fmla="*/ 731044 w 733425"/>
                        <a:gd name="connsiteY16" fmla="*/ 369094 h 733425"/>
                        <a:gd name="connsiteX17" fmla="*/ 688181 w 733425"/>
                        <a:gd name="connsiteY17" fmla="*/ 199549 h 733425"/>
                        <a:gd name="connsiteX18" fmla="*/ 681514 w 733425"/>
                        <a:gd name="connsiteY18" fmla="*/ 205264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3425" h="733425">
                          <a:moveTo>
                            <a:pt x="681514" y="205264"/>
                          </a:moveTo>
                          <a:lnTo>
                            <a:pt x="669131" y="218599"/>
                          </a:lnTo>
                          <a:lnTo>
                            <a:pt x="651034" y="216694"/>
                          </a:lnTo>
                          <a:lnTo>
                            <a:pt x="631031" y="213836"/>
                          </a:lnTo>
                          <a:cubicBezTo>
                            <a:pt x="657701" y="259556"/>
                            <a:pt x="673894" y="311944"/>
                            <a:pt x="673894" y="369094"/>
                          </a:cubicBezTo>
                          <a:cubicBezTo>
                            <a:pt x="673894" y="536734"/>
                            <a:pt x="536734" y="673894"/>
                            <a:pt x="369094" y="673894"/>
                          </a:cubicBezTo>
                          <a:cubicBezTo>
                            <a:pt x="201454" y="673894"/>
                            <a:pt x="64294" y="536734"/>
                            <a:pt x="64294" y="369094"/>
                          </a:cubicBezTo>
                          <a:cubicBezTo>
                            <a:pt x="64294" y="201454"/>
                            <a:pt x="201454" y="64294"/>
                            <a:pt x="369094" y="64294"/>
                          </a:cubicBezTo>
                          <a:cubicBezTo>
                            <a:pt x="425291" y="64294"/>
                            <a:pt x="478631" y="79534"/>
                            <a:pt x="524351" y="107156"/>
                          </a:cubicBezTo>
                          <a:lnTo>
                            <a:pt x="522446" y="88106"/>
                          </a:lnTo>
                          <a:lnTo>
                            <a:pt x="519589" y="69056"/>
                          </a:lnTo>
                          <a:lnTo>
                            <a:pt x="532924" y="55721"/>
                          </a:lnTo>
                          <a:lnTo>
                            <a:pt x="539591" y="49054"/>
                          </a:lnTo>
                          <a:cubicBezTo>
                            <a:pt x="488156" y="22384"/>
                            <a:pt x="431006" y="7144"/>
                            <a:pt x="369094" y="7144"/>
                          </a:cubicBezTo>
                          <a:cubicBezTo>
                            <a:pt x="169069" y="7144"/>
                            <a:pt x="7144" y="169069"/>
                            <a:pt x="7144" y="369094"/>
                          </a:cubicBezTo>
                          <a:cubicBezTo>
                            <a:pt x="7144" y="569119"/>
                            <a:pt x="169069" y="731044"/>
                            <a:pt x="369094" y="731044"/>
                          </a:cubicBezTo>
                          <a:cubicBezTo>
                            <a:pt x="569119" y="731044"/>
                            <a:pt x="731044" y="569119"/>
                            <a:pt x="731044" y="369094"/>
                          </a:cubicBezTo>
                          <a:cubicBezTo>
                            <a:pt x="731044" y="307181"/>
                            <a:pt x="715804" y="250031"/>
                            <a:pt x="688181" y="199549"/>
                          </a:cubicBezTo>
                          <a:lnTo>
                            <a:pt x="681514" y="20526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sp>
                  <p:nvSpPr>
                    <p:cNvPr id="122" name="자유형: 도형 121">
                      <a:extLst>
                        <a:ext uri="{FF2B5EF4-FFF2-40B4-BE49-F238E27FC236}">
                          <a16:creationId xmlns:a16="http://schemas.microsoft.com/office/drawing/2014/main" id="{D289E6D8-8900-46D2-C53B-A2BF43E30DD8}"/>
                        </a:ext>
                      </a:extLst>
                    </p:cNvPr>
                    <p:cNvSpPr/>
                    <p:nvPr/>
                  </p:nvSpPr>
                  <p:spPr>
                    <a:xfrm>
                      <a:off x="5002969" y="3507544"/>
                      <a:ext cx="466725" cy="466725"/>
                    </a:xfrm>
                    <a:custGeom>
                      <a:avLst/>
                      <a:gdLst>
                        <a:gd name="connsiteX0" fmla="*/ 394811 w 466725"/>
                        <a:gd name="connsiteY0" fmla="*/ 170974 h 466725"/>
                        <a:gd name="connsiteX1" fmla="*/ 407194 w 466725"/>
                        <a:gd name="connsiteY1" fmla="*/ 235744 h 466725"/>
                        <a:gd name="connsiteX2" fmla="*/ 235744 w 466725"/>
                        <a:gd name="connsiteY2" fmla="*/ 407194 h 466725"/>
                        <a:gd name="connsiteX3" fmla="*/ 64294 w 466725"/>
                        <a:gd name="connsiteY3" fmla="*/ 235744 h 466725"/>
                        <a:gd name="connsiteX4" fmla="*/ 235744 w 466725"/>
                        <a:gd name="connsiteY4" fmla="*/ 64294 h 466725"/>
                        <a:gd name="connsiteX5" fmla="*/ 300514 w 466725"/>
                        <a:gd name="connsiteY5" fmla="*/ 76676 h 466725"/>
                        <a:gd name="connsiteX6" fmla="*/ 343376 w 466725"/>
                        <a:gd name="connsiteY6" fmla="*/ 33814 h 466725"/>
                        <a:gd name="connsiteX7" fmla="*/ 235744 w 466725"/>
                        <a:gd name="connsiteY7" fmla="*/ 7144 h 466725"/>
                        <a:gd name="connsiteX8" fmla="*/ 7144 w 466725"/>
                        <a:gd name="connsiteY8" fmla="*/ 235744 h 466725"/>
                        <a:gd name="connsiteX9" fmla="*/ 235744 w 466725"/>
                        <a:gd name="connsiteY9" fmla="*/ 464344 h 466725"/>
                        <a:gd name="connsiteX10" fmla="*/ 464344 w 466725"/>
                        <a:gd name="connsiteY10" fmla="*/ 235744 h 466725"/>
                        <a:gd name="connsiteX11" fmla="*/ 437674 w 466725"/>
                        <a:gd name="connsiteY11" fmla="*/ 128111 h 466725"/>
                        <a:gd name="connsiteX12" fmla="*/ 394811 w 466725"/>
                        <a:gd name="connsiteY12" fmla="*/ 170974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466725">
                          <a:moveTo>
                            <a:pt x="394811" y="170974"/>
                          </a:moveTo>
                          <a:cubicBezTo>
                            <a:pt x="403384" y="190976"/>
                            <a:pt x="407194" y="212884"/>
                            <a:pt x="407194" y="235744"/>
                          </a:cubicBezTo>
                          <a:cubicBezTo>
                            <a:pt x="407194" y="330041"/>
                            <a:pt x="330041" y="407194"/>
                            <a:pt x="235744" y="407194"/>
                          </a:cubicBezTo>
                          <a:cubicBezTo>
                            <a:pt x="141446" y="407194"/>
                            <a:pt x="64294" y="330041"/>
                            <a:pt x="64294" y="235744"/>
                          </a:cubicBezTo>
                          <a:cubicBezTo>
                            <a:pt x="64294" y="141446"/>
                            <a:pt x="141446" y="64294"/>
                            <a:pt x="235744" y="64294"/>
                          </a:cubicBezTo>
                          <a:cubicBezTo>
                            <a:pt x="258604" y="64294"/>
                            <a:pt x="280511" y="69056"/>
                            <a:pt x="300514" y="76676"/>
                          </a:cubicBezTo>
                          <a:lnTo>
                            <a:pt x="343376" y="33814"/>
                          </a:lnTo>
                          <a:cubicBezTo>
                            <a:pt x="310991" y="16669"/>
                            <a:pt x="274796" y="7144"/>
                            <a:pt x="235744" y="7144"/>
                          </a:cubicBezTo>
                          <a:cubicBezTo>
                            <a:pt x="110014" y="7144"/>
                            <a:pt x="7144" y="110014"/>
                            <a:pt x="7144" y="235744"/>
                          </a:cubicBezTo>
                          <a:cubicBezTo>
                            <a:pt x="7144" y="361474"/>
                            <a:pt x="110014" y="464344"/>
                            <a:pt x="235744" y="464344"/>
                          </a:cubicBezTo>
                          <a:cubicBezTo>
                            <a:pt x="361474" y="464344"/>
                            <a:pt x="464344" y="361474"/>
                            <a:pt x="464344" y="235744"/>
                          </a:cubicBezTo>
                          <a:cubicBezTo>
                            <a:pt x="464344" y="196691"/>
                            <a:pt x="454819" y="160496"/>
                            <a:pt x="437674" y="128111"/>
                          </a:cubicBezTo>
                          <a:lnTo>
                            <a:pt x="394811" y="170974"/>
                          </a:lnTo>
                          <a:close/>
                        </a:path>
                      </a:pathLst>
                    </a:custGeom>
                    <a:solidFill>
                      <a:schemeClr val="accent5">
                        <a:lumMod val="75000"/>
                      </a:schemeClr>
                    </a:solidFill>
                    <a:ln w="9525" cap="flat">
                      <a:noFill/>
                      <a:prstDash val="solid"/>
                      <a:miter/>
                    </a:ln>
                  </p:spPr>
                  <p:txBody>
                    <a:bodyPr rtlCol="0" anchor="ctr"/>
                    <a:lstStyle/>
                    <a:p>
                      <a:endParaRPr lang="ko-KR" altLang="en-US" sz="935">
                        <a:latin typeface="Arial" panose="020B0604020202020204" pitchFamily="34" charset="0"/>
                      </a:endParaRPr>
                    </a:p>
                  </p:txBody>
                </p:sp>
              </p:grpSp>
            </p:grpSp>
            <p:grpSp>
              <p:nvGrpSpPr>
                <p:cNvPr id="103" name="그룹 102">
                  <a:extLst>
                    <a:ext uri="{FF2B5EF4-FFF2-40B4-BE49-F238E27FC236}">
                      <a16:creationId xmlns:a16="http://schemas.microsoft.com/office/drawing/2014/main" id="{7990E3D2-9218-C444-E7E4-50F133FB548C}"/>
                    </a:ext>
                  </a:extLst>
                </p:cNvPr>
                <p:cNvGrpSpPr/>
                <p:nvPr/>
              </p:nvGrpSpPr>
              <p:grpSpPr>
                <a:xfrm>
                  <a:off x="3179860" y="5569619"/>
                  <a:ext cx="1623381" cy="859437"/>
                  <a:chOff x="1530619" y="3473196"/>
                  <a:chExt cx="2348722" cy="1243441"/>
                </a:xfrm>
              </p:grpSpPr>
              <p:sp>
                <p:nvSpPr>
                  <p:cNvPr id="105" name="자유형 11">
                    <a:extLst>
                      <a:ext uri="{FF2B5EF4-FFF2-40B4-BE49-F238E27FC236}">
                        <a16:creationId xmlns:a16="http://schemas.microsoft.com/office/drawing/2014/main" id="{B9A80D2C-BD55-B630-9C57-D863787D3191}"/>
                      </a:ext>
                    </a:extLst>
                  </p:cNvPr>
                  <p:cNvSpPr/>
                  <p:nvPr/>
                </p:nvSpPr>
                <p:spPr>
                  <a:xfrm>
                    <a:off x="3200965" y="3684493"/>
                    <a:ext cx="540089" cy="371525"/>
                  </a:xfrm>
                  <a:custGeom>
                    <a:avLst/>
                    <a:gdLst>
                      <a:gd name="connsiteX0" fmla="*/ 0 w 1196340"/>
                      <a:gd name="connsiteY0" fmla="*/ 0 h 822960"/>
                      <a:gd name="connsiteX1" fmla="*/ 1196340 w 1196340"/>
                      <a:gd name="connsiteY1" fmla="*/ 822960 h 822960"/>
                    </a:gdLst>
                    <a:ahLst/>
                    <a:cxnLst>
                      <a:cxn ang="0">
                        <a:pos x="connsiteX0" y="connsiteY0"/>
                      </a:cxn>
                      <a:cxn ang="0">
                        <a:pos x="connsiteX1" y="connsiteY1"/>
                      </a:cxn>
                    </a:cxnLst>
                    <a:rect l="l" t="t" r="r" b="b"/>
                    <a:pathLst>
                      <a:path w="1196340" h="822960">
                        <a:moveTo>
                          <a:pt x="0" y="0"/>
                        </a:moveTo>
                        <a:lnTo>
                          <a:pt x="1196340" y="82296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106" name="타원 105">
                    <a:extLst>
                      <a:ext uri="{FF2B5EF4-FFF2-40B4-BE49-F238E27FC236}">
                        <a16:creationId xmlns:a16="http://schemas.microsoft.com/office/drawing/2014/main" id="{61346461-0D37-3023-7502-160E3DE7F36C}"/>
                      </a:ext>
                    </a:extLst>
                  </p:cNvPr>
                  <p:cNvSpPr/>
                  <p:nvPr/>
                </p:nvSpPr>
                <p:spPr>
                  <a:xfrm>
                    <a:off x="3721566" y="4027503"/>
                    <a:ext cx="157775" cy="157774"/>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107" name="타원 106">
                    <a:extLst>
                      <a:ext uri="{FF2B5EF4-FFF2-40B4-BE49-F238E27FC236}">
                        <a16:creationId xmlns:a16="http://schemas.microsoft.com/office/drawing/2014/main" id="{4AAE874A-B088-4C70-F14B-36C953786495}"/>
                      </a:ext>
                    </a:extLst>
                  </p:cNvPr>
                  <p:cNvSpPr/>
                  <p:nvPr/>
                </p:nvSpPr>
                <p:spPr>
                  <a:xfrm>
                    <a:off x="2922428" y="3473196"/>
                    <a:ext cx="332727" cy="33272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108" name="자유형 12">
                    <a:extLst>
                      <a:ext uri="{FF2B5EF4-FFF2-40B4-BE49-F238E27FC236}">
                        <a16:creationId xmlns:a16="http://schemas.microsoft.com/office/drawing/2014/main" id="{499D74BD-25F8-6DB1-3BC5-6C578F12D5CF}"/>
                      </a:ext>
                    </a:extLst>
                  </p:cNvPr>
                  <p:cNvSpPr/>
                  <p:nvPr/>
                </p:nvSpPr>
                <p:spPr>
                  <a:xfrm>
                    <a:off x="2430394" y="3653533"/>
                    <a:ext cx="546968" cy="330245"/>
                  </a:xfrm>
                  <a:custGeom>
                    <a:avLst/>
                    <a:gdLst>
                      <a:gd name="connsiteX0" fmla="*/ 1211580 w 1211580"/>
                      <a:gd name="connsiteY0" fmla="*/ 0 h 731520"/>
                      <a:gd name="connsiteX1" fmla="*/ 0 w 1211580"/>
                      <a:gd name="connsiteY1" fmla="*/ 731520 h 731520"/>
                    </a:gdLst>
                    <a:ahLst/>
                    <a:cxnLst>
                      <a:cxn ang="0">
                        <a:pos x="connsiteX0" y="connsiteY0"/>
                      </a:cxn>
                      <a:cxn ang="0">
                        <a:pos x="connsiteX1" y="connsiteY1"/>
                      </a:cxn>
                    </a:cxnLst>
                    <a:rect l="l" t="t" r="r" b="b"/>
                    <a:pathLst>
                      <a:path w="1211580" h="731520">
                        <a:moveTo>
                          <a:pt x="1211580" y="0"/>
                        </a:moveTo>
                        <a:lnTo>
                          <a:pt x="0" y="73152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109" name="자유형 15">
                    <a:extLst>
                      <a:ext uri="{FF2B5EF4-FFF2-40B4-BE49-F238E27FC236}">
                        <a16:creationId xmlns:a16="http://schemas.microsoft.com/office/drawing/2014/main" id="{EB1B7926-B091-5F01-6754-4A2827E931AE}"/>
                      </a:ext>
                    </a:extLst>
                  </p:cNvPr>
                  <p:cNvSpPr/>
                  <p:nvPr/>
                </p:nvSpPr>
                <p:spPr>
                  <a:xfrm>
                    <a:off x="1972867" y="4035379"/>
                    <a:ext cx="278644" cy="30960"/>
                  </a:xfrm>
                  <a:custGeom>
                    <a:avLst/>
                    <a:gdLst>
                      <a:gd name="connsiteX0" fmla="*/ 617220 w 617220"/>
                      <a:gd name="connsiteY0" fmla="*/ 0 h 68580"/>
                      <a:gd name="connsiteX1" fmla="*/ 0 w 617220"/>
                      <a:gd name="connsiteY1" fmla="*/ 68580 h 68580"/>
                    </a:gdLst>
                    <a:ahLst/>
                    <a:cxnLst>
                      <a:cxn ang="0">
                        <a:pos x="connsiteX0" y="connsiteY0"/>
                      </a:cxn>
                      <a:cxn ang="0">
                        <a:pos x="connsiteX1" y="connsiteY1"/>
                      </a:cxn>
                    </a:cxnLst>
                    <a:rect l="l" t="t" r="r" b="b"/>
                    <a:pathLst>
                      <a:path w="617220" h="68580">
                        <a:moveTo>
                          <a:pt x="617220" y="0"/>
                        </a:moveTo>
                        <a:lnTo>
                          <a:pt x="0" y="68580"/>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110" name="자유형 16">
                    <a:extLst>
                      <a:ext uri="{FF2B5EF4-FFF2-40B4-BE49-F238E27FC236}">
                        <a16:creationId xmlns:a16="http://schemas.microsoft.com/office/drawing/2014/main" id="{FA0DA53A-992C-0B64-F240-CA68CD33A43A}"/>
                      </a:ext>
                    </a:extLst>
                  </p:cNvPr>
                  <p:cNvSpPr/>
                  <p:nvPr/>
                </p:nvSpPr>
                <p:spPr>
                  <a:xfrm>
                    <a:off x="1621981" y="4286502"/>
                    <a:ext cx="116962" cy="82561"/>
                  </a:xfrm>
                  <a:custGeom>
                    <a:avLst/>
                    <a:gdLst>
                      <a:gd name="connsiteX0" fmla="*/ 259080 w 259080"/>
                      <a:gd name="connsiteY0" fmla="*/ 182880 h 182880"/>
                      <a:gd name="connsiteX1" fmla="*/ 0 w 259080"/>
                      <a:gd name="connsiteY1" fmla="*/ 0 h 182880"/>
                    </a:gdLst>
                    <a:ahLst/>
                    <a:cxnLst>
                      <a:cxn ang="0">
                        <a:pos x="connsiteX0" y="connsiteY0"/>
                      </a:cxn>
                      <a:cxn ang="0">
                        <a:pos x="connsiteX1" y="connsiteY1"/>
                      </a:cxn>
                    </a:cxnLst>
                    <a:rect l="l" t="t" r="r" b="b"/>
                    <a:pathLst>
                      <a:path w="259080" h="182880">
                        <a:moveTo>
                          <a:pt x="259080" y="182880"/>
                        </a:moveTo>
                        <a:lnTo>
                          <a:pt x="0" y="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111" name="자유형 17">
                    <a:extLst>
                      <a:ext uri="{FF2B5EF4-FFF2-40B4-BE49-F238E27FC236}">
                        <a16:creationId xmlns:a16="http://schemas.microsoft.com/office/drawing/2014/main" id="{CEA6AF33-3407-8CBC-3859-529BFC4F2C1A}"/>
                      </a:ext>
                    </a:extLst>
                  </p:cNvPr>
                  <p:cNvSpPr/>
                  <p:nvPr/>
                </p:nvSpPr>
                <p:spPr>
                  <a:xfrm>
                    <a:off x="1690782" y="4499786"/>
                    <a:ext cx="92881" cy="123842"/>
                  </a:xfrm>
                  <a:custGeom>
                    <a:avLst/>
                    <a:gdLst>
                      <a:gd name="connsiteX0" fmla="*/ 205740 w 205740"/>
                      <a:gd name="connsiteY0" fmla="*/ 0 h 274320"/>
                      <a:gd name="connsiteX1" fmla="*/ 0 w 205740"/>
                      <a:gd name="connsiteY1" fmla="*/ 274320 h 274320"/>
                    </a:gdLst>
                    <a:ahLst/>
                    <a:cxnLst>
                      <a:cxn ang="0">
                        <a:pos x="connsiteX0" y="connsiteY0"/>
                      </a:cxn>
                      <a:cxn ang="0">
                        <a:pos x="connsiteX1" y="connsiteY1"/>
                      </a:cxn>
                    </a:cxnLst>
                    <a:rect l="l" t="t" r="r" b="b"/>
                    <a:pathLst>
                      <a:path w="205740" h="274320">
                        <a:moveTo>
                          <a:pt x="205740" y="0"/>
                        </a:moveTo>
                        <a:lnTo>
                          <a:pt x="0" y="274320"/>
                        </a:lnTo>
                      </a:path>
                    </a:pathLst>
                  </a:cu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sp>
                <p:nvSpPr>
                  <p:cNvPr id="112" name="타원 111">
                    <a:extLst>
                      <a:ext uri="{FF2B5EF4-FFF2-40B4-BE49-F238E27FC236}">
                        <a16:creationId xmlns:a16="http://schemas.microsoft.com/office/drawing/2014/main" id="{BD29A3F3-D932-531A-A81C-0CC9F4301EF2}"/>
                      </a:ext>
                    </a:extLst>
                  </p:cNvPr>
                  <p:cNvSpPr/>
                  <p:nvPr/>
                </p:nvSpPr>
                <p:spPr>
                  <a:xfrm>
                    <a:off x="1774820" y="3947802"/>
                    <a:ext cx="248368" cy="248368"/>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113" name="타원 112">
                    <a:extLst>
                      <a:ext uri="{FF2B5EF4-FFF2-40B4-BE49-F238E27FC236}">
                        <a16:creationId xmlns:a16="http://schemas.microsoft.com/office/drawing/2014/main" id="{5AE2E590-C050-CF38-D7E8-513022DE01A4}"/>
                      </a:ext>
                    </a:extLst>
                  </p:cNvPr>
                  <p:cNvSpPr/>
                  <p:nvPr/>
                </p:nvSpPr>
                <p:spPr>
                  <a:xfrm>
                    <a:off x="1747484" y="4319239"/>
                    <a:ext cx="240216" cy="240216"/>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114" name="도넛 740">
                    <a:extLst>
                      <a:ext uri="{FF2B5EF4-FFF2-40B4-BE49-F238E27FC236}">
                        <a16:creationId xmlns:a16="http://schemas.microsoft.com/office/drawing/2014/main" id="{25F92D51-4AEB-BE12-8FAE-05A5C7473EAE}"/>
                      </a:ext>
                    </a:extLst>
                  </p:cNvPr>
                  <p:cNvSpPr/>
                  <p:nvPr/>
                </p:nvSpPr>
                <p:spPr>
                  <a:xfrm>
                    <a:off x="1711995" y="4283751"/>
                    <a:ext cx="311193" cy="311193"/>
                  </a:xfrm>
                  <a:prstGeom prst="donut">
                    <a:avLst>
                      <a:gd name="adj" fmla="val 5752"/>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solidFill>
                        <a:schemeClr val="tx1"/>
                      </a:solidFill>
                      <a:latin typeface="Arial" panose="020B0604020202020204" pitchFamily="34" charset="0"/>
                      <a:ea typeface="KoPub돋움체 Medium" pitchFamily="2" charset="-127"/>
                    </a:endParaRPr>
                  </a:p>
                </p:txBody>
              </p:sp>
              <p:sp>
                <p:nvSpPr>
                  <p:cNvPr id="115" name="타원 114">
                    <a:extLst>
                      <a:ext uri="{FF2B5EF4-FFF2-40B4-BE49-F238E27FC236}">
                        <a16:creationId xmlns:a16="http://schemas.microsoft.com/office/drawing/2014/main" id="{25FA950C-BEC1-365C-CB71-1C03BA7AE483}"/>
                      </a:ext>
                    </a:extLst>
                  </p:cNvPr>
                  <p:cNvSpPr/>
                  <p:nvPr/>
                </p:nvSpPr>
                <p:spPr>
                  <a:xfrm>
                    <a:off x="1584657" y="4583507"/>
                    <a:ext cx="133132" cy="133130"/>
                  </a:xfrm>
                  <a:prstGeom prst="ellipse">
                    <a:avLst/>
                  </a:prstGeom>
                  <a:solidFill>
                    <a:schemeClr val="accent5">
                      <a:lumMod val="75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116" name="타원 115">
                    <a:extLst>
                      <a:ext uri="{FF2B5EF4-FFF2-40B4-BE49-F238E27FC236}">
                        <a16:creationId xmlns:a16="http://schemas.microsoft.com/office/drawing/2014/main" id="{D0B01089-CE2B-2EE4-0E31-DD95EFDC7E43}"/>
                      </a:ext>
                    </a:extLst>
                  </p:cNvPr>
                  <p:cNvSpPr/>
                  <p:nvPr/>
                </p:nvSpPr>
                <p:spPr>
                  <a:xfrm>
                    <a:off x="1530619" y="4209392"/>
                    <a:ext cx="114810" cy="114809"/>
                  </a:xfrm>
                  <a:prstGeom prst="ellipse">
                    <a:avLst/>
                  </a:prstGeom>
                  <a:solidFill>
                    <a:schemeClr val="accent5">
                      <a:lumMod val="75000"/>
                    </a:schemeClr>
                  </a:solidFill>
                  <a:ln>
                    <a:solidFill>
                      <a:schemeClr val="accent5">
                        <a:lumMod val="40000"/>
                        <a:lumOff val="60000"/>
                      </a:schemeClr>
                    </a:solid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sp>
                <p:nvSpPr>
                  <p:cNvPr id="117" name="타원 116">
                    <a:extLst>
                      <a:ext uri="{FF2B5EF4-FFF2-40B4-BE49-F238E27FC236}">
                        <a16:creationId xmlns:a16="http://schemas.microsoft.com/office/drawing/2014/main" id="{FAA7F8CA-B265-A757-974E-1778988A0AE1}"/>
                      </a:ext>
                    </a:extLst>
                  </p:cNvPr>
                  <p:cNvSpPr/>
                  <p:nvPr/>
                </p:nvSpPr>
                <p:spPr>
                  <a:xfrm>
                    <a:off x="2178760" y="3825466"/>
                    <a:ext cx="363064" cy="363064"/>
                  </a:xfrm>
                  <a:prstGeom prst="ellipse">
                    <a:avLst/>
                  </a:prstGeom>
                  <a:solidFill>
                    <a:schemeClr val="accent5">
                      <a:lumMod val="40000"/>
                      <a:lumOff val="60000"/>
                    </a:schemeClr>
                  </a:solidFill>
                  <a:ln>
                    <a:noFill/>
                  </a:ln>
                  <a:effectLst>
                    <a:innerShdw blurRad="698500">
                      <a:schemeClr val="bg1">
                        <a:lumMod val="95000"/>
                        <a:alpha val="2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35">
                      <a:latin typeface="Arial" panose="020B0604020202020204" pitchFamily="34" charset="0"/>
                      <a:ea typeface="KoPub돋움체 Medium" pitchFamily="2" charset="-127"/>
                    </a:endParaRPr>
                  </a:p>
                </p:txBody>
              </p:sp>
            </p:grpSp>
            <p:sp>
              <p:nvSpPr>
                <p:cNvPr id="104" name="자유형: 도형 103">
                  <a:extLst>
                    <a:ext uri="{FF2B5EF4-FFF2-40B4-BE49-F238E27FC236}">
                      <a16:creationId xmlns:a16="http://schemas.microsoft.com/office/drawing/2014/main" id="{9D0CDFC8-373D-7E64-3CD2-DD4DD9751794}"/>
                    </a:ext>
                  </a:extLst>
                </p:cNvPr>
                <p:cNvSpPr/>
                <p:nvPr/>
              </p:nvSpPr>
              <p:spPr>
                <a:xfrm>
                  <a:off x="3411855" y="6033135"/>
                  <a:ext cx="13335" cy="150495"/>
                </a:xfrm>
                <a:custGeom>
                  <a:avLst/>
                  <a:gdLst>
                    <a:gd name="connsiteX0" fmla="*/ 13335 w 13335"/>
                    <a:gd name="connsiteY0" fmla="*/ 0 h 150495"/>
                    <a:gd name="connsiteX1" fmla="*/ 0 w 13335"/>
                    <a:gd name="connsiteY1" fmla="*/ 150495 h 150495"/>
                  </a:gdLst>
                  <a:ahLst/>
                  <a:cxnLst>
                    <a:cxn ang="0">
                      <a:pos x="connsiteX0" y="connsiteY0"/>
                    </a:cxn>
                    <a:cxn ang="0">
                      <a:pos x="connsiteX1" y="connsiteY1"/>
                    </a:cxn>
                  </a:cxnLst>
                  <a:rect l="l" t="t" r="r" b="b"/>
                  <a:pathLst>
                    <a:path w="13335" h="150495">
                      <a:moveTo>
                        <a:pt x="13335" y="0"/>
                      </a:moveTo>
                      <a:lnTo>
                        <a:pt x="0" y="150495"/>
                      </a:lnTo>
                    </a:path>
                  </a:pathLst>
                </a:custGeom>
                <a:ln w="952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935">
                    <a:latin typeface="Arial" panose="020B0604020202020204" pitchFamily="34" charset="0"/>
                  </a:endParaRPr>
                </a:p>
              </p:txBody>
            </p:sp>
          </p:grpSp>
        </p:grpSp>
        <p:grpSp>
          <p:nvGrpSpPr>
            <p:cNvPr id="49" name="그룹 48">
              <a:extLst>
                <a:ext uri="{FF2B5EF4-FFF2-40B4-BE49-F238E27FC236}">
                  <a16:creationId xmlns:a16="http://schemas.microsoft.com/office/drawing/2014/main" id="{A5F1321D-5BD8-C345-C943-D069DF1AABDD}"/>
                </a:ext>
              </a:extLst>
            </p:cNvPr>
            <p:cNvGrpSpPr/>
            <p:nvPr/>
          </p:nvGrpSpPr>
          <p:grpSpPr>
            <a:xfrm>
              <a:off x="8824314" y="5281394"/>
              <a:ext cx="784072" cy="729802"/>
              <a:chOff x="5510226" y="780707"/>
              <a:chExt cx="1657490" cy="1542766"/>
            </a:xfrm>
            <a:solidFill>
              <a:schemeClr val="accent5">
                <a:lumMod val="40000"/>
                <a:lumOff val="60000"/>
              </a:schemeClr>
            </a:solidFill>
          </p:grpSpPr>
          <p:grpSp>
            <p:nvGrpSpPr>
              <p:cNvPr id="50" name="그룹 49">
                <a:extLst>
                  <a:ext uri="{FF2B5EF4-FFF2-40B4-BE49-F238E27FC236}">
                    <a16:creationId xmlns:a16="http://schemas.microsoft.com/office/drawing/2014/main" id="{79DEE65B-A320-EB71-1696-41A9C90C5DAC}"/>
                  </a:ext>
                </a:extLst>
              </p:cNvPr>
              <p:cNvGrpSpPr/>
              <p:nvPr/>
            </p:nvGrpSpPr>
            <p:grpSpPr>
              <a:xfrm>
                <a:off x="6376287" y="1052551"/>
                <a:ext cx="791429" cy="1270922"/>
                <a:chOff x="5782430" y="1384175"/>
                <a:chExt cx="791429" cy="1270922"/>
              </a:xfrm>
              <a:grpFill/>
            </p:grpSpPr>
            <p:sp>
              <p:nvSpPr>
                <p:cNvPr id="97" name="자유형: 도형 96">
                  <a:extLst>
                    <a:ext uri="{FF2B5EF4-FFF2-40B4-BE49-F238E27FC236}">
                      <a16:creationId xmlns:a16="http://schemas.microsoft.com/office/drawing/2014/main" id="{D39EAE61-A4AD-03D3-3FA5-0FCEDBA01F6F}"/>
                    </a:ext>
                  </a:extLst>
                </p:cNvPr>
                <p:cNvSpPr/>
                <p:nvPr/>
              </p:nvSpPr>
              <p:spPr>
                <a:xfrm rot="7311089">
                  <a:off x="5790944" y="2130417"/>
                  <a:ext cx="516166" cy="533193"/>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8" name="자유형: 도형 97">
                  <a:extLst>
                    <a:ext uri="{FF2B5EF4-FFF2-40B4-BE49-F238E27FC236}">
                      <a16:creationId xmlns:a16="http://schemas.microsoft.com/office/drawing/2014/main" id="{6F90023B-125C-70C7-10FF-9C24E163D9DE}"/>
                    </a:ext>
                  </a:extLst>
                </p:cNvPr>
                <p:cNvSpPr/>
                <p:nvPr/>
              </p:nvSpPr>
              <p:spPr>
                <a:xfrm rot="7311089">
                  <a:off x="6225845" y="1378528"/>
                  <a:ext cx="342367" cy="353661"/>
                </a:xfrm>
                <a:custGeom>
                  <a:avLst/>
                  <a:gdLst>
                    <a:gd name="connsiteX0" fmla="*/ 177625 w 2521141"/>
                    <a:gd name="connsiteY0" fmla="*/ 589336 h 2604304"/>
                    <a:gd name="connsiteX1" fmla="*/ 177625 w 2521141"/>
                    <a:gd name="connsiteY1" fmla="*/ 2014968 h 2604304"/>
                    <a:gd name="connsiteX2" fmla="*/ 121653 w 2521141"/>
                    <a:gd name="connsiteY2" fmla="*/ 1922835 h 2604304"/>
                    <a:gd name="connsiteX3" fmla="*/ 23032 w 2521141"/>
                    <a:gd name="connsiteY3" fmla="*/ 1689372 h 2604304"/>
                    <a:gd name="connsiteX4" fmla="*/ 0 w 2521141"/>
                    <a:gd name="connsiteY4" fmla="*/ 1599797 h 2604304"/>
                    <a:gd name="connsiteX5" fmla="*/ 0 w 2521141"/>
                    <a:gd name="connsiteY5" fmla="*/ 1004507 h 2604304"/>
                    <a:gd name="connsiteX6" fmla="*/ 23032 w 2521141"/>
                    <a:gd name="connsiteY6" fmla="*/ 914932 h 2604304"/>
                    <a:gd name="connsiteX7" fmla="*/ 121653 w 2521141"/>
                    <a:gd name="connsiteY7" fmla="*/ 681469 h 2604304"/>
                    <a:gd name="connsiteX8" fmla="*/ 2343516 w 2521141"/>
                    <a:gd name="connsiteY8" fmla="*/ 570240 h 2604304"/>
                    <a:gd name="connsiteX9" fmla="*/ 2346407 w 2521141"/>
                    <a:gd name="connsiteY9" fmla="*/ 574106 h 2604304"/>
                    <a:gd name="connsiteX10" fmla="*/ 2510252 w 2521141"/>
                    <a:gd name="connsiteY10" fmla="*/ 914932 h 2604304"/>
                    <a:gd name="connsiteX11" fmla="*/ 2521141 w 2521141"/>
                    <a:gd name="connsiteY11" fmla="*/ 957281 h 2604304"/>
                    <a:gd name="connsiteX12" fmla="*/ 2521141 w 2521141"/>
                    <a:gd name="connsiteY12" fmla="*/ 1647023 h 2604304"/>
                    <a:gd name="connsiteX13" fmla="*/ 2510252 w 2521141"/>
                    <a:gd name="connsiteY13" fmla="*/ 1689372 h 2604304"/>
                    <a:gd name="connsiteX14" fmla="*/ 2346407 w 2521141"/>
                    <a:gd name="connsiteY14" fmla="*/ 2030198 h 2604304"/>
                    <a:gd name="connsiteX15" fmla="*/ 2343516 w 2521141"/>
                    <a:gd name="connsiteY15" fmla="*/ 2034064 h 2604304"/>
                    <a:gd name="connsiteX16" fmla="*/ 470565 w 2521141"/>
                    <a:gd name="connsiteY16" fmla="*/ 273260 h 2604304"/>
                    <a:gd name="connsiteX17" fmla="*/ 470565 w 2521141"/>
                    <a:gd name="connsiteY17" fmla="*/ 2331044 h 2604304"/>
                    <a:gd name="connsiteX18" fmla="*/ 438352 w 2521141"/>
                    <a:gd name="connsiteY18" fmla="*/ 2306956 h 2604304"/>
                    <a:gd name="connsiteX19" fmla="*/ 345882 w 2521141"/>
                    <a:gd name="connsiteY19" fmla="*/ 2222913 h 2604304"/>
                    <a:gd name="connsiteX20" fmla="*/ 292940 w 2521141"/>
                    <a:gd name="connsiteY20" fmla="*/ 2164662 h 2604304"/>
                    <a:gd name="connsiteX21" fmla="*/ 292940 w 2521141"/>
                    <a:gd name="connsiteY21" fmla="*/ 439642 h 2604304"/>
                    <a:gd name="connsiteX22" fmla="*/ 345882 w 2521141"/>
                    <a:gd name="connsiteY22" fmla="*/ 381391 h 2604304"/>
                    <a:gd name="connsiteX23" fmla="*/ 438352 w 2521141"/>
                    <a:gd name="connsiteY23" fmla="*/ 297348 h 2604304"/>
                    <a:gd name="connsiteX24" fmla="*/ 2050576 w 2521141"/>
                    <a:gd name="connsiteY24" fmla="*/ 264180 h 2604304"/>
                    <a:gd name="connsiteX25" fmla="*/ 2094932 w 2521141"/>
                    <a:gd name="connsiteY25" fmla="*/ 297348 h 2604304"/>
                    <a:gd name="connsiteX26" fmla="*/ 2187403 w 2521141"/>
                    <a:gd name="connsiteY26" fmla="*/ 381391 h 2604304"/>
                    <a:gd name="connsiteX27" fmla="*/ 2228202 w 2521141"/>
                    <a:gd name="connsiteY27" fmla="*/ 426282 h 2604304"/>
                    <a:gd name="connsiteX28" fmla="*/ 2228202 w 2521141"/>
                    <a:gd name="connsiteY28" fmla="*/ 2178023 h 2604304"/>
                    <a:gd name="connsiteX29" fmla="*/ 2187403 w 2521141"/>
                    <a:gd name="connsiteY29" fmla="*/ 2222913 h 2604304"/>
                    <a:gd name="connsiteX30" fmla="*/ 2094932 w 2521141"/>
                    <a:gd name="connsiteY30" fmla="*/ 2306956 h 2604304"/>
                    <a:gd name="connsiteX31" fmla="*/ 2050576 w 2521141"/>
                    <a:gd name="connsiteY31" fmla="*/ 2340125 h 2604304"/>
                    <a:gd name="connsiteX32" fmla="*/ 763504 w 2521141"/>
                    <a:gd name="connsiteY32" fmla="*/ 100969 h 2604304"/>
                    <a:gd name="connsiteX33" fmla="*/ 763504 w 2521141"/>
                    <a:gd name="connsiteY33" fmla="*/ 2503336 h 2604304"/>
                    <a:gd name="connsiteX34" fmla="*/ 759786 w 2521141"/>
                    <a:gd name="connsiteY34" fmla="*/ 2501975 h 2604304"/>
                    <a:gd name="connsiteX35" fmla="*/ 645959 w 2521141"/>
                    <a:gd name="connsiteY35" fmla="*/ 2447141 h 2604304"/>
                    <a:gd name="connsiteX36" fmla="*/ 585879 w 2521141"/>
                    <a:gd name="connsiteY36" fmla="*/ 2410642 h 2604304"/>
                    <a:gd name="connsiteX37" fmla="*/ 585879 w 2521141"/>
                    <a:gd name="connsiteY37" fmla="*/ 193662 h 2604304"/>
                    <a:gd name="connsiteX38" fmla="*/ 645959 w 2521141"/>
                    <a:gd name="connsiteY38" fmla="*/ 157163 h 2604304"/>
                    <a:gd name="connsiteX39" fmla="*/ 759786 w 2521141"/>
                    <a:gd name="connsiteY39" fmla="*/ 102330 h 2604304"/>
                    <a:gd name="connsiteX40" fmla="*/ 1757637 w 2521141"/>
                    <a:gd name="connsiteY40" fmla="*/ 96524 h 2604304"/>
                    <a:gd name="connsiteX41" fmla="*/ 1773499 w 2521141"/>
                    <a:gd name="connsiteY41" fmla="*/ 102330 h 2604304"/>
                    <a:gd name="connsiteX42" fmla="*/ 1887325 w 2521141"/>
                    <a:gd name="connsiteY42" fmla="*/ 157163 h 2604304"/>
                    <a:gd name="connsiteX43" fmla="*/ 1935262 w 2521141"/>
                    <a:gd name="connsiteY43" fmla="*/ 186285 h 2604304"/>
                    <a:gd name="connsiteX44" fmla="*/ 1935262 w 2521141"/>
                    <a:gd name="connsiteY44" fmla="*/ 2418019 h 2604304"/>
                    <a:gd name="connsiteX45" fmla="*/ 1887325 w 2521141"/>
                    <a:gd name="connsiteY45" fmla="*/ 2447141 h 2604304"/>
                    <a:gd name="connsiteX46" fmla="*/ 1773499 w 2521141"/>
                    <a:gd name="connsiteY46" fmla="*/ 2501975 h 2604304"/>
                    <a:gd name="connsiteX47" fmla="*/ 1757637 w 2521141"/>
                    <a:gd name="connsiteY47" fmla="*/ 2507780 h 2604304"/>
                    <a:gd name="connsiteX48" fmla="*/ 1056444 w 2521141"/>
                    <a:gd name="connsiteY48" fmla="*/ 18484 h 2604304"/>
                    <a:gd name="connsiteX49" fmla="*/ 1056444 w 2521141"/>
                    <a:gd name="connsiteY49" fmla="*/ 2585820 h 2604304"/>
                    <a:gd name="connsiteX50" fmla="*/ 1004213 w 2521141"/>
                    <a:gd name="connsiteY50" fmla="*/ 2577849 h 2604304"/>
                    <a:gd name="connsiteX51" fmla="*/ 879422 w 2521141"/>
                    <a:gd name="connsiteY51" fmla="*/ 2545762 h 2604304"/>
                    <a:gd name="connsiteX52" fmla="*/ 878818 w 2521141"/>
                    <a:gd name="connsiteY52" fmla="*/ 2545541 h 2604304"/>
                    <a:gd name="connsiteX53" fmla="*/ 878818 w 2521141"/>
                    <a:gd name="connsiteY53" fmla="*/ 58763 h 2604304"/>
                    <a:gd name="connsiteX54" fmla="*/ 879422 w 2521141"/>
                    <a:gd name="connsiteY54" fmla="*/ 58542 h 2604304"/>
                    <a:gd name="connsiteX55" fmla="*/ 1004213 w 2521141"/>
                    <a:gd name="connsiteY55" fmla="*/ 26455 h 2604304"/>
                    <a:gd name="connsiteX56" fmla="*/ 1464697 w 2521141"/>
                    <a:gd name="connsiteY56" fmla="*/ 16631 h 2604304"/>
                    <a:gd name="connsiteX57" fmla="*/ 1529071 w 2521141"/>
                    <a:gd name="connsiteY57" fmla="*/ 26455 h 2604304"/>
                    <a:gd name="connsiteX58" fmla="*/ 1642323 w 2521141"/>
                    <a:gd name="connsiteY58" fmla="*/ 55575 h 2604304"/>
                    <a:gd name="connsiteX59" fmla="*/ 1642323 w 2521141"/>
                    <a:gd name="connsiteY59" fmla="*/ 2548729 h 2604304"/>
                    <a:gd name="connsiteX60" fmla="*/ 1529071 w 2521141"/>
                    <a:gd name="connsiteY60" fmla="*/ 2577849 h 2604304"/>
                    <a:gd name="connsiteX61" fmla="*/ 1464697 w 2521141"/>
                    <a:gd name="connsiteY61" fmla="*/ 2587674 h 2604304"/>
                    <a:gd name="connsiteX62" fmla="*/ 1266642 w 2521141"/>
                    <a:gd name="connsiteY62" fmla="*/ 0 h 2604304"/>
                    <a:gd name="connsiteX63" fmla="*/ 1349383 w 2521141"/>
                    <a:gd name="connsiteY63" fmla="*/ 4178 h 2604304"/>
                    <a:gd name="connsiteX64" fmla="*/ 1349383 w 2521141"/>
                    <a:gd name="connsiteY64" fmla="*/ 2600126 h 2604304"/>
                    <a:gd name="connsiteX65" fmla="*/ 1266642 w 2521141"/>
                    <a:gd name="connsiteY65" fmla="*/ 2604304 h 2604304"/>
                    <a:gd name="connsiteX66" fmla="*/ 1171758 w 2521141"/>
                    <a:gd name="connsiteY66" fmla="*/ 2599513 h 2604304"/>
                    <a:gd name="connsiteX67" fmla="*/ 1171758 w 2521141"/>
                    <a:gd name="connsiteY67" fmla="*/ 4791 h 260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521141" h="2604304">
                      <a:moveTo>
                        <a:pt x="177625" y="589336"/>
                      </a:moveTo>
                      <a:lnTo>
                        <a:pt x="177625" y="2014968"/>
                      </a:lnTo>
                      <a:lnTo>
                        <a:pt x="121653" y="1922835"/>
                      </a:lnTo>
                      <a:cubicBezTo>
                        <a:pt x="81561" y="1849033"/>
                        <a:pt x="48397" y="1770921"/>
                        <a:pt x="23032" y="1689372"/>
                      </a:cubicBezTo>
                      <a:lnTo>
                        <a:pt x="0" y="1599797"/>
                      </a:lnTo>
                      <a:lnTo>
                        <a:pt x="0" y="1004507"/>
                      </a:lnTo>
                      <a:lnTo>
                        <a:pt x="23032" y="914932"/>
                      </a:lnTo>
                      <a:cubicBezTo>
                        <a:pt x="48397" y="833383"/>
                        <a:pt x="81561" y="755271"/>
                        <a:pt x="121653" y="681469"/>
                      </a:cubicBezTo>
                      <a:close/>
                      <a:moveTo>
                        <a:pt x="2343516" y="570240"/>
                      </a:moveTo>
                      <a:lnTo>
                        <a:pt x="2346407" y="574106"/>
                      </a:lnTo>
                      <a:cubicBezTo>
                        <a:pt x="2416609" y="678019"/>
                        <a:pt x="2472206" y="792609"/>
                        <a:pt x="2510252" y="914932"/>
                      </a:cubicBezTo>
                      <a:lnTo>
                        <a:pt x="2521141" y="957281"/>
                      </a:lnTo>
                      <a:lnTo>
                        <a:pt x="2521141" y="1647023"/>
                      </a:lnTo>
                      <a:lnTo>
                        <a:pt x="2510252" y="1689372"/>
                      </a:lnTo>
                      <a:cubicBezTo>
                        <a:pt x="2472206" y="1811695"/>
                        <a:pt x="2416609" y="1926285"/>
                        <a:pt x="2346407" y="2030198"/>
                      </a:cubicBezTo>
                      <a:lnTo>
                        <a:pt x="2343516" y="2034064"/>
                      </a:lnTo>
                      <a:close/>
                      <a:moveTo>
                        <a:pt x="470565" y="273260"/>
                      </a:moveTo>
                      <a:lnTo>
                        <a:pt x="470565" y="2331044"/>
                      </a:lnTo>
                      <a:lnTo>
                        <a:pt x="438352" y="2306956"/>
                      </a:lnTo>
                      <a:cubicBezTo>
                        <a:pt x="406197" y="2280419"/>
                        <a:pt x="375337" y="2252368"/>
                        <a:pt x="345882" y="2222913"/>
                      </a:cubicBezTo>
                      <a:lnTo>
                        <a:pt x="292940" y="2164662"/>
                      </a:lnTo>
                      <a:lnTo>
                        <a:pt x="292940" y="439642"/>
                      </a:lnTo>
                      <a:lnTo>
                        <a:pt x="345882" y="381391"/>
                      </a:lnTo>
                      <a:cubicBezTo>
                        <a:pt x="375337" y="351936"/>
                        <a:pt x="406197" y="323885"/>
                        <a:pt x="438352" y="297348"/>
                      </a:cubicBezTo>
                      <a:close/>
                      <a:moveTo>
                        <a:pt x="2050576" y="264180"/>
                      </a:moveTo>
                      <a:lnTo>
                        <a:pt x="2094932" y="297348"/>
                      </a:lnTo>
                      <a:cubicBezTo>
                        <a:pt x="2127087" y="323885"/>
                        <a:pt x="2157947" y="351936"/>
                        <a:pt x="2187403" y="381391"/>
                      </a:cubicBezTo>
                      <a:lnTo>
                        <a:pt x="2228202" y="426282"/>
                      </a:lnTo>
                      <a:lnTo>
                        <a:pt x="2228202" y="2178023"/>
                      </a:lnTo>
                      <a:lnTo>
                        <a:pt x="2187403" y="2222913"/>
                      </a:lnTo>
                      <a:cubicBezTo>
                        <a:pt x="2157947" y="2252368"/>
                        <a:pt x="2127087" y="2280419"/>
                        <a:pt x="2094932" y="2306956"/>
                      </a:cubicBezTo>
                      <a:lnTo>
                        <a:pt x="2050576" y="2340125"/>
                      </a:lnTo>
                      <a:close/>
                      <a:moveTo>
                        <a:pt x="763504" y="100969"/>
                      </a:moveTo>
                      <a:lnTo>
                        <a:pt x="763504" y="2503336"/>
                      </a:lnTo>
                      <a:lnTo>
                        <a:pt x="759786" y="2501975"/>
                      </a:lnTo>
                      <a:cubicBezTo>
                        <a:pt x="720839" y="2485501"/>
                        <a:pt x="682860" y="2467187"/>
                        <a:pt x="645959" y="2447141"/>
                      </a:cubicBezTo>
                      <a:lnTo>
                        <a:pt x="585879" y="2410642"/>
                      </a:lnTo>
                      <a:lnTo>
                        <a:pt x="585879" y="193662"/>
                      </a:lnTo>
                      <a:lnTo>
                        <a:pt x="645959" y="157163"/>
                      </a:lnTo>
                      <a:cubicBezTo>
                        <a:pt x="682860" y="137117"/>
                        <a:pt x="720839" y="118803"/>
                        <a:pt x="759786" y="102330"/>
                      </a:cubicBezTo>
                      <a:close/>
                      <a:moveTo>
                        <a:pt x="1757637" y="96524"/>
                      </a:moveTo>
                      <a:lnTo>
                        <a:pt x="1773499" y="102330"/>
                      </a:lnTo>
                      <a:cubicBezTo>
                        <a:pt x="1812445" y="118803"/>
                        <a:pt x="1850424" y="137117"/>
                        <a:pt x="1887325" y="157163"/>
                      </a:cubicBezTo>
                      <a:lnTo>
                        <a:pt x="1935262" y="186285"/>
                      </a:lnTo>
                      <a:lnTo>
                        <a:pt x="1935262" y="2418019"/>
                      </a:lnTo>
                      <a:lnTo>
                        <a:pt x="1887325" y="2447141"/>
                      </a:lnTo>
                      <a:cubicBezTo>
                        <a:pt x="1850424" y="2467187"/>
                        <a:pt x="1812445" y="2485501"/>
                        <a:pt x="1773499" y="2501975"/>
                      </a:cubicBezTo>
                      <a:lnTo>
                        <a:pt x="1757637" y="2507780"/>
                      </a:lnTo>
                      <a:close/>
                      <a:moveTo>
                        <a:pt x="1056444" y="18484"/>
                      </a:moveTo>
                      <a:lnTo>
                        <a:pt x="1056444" y="2585820"/>
                      </a:lnTo>
                      <a:lnTo>
                        <a:pt x="1004213" y="2577849"/>
                      </a:lnTo>
                      <a:cubicBezTo>
                        <a:pt x="961830" y="2569176"/>
                        <a:pt x="920196" y="2558444"/>
                        <a:pt x="879422" y="2545762"/>
                      </a:cubicBezTo>
                      <a:lnTo>
                        <a:pt x="878818" y="2545541"/>
                      </a:lnTo>
                      <a:lnTo>
                        <a:pt x="878818" y="58763"/>
                      </a:lnTo>
                      <a:lnTo>
                        <a:pt x="879422" y="58542"/>
                      </a:lnTo>
                      <a:cubicBezTo>
                        <a:pt x="920196" y="45860"/>
                        <a:pt x="961830" y="35128"/>
                        <a:pt x="1004213" y="26455"/>
                      </a:cubicBezTo>
                      <a:close/>
                      <a:moveTo>
                        <a:pt x="1464697" y="16631"/>
                      </a:moveTo>
                      <a:lnTo>
                        <a:pt x="1529071" y="26455"/>
                      </a:lnTo>
                      <a:lnTo>
                        <a:pt x="1642323" y="55575"/>
                      </a:lnTo>
                      <a:lnTo>
                        <a:pt x="1642323" y="2548729"/>
                      </a:lnTo>
                      <a:lnTo>
                        <a:pt x="1529071" y="2577849"/>
                      </a:lnTo>
                      <a:lnTo>
                        <a:pt x="1464697" y="2587674"/>
                      </a:lnTo>
                      <a:close/>
                      <a:moveTo>
                        <a:pt x="1266642" y="0"/>
                      </a:moveTo>
                      <a:lnTo>
                        <a:pt x="1349383" y="4178"/>
                      </a:lnTo>
                      <a:lnTo>
                        <a:pt x="1349383" y="2600126"/>
                      </a:lnTo>
                      <a:lnTo>
                        <a:pt x="1266642" y="2604304"/>
                      </a:lnTo>
                      <a:lnTo>
                        <a:pt x="1171758" y="2599513"/>
                      </a:lnTo>
                      <a:lnTo>
                        <a:pt x="1171758" y="47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nvGrpSpPr>
              <p:cNvPr id="51" name="그룹 50">
                <a:extLst>
                  <a:ext uri="{FF2B5EF4-FFF2-40B4-BE49-F238E27FC236}">
                    <a16:creationId xmlns:a16="http://schemas.microsoft.com/office/drawing/2014/main" id="{D4B3D1A9-5FD2-4116-85B3-5118E32FF31D}"/>
                  </a:ext>
                </a:extLst>
              </p:cNvPr>
              <p:cNvGrpSpPr/>
              <p:nvPr/>
            </p:nvGrpSpPr>
            <p:grpSpPr>
              <a:xfrm>
                <a:off x="5510226" y="780707"/>
                <a:ext cx="1077934" cy="1050281"/>
                <a:chOff x="39244489" y="22943508"/>
                <a:chExt cx="2984882" cy="2908318"/>
              </a:xfrm>
              <a:grpFill/>
            </p:grpSpPr>
            <p:sp>
              <p:nvSpPr>
                <p:cNvPr id="52" name="자유형: 도형 51">
                  <a:extLst>
                    <a:ext uri="{FF2B5EF4-FFF2-40B4-BE49-F238E27FC236}">
                      <a16:creationId xmlns:a16="http://schemas.microsoft.com/office/drawing/2014/main" id="{CF246F1D-6C95-F3D6-512A-0D9EED52EBE6}"/>
                    </a:ext>
                  </a:extLst>
                </p:cNvPr>
                <p:cNvSpPr/>
                <p:nvPr/>
              </p:nvSpPr>
              <p:spPr>
                <a:xfrm>
                  <a:off x="40724023" y="23018009"/>
                  <a:ext cx="1505348" cy="1329339"/>
                </a:xfrm>
                <a:custGeom>
                  <a:avLst/>
                  <a:gdLst>
                    <a:gd name="connsiteX0" fmla="*/ 519068 w 1113310"/>
                    <a:gd name="connsiteY0" fmla="*/ 0 h 983139"/>
                    <a:gd name="connsiteX1" fmla="*/ 1113310 w 1113310"/>
                    <a:gd name="connsiteY1" fmla="*/ 983139 h 983139"/>
                    <a:gd name="connsiteX2" fmla="*/ 0 w 1113310"/>
                    <a:gd name="connsiteY2" fmla="*/ 983139 h 983139"/>
                  </a:gdLst>
                  <a:ahLst/>
                  <a:cxnLst>
                    <a:cxn ang="0">
                      <a:pos x="connsiteX0" y="connsiteY0"/>
                    </a:cxn>
                    <a:cxn ang="0">
                      <a:pos x="connsiteX1" y="connsiteY1"/>
                    </a:cxn>
                    <a:cxn ang="0">
                      <a:pos x="connsiteX2" y="connsiteY2"/>
                    </a:cxn>
                  </a:cxnLst>
                  <a:rect l="l" t="t" r="r" b="b"/>
                  <a:pathLst>
                    <a:path w="1113310" h="983139">
                      <a:moveTo>
                        <a:pt x="519068" y="0"/>
                      </a:moveTo>
                      <a:cubicBezTo>
                        <a:pt x="846026" y="216213"/>
                        <a:pt x="1071514" y="572110"/>
                        <a:pt x="1113310" y="983139"/>
                      </a:cubicBezTo>
                      <a:lnTo>
                        <a:pt x="0" y="9831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3" name="자유형: 도형 52">
                  <a:extLst>
                    <a:ext uri="{FF2B5EF4-FFF2-40B4-BE49-F238E27FC236}">
                      <a16:creationId xmlns:a16="http://schemas.microsoft.com/office/drawing/2014/main" id="{BB84043F-F2E9-CAE4-DAA2-16A560BBAB43}"/>
                    </a:ext>
                  </a:extLst>
                </p:cNvPr>
                <p:cNvSpPr/>
                <p:nvPr/>
              </p:nvSpPr>
              <p:spPr>
                <a:xfrm>
                  <a:off x="39244489" y="23118998"/>
                  <a:ext cx="2716600" cy="2732828"/>
                </a:xfrm>
                <a:custGeom>
                  <a:avLst/>
                  <a:gdLst>
                    <a:gd name="connsiteX0" fmla="*/ 2709504 w 2716600"/>
                    <a:gd name="connsiteY0" fmla="*/ 1645244 h 2732828"/>
                    <a:gd name="connsiteX1" fmla="*/ 2705704 w 2716600"/>
                    <a:gd name="connsiteY1" fmla="*/ 1667294 h 2732828"/>
                    <a:gd name="connsiteX2" fmla="*/ 2014648 w 2716600"/>
                    <a:gd name="connsiteY2" fmla="*/ 2573024 h 2732828"/>
                    <a:gd name="connsiteX3" fmla="*/ 2011712 w 2716600"/>
                    <a:gd name="connsiteY3" fmla="*/ 2574416 h 2732828"/>
                    <a:gd name="connsiteX4" fmla="*/ 2534900 w 2716600"/>
                    <a:gd name="connsiteY4" fmla="*/ 1396966 h 2732828"/>
                    <a:gd name="connsiteX5" fmla="*/ 2716600 w 2716600"/>
                    <a:gd name="connsiteY5" fmla="*/ 1396966 h 2732828"/>
                    <a:gd name="connsiteX6" fmla="*/ 1754328 w 2716600"/>
                    <a:gd name="connsiteY6" fmla="*/ 2678312 h 2732828"/>
                    <a:gd name="connsiteX7" fmla="*/ 1642180 w 2716600"/>
                    <a:gd name="connsiteY7" fmla="*/ 2706686 h 2732828"/>
                    <a:gd name="connsiteX8" fmla="*/ 1539764 w 2716600"/>
                    <a:gd name="connsiteY8" fmla="*/ 2722070 h 2732828"/>
                    <a:gd name="connsiteX9" fmla="*/ 2173836 w 2716600"/>
                    <a:gd name="connsiteY9" fmla="*/ 1396966 h 2732828"/>
                    <a:gd name="connsiteX10" fmla="*/ 2355540 w 2716600"/>
                    <a:gd name="connsiteY10" fmla="*/ 1396966 h 2732828"/>
                    <a:gd name="connsiteX11" fmla="*/ 1352328 w 2716600"/>
                    <a:gd name="connsiteY11" fmla="*/ 2732828 h 2732828"/>
                    <a:gd name="connsiteX12" fmla="*/ 1229556 w 2716600"/>
                    <a:gd name="connsiteY12" fmla="*/ 2726628 h 2732828"/>
                    <a:gd name="connsiteX13" fmla="*/ 1180860 w 2716600"/>
                    <a:gd name="connsiteY13" fmla="*/ 2719196 h 2732828"/>
                    <a:gd name="connsiteX14" fmla="*/ 1812768 w 2716600"/>
                    <a:gd name="connsiteY14" fmla="*/ 1396966 h 2732828"/>
                    <a:gd name="connsiteX15" fmla="*/ 1994476 w 2716600"/>
                    <a:gd name="connsiteY15" fmla="*/ 1396966 h 2732828"/>
                    <a:gd name="connsiteX16" fmla="*/ 1024772 w 2716600"/>
                    <a:gd name="connsiteY16" fmla="*/ 2688210 h 2732828"/>
                    <a:gd name="connsiteX17" fmla="*/ 961820 w 2716600"/>
                    <a:gd name="connsiteY17" fmla="*/ 2672024 h 2732828"/>
                    <a:gd name="connsiteX18" fmla="*/ 878200 w 2716600"/>
                    <a:gd name="connsiteY18" fmla="*/ 2641420 h 2732828"/>
                    <a:gd name="connsiteX19" fmla="*/ 1451704 w 2716600"/>
                    <a:gd name="connsiteY19" fmla="*/ 1396966 h 2732828"/>
                    <a:gd name="connsiteX20" fmla="*/ 1496756 w 2716600"/>
                    <a:gd name="connsiteY20" fmla="*/ 1396966 h 2732828"/>
                    <a:gd name="connsiteX21" fmla="*/ 1633412 w 2716600"/>
                    <a:gd name="connsiteY21" fmla="*/ 1396966 h 2732828"/>
                    <a:gd name="connsiteX22" fmla="*/ 743784 w 2716600"/>
                    <a:gd name="connsiteY22" fmla="*/ 2581580 h 2732828"/>
                    <a:gd name="connsiteX23" fmla="*/ 715808 w 2716600"/>
                    <a:gd name="connsiteY23" fmla="*/ 2568104 h 2732828"/>
                    <a:gd name="connsiteX24" fmla="*/ 617192 w 2716600"/>
                    <a:gd name="connsiteY24" fmla="*/ 2508192 h 2732828"/>
                    <a:gd name="connsiteX25" fmla="*/ 1332872 w 2716600"/>
                    <a:gd name="connsiteY25" fmla="*/ 1074412 h 2732828"/>
                    <a:gd name="connsiteX26" fmla="*/ 1332872 w 2716600"/>
                    <a:gd name="connsiteY26" fmla="*/ 1316368 h 2732828"/>
                    <a:gd name="connsiteX27" fmla="*/ 501352 w 2716600"/>
                    <a:gd name="connsiteY27" fmla="*/ 2423606 h 2732828"/>
                    <a:gd name="connsiteX28" fmla="*/ 497044 w 2716600"/>
                    <a:gd name="connsiteY28" fmla="*/ 2420386 h 2732828"/>
                    <a:gd name="connsiteX29" fmla="*/ 399604 w 2716600"/>
                    <a:gd name="connsiteY29" fmla="*/ 2331826 h 2732828"/>
                    <a:gd name="connsiteX30" fmla="*/ 393564 w 2716600"/>
                    <a:gd name="connsiteY30" fmla="*/ 2325180 h 2732828"/>
                    <a:gd name="connsiteX31" fmla="*/ 1332872 w 2716600"/>
                    <a:gd name="connsiteY31" fmla="*/ 593628 h 2732828"/>
                    <a:gd name="connsiteX32" fmla="*/ 1332872 w 2716600"/>
                    <a:gd name="connsiteY32" fmla="*/ 835582 h 2732828"/>
                    <a:gd name="connsiteX33" fmla="*/ 296748 w 2716600"/>
                    <a:gd name="connsiteY33" fmla="*/ 2215268 h 2732828"/>
                    <a:gd name="connsiteX34" fmla="*/ 232052 w 2716600"/>
                    <a:gd name="connsiteY34" fmla="*/ 2128754 h 2732828"/>
                    <a:gd name="connsiteX35" fmla="*/ 208780 w 2716600"/>
                    <a:gd name="connsiteY35" fmla="*/ 2090448 h 2732828"/>
                    <a:gd name="connsiteX36" fmla="*/ 785296 w 2716600"/>
                    <a:gd name="connsiteY36" fmla="*/ 122362 h 2732828"/>
                    <a:gd name="connsiteX37" fmla="*/ 16124 w 2716600"/>
                    <a:gd name="connsiteY37" fmla="*/ 1146576 h 2732828"/>
                    <a:gd name="connsiteX38" fmla="*/ 24700 w 2716600"/>
                    <a:gd name="connsiteY38" fmla="*/ 1089446 h 2732828"/>
                    <a:gd name="connsiteX39" fmla="*/ 694964 w 2716600"/>
                    <a:gd name="connsiteY39" fmla="*/ 167688 h 2732828"/>
                    <a:gd name="connsiteX40" fmla="*/ 1332872 w 2716600"/>
                    <a:gd name="connsiteY40" fmla="*/ 112838 h 2732828"/>
                    <a:gd name="connsiteX41" fmla="*/ 1332872 w 2716600"/>
                    <a:gd name="connsiteY41" fmla="*/ 354794 h 2732828"/>
                    <a:gd name="connsiteX42" fmla="*/ 132956 w 2716600"/>
                    <a:gd name="connsiteY42" fmla="*/ 1952584 h 2732828"/>
                    <a:gd name="connsiteX43" fmla="*/ 105544 w 2716600"/>
                    <a:gd name="connsiteY43" fmla="*/ 1895680 h 2732828"/>
                    <a:gd name="connsiteX44" fmla="*/ 68988 w 2716600"/>
                    <a:gd name="connsiteY44" fmla="*/ 1795804 h 2732828"/>
                    <a:gd name="connsiteX45" fmla="*/ 1238248 w 2716600"/>
                    <a:gd name="connsiteY45" fmla="*/ 0 h 2732828"/>
                    <a:gd name="connsiteX46" fmla="*/ 22628 w 2716600"/>
                    <a:gd name="connsiteY46" fmla="*/ 1618704 h 2732828"/>
                    <a:gd name="connsiteX47" fmla="*/ 4796 w 2716600"/>
                    <a:gd name="connsiteY47" fmla="*/ 1501878 h 2732828"/>
                    <a:gd name="connsiteX48" fmla="*/ 0 w 2716600"/>
                    <a:gd name="connsiteY48" fmla="*/ 1406878 h 2732828"/>
                    <a:gd name="connsiteX49" fmla="*/ 1030124 w 2716600"/>
                    <a:gd name="connsiteY49" fmla="*/ 35182 h 2732828"/>
                    <a:gd name="connsiteX50" fmla="*/ 1062824 w 2716600"/>
                    <a:gd name="connsiteY50" fmla="*/ 26114 h 2732828"/>
                    <a:gd name="connsiteX51" fmla="*/ 1195804 w 2716600"/>
                    <a:gd name="connsiteY51" fmla="*/ 3060 h 273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6600" h="2732828">
                      <a:moveTo>
                        <a:pt x="2709504" y="1645244"/>
                      </a:moveTo>
                      <a:lnTo>
                        <a:pt x="2705704" y="1667294"/>
                      </a:lnTo>
                      <a:cubicBezTo>
                        <a:pt x="2617708" y="2059874"/>
                        <a:pt x="2360528" y="2388422"/>
                        <a:pt x="2014648" y="2573024"/>
                      </a:cubicBezTo>
                      <a:lnTo>
                        <a:pt x="2011712" y="2574416"/>
                      </a:lnTo>
                      <a:close/>
                      <a:moveTo>
                        <a:pt x="2534900" y="1396966"/>
                      </a:moveTo>
                      <a:lnTo>
                        <a:pt x="2716600" y="1396966"/>
                      </a:lnTo>
                      <a:lnTo>
                        <a:pt x="1754328" y="2678312"/>
                      </a:lnTo>
                      <a:lnTo>
                        <a:pt x="1642180" y="2706686"/>
                      </a:lnTo>
                      <a:lnTo>
                        <a:pt x="1539764" y="2722070"/>
                      </a:lnTo>
                      <a:close/>
                      <a:moveTo>
                        <a:pt x="2173836" y="1396966"/>
                      </a:moveTo>
                      <a:lnTo>
                        <a:pt x="2355540" y="1396966"/>
                      </a:lnTo>
                      <a:lnTo>
                        <a:pt x="1352328" y="2732828"/>
                      </a:lnTo>
                      <a:lnTo>
                        <a:pt x="1229556" y="2726628"/>
                      </a:lnTo>
                      <a:lnTo>
                        <a:pt x="1180860" y="2719196"/>
                      </a:lnTo>
                      <a:close/>
                      <a:moveTo>
                        <a:pt x="1812768" y="1396966"/>
                      </a:moveTo>
                      <a:lnTo>
                        <a:pt x="1994476" y="1396966"/>
                      </a:lnTo>
                      <a:lnTo>
                        <a:pt x="1024772" y="2688210"/>
                      </a:lnTo>
                      <a:lnTo>
                        <a:pt x="961820" y="2672024"/>
                      </a:lnTo>
                      <a:lnTo>
                        <a:pt x="878200" y="2641420"/>
                      </a:lnTo>
                      <a:close/>
                      <a:moveTo>
                        <a:pt x="1451704" y="1396966"/>
                      </a:moveTo>
                      <a:lnTo>
                        <a:pt x="1496756" y="1396966"/>
                      </a:lnTo>
                      <a:lnTo>
                        <a:pt x="1633412" y="1396966"/>
                      </a:lnTo>
                      <a:lnTo>
                        <a:pt x="743784" y="2581580"/>
                      </a:lnTo>
                      <a:lnTo>
                        <a:pt x="715808" y="2568104"/>
                      </a:lnTo>
                      <a:lnTo>
                        <a:pt x="617192" y="2508192"/>
                      </a:lnTo>
                      <a:close/>
                      <a:moveTo>
                        <a:pt x="1332872" y="1074412"/>
                      </a:moveTo>
                      <a:lnTo>
                        <a:pt x="1332872" y="1316368"/>
                      </a:lnTo>
                      <a:lnTo>
                        <a:pt x="501352" y="2423606"/>
                      </a:lnTo>
                      <a:lnTo>
                        <a:pt x="497044" y="2420386"/>
                      </a:lnTo>
                      <a:cubicBezTo>
                        <a:pt x="463160" y="2392422"/>
                        <a:pt x="430644" y="2362864"/>
                        <a:pt x="399604" y="2331826"/>
                      </a:cubicBezTo>
                      <a:lnTo>
                        <a:pt x="393564" y="2325180"/>
                      </a:lnTo>
                      <a:close/>
                      <a:moveTo>
                        <a:pt x="1332872" y="593628"/>
                      </a:moveTo>
                      <a:lnTo>
                        <a:pt x="1332872" y="835582"/>
                      </a:lnTo>
                      <a:lnTo>
                        <a:pt x="296748" y="2215268"/>
                      </a:lnTo>
                      <a:lnTo>
                        <a:pt x="232052" y="2128754"/>
                      </a:lnTo>
                      <a:lnTo>
                        <a:pt x="208780" y="2090448"/>
                      </a:lnTo>
                      <a:close/>
                      <a:moveTo>
                        <a:pt x="785296" y="122362"/>
                      </a:moveTo>
                      <a:lnTo>
                        <a:pt x="16124" y="1146576"/>
                      </a:lnTo>
                      <a:lnTo>
                        <a:pt x="24700" y="1089446"/>
                      </a:lnTo>
                      <a:cubicBezTo>
                        <a:pt x="104348" y="693640"/>
                        <a:pt x="354352" y="359610"/>
                        <a:pt x="694964" y="167688"/>
                      </a:cubicBezTo>
                      <a:close/>
                      <a:moveTo>
                        <a:pt x="1332872" y="112838"/>
                      </a:moveTo>
                      <a:lnTo>
                        <a:pt x="1332872" y="354794"/>
                      </a:lnTo>
                      <a:lnTo>
                        <a:pt x="132956" y="1952584"/>
                      </a:lnTo>
                      <a:lnTo>
                        <a:pt x="105544" y="1895680"/>
                      </a:lnTo>
                      <a:lnTo>
                        <a:pt x="68988" y="1795804"/>
                      </a:lnTo>
                      <a:close/>
                      <a:moveTo>
                        <a:pt x="1238248" y="0"/>
                      </a:moveTo>
                      <a:lnTo>
                        <a:pt x="22628" y="1618704"/>
                      </a:lnTo>
                      <a:lnTo>
                        <a:pt x="4796" y="1501878"/>
                      </a:lnTo>
                      <a:lnTo>
                        <a:pt x="0" y="1406878"/>
                      </a:lnTo>
                      <a:lnTo>
                        <a:pt x="1030124" y="35182"/>
                      </a:lnTo>
                      <a:lnTo>
                        <a:pt x="1062824" y="26114"/>
                      </a:lnTo>
                      <a:cubicBezTo>
                        <a:pt x="1106396" y="16306"/>
                        <a:pt x="1150760" y="8586"/>
                        <a:pt x="1195804" y="30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8" name="자유형: 도형 57">
                  <a:extLst>
                    <a:ext uri="{FF2B5EF4-FFF2-40B4-BE49-F238E27FC236}">
                      <a16:creationId xmlns:a16="http://schemas.microsoft.com/office/drawing/2014/main" id="{46656A25-C2CB-F4A5-90CD-6037E695159B}"/>
                    </a:ext>
                  </a:extLst>
                </p:cNvPr>
                <p:cNvSpPr/>
                <p:nvPr/>
              </p:nvSpPr>
              <p:spPr>
                <a:xfrm>
                  <a:off x="40694537" y="22943508"/>
                  <a:ext cx="517812" cy="1136296"/>
                </a:xfrm>
                <a:custGeom>
                  <a:avLst/>
                  <a:gdLst>
                    <a:gd name="connsiteX0" fmla="*/ 0 w 517812"/>
                    <a:gd name="connsiteY0" fmla="*/ 0 h 1136296"/>
                    <a:gd name="connsiteX1" fmla="*/ 517812 w 517812"/>
                    <a:gd name="connsiteY1" fmla="*/ 155544 h 1136296"/>
                    <a:gd name="connsiteX2" fmla="*/ 0 w 517812"/>
                    <a:gd name="connsiteY2" fmla="*/ 1136296 h 1136296"/>
                  </a:gdLst>
                  <a:ahLst/>
                  <a:cxnLst>
                    <a:cxn ang="0">
                      <a:pos x="connsiteX0" y="connsiteY0"/>
                    </a:cxn>
                    <a:cxn ang="0">
                      <a:pos x="connsiteX1" y="connsiteY1"/>
                    </a:cxn>
                    <a:cxn ang="0">
                      <a:pos x="connsiteX2" y="connsiteY2"/>
                    </a:cxn>
                  </a:cxnLst>
                  <a:rect l="l" t="t" r="r" b="b"/>
                  <a:pathLst>
                    <a:path w="517812" h="1136296">
                      <a:moveTo>
                        <a:pt x="0" y="0"/>
                      </a:moveTo>
                      <a:cubicBezTo>
                        <a:pt x="186672" y="15340"/>
                        <a:pt x="362492" y="68492"/>
                        <a:pt x="517812" y="155544"/>
                      </a:cubicBezTo>
                      <a:lnTo>
                        <a:pt x="0" y="11362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grpSp>
        </p:grpSp>
      </p:grpSp>
      <p:sp>
        <p:nvSpPr>
          <p:cNvPr id="2" name="TextBox 1">
            <a:extLst>
              <a:ext uri="{FF2B5EF4-FFF2-40B4-BE49-F238E27FC236}">
                <a16:creationId xmlns:a16="http://schemas.microsoft.com/office/drawing/2014/main" id="{EC5AC30F-E258-30A1-DF03-8BBE6A2FA48F}"/>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6/26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93425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사각형: 둥근 모서리 14">
            <a:extLst>
              <a:ext uri="{FF2B5EF4-FFF2-40B4-BE49-F238E27FC236}">
                <a16:creationId xmlns:a16="http://schemas.microsoft.com/office/drawing/2014/main" id="{4D51EF92-8986-AF45-11CB-DD1813ABF944}"/>
              </a:ext>
            </a:extLst>
          </p:cNvPr>
          <p:cNvSpPr/>
          <p:nvPr/>
        </p:nvSpPr>
        <p:spPr>
          <a:xfrm>
            <a:off x="6495048" y="4989253"/>
            <a:ext cx="5301756" cy="1554160"/>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14" name="사각형: 둥근 모서리 13">
            <a:extLst>
              <a:ext uri="{FF2B5EF4-FFF2-40B4-BE49-F238E27FC236}">
                <a16:creationId xmlns:a16="http://schemas.microsoft.com/office/drawing/2014/main" id="{A9F8D0CB-3A8D-64D3-849F-FF4CEEEE6DEB}"/>
              </a:ext>
            </a:extLst>
          </p:cNvPr>
          <p:cNvSpPr/>
          <p:nvPr/>
        </p:nvSpPr>
        <p:spPr>
          <a:xfrm>
            <a:off x="6495048" y="2427122"/>
            <a:ext cx="5301756" cy="2366084"/>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02</a:t>
            </a:r>
            <a:endParaRPr lang="ko-KR" altLang="en-US" sz="2800">
              <a:solidFill>
                <a:schemeClr val="tx1"/>
              </a:solidFill>
            </a:endParaRPr>
          </a:p>
        </p:txBody>
      </p:sp>
      <p:grpSp>
        <p:nvGrpSpPr>
          <p:cNvPr id="36" name="그룹 35">
            <a:extLst>
              <a:ext uri="{FF2B5EF4-FFF2-40B4-BE49-F238E27FC236}">
                <a16:creationId xmlns:a16="http://schemas.microsoft.com/office/drawing/2014/main" id="{657C6FBA-F63F-700D-8E9A-82C1355FFA8C}"/>
              </a:ext>
            </a:extLst>
          </p:cNvPr>
          <p:cNvGrpSpPr/>
          <p:nvPr/>
        </p:nvGrpSpPr>
        <p:grpSpPr>
          <a:xfrm>
            <a:off x="739359" y="2540414"/>
            <a:ext cx="5036261" cy="273505"/>
            <a:chOff x="2648744" y="2335168"/>
            <a:chExt cx="4404315" cy="273505"/>
          </a:xfrm>
        </p:grpSpPr>
        <p:sp>
          <p:nvSpPr>
            <p:cNvPr id="37" name="직사각형 36">
              <a:extLst>
                <a:ext uri="{FF2B5EF4-FFF2-40B4-BE49-F238E27FC236}">
                  <a16:creationId xmlns:a16="http://schemas.microsoft.com/office/drawing/2014/main" id="{3B974DD6-4CA1-63D7-A6AF-3C25901C726E}"/>
                </a:ext>
              </a:extLst>
            </p:cNvPr>
            <p:cNvSpPr/>
            <p:nvPr/>
          </p:nvSpPr>
          <p:spPr>
            <a:xfrm>
              <a:off x="2654229" y="2335168"/>
              <a:ext cx="4393345" cy="273505"/>
            </a:xfrm>
            <a:prstGeom prst="rect">
              <a:avLst/>
            </a:prstGeom>
            <a:solidFill>
              <a:schemeClr val="accent5">
                <a:lumMod val="20000"/>
                <a:lumOff val="80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solidFill>
                    <a:schemeClr val="bg1">
                      <a:lumMod val="50000"/>
                      <a:alpha val="0"/>
                    </a:schemeClr>
                  </a:solidFill>
                </a:ln>
                <a:solidFill>
                  <a:schemeClr val="tx1">
                    <a:lumMod val="75000"/>
                    <a:lumOff val="25000"/>
                  </a:schemeClr>
                </a:solidFill>
                <a:effectLst/>
                <a:uLnTx/>
                <a:uFillTx/>
                <a:latin typeface="나눔고딕" panose="020D0604000000000000" pitchFamily="50" charset="-127"/>
                <a:ea typeface="나눔고딕" panose="020D0604000000000000" pitchFamily="50" charset="-127"/>
              </a:endParaRPr>
            </a:p>
          </p:txBody>
        </p:sp>
        <p:sp>
          <p:nvSpPr>
            <p:cNvPr id="38" name="자유형 81">
              <a:extLst>
                <a:ext uri="{FF2B5EF4-FFF2-40B4-BE49-F238E27FC236}">
                  <a16:creationId xmlns:a16="http://schemas.microsoft.com/office/drawing/2014/main" id="{F0D29577-6E71-5A15-2230-C7032F5E5828}"/>
                </a:ext>
              </a:extLst>
            </p:cNvPr>
            <p:cNvSpPr/>
            <p:nvPr/>
          </p:nvSpPr>
          <p:spPr>
            <a:xfrm>
              <a:off x="2648744" y="2335283"/>
              <a:ext cx="4404315" cy="0"/>
            </a:xfrm>
            <a:custGeom>
              <a:avLst/>
              <a:gdLst>
                <a:gd name="connsiteX0" fmla="*/ 0 w 2762250"/>
                <a:gd name="connsiteY0" fmla="*/ 0 h 0"/>
                <a:gd name="connsiteX1" fmla="*/ 2762250 w 2762250"/>
                <a:gd name="connsiteY1" fmla="*/ 0 h 0"/>
              </a:gdLst>
              <a:ahLst/>
              <a:cxnLst>
                <a:cxn ang="0">
                  <a:pos x="connsiteX0" y="connsiteY0"/>
                </a:cxn>
                <a:cxn ang="0">
                  <a:pos x="connsiteX1" y="connsiteY1"/>
                </a:cxn>
              </a:cxnLst>
              <a:rect l="l" t="t" r="r" b="b"/>
              <a:pathLst>
                <a:path w="2762250">
                  <a:moveTo>
                    <a:pt x="0" y="0"/>
                  </a:moveTo>
                  <a:lnTo>
                    <a:pt x="2762250" y="0"/>
                  </a:lnTo>
                </a:path>
              </a:pathLst>
            </a:cu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400">
                <a:ln>
                  <a:solidFill>
                    <a:schemeClr val="bg1">
                      <a:lumMod val="50000"/>
                      <a:alpha val="0"/>
                    </a:schemeClr>
                  </a:solidFill>
                </a:ln>
                <a:latin typeface="나눔고딕" panose="020D0604000000000000" pitchFamily="50" charset="-127"/>
                <a:ea typeface="나눔고딕" panose="020D0604000000000000" pitchFamily="50" charset="-127"/>
              </a:endParaRPr>
            </a:p>
          </p:txBody>
        </p:sp>
      </p:grpSp>
      <p:sp>
        <p:nvSpPr>
          <p:cNvPr id="39" name="모서리가 둥근 직사각형 79">
            <a:extLst>
              <a:ext uri="{FF2B5EF4-FFF2-40B4-BE49-F238E27FC236}">
                <a16:creationId xmlns:a16="http://schemas.microsoft.com/office/drawing/2014/main" id="{DCCEBECA-F4D9-F866-B1A4-29C13EE9444E}"/>
              </a:ext>
            </a:extLst>
          </p:cNvPr>
          <p:cNvSpPr/>
          <p:nvPr/>
        </p:nvSpPr>
        <p:spPr>
          <a:xfrm>
            <a:off x="1757627" y="2334382"/>
            <a:ext cx="2999724" cy="402414"/>
          </a:xfrm>
          <a:prstGeom prst="roundRect">
            <a:avLst>
              <a:gd name="adj" fmla="val 50000"/>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lang="en-US" altLang="ko-KR" b="0" i="0" dirty="0">
                <a:solidFill>
                  <a:schemeClr val="bg1"/>
                </a:solidFill>
                <a:effectLst/>
                <a:latin typeface="나눔고딕" panose="020D0604000000000000" pitchFamily="50" charset="-127"/>
                <a:ea typeface="나눔고딕" panose="020D0604000000000000" pitchFamily="50" charset="-127"/>
              </a:rPr>
              <a:t>Triangular Fuzzy Number</a:t>
            </a:r>
            <a:endParaRPr lang="ko-KR" altLang="en-US" b="1" spc="-150"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endParaRPr>
          </a:p>
        </p:txBody>
      </p:sp>
      <mc:AlternateContent xmlns:mc="http://schemas.openxmlformats.org/markup-compatibility/2006" xmlns:a14="http://schemas.microsoft.com/office/drawing/2010/main">
        <mc:Choice Requires="a14">
          <p:sp>
            <p:nvSpPr>
              <p:cNvPr id="45" name="직사각형 6">
                <a:extLst>
                  <a:ext uri="{FF2B5EF4-FFF2-40B4-BE49-F238E27FC236}">
                    <a16:creationId xmlns:a16="http://schemas.microsoft.com/office/drawing/2014/main" id="{A2653CC8-656C-4D01-70B1-7873724A17C4}"/>
                  </a:ext>
                </a:extLst>
              </p:cNvPr>
              <p:cNvSpPr>
                <a:spLocks noChangeArrowheads="1"/>
              </p:cNvSpPr>
              <p:nvPr/>
            </p:nvSpPr>
            <p:spPr bwMode="auto">
              <a:xfrm>
                <a:off x="5115232" y="5290521"/>
                <a:ext cx="6243838" cy="396157"/>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656080" indent="269875">
                  <a:lnSpc>
                    <a:spcPct val="95000"/>
                  </a:lnSpc>
                  <a:spcBef>
                    <a:spcPts val="1200"/>
                  </a:spcBef>
                  <a:spcAft>
                    <a:spcPts val="0"/>
                  </a:spcAft>
                </a:pPr>
                <a14:m>
                  <m:oMath xmlns:m="http://schemas.openxmlformats.org/officeDocument/2006/math">
                    <m:r>
                      <a:rPr lang="en-US" altLang="ko-KR" sz="1800" i="1" smtClean="0">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altLang="ko-KR" sz="1800" i="1" smtClean="0">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𝑌</m:t>
                    </m:r>
                  </m:oMath>
                </a14:m>
                <a:r>
                  <a:rPr lang="en-US" altLang="ko-KR"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ko-KR" altLang="ko-KR" sz="1800" i="1">
                            <a:solidFill>
                              <a:schemeClr val="tx1">
                                <a:lumMod val="85000"/>
                                <a:lumOff val="1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ko-KR" altLang="ko-KR" sz="1800" i="1">
                            <a:solidFill>
                              <a:schemeClr val="tx1">
                                <a:lumMod val="85000"/>
                                <a:lumOff val="1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ko-KR" altLang="ko-KR" sz="1800" i="1">
                            <a:solidFill>
                              <a:schemeClr val="tx1">
                                <a:lumMod val="85000"/>
                                <a:lumOff val="1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altLang="ko-KR" sz="1800" i="1" smtClean="0">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ko-KR" altLang="ko-KR" sz="1800" i="1">
                            <a:solidFill>
                              <a:schemeClr val="tx1">
                                <a:lumMod val="85000"/>
                                <a:lumOff val="1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altLang="ko-KR" sz="1800" dirty="0">
                  <a:solidFill>
                    <a:schemeClr val="tx1">
                      <a:lumMod val="85000"/>
                      <a:lumOff val="15000"/>
                    </a:schemeClr>
                  </a:solidFill>
                  <a:effectLst/>
                  <a:latin typeface="Times New Roman" panose="02020603050405020304" pitchFamily="18" charset="0"/>
                  <a:ea typeface="맑은 고딕" panose="020B0503020000020004" pitchFamily="50" charset="-127"/>
                  <a:cs typeface="Times New Roman" panose="02020603050405020304" pitchFamily="18" charset="0"/>
                </a:endParaRPr>
              </a:p>
            </p:txBody>
          </p:sp>
        </mc:Choice>
        <mc:Fallback xmlns="">
          <p:sp>
            <p:nvSpPr>
              <p:cNvPr id="45" name="직사각형 6">
                <a:extLst>
                  <a:ext uri="{FF2B5EF4-FFF2-40B4-BE49-F238E27FC236}">
                    <a16:creationId xmlns:a16="http://schemas.microsoft.com/office/drawing/2014/main" id="{A2653CC8-656C-4D01-70B1-7873724A17C4}"/>
                  </a:ext>
                </a:extLst>
              </p:cNvPr>
              <p:cNvSpPr>
                <a:spLocks noRot="1" noChangeAspect="1" noMove="1" noResize="1" noEditPoints="1" noAdjustHandles="1" noChangeArrowheads="1" noChangeShapeType="1" noTextEdit="1"/>
              </p:cNvSpPr>
              <p:nvPr/>
            </p:nvSpPr>
            <p:spPr bwMode="auto">
              <a:xfrm>
                <a:off x="5115232" y="5290521"/>
                <a:ext cx="6243838" cy="396157"/>
              </a:xfrm>
              <a:prstGeom prst="roundRect">
                <a:avLst>
                  <a:gd name="adj" fmla="val 0"/>
                </a:avLst>
              </a:prstGeom>
              <a:blipFill>
                <a:blip r:embed="rId2"/>
                <a:stretch>
                  <a:fillRect t="-23077" b="-1538"/>
                </a:stretch>
              </a:blipFill>
              <a:ln w="6350">
                <a:noFill/>
              </a:ln>
            </p:spPr>
            <p:txBody>
              <a:bodyPr/>
              <a:lstStyle/>
              <a:p>
                <a:r>
                  <a:rPr lang="ko-KR" altLang="en-US">
                    <a:noFill/>
                  </a:rPr>
                  <a:t> </a:t>
                </a:r>
              </a:p>
            </p:txBody>
          </p:sp>
        </mc:Fallback>
      </mc:AlternateContent>
      <p:grpSp>
        <p:nvGrpSpPr>
          <p:cNvPr id="4" name="그룹 3">
            <a:extLst>
              <a:ext uri="{FF2B5EF4-FFF2-40B4-BE49-F238E27FC236}">
                <a16:creationId xmlns:a16="http://schemas.microsoft.com/office/drawing/2014/main" id="{F9C112BE-3A02-A1E7-27D7-0120701E6C8F}"/>
              </a:ext>
            </a:extLst>
          </p:cNvPr>
          <p:cNvGrpSpPr/>
          <p:nvPr/>
        </p:nvGrpSpPr>
        <p:grpSpPr>
          <a:xfrm>
            <a:off x="515938" y="1446923"/>
            <a:ext cx="6473531" cy="400110"/>
            <a:chOff x="669839" y="1446923"/>
            <a:chExt cx="6473531" cy="400110"/>
          </a:xfrm>
        </p:grpSpPr>
        <p:sp>
          <p:nvSpPr>
            <p:cNvPr id="22" name="TextBox 21">
              <a:extLst>
                <a:ext uri="{FF2B5EF4-FFF2-40B4-BE49-F238E27FC236}">
                  <a16:creationId xmlns:a16="http://schemas.microsoft.com/office/drawing/2014/main" id="{2FF9B7C8-65B2-8ABE-60D7-04BC34ADCCDE}"/>
                </a:ext>
              </a:extLst>
            </p:cNvPr>
            <p:cNvSpPr txBox="1"/>
            <p:nvPr/>
          </p:nvSpPr>
          <p:spPr>
            <a:xfrm>
              <a:off x="1047370" y="1446923"/>
              <a:ext cx="6096000" cy="400110"/>
            </a:xfrm>
            <a:prstGeom prst="rect">
              <a:avLst/>
            </a:prstGeom>
            <a:noFill/>
          </p:spPr>
          <p:txBody>
            <a:bodyPr wrap="square">
              <a:spAutoFit/>
            </a:bodyPr>
            <a:lstStyle/>
            <a:p>
              <a:pPr lvl="0">
                <a:defRPr/>
              </a:pPr>
              <a:r>
                <a:rPr lang="en-US" altLang="ko-KR" sz="2000" b="1" spc="-150" dirty="0">
                  <a:ln>
                    <a:solidFill>
                      <a:schemeClr val="accent1">
                        <a:alpha val="0"/>
                      </a:schemeClr>
                    </a:solidFill>
                  </a:ln>
                  <a:solidFill>
                    <a:schemeClr val="accent1">
                      <a:lumMod val="75000"/>
                    </a:schemeClr>
                  </a:solidFill>
                  <a:latin typeface="나눔고딕" panose="020D0604000000000000" pitchFamily="50" charset="-127"/>
                  <a:ea typeface="나눔고딕" panose="020D0604000000000000" pitchFamily="50" charset="-127"/>
                </a:rPr>
                <a:t>Fuzzy Theory</a:t>
              </a:r>
              <a:endParaRPr lang="ko-KR" altLang="en-US" sz="2000" b="1" spc="-150" dirty="0">
                <a:ln>
                  <a:solidFill>
                    <a:schemeClr val="accent1">
                      <a:alpha val="0"/>
                    </a:schemeClr>
                  </a:solidFill>
                </a:ln>
                <a:solidFill>
                  <a:schemeClr val="accent1">
                    <a:lumMod val="75000"/>
                  </a:schemeClr>
                </a:solidFill>
                <a:latin typeface="나눔고딕" panose="020D0604000000000000" pitchFamily="50" charset="-127"/>
                <a:ea typeface="나눔고딕" panose="020D0604000000000000" pitchFamily="50" charset="-127"/>
              </a:endParaRPr>
            </a:p>
          </p:txBody>
        </p:sp>
        <p:grpSp>
          <p:nvGrpSpPr>
            <p:cNvPr id="2" name="그룹 1">
              <a:extLst>
                <a:ext uri="{FF2B5EF4-FFF2-40B4-BE49-F238E27FC236}">
                  <a16:creationId xmlns:a16="http://schemas.microsoft.com/office/drawing/2014/main" id="{23E1819D-734E-FCA9-A4F3-112DEB15D9A2}"/>
                </a:ext>
              </a:extLst>
            </p:cNvPr>
            <p:cNvGrpSpPr/>
            <p:nvPr/>
          </p:nvGrpSpPr>
          <p:grpSpPr>
            <a:xfrm>
              <a:off x="669839" y="1458216"/>
              <a:ext cx="377531" cy="377525"/>
              <a:chOff x="669839" y="1469508"/>
              <a:chExt cx="377531" cy="377525"/>
            </a:xfrm>
          </p:grpSpPr>
          <p:grpSp>
            <p:nvGrpSpPr>
              <p:cNvPr id="23" name="그룹 22">
                <a:extLst>
                  <a:ext uri="{FF2B5EF4-FFF2-40B4-BE49-F238E27FC236}">
                    <a16:creationId xmlns:a16="http://schemas.microsoft.com/office/drawing/2014/main" id="{67566805-5BD6-BF72-B74E-9ADD3B11FF9C}"/>
                  </a:ext>
                </a:extLst>
              </p:cNvPr>
              <p:cNvGrpSpPr/>
              <p:nvPr/>
            </p:nvGrpSpPr>
            <p:grpSpPr>
              <a:xfrm>
                <a:off x="669839" y="1469508"/>
                <a:ext cx="377531" cy="377525"/>
                <a:chOff x="641781" y="1470615"/>
                <a:chExt cx="377531" cy="377525"/>
              </a:xfrm>
            </p:grpSpPr>
            <p:grpSp>
              <p:nvGrpSpPr>
                <p:cNvPr id="24" name="그룹 23">
                  <a:extLst>
                    <a:ext uri="{FF2B5EF4-FFF2-40B4-BE49-F238E27FC236}">
                      <a16:creationId xmlns:a16="http://schemas.microsoft.com/office/drawing/2014/main" id="{BE88EF12-7ADE-5447-310A-586646EA625C}"/>
                    </a:ext>
                  </a:extLst>
                </p:cNvPr>
                <p:cNvGrpSpPr/>
                <p:nvPr/>
              </p:nvGrpSpPr>
              <p:grpSpPr>
                <a:xfrm>
                  <a:off x="730975" y="1540521"/>
                  <a:ext cx="218985" cy="216139"/>
                  <a:chOff x="730975" y="1540521"/>
                  <a:chExt cx="218985" cy="216139"/>
                </a:xfrm>
              </p:grpSpPr>
              <p:sp>
                <p:nvSpPr>
                  <p:cNvPr id="29" name="자유형: 도형 28">
                    <a:extLst>
                      <a:ext uri="{FF2B5EF4-FFF2-40B4-BE49-F238E27FC236}">
                        <a16:creationId xmlns:a16="http://schemas.microsoft.com/office/drawing/2014/main" id="{E9E96434-34D8-198D-9A1D-7519824B86C1}"/>
                      </a:ext>
                    </a:extLst>
                  </p:cNvPr>
                  <p:cNvSpPr/>
                  <p:nvPr/>
                </p:nvSpPr>
                <p:spPr>
                  <a:xfrm>
                    <a:off x="845900" y="1625839"/>
                    <a:ext cx="36971" cy="25596"/>
                  </a:xfrm>
                  <a:custGeom>
                    <a:avLst/>
                    <a:gdLst>
                      <a:gd name="connsiteX0" fmla="*/ 7144 w 123825"/>
                      <a:gd name="connsiteY0" fmla="*/ 7144 h 85725"/>
                      <a:gd name="connsiteX1" fmla="*/ 84868 w 123825"/>
                      <a:gd name="connsiteY1" fmla="*/ 84868 h 85725"/>
                      <a:gd name="connsiteX2" fmla="*/ 117539 w 123825"/>
                      <a:gd name="connsiteY2" fmla="*/ 7144 h 85725"/>
                    </a:gdLst>
                    <a:ahLst/>
                    <a:cxnLst>
                      <a:cxn ang="0">
                        <a:pos x="connsiteX0" y="connsiteY0"/>
                      </a:cxn>
                      <a:cxn ang="0">
                        <a:pos x="connsiteX1" y="connsiteY1"/>
                      </a:cxn>
                      <a:cxn ang="0">
                        <a:pos x="connsiteX2" y="connsiteY2"/>
                      </a:cxn>
                    </a:cxnLst>
                    <a:rect l="l" t="t" r="r" b="b"/>
                    <a:pathLst>
                      <a:path w="123825" h="85725">
                        <a:moveTo>
                          <a:pt x="7144" y="7144"/>
                        </a:moveTo>
                        <a:lnTo>
                          <a:pt x="84868" y="84868"/>
                        </a:lnTo>
                        <a:cubicBezTo>
                          <a:pt x="103937" y="63212"/>
                          <a:pt x="115409" y="35920"/>
                          <a:pt x="117539"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0" name="자유형: 도형 29">
                    <a:extLst>
                      <a:ext uri="{FF2B5EF4-FFF2-40B4-BE49-F238E27FC236}">
                        <a16:creationId xmlns:a16="http://schemas.microsoft.com/office/drawing/2014/main" id="{B51BD24C-0B99-9190-9EC2-AF3A9B4D6C90}"/>
                      </a:ext>
                    </a:extLst>
                  </p:cNvPr>
                  <p:cNvSpPr/>
                  <p:nvPr/>
                </p:nvSpPr>
                <p:spPr>
                  <a:xfrm>
                    <a:off x="799116" y="1583322"/>
                    <a:ext cx="68255" cy="82474"/>
                  </a:xfrm>
                  <a:custGeom>
                    <a:avLst/>
                    <a:gdLst>
                      <a:gd name="connsiteX0" fmla="*/ 131352 w 228600"/>
                      <a:gd name="connsiteY0" fmla="*/ 143923 h 276225"/>
                      <a:gd name="connsiteX1" fmla="*/ 131352 w 228600"/>
                      <a:gd name="connsiteY1" fmla="*/ 7144 h 276225"/>
                      <a:gd name="connsiteX2" fmla="*/ 7463 w 228600"/>
                      <a:gd name="connsiteY2" fmla="*/ 149326 h 276225"/>
                      <a:gd name="connsiteX3" fmla="*/ 149646 w 228600"/>
                      <a:gd name="connsiteY3" fmla="*/ 273216 h 276225"/>
                      <a:gd name="connsiteX4" fmla="*/ 228126 w 228600"/>
                      <a:gd name="connsiteY4" fmla="*/ 240697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76225">
                        <a:moveTo>
                          <a:pt x="131352" y="143923"/>
                        </a:moveTo>
                        <a:lnTo>
                          <a:pt x="131352" y="7144"/>
                        </a:lnTo>
                        <a:cubicBezTo>
                          <a:pt x="57878" y="12195"/>
                          <a:pt x="2411" y="75852"/>
                          <a:pt x="7463" y="149326"/>
                        </a:cubicBezTo>
                        <a:cubicBezTo>
                          <a:pt x="12514" y="222800"/>
                          <a:pt x="76172" y="278267"/>
                          <a:pt x="149646" y="273216"/>
                        </a:cubicBezTo>
                        <a:cubicBezTo>
                          <a:pt x="178651" y="271222"/>
                          <a:pt x="206210" y="259802"/>
                          <a:pt x="228126" y="240697"/>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1" name="자유형: 도형 30">
                    <a:extLst>
                      <a:ext uri="{FF2B5EF4-FFF2-40B4-BE49-F238E27FC236}">
                        <a16:creationId xmlns:a16="http://schemas.microsoft.com/office/drawing/2014/main" id="{E3ED8436-039A-F8EE-2367-8DB15CCB0A75}"/>
                      </a:ext>
                    </a:extLst>
                  </p:cNvPr>
                  <p:cNvSpPr/>
                  <p:nvPr/>
                </p:nvSpPr>
                <p:spPr>
                  <a:xfrm>
                    <a:off x="841889" y="1583322"/>
                    <a:ext cx="39816" cy="39815"/>
                  </a:xfrm>
                  <a:custGeom>
                    <a:avLst/>
                    <a:gdLst>
                      <a:gd name="connsiteX0" fmla="*/ 7144 w 133350"/>
                      <a:gd name="connsiteY0" fmla="*/ 130493 h 133350"/>
                      <a:gd name="connsiteX1" fmla="*/ 130969 w 133350"/>
                      <a:gd name="connsiteY1" fmla="*/ 130493 h 133350"/>
                      <a:gd name="connsiteX2" fmla="*/ 7144 w 133350"/>
                      <a:gd name="connsiteY2" fmla="*/ 7144 h 133350"/>
                    </a:gdLst>
                    <a:ahLst/>
                    <a:cxnLst>
                      <a:cxn ang="0">
                        <a:pos x="connsiteX0" y="connsiteY0"/>
                      </a:cxn>
                      <a:cxn ang="0">
                        <a:pos x="connsiteX1" y="connsiteY1"/>
                      </a:cxn>
                      <a:cxn ang="0">
                        <a:pos x="connsiteX2" y="connsiteY2"/>
                      </a:cxn>
                    </a:cxnLst>
                    <a:rect l="l" t="t" r="r" b="b"/>
                    <a:pathLst>
                      <a:path w="133350" h="133350">
                        <a:moveTo>
                          <a:pt x="7144" y="130493"/>
                        </a:moveTo>
                        <a:lnTo>
                          <a:pt x="130969" y="130493"/>
                        </a:lnTo>
                        <a:cubicBezTo>
                          <a:pt x="126147" y="64288"/>
                          <a:pt x="73366" y="11710"/>
                          <a:pt x="7144" y="7144"/>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sp>
                <p:nvSpPr>
                  <p:cNvPr id="32" name="자유형: 도형 31">
                    <a:extLst>
                      <a:ext uri="{FF2B5EF4-FFF2-40B4-BE49-F238E27FC236}">
                        <a16:creationId xmlns:a16="http://schemas.microsoft.com/office/drawing/2014/main" id="{947E9EE5-9CAB-FA7E-4854-C876419087E8}"/>
                      </a:ext>
                    </a:extLst>
                  </p:cNvPr>
                  <p:cNvSpPr/>
                  <p:nvPr/>
                </p:nvSpPr>
                <p:spPr>
                  <a:xfrm>
                    <a:off x="730975" y="1540521"/>
                    <a:ext cx="218985" cy="216139"/>
                  </a:xfrm>
                  <a:custGeom>
                    <a:avLst/>
                    <a:gdLst>
                      <a:gd name="connsiteX0" fmla="*/ 635794 w 733425"/>
                      <a:gd name="connsiteY0" fmla="*/ 111919 h 723900"/>
                      <a:gd name="connsiteX1" fmla="*/ 635794 w 733425"/>
                      <a:gd name="connsiteY1" fmla="*/ 454819 h 723900"/>
                      <a:gd name="connsiteX2" fmla="*/ 102394 w 733425"/>
                      <a:gd name="connsiteY2" fmla="*/ 454819 h 723900"/>
                      <a:gd name="connsiteX3" fmla="*/ 102394 w 733425"/>
                      <a:gd name="connsiteY3" fmla="*/ 111919 h 723900"/>
                      <a:gd name="connsiteX4" fmla="*/ 711994 w 733425"/>
                      <a:gd name="connsiteY4" fmla="*/ 473869 h 723900"/>
                      <a:gd name="connsiteX5" fmla="*/ 692944 w 733425"/>
                      <a:gd name="connsiteY5" fmla="*/ 473869 h 723900"/>
                      <a:gd name="connsiteX6" fmla="*/ 692944 w 733425"/>
                      <a:gd name="connsiteY6" fmla="*/ 83344 h 723900"/>
                      <a:gd name="connsiteX7" fmla="*/ 711994 w 733425"/>
                      <a:gd name="connsiteY7" fmla="*/ 83344 h 723900"/>
                      <a:gd name="connsiteX8" fmla="*/ 731044 w 733425"/>
                      <a:gd name="connsiteY8" fmla="*/ 64294 h 723900"/>
                      <a:gd name="connsiteX9" fmla="*/ 711994 w 733425"/>
                      <a:gd name="connsiteY9" fmla="*/ 45244 h 723900"/>
                      <a:gd name="connsiteX10" fmla="*/ 388144 w 733425"/>
                      <a:gd name="connsiteY10" fmla="*/ 45244 h 723900"/>
                      <a:gd name="connsiteX11" fmla="*/ 388144 w 733425"/>
                      <a:gd name="connsiteY11" fmla="*/ 26194 h 723900"/>
                      <a:gd name="connsiteX12" fmla="*/ 369094 w 733425"/>
                      <a:gd name="connsiteY12" fmla="*/ 7144 h 723900"/>
                      <a:gd name="connsiteX13" fmla="*/ 350044 w 733425"/>
                      <a:gd name="connsiteY13" fmla="*/ 26194 h 723900"/>
                      <a:gd name="connsiteX14" fmla="*/ 350044 w 733425"/>
                      <a:gd name="connsiteY14" fmla="*/ 45244 h 723900"/>
                      <a:gd name="connsiteX15" fmla="*/ 26194 w 733425"/>
                      <a:gd name="connsiteY15" fmla="*/ 45244 h 723900"/>
                      <a:gd name="connsiteX16" fmla="*/ 7144 w 733425"/>
                      <a:gd name="connsiteY16" fmla="*/ 64294 h 723900"/>
                      <a:gd name="connsiteX17" fmla="*/ 26194 w 733425"/>
                      <a:gd name="connsiteY17" fmla="*/ 83344 h 723900"/>
                      <a:gd name="connsiteX18" fmla="*/ 45244 w 733425"/>
                      <a:gd name="connsiteY18" fmla="*/ 83344 h 723900"/>
                      <a:gd name="connsiteX19" fmla="*/ 45244 w 733425"/>
                      <a:gd name="connsiteY19" fmla="*/ 473869 h 723900"/>
                      <a:gd name="connsiteX20" fmla="*/ 26194 w 733425"/>
                      <a:gd name="connsiteY20" fmla="*/ 473869 h 723900"/>
                      <a:gd name="connsiteX21" fmla="*/ 7144 w 733425"/>
                      <a:gd name="connsiteY21" fmla="*/ 492919 h 723900"/>
                      <a:gd name="connsiteX22" fmla="*/ 26194 w 733425"/>
                      <a:gd name="connsiteY22" fmla="*/ 511969 h 723900"/>
                      <a:gd name="connsiteX23" fmla="*/ 317087 w 733425"/>
                      <a:gd name="connsiteY23" fmla="*/ 511969 h 723900"/>
                      <a:gd name="connsiteX24" fmla="*/ 170402 w 733425"/>
                      <a:gd name="connsiteY24" fmla="*/ 658654 h 723900"/>
                      <a:gd name="connsiteX25" fmla="*/ 170545 w 733425"/>
                      <a:gd name="connsiteY25" fmla="*/ 685752 h 723900"/>
                      <a:gd name="connsiteX26" fmla="*/ 197644 w 733425"/>
                      <a:gd name="connsiteY26" fmla="*/ 685610 h 723900"/>
                      <a:gd name="connsiteX27" fmla="*/ 350044 w 733425"/>
                      <a:gd name="connsiteY27" fmla="*/ 533210 h 723900"/>
                      <a:gd name="connsiteX28" fmla="*/ 350044 w 733425"/>
                      <a:gd name="connsiteY28" fmla="*/ 702469 h 723900"/>
                      <a:gd name="connsiteX29" fmla="*/ 369094 w 733425"/>
                      <a:gd name="connsiteY29" fmla="*/ 721519 h 723900"/>
                      <a:gd name="connsiteX30" fmla="*/ 388144 w 733425"/>
                      <a:gd name="connsiteY30" fmla="*/ 702469 h 723900"/>
                      <a:gd name="connsiteX31" fmla="*/ 388144 w 733425"/>
                      <a:gd name="connsiteY31" fmla="*/ 532924 h 723900"/>
                      <a:gd name="connsiteX32" fmla="*/ 540544 w 733425"/>
                      <a:gd name="connsiteY32" fmla="*/ 685324 h 723900"/>
                      <a:gd name="connsiteX33" fmla="*/ 567500 w 733425"/>
                      <a:gd name="connsiteY33" fmla="*/ 685324 h 723900"/>
                      <a:gd name="connsiteX34" fmla="*/ 567500 w 733425"/>
                      <a:gd name="connsiteY34" fmla="*/ 658368 h 723900"/>
                      <a:gd name="connsiteX35" fmla="*/ 421100 w 733425"/>
                      <a:gd name="connsiteY35" fmla="*/ 511969 h 723900"/>
                      <a:gd name="connsiteX36" fmla="*/ 711994 w 733425"/>
                      <a:gd name="connsiteY36" fmla="*/ 511969 h 723900"/>
                      <a:gd name="connsiteX37" fmla="*/ 731044 w 733425"/>
                      <a:gd name="connsiteY37" fmla="*/ 492919 h 723900"/>
                      <a:gd name="connsiteX38" fmla="*/ 711994 w 733425"/>
                      <a:gd name="connsiteY38" fmla="*/ 473869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33425" h="723900">
                        <a:moveTo>
                          <a:pt x="635794" y="111919"/>
                        </a:moveTo>
                        <a:lnTo>
                          <a:pt x="635794" y="454819"/>
                        </a:lnTo>
                        <a:lnTo>
                          <a:pt x="102394" y="454819"/>
                        </a:lnTo>
                        <a:lnTo>
                          <a:pt x="102394" y="111919"/>
                        </a:lnTo>
                        <a:close/>
                        <a:moveTo>
                          <a:pt x="711994" y="473869"/>
                        </a:moveTo>
                        <a:lnTo>
                          <a:pt x="692944" y="473869"/>
                        </a:lnTo>
                        <a:lnTo>
                          <a:pt x="692944" y="83344"/>
                        </a:lnTo>
                        <a:lnTo>
                          <a:pt x="711994" y="83344"/>
                        </a:lnTo>
                        <a:cubicBezTo>
                          <a:pt x="722515" y="83344"/>
                          <a:pt x="731044" y="74815"/>
                          <a:pt x="731044" y="64294"/>
                        </a:cubicBezTo>
                        <a:cubicBezTo>
                          <a:pt x="731044" y="53772"/>
                          <a:pt x="722515" y="45244"/>
                          <a:pt x="711994" y="45244"/>
                        </a:cubicBezTo>
                        <a:lnTo>
                          <a:pt x="388144" y="45244"/>
                        </a:lnTo>
                        <a:lnTo>
                          <a:pt x="388144" y="26194"/>
                        </a:lnTo>
                        <a:cubicBezTo>
                          <a:pt x="388144" y="15672"/>
                          <a:pt x="379615" y="7144"/>
                          <a:pt x="369094" y="7144"/>
                        </a:cubicBezTo>
                        <a:cubicBezTo>
                          <a:pt x="358572" y="7144"/>
                          <a:pt x="350044" y="15672"/>
                          <a:pt x="350044" y="26194"/>
                        </a:cubicBezTo>
                        <a:lnTo>
                          <a:pt x="350044" y="45244"/>
                        </a:lnTo>
                        <a:lnTo>
                          <a:pt x="26194" y="45244"/>
                        </a:lnTo>
                        <a:cubicBezTo>
                          <a:pt x="15672" y="45244"/>
                          <a:pt x="7144" y="53772"/>
                          <a:pt x="7144" y="64294"/>
                        </a:cubicBezTo>
                        <a:cubicBezTo>
                          <a:pt x="7144" y="74815"/>
                          <a:pt x="15672" y="83344"/>
                          <a:pt x="26194" y="83344"/>
                        </a:cubicBezTo>
                        <a:lnTo>
                          <a:pt x="45244" y="83344"/>
                        </a:lnTo>
                        <a:lnTo>
                          <a:pt x="45244" y="473869"/>
                        </a:lnTo>
                        <a:lnTo>
                          <a:pt x="26194" y="473869"/>
                        </a:lnTo>
                        <a:cubicBezTo>
                          <a:pt x="15672" y="473869"/>
                          <a:pt x="7144" y="482397"/>
                          <a:pt x="7144" y="492919"/>
                        </a:cubicBezTo>
                        <a:cubicBezTo>
                          <a:pt x="7144" y="503440"/>
                          <a:pt x="15672" y="511969"/>
                          <a:pt x="26194" y="511969"/>
                        </a:cubicBezTo>
                        <a:lnTo>
                          <a:pt x="317087" y="511969"/>
                        </a:lnTo>
                        <a:lnTo>
                          <a:pt x="170402" y="658654"/>
                        </a:lnTo>
                        <a:cubicBezTo>
                          <a:pt x="162958" y="666177"/>
                          <a:pt x="163022" y="678309"/>
                          <a:pt x="170545" y="685752"/>
                        </a:cubicBezTo>
                        <a:cubicBezTo>
                          <a:pt x="178068" y="693196"/>
                          <a:pt x="190200" y="693132"/>
                          <a:pt x="197644" y="685610"/>
                        </a:cubicBezTo>
                        <a:lnTo>
                          <a:pt x="350044" y="533210"/>
                        </a:lnTo>
                        <a:lnTo>
                          <a:pt x="350044" y="702469"/>
                        </a:lnTo>
                        <a:cubicBezTo>
                          <a:pt x="350044" y="712990"/>
                          <a:pt x="358572" y="721519"/>
                          <a:pt x="369094" y="721519"/>
                        </a:cubicBezTo>
                        <a:cubicBezTo>
                          <a:pt x="379615" y="721519"/>
                          <a:pt x="388144" y="712990"/>
                          <a:pt x="388144" y="702469"/>
                        </a:cubicBezTo>
                        <a:lnTo>
                          <a:pt x="388144" y="532924"/>
                        </a:lnTo>
                        <a:lnTo>
                          <a:pt x="540544" y="685324"/>
                        </a:lnTo>
                        <a:cubicBezTo>
                          <a:pt x="547988" y="692768"/>
                          <a:pt x="560056" y="692768"/>
                          <a:pt x="567500" y="685324"/>
                        </a:cubicBezTo>
                        <a:cubicBezTo>
                          <a:pt x="574943" y="677880"/>
                          <a:pt x="574943" y="665812"/>
                          <a:pt x="567500" y="658368"/>
                        </a:cubicBezTo>
                        <a:lnTo>
                          <a:pt x="421100" y="511969"/>
                        </a:lnTo>
                        <a:lnTo>
                          <a:pt x="711994" y="511969"/>
                        </a:lnTo>
                        <a:cubicBezTo>
                          <a:pt x="722515" y="511969"/>
                          <a:pt x="731044" y="503440"/>
                          <a:pt x="731044" y="492919"/>
                        </a:cubicBezTo>
                        <a:cubicBezTo>
                          <a:pt x="731044" y="482397"/>
                          <a:pt x="722515" y="473869"/>
                          <a:pt x="711994" y="473869"/>
                        </a:cubicBezTo>
                        <a:close/>
                      </a:path>
                    </a:pathLst>
                  </a:custGeom>
                  <a:solidFill>
                    <a:schemeClr val="bg1"/>
                  </a:solidFill>
                  <a:ln w="9525" cap="flat">
                    <a:noFill/>
                    <a:prstDash val="solid"/>
                    <a:miter/>
                  </a:ln>
                </p:spPr>
                <p:txBody>
                  <a:bodyPr rtlCol="0" anchor="ctr"/>
                  <a:lstStyle/>
                  <a:p>
                    <a:endParaRPr lang="ko-KR" altLang="en-US" sz="935">
                      <a:latin typeface="Arial" panose="020B0604020202020204" pitchFamily="34" charset="0"/>
                    </a:endParaRPr>
                  </a:p>
                </p:txBody>
              </p:sp>
            </p:grpSp>
            <p:sp>
              <p:nvSpPr>
                <p:cNvPr id="25" name="타원 24">
                  <a:extLst>
                    <a:ext uri="{FF2B5EF4-FFF2-40B4-BE49-F238E27FC236}">
                      <a16:creationId xmlns:a16="http://schemas.microsoft.com/office/drawing/2014/main" id="{755FE7AA-F566-2647-816A-17C518C89A28}"/>
                    </a:ext>
                  </a:extLst>
                </p:cNvPr>
                <p:cNvSpPr/>
                <p:nvPr/>
              </p:nvSpPr>
              <p:spPr>
                <a:xfrm>
                  <a:off x="641781" y="1470615"/>
                  <a:ext cx="377531" cy="377525"/>
                </a:xfrm>
                <a:prstGeom prst="ellipse">
                  <a:avLst/>
                </a:prstGeom>
                <a:solidFill>
                  <a:schemeClr val="accent5"/>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1499525"/>
                  <a:endParaRPr lang="ko-KR" altLang="en-US" sz="1500" b="1">
                    <a:solidFill>
                      <a:prstClr val="white"/>
                    </a:solidFill>
                    <a:effectLst>
                      <a:reflection blurRad="6350" stA="55000" endA="300" endPos="45500" dir="5400000" sy="-100000" algn="bl" rotWithShape="0"/>
                    </a:effectLst>
                    <a:latin typeface="맑은 고딕" panose="020B0503020000020004" pitchFamily="50" charset="-127"/>
                    <a:ea typeface="맑은 고딕" panose="020B0503020000020004" pitchFamily="50" charset="-127"/>
                  </a:endParaRPr>
                </a:p>
              </p:txBody>
            </p:sp>
          </p:grpSp>
          <p:sp>
            <p:nvSpPr>
              <p:cNvPr id="46" name="자유형: 도형 45">
                <a:extLst>
                  <a:ext uri="{FF2B5EF4-FFF2-40B4-BE49-F238E27FC236}">
                    <a16:creationId xmlns:a16="http://schemas.microsoft.com/office/drawing/2014/main" id="{459AC478-04B4-11EE-4324-CDF805F58A6B}"/>
                  </a:ext>
                </a:extLst>
              </p:cNvPr>
              <p:cNvSpPr/>
              <p:nvPr/>
            </p:nvSpPr>
            <p:spPr>
              <a:xfrm flipH="1">
                <a:off x="773137" y="1538852"/>
                <a:ext cx="170934" cy="238836"/>
              </a:xfrm>
              <a:custGeom>
                <a:avLst/>
                <a:gdLst>
                  <a:gd name="connsiteX0" fmla="*/ 977546 w 1216433"/>
                  <a:gd name="connsiteY0" fmla="*/ 1408603 h 1699653"/>
                  <a:gd name="connsiteX1" fmla="*/ 242216 w 1216433"/>
                  <a:gd name="connsiteY1" fmla="*/ 1408603 h 1699653"/>
                  <a:gd name="connsiteX2" fmla="*/ 192686 w 1216433"/>
                  <a:gd name="connsiteY2" fmla="*/ 1458133 h 1699653"/>
                  <a:gd name="connsiteX3" fmla="*/ 242216 w 1216433"/>
                  <a:gd name="connsiteY3" fmla="*/ 1507663 h 1699653"/>
                  <a:gd name="connsiteX4" fmla="*/ 977546 w 1216433"/>
                  <a:gd name="connsiteY4" fmla="*/ 1507663 h 1699653"/>
                  <a:gd name="connsiteX5" fmla="*/ 1027076 w 1216433"/>
                  <a:gd name="connsiteY5" fmla="*/ 1458133 h 1699653"/>
                  <a:gd name="connsiteX6" fmla="*/ 977546 w 1216433"/>
                  <a:gd name="connsiteY6" fmla="*/ 1408603 h 1699653"/>
                  <a:gd name="connsiteX7" fmla="*/ 977546 w 1216433"/>
                  <a:gd name="connsiteY7" fmla="*/ 1245059 h 1699653"/>
                  <a:gd name="connsiteX8" fmla="*/ 242216 w 1216433"/>
                  <a:gd name="connsiteY8" fmla="*/ 1245059 h 1699653"/>
                  <a:gd name="connsiteX9" fmla="*/ 192686 w 1216433"/>
                  <a:gd name="connsiteY9" fmla="*/ 1294589 h 1699653"/>
                  <a:gd name="connsiteX10" fmla="*/ 242216 w 1216433"/>
                  <a:gd name="connsiteY10" fmla="*/ 1344119 h 1699653"/>
                  <a:gd name="connsiteX11" fmla="*/ 977546 w 1216433"/>
                  <a:gd name="connsiteY11" fmla="*/ 1344119 h 1699653"/>
                  <a:gd name="connsiteX12" fmla="*/ 1027076 w 1216433"/>
                  <a:gd name="connsiteY12" fmla="*/ 1294589 h 1699653"/>
                  <a:gd name="connsiteX13" fmla="*/ 977546 w 1216433"/>
                  <a:gd name="connsiteY13" fmla="*/ 1245059 h 1699653"/>
                  <a:gd name="connsiteX14" fmla="*/ 977546 w 1216433"/>
                  <a:gd name="connsiteY14" fmla="*/ 1081515 h 1699653"/>
                  <a:gd name="connsiteX15" fmla="*/ 242216 w 1216433"/>
                  <a:gd name="connsiteY15" fmla="*/ 1081515 h 1699653"/>
                  <a:gd name="connsiteX16" fmla="*/ 192686 w 1216433"/>
                  <a:gd name="connsiteY16" fmla="*/ 1131045 h 1699653"/>
                  <a:gd name="connsiteX17" fmla="*/ 242216 w 1216433"/>
                  <a:gd name="connsiteY17" fmla="*/ 1180575 h 1699653"/>
                  <a:gd name="connsiteX18" fmla="*/ 977546 w 1216433"/>
                  <a:gd name="connsiteY18" fmla="*/ 1180575 h 1699653"/>
                  <a:gd name="connsiteX19" fmla="*/ 1027076 w 1216433"/>
                  <a:gd name="connsiteY19" fmla="*/ 1131045 h 1699653"/>
                  <a:gd name="connsiteX20" fmla="*/ 977546 w 1216433"/>
                  <a:gd name="connsiteY20" fmla="*/ 1081515 h 1699653"/>
                  <a:gd name="connsiteX21" fmla="*/ 670841 w 1216433"/>
                  <a:gd name="connsiteY21" fmla="*/ 917970 h 1699653"/>
                  <a:gd name="connsiteX22" fmla="*/ 242216 w 1216433"/>
                  <a:gd name="connsiteY22" fmla="*/ 917970 h 1699653"/>
                  <a:gd name="connsiteX23" fmla="*/ 192686 w 1216433"/>
                  <a:gd name="connsiteY23" fmla="*/ 967500 h 1699653"/>
                  <a:gd name="connsiteX24" fmla="*/ 242216 w 1216433"/>
                  <a:gd name="connsiteY24" fmla="*/ 1017030 h 1699653"/>
                  <a:gd name="connsiteX25" fmla="*/ 670841 w 1216433"/>
                  <a:gd name="connsiteY25" fmla="*/ 1017030 h 1699653"/>
                  <a:gd name="connsiteX26" fmla="*/ 720371 w 1216433"/>
                  <a:gd name="connsiteY26" fmla="*/ 967500 h 1699653"/>
                  <a:gd name="connsiteX27" fmla="*/ 670841 w 1216433"/>
                  <a:gd name="connsiteY27" fmla="*/ 917970 h 1699653"/>
                  <a:gd name="connsiteX28" fmla="*/ 670841 w 1216433"/>
                  <a:gd name="connsiteY28" fmla="*/ 754426 h 1699653"/>
                  <a:gd name="connsiteX29" fmla="*/ 242216 w 1216433"/>
                  <a:gd name="connsiteY29" fmla="*/ 754426 h 1699653"/>
                  <a:gd name="connsiteX30" fmla="*/ 192686 w 1216433"/>
                  <a:gd name="connsiteY30" fmla="*/ 803956 h 1699653"/>
                  <a:gd name="connsiteX31" fmla="*/ 242216 w 1216433"/>
                  <a:gd name="connsiteY31" fmla="*/ 853486 h 1699653"/>
                  <a:gd name="connsiteX32" fmla="*/ 670841 w 1216433"/>
                  <a:gd name="connsiteY32" fmla="*/ 853486 h 1699653"/>
                  <a:gd name="connsiteX33" fmla="*/ 720371 w 1216433"/>
                  <a:gd name="connsiteY33" fmla="*/ 803956 h 1699653"/>
                  <a:gd name="connsiteX34" fmla="*/ 670841 w 1216433"/>
                  <a:gd name="connsiteY34" fmla="*/ 754426 h 1699653"/>
                  <a:gd name="connsiteX35" fmla="*/ 824831 w 1216433"/>
                  <a:gd name="connsiteY35" fmla="*/ 701451 h 1699653"/>
                  <a:gd name="connsiteX36" fmla="*/ 844350 w 1216433"/>
                  <a:gd name="connsiteY36" fmla="*/ 711167 h 1699653"/>
                  <a:gd name="connsiteX37" fmla="*/ 905031 w 1216433"/>
                  <a:gd name="connsiteY37" fmla="*/ 816269 h 1699653"/>
                  <a:gd name="connsiteX38" fmla="*/ 959214 w 1216433"/>
                  <a:gd name="connsiteY38" fmla="*/ 762086 h 1699653"/>
                  <a:gd name="connsiteX39" fmla="*/ 987107 w 1216433"/>
                  <a:gd name="connsiteY39" fmla="*/ 762086 h 1699653"/>
                  <a:gd name="connsiteX40" fmla="*/ 987107 w 1216433"/>
                  <a:gd name="connsiteY40" fmla="*/ 789979 h 1699653"/>
                  <a:gd name="connsiteX41" fmla="*/ 911089 w 1216433"/>
                  <a:gd name="connsiteY41" fmla="*/ 866209 h 1699653"/>
                  <a:gd name="connsiteX42" fmla="*/ 884146 w 1216433"/>
                  <a:gd name="connsiteY42" fmla="*/ 858990 h 1699653"/>
                  <a:gd name="connsiteX43" fmla="*/ 810188 w 1216433"/>
                  <a:gd name="connsiteY43" fmla="*/ 730890 h 1699653"/>
                  <a:gd name="connsiteX44" fmla="*/ 817407 w 1216433"/>
                  <a:gd name="connsiteY44" fmla="*/ 703947 h 1699653"/>
                  <a:gd name="connsiteX45" fmla="*/ 824831 w 1216433"/>
                  <a:gd name="connsiteY45" fmla="*/ 701451 h 1699653"/>
                  <a:gd name="connsiteX46" fmla="*/ 898762 w 1216433"/>
                  <a:gd name="connsiteY46" fmla="*/ 640412 h 1699653"/>
                  <a:gd name="connsiteX47" fmla="*/ 748946 w 1216433"/>
                  <a:gd name="connsiteY47" fmla="*/ 790228 h 1699653"/>
                  <a:gd name="connsiteX48" fmla="*/ 898762 w 1216433"/>
                  <a:gd name="connsiteY48" fmla="*/ 940044 h 1699653"/>
                  <a:gd name="connsiteX49" fmla="*/ 1048578 w 1216433"/>
                  <a:gd name="connsiteY49" fmla="*/ 790228 h 1699653"/>
                  <a:gd name="connsiteX50" fmla="*/ 898762 w 1216433"/>
                  <a:gd name="connsiteY50" fmla="*/ 640412 h 1699653"/>
                  <a:gd name="connsiteX51" fmla="*/ 670841 w 1216433"/>
                  <a:gd name="connsiteY51" fmla="*/ 590882 h 1699653"/>
                  <a:gd name="connsiteX52" fmla="*/ 242216 w 1216433"/>
                  <a:gd name="connsiteY52" fmla="*/ 590882 h 1699653"/>
                  <a:gd name="connsiteX53" fmla="*/ 192686 w 1216433"/>
                  <a:gd name="connsiteY53" fmla="*/ 640412 h 1699653"/>
                  <a:gd name="connsiteX54" fmla="*/ 242216 w 1216433"/>
                  <a:gd name="connsiteY54" fmla="*/ 689942 h 1699653"/>
                  <a:gd name="connsiteX55" fmla="*/ 670841 w 1216433"/>
                  <a:gd name="connsiteY55" fmla="*/ 689942 h 1699653"/>
                  <a:gd name="connsiteX56" fmla="*/ 720371 w 1216433"/>
                  <a:gd name="connsiteY56" fmla="*/ 640412 h 1699653"/>
                  <a:gd name="connsiteX57" fmla="*/ 670841 w 1216433"/>
                  <a:gd name="connsiteY57" fmla="*/ 590882 h 1699653"/>
                  <a:gd name="connsiteX58" fmla="*/ 1079845 w 1216433"/>
                  <a:gd name="connsiteY58" fmla="*/ 495806 h 1699653"/>
                  <a:gd name="connsiteX59" fmla="*/ 1079846 w 1216433"/>
                  <a:gd name="connsiteY59" fmla="*/ 1575926 h 1699653"/>
                  <a:gd name="connsiteX60" fmla="*/ 803260 w 1216433"/>
                  <a:gd name="connsiteY60" fmla="*/ 1575926 h 1699653"/>
                  <a:gd name="connsiteX61" fmla="*/ 413173 w 1216433"/>
                  <a:gd name="connsiteY61" fmla="*/ 1575926 h 1699653"/>
                  <a:gd name="connsiteX62" fmla="*/ 136587 w 1216433"/>
                  <a:gd name="connsiteY62" fmla="*/ 1575926 h 1699653"/>
                  <a:gd name="connsiteX63" fmla="*/ 136588 w 1216433"/>
                  <a:gd name="connsiteY63" fmla="*/ 495806 h 1699653"/>
                  <a:gd name="connsiteX64" fmla="*/ 608216 w 1216433"/>
                  <a:gd name="connsiteY64" fmla="*/ 495806 h 1699653"/>
                  <a:gd name="connsiteX65" fmla="*/ 1113000 w 1216433"/>
                  <a:gd name="connsiteY65" fmla="*/ 187485 h 1699653"/>
                  <a:gd name="connsiteX66" fmla="*/ 929102 w 1216433"/>
                  <a:gd name="connsiteY66" fmla="*/ 187485 h 1699653"/>
                  <a:gd name="connsiteX67" fmla="*/ 927212 w 1216433"/>
                  <a:gd name="connsiteY67" fmla="*/ 187485 h 1699653"/>
                  <a:gd name="connsiteX68" fmla="*/ 931308 w 1216433"/>
                  <a:gd name="connsiteY68" fmla="*/ 207774 h 1699653"/>
                  <a:gd name="connsiteX69" fmla="*/ 787292 w 1216433"/>
                  <a:gd name="connsiteY69" fmla="*/ 351789 h 1699653"/>
                  <a:gd name="connsiteX70" fmla="*/ 429141 w 1216433"/>
                  <a:gd name="connsiteY70" fmla="*/ 351789 h 1699653"/>
                  <a:gd name="connsiteX71" fmla="*/ 285125 w 1216433"/>
                  <a:gd name="connsiteY71" fmla="*/ 207774 h 1699653"/>
                  <a:gd name="connsiteX72" fmla="*/ 289221 w 1216433"/>
                  <a:gd name="connsiteY72" fmla="*/ 187485 h 1699653"/>
                  <a:gd name="connsiteX73" fmla="*/ 287331 w 1216433"/>
                  <a:gd name="connsiteY73" fmla="*/ 187485 h 1699653"/>
                  <a:gd name="connsiteX74" fmla="*/ 103433 w 1216433"/>
                  <a:gd name="connsiteY74" fmla="*/ 187485 h 1699653"/>
                  <a:gd name="connsiteX75" fmla="*/ 0 w 1216433"/>
                  <a:gd name="connsiteY75" fmla="*/ 290918 h 1699653"/>
                  <a:gd name="connsiteX76" fmla="*/ 0 w 1216433"/>
                  <a:gd name="connsiteY76" fmla="*/ 1123968 h 1699653"/>
                  <a:gd name="connsiteX77" fmla="*/ 0 w 1216433"/>
                  <a:gd name="connsiteY77" fmla="*/ 1596220 h 1699653"/>
                  <a:gd name="connsiteX78" fmla="*/ 103433 w 1216433"/>
                  <a:gd name="connsiteY78" fmla="*/ 1699653 h 1699653"/>
                  <a:gd name="connsiteX79" fmla="*/ 394334 w 1216433"/>
                  <a:gd name="connsiteY79" fmla="*/ 1699653 h 1699653"/>
                  <a:gd name="connsiteX80" fmla="*/ 822099 w 1216433"/>
                  <a:gd name="connsiteY80" fmla="*/ 1699653 h 1699653"/>
                  <a:gd name="connsiteX81" fmla="*/ 1113000 w 1216433"/>
                  <a:gd name="connsiteY81" fmla="*/ 1699653 h 1699653"/>
                  <a:gd name="connsiteX82" fmla="*/ 1216433 w 1216433"/>
                  <a:gd name="connsiteY82" fmla="*/ 1596220 h 1699653"/>
                  <a:gd name="connsiteX83" fmla="*/ 1216433 w 1216433"/>
                  <a:gd name="connsiteY83" fmla="*/ 1123968 h 1699653"/>
                  <a:gd name="connsiteX84" fmla="*/ 1216433 w 1216433"/>
                  <a:gd name="connsiteY84" fmla="*/ 290918 h 1699653"/>
                  <a:gd name="connsiteX85" fmla="*/ 1113000 w 1216433"/>
                  <a:gd name="connsiteY85" fmla="*/ 187485 h 1699653"/>
                  <a:gd name="connsiteX86" fmla="*/ 608216 w 1216433"/>
                  <a:gd name="connsiteY86" fmla="*/ 45278 h 1699653"/>
                  <a:gd name="connsiteX87" fmla="*/ 630008 w 1216433"/>
                  <a:gd name="connsiteY87" fmla="*/ 54304 h 1699653"/>
                  <a:gd name="connsiteX88" fmla="*/ 639034 w 1216433"/>
                  <a:gd name="connsiteY88" fmla="*/ 76095 h 1699653"/>
                  <a:gd name="connsiteX89" fmla="*/ 630008 w 1216433"/>
                  <a:gd name="connsiteY89" fmla="*/ 97887 h 1699653"/>
                  <a:gd name="connsiteX90" fmla="*/ 608216 w 1216433"/>
                  <a:gd name="connsiteY90" fmla="*/ 106913 h 1699653"/>
                  <a:gd name="connsiteX91" fmla="*/ 586425 w 1216433"/>
                  <a:gd name="connsiteY91" fmla="*/ 97887 h 1699653"/>
                  <a:gd name="connsiteX92" fmla="*/ 577399 w 1216433"/>
                  <a:gd name="connsiteY92" fmla="*/ 76095 h 1699653"/>
                  <a:gd name="connsiteX93" fmla="*/ 586425 w 1216433"/>
                  <a:gd name="connsiteY93" fmla="*/ 54304 h 1699653"/>
                  <a:gd name="connsiteX94" fmla="*/ 608679 w 1216433"/>
                  <a:gd name="connsiteY94" fmla="*/ 0 h 1699653"/>
                  <a:gd name="connsiteX95" fmla="*/ 608216 w 1216433"/>
                  <a:gd name="connsiteY95" fmla="*/ 90 h 1699653"/>
                  <a:gd name="connsiteX96" fmla="*/ 607754 w 1216433"/>
                  <a:gd name="connsiteY96" fmla="*/ 0 h 1699653"/>
                  <a:gd name="connsiteX97" fmla="*/ 542634 w 1216433"/>
                  <a:gd name="connsiteY97" fmla="*/ 26975 h 1699653"/>
                  <a:gd name="connsiteX98" fmla="*/ 519372 w 1216433"/>
                  <a:gd name="connsiteY98" fmla="*/ 66176 h 1699653"/>
                  <a:gd name="connsiteX99" fmla="*/ 517671 w 1216433"/>
                  <a:gd name="connsiteY99" fmla="*/ 106839 h 1699653"/>
                  <a:gd name="connsiteX100" fmla="*/ 517526 w 1216433"/>
                  <a:gd name="connsiteY100" fmla="*/ 106839 h 1699653"/>
                  <a:gd name="connsiteX101" fmla="*/ 517527 w 1216433"/>
                  <a:gd name="connsiteY101" fmla="*/ 112542 h 1699653"/>
                  <a:gd name="connsiteX102" fmla="*/ 513423 w 1216433"/>
                  <a:gd name="connsiteY102" fmla="*/ 122529 h 1699653"/>
                  <a:gd name="connsiteX103" fmla="*/ 513198 w 1216433"/>
                  <a:gd name="connsiteY103" fmla="*/ 123075 h 1699653"/>
                  <a:gd name="connsiteX104" fmla="*/ 502726 w 1216433"/>
                  <a:gd name="connsiteY104" fmla="*/ 127494 h 1699653"/>
                  <a:gd name="connsiteX105" fmla="*/ 429703 w 1216433"/>
                  <a:gd name="connsiteY105" fmla="*/ 127494 h 1699653"/>
                  <a:gd name="connsiteX106" fmla="*/ 429702 w 1216433"/>
                  <a:gd name="connsiteY106" fmla="*/ 127494 h 1699653"/>
                  <a:gd name="connsiteX107" fmla="*/ 416552 w 1216433"/>
                  <a:gd name="connsiteY107" fmla="*/ 130149 h 1699653"/>
                  <a:gd name="connsiteX108" fmla="*/ 396439 w 1216433"/>
                  <a:gd name="connsiteY108" fmla="*/ 134210 h 1699653"/>
                  <a:gd name="connsiteX109" fmla="*/ 384156 w 1216433"/>
                  <a:gd name="connsiteY109" fmla="*/ 142491 h 1699653"/>
                  <a:gd name="connsiteX110" fmla="*/ 369274 w 1216433"/>
                  <a:gd name="connsiteY110" fmla="*/ 152525 h 1699653"/>
                  <a:gd name="connsiteX111" fmla="*/ 344244 w 1216433"/>
                  <a:gd name="connsiteY111" fmla="*/ 212952 h 1699653"/>
                  <a:gd name="connsiteX112" fmla="*/ 396438 w 1216433"/>
                  <a:gd name="connsiteY112" fmla="*/ 291695 h 1699653"/>
                  <a:gd name="connsiteX113" fmla="*/ 422694 w 1216433"/>
                  <a:gd name="connsiteY113" fmla="*/ 296995 h 1699653"/>
                  <a:gd name="connsiteX114" fmla="*/ 429702 w 1216433"/>
                  <a:gd name="connsiteY114" fmla="*/ 298410 h 1699653"/>
                  <a:gd name="connsiteX115" fmla="*/ 429703 w 1216433"/>
                  <a:gd name="connsiteY115" fmla="*/ 298410 h 1699653"/>
                  <a:gd name="connsiteX116" fmla="*/ 786730 w 1216433"/>
                  <a:gd name="connsiteY116" fmla="*/ 298410 h 1699653"/>
                  <a:gd name="connsiteX117" fmla="*/ 786731 w 1216433"/>
                  <a:gd name="connsiteY117" fmla="*/ 298410 h 1699653"/>
                  <a:gd name="connsiteX118" fmla="*/ 793614 w 1216433"/>
                  <a:gd name="connsiteY118" fmla="*/ 297020 h 1699653"/>
                  <a:gd name="connsiteX119" fmla="*/ 819995 w 1216433"/>
                  <a:gd name="connsiteY119" fmla="*/ 291695 h 1699653"/>
                  <a:gd name="connsiteX120" fmla="*/ 872189 w 1216433"/>
                  <a:gd name="connsiteY120" fmla="*/ 212952 h 1699653"/>
                  <a:gd name="connsiteX121" fmla="*/ 847159 w 1216433"/>
                  <a:gd name="connsiteY121" fmla="*/ 152525 h 1699653"/>
                  <a:gd name="connsiteX122" fmla="*/ 832277 w 1216433"/>
                  <a:gd name="connsiteY122" fmla="*/ 142491 h 1699653"/>
                  <a:gd name="connsiteX123" fmla="*/ 819994 w 1216433"/>
                  <a:gd name="connsiteY123" fmla="*/ 134210 h 1699653"/>
                  <a:gd name="connsiteX124" fmla="*/ 799738 w 1216433"/>
                  <a:gd name="connsiteY124" fmla="*/ 130120 h 1699653"/>
                  <a:gd name="connsiteX125" fmla="*/ 786731 w 1216433"/>
                  <a:gd name="connsiteY125" fmla="*/ 127494 h 1699653"/>
                  <a:gd name="connsiteX126" fmla="*/ 786730 w 1216433"/>
                  <a:gd name="connsiteY126" fmla="*/ 127494 h 1699653"/>
                  <a:gd name="connsiteX127" fmla="*/ 713707 w 1216433"/>
                  <a:gd name="connsiteY127" fmla="*/ 127494 h 1699653"/>
                  <a:gd name="connsiteX128" fmla="*/ 703235 w 1216433"/>
                  <a:gd name="connsiteY128" fmla="*/ 123075 h 1699653"/>
                  <a:gd name="connsiteX129" fmla="*/ 703010 w 1216433"/>
                  <a:gd name="connsiteY129" fmla="*/ 122529 h 1699653"/>
                  <a:gd name="connsiteX130" fmla="*/ 698906 w 1216433"/>
                  <a:gd name="connsiteY130" fmla="*/ 112542 h 1699653"/>
                  <a:gd name="connsiteX131" fmla="*/ 698907 w 1216433"/>
                  <a:gd name="connsiteY131" fmla="*/ 106839 h 1699653"/>
                  <a:gd name="connsiteX132" fmla="*/ 698762 w 1216433"/>
                  <a:gd name="connsiteY132" fmla="*/ 106839 h 1699653"/>
                  <a:gd name="connsiteX133" fmla="*/ 697061 w 1216433"/>
                  <a:gd name="connsiteY133" fmla="*/ 66176 h 1699653"/>
                  <a:gd name="connsiteX134" fmla="*/ 673799 w 1216433"/>
                  <a:gd name="connsiteY134" fmla="*/ 26975 h 1699653"/>
                  <a:gd name="connsiteX135" fmla="*/ 608679 w 1216433"/>
                  <a:gd name="connsiteY135" fmla="*/ 0 h 16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216433" h="1699653">
                    <a:moveTo>
                      <a:pt x="977546" y="1408603"/>
                    </a:moveTo>
                    <a:lnTo>
                      <a:pt x="242216" y="1408603"/>
                    </a:lnTo>
                    <a:cubicBezTo>
                      <a:pt x="214861" y="1408603"/>
                      <a:pt x="192686" y="1430778"/>
                      <a:pt x="192686" y="1458133"/>
                    </a:cubicBezTo>
                    <a:cubicBezTo>
                      <a:pt x="192686" y="1485488"/>
                      <a:pt x="214861" y="1507663"/>
                      <a:pt x="242216" y="1507663"/>
                    </a:cubicBezTo>
                    <a:lnTo>
                      <a:pt x="977546" y="1507663"/>
                    </a:lnTo>
                    <a:cubicBezTo>
                      <a:pt x="1004901" y="1507663"/>
                      <a:pt x="1027076" y="1485488"/>
                      <a:pt x="1027076" y="1458133"/>
                    </a:cubicBezTo>
                    <a:cubicBezTo>
                      <a:pt x="1027076" y="1430778"/>
                      <a:pt x="1004901" y="1408603"/>
                      <a:pt x="977546" y="1408603"/>
                    </a:cubicBezTo>
                    <a:close/>
                    <a:moveTo>
                      <a:pt x="977546" y="1245059"/>
                    </a:moveTo>
                    <a:lnTo>
                      <a:pt x="242216" y="1245059"/>
                    </a:lnTo>
                    <a:cubicBezTo>
                      <a:pt x="214861" y="1245059"/>
                      <a:pt x="192686" y="1267234"/>
                      <a:pt x="192686" y="1294589"/>
                    </a:cubicBezTo>
                    <a:cubicBezTo>
                      <a:pt x="192686" y="1321944"/>
                      <a:pt x="214861" y="1344119"/>
                      <a:pt x="242216" y="1344119"/>
                    </a:cubicBezTo>
                    <a:lnTo>
                      <a:pt x="977546" y="1344119"/>
                    </a:lnTo>
                    <a:cubicBezTo>
                      <a:pt x="1004901" y="1344119"/>
                      <a:pt x="1027076" y="1321944"/>
                      <a:pt x="1027076" y="1294589"/>
                    </a:cubicBezTo>
                    <a:cubicBezTo>
                      <a:pt x="1027076" y="1267234"/>
                      <a:pt x="1004901" y="1245059"/>
                      <a:pt x="977546" y="1245059"/>
                    </a:cubicBezTo>
                    <a:close/>
                    <a:moveTo>
                      <a:pt x="977546" y="1081515"/>
                    </a:moveTo>
                    <a:lnTo>
                      <a:pt x="242216" y="1081515"/>
                    </a:lnTo>
                    <a:cubicBezTo>
                      <a:pt x="214861" y="1081515"/>
                      <a:pt x="192686" y="1103690"/>
                      <a:pt x="192686" y="1131045"/>
                    </a:cubicBezTo>
                    <a:cubicBezTo>
                      <a:pt x="192686" y="1158400"/>
                      <a:pt x="214861" y="1180575"/>
                      <a:pt x="242216" y="1180575"/>
                    </a:cubicBezTo>
                    <a:lnTo>
                      <a:pt x="977546" y="1180575"/>
                    </a:lnTo>
                    <a:cubicBezTo>
                      <a:pt x="1004901" y="1180575"/>
                      <a:pt x="1027076" y="1158400"/>
                      <a:pt x="1027076" y="1131045"/>
                    </a:cubicBezTo>
                    <a:cubicBezTo>
                      <a:pt x="1027076" y="1103690"/>
                      <a:pt x="1004901" y="1081515"/>
                      <a:pt x="977546" y="1081515"/>
                    </a:cubicBezTo>
                    <a:close/>
                    <a:moveTo>
                      <a:pt x="670841" y="917970"/>
                    </a:moveTo>
                    <a:lnTo>
                      <a:pt x="242216" y="917970"/>
                    </a:lnTo>
                    <a:cubicBezTo>
                      <a:pt x="214861" y="917970"/>
                      <a:pt x="192686" y="940145"/>
                      <a:pt x="192686" y="967500"/>
                    </a:cubicBezTo>
                    <a:cubicBezTo>
                      <a:pt x="192686" y="994855"/>
                      <a:pt x="214861" y="1017030"/>
                      <a:pt x="242216" y="1017030"/>
                    </a:cubicBezTo>
                    <a:lnTo>
                      <a:pt x="670841" y="1017030"/>
                    </a:lnTo>
                    <a:cubicBezTo>
                      <a:pt x="698196" y="1017030"/>
                      <a:pt x="720371" y="994855"/>
                      <a:pt x="720371" y="967500"/>
                    </a:cubicBezTo>
                    <a:cubicBezTo>
                      <a:pt x="720371" y="940145"/>
                      <a:pt x="698196" y="917970"/>
                      <a:pt x="670841" y="917970"/>
                    </a:cubicBezTo>
                    <a:close/>
                    <a:moveTo>
                      <a:pt x="670841" y="754426"/>
                    </a:moveTo>
                    <a:lnTo>
                      <a:pt x="242216" y="754426"/>
                    </a:lnTo>
                    <a:cubicBezTo>
                      <a:pt x="214861" y="754426"/>
                      <a:pt x="192686" y="776601"/>
                      <a:pt x="192686" y="803956"/>
                    </a:cubicBezTo>
                    <a:cubicBezTo>
                      <a:pt x="192686" y="831311"/>
                      <a:pt x="214861" y="853486"/>
                      <a:pt x="242216" y="853486"/>
                    </a:cubicBezTo>
                    <a:lnTo>
                      <a:pt x="670841" y="853486"/>
                    </a:lnTo>
                    <a:cubicBezTo>
                      <a:pt x="698196" y="853486"/>
                      <a:pt x="720371" y="831311"/>
                      <a:pt x="720371" y="803956"/>
                    </a:cubicBezTo>
                    <a:cubicBezTo>
                      <a:pt x="720371" y="776601"/>
                      <a:pt x="698196" y="754426"/>
                      <a:pt x="670841" y="754426"/>
                    </a:cubicBezTo>
                    <a:close/>
                    <a:moveTo>
                      <a:pt x="824831" y="701451"/>
                    </a:moveTo>
                    <a:cubicBezTo>
                      <a:pt x="832459" y="700504"/>
                      <a:pt x="840265" y="704092"/>
                      <a:pt x="844350" y="711167"/>
                    </a:cubicBezTo>
                    <a:lnTo>
                      <a:pt x="905031" y="816269"/>
                    </a:lnTo>
                    <a:lnTo>
                      <a:pt x="959214" y="762086"/>
                    </a:lnTo>
                    <a:cubicBezTo>
                      <a:pt x="966916" y="754383"/>
                      <a:pt x="979404" y="754383"/>
                      <a:pt x="987107" y="762086"/>
                    </a:cubicBezTo>
                    <a:cubicBezTo>
                      <a:pt x="994810" y="769789"/>
                      <a:pt x="994810" y="782277"/>
                      <a:pt x="987107" y="789979"/>
                    </a:cubicBezTo>
                    <a:lnTo>
                      <a:pt x="911089" y="866209"/>
                    </a:lnTo>
                    <a:cubicBezTo>
                      <a:pt x="901655" y="871655"/>
                      <a:pt x="889593" y="868424"/>
                      <a:pt x="884146" y="858990"/>
                    </a:cubicBezTo>
                    <a:lnTo>
                      <a:pt x="810188" y="730890"/>
                    </a:lnTo>
                    <a:cubicBezTo>
                      <a:pt x="804741" y="721456"/>
                      <a:pt x="807974" y="709394"/>
                      <a:pt x="817407" y="703947"/>
                    </a:cubicBezTo>
                    <a:cubicBezTo>
                      <a:pt x="819765" y="702586"/>
                      <a:pt x="822289" y="701766"/>
                      <a:pt x="824831" y="701451"/>
                    </a:cubicBezTo>
                    <a:close/>
                    <a:moveTo>
                      <a:pt x="898762" y="640412"/>
                    </a:moveTo>
                    <a:cubicBezTo>
                      <a:pt x="816021" y="640412"/>
                      <a:pt x="748946" y="707487"/>
                      <a:pt x="748946" y="790228"/>
                    </a:cubicBezTo>
                    <a:cubicBezTo>
                      <a:pt x="748946" y="872969"/>
                      <a:pt x="816021" y="940044"/>
                      <a:pt x="898762" y="940044"/>
                    </a:cubicBezTo>
                    <a:cubicBezTo>
                      <a:pt x="981503" y="940044"/>
                      <a:pt x="1048578" y="872969"/>
                      <a:pt x="1048578" y="790228"/>
                    </a:cubicBezTo>
                    <a:cubicBezTo>
                      <a:pt x="1048578" y="707487"/>
                      <a:pt x="981503" y="640412"/>
                      <a:pt x="898762" y="640412"/>
                    </a:cubicBezTo>
                    <a:close/>
                    <a:moveTo>
                      <a:pt x="670841" y="590882"/>
                    </a:moveTo>
                    <a:lnTo>
                      <a:pt x="242216" y="590882"/>
                    </a:lnTo>
                    <a:cubicBezTo>
                      <a:pt x="214861" y="590882"/>
                      <a:pt x="192686" y="613057"/>
                      <a:pt x="192686" y="640412"/>
                    </a:cubicBezTo>
                    <a:cubicBezTo>
                      <a:pt x="192686" y="667767"/>
                      <a:pt x="214861" y="689942"/>
                      <a:pt x="242216" y="689942"/>
                    </a:cubicBezTo>
                    <a:lnTo>
                      <a:pt x="670841" y="689942"/>
                    </a:lnTo>
                    <a:cubicBezTo>
                      <a:pt x="698196" y="689942"/>
                      <a:pt x="720371" y="667767"/>
                      <a:pt x="720371" y="640412"/>
                    </a:cubicBezTo>
                    <a:cubicBezTo>
                      <a:pt x="720371" y="613057"/>
                      <a:pt x="698196" y="590882"/>
                      <a:pt x="670841" y="590882"/>
                    </a:cubicBezTo>
                    <a:close/>
                    <a:moveTo>
                      <a:pt x="1079845" y="495806"/>
                    </a:moveTo>
                    <a:lnTo>
                      <a:pt x="1079846" y="1575926"/>
                    </a:lnTo>
                    <a:lnTo>
                      <a:pt x="803260" y="1575926"/>
                    </a:lnTo>
                    <a:lnTo>
                      <a:pt x="413173" y="1575926"/>
                    </a:lnTo>
                    <a:lnTo>
                      <a:pt x="136587" y="1575926"/>
                    </a:lnTo>
                    <a:lnTo>
                      <a:pt x="136588" y="495806"/>
                    </a:lnTo>
                    <a:lnTo>
                      <a:pt x="608216" y="495806"/>
                    </a:lnTo>
                    <a:close/>
                    <a:moveTo>
                      <a:pt x="1113000" y="187485"/>
                    </a:moveTo>
                    <a:lnTo>
                      <a:pt x="929102" y="187485"/>
                    </a:lnTo>
                    <a:lnTo>
                      <a:pt x="927212" y="187485"/>
                    </a:lnTo>
                    <a:lnTo>
                      <a:pt x="931308" y="207774"/>
                    </a:lnTo>
                    <a:cubicBezTo>
                      <a:pt x="931308" y="287311"/>
                      <a:pt x="866830" y="351789"/>
                      <a:pt x="787292" y="351789"/>
                    </a:cubicBezTo>
                    <a:lnTo>
                      <a:pt x="429141" y="351789"/>
                    </a:lnTo>
                    <a:cubicBezTo>
                      <a:pt x="349603" y="351789"/>
                      <a:pt x="285125" y="287311"/>
                      <a:pt x="285125" y="207774"/>
                    </a:cubicBezTo>
                    <a:lnTo>
                      <a:pt x="289221" y="187485"/>
                    </a:lnTo>
                    <a:lnTo>
                      <a:pt x="287331" y="187485"/>
                    </a:lnTo>
                    <a:lnTo>
                      <a:pt x="103433" y="187485"/>
                    </a:lnTo>
                    <a:cubicBezTo>
                      <a:pt x="46308" y="187485"/>
                      <a:pt x="0" y="233794"/>
                      <a:pt x="0" y="290918"/>
                    </a:cubicBezTo>
                    <a:lnTo>
                      <a:pt x="0" y="1123968"/>
                    </a:lnTo>
                    <a:lnTo>
                      <a:pt x="0" y="1596220"/>
                    </a:lnTo>
                    <a:cubicBezTo>
                      <a:pt x="0" y="1653345"/>
                      <a:pt x="46309" y="1699654"/>
                      <a:pt x="103433" y="1699653"/>
                    </a:cubicBezTo>
                    <a:lnTo>
                      <a:pt x="394334" y="1699653"/>
                    </a:lnTo>
                    <a:lnTo>
                      <a:pt x="822099" y="1699653"/>
                    </a:lnTo>
                    <a:lnTo>
                      <a:pt x="1113000" y="1699653"/>
                    </a:lnTo>
                    <a:cubicBezTo>
                      <a:pt x="1170124" y="1699654"/>
                      <a:pt x="1216433" y="1653345"/>
                      <a:pt x="1216433" y="1596220"/>
                    </a:cubicBezTo>
                    <a:lnTo>
                      <a:pt x="1216433" y="1123968"/>
                    </a:lnTo>
                    <a:lnTo>
                      <a:pt x="1216433" y="290918"/>
                    </a:lnTo>
                    <a:cubicBezTo>
                      <a:pt x="1216433" y="233794"/>
                      <a:pt x="1170125" y="187485"/>
                      <a:pt x="1113000" y="187485"/>
                    </a:cubicBezTo>
                    <a:close/>
                    <a:moveTo>
                      <a:pt x="608216" y="45278"/>
                    </a:moveTo>
                    <a:lnTo>
                      <a:pt x="630008" y="54304"/>
                    </a:lnTo>
                    <a:cubicBezTo>
                      <a:pt x="635585" y="59881"/>
                      <a:pt x="639034" y="67585"/>
                      <a:pt x="639034" y="76095"/>
                    </a:cubicBezTo>
                    <a:cubicBezTo>
                      <a:pt x="639034" y="84606"/>
                      <a:pt x="635585" y="92310"/>
                      <a:pt x="630008" y="97887"/>
                    </a:cubicBezTo>
                    <a:lnTo>
                      <a:pt x="608216" y="106913"/>
                    </a:lnTo>
                    <a:lnTo>
                      <a:pt x="586425" y="97887"/>
                    </a:lnTo>
                    <a:cubicBezTo>
                      <a:pt x="580848" y="92310"/>
                      <a:pt x="577399" y="84606"/>
                      <a:pt x="577399" y="76095"/>
                    </a:cubicBezTo>
                    <a:cubicBezTo>
                      <a:pt x="577399" y="67585"/>
                      <a:pt x="580848" y="59881"/>
                      <a:pt x="586425" y="54304"/>
                    </a:cubicBezTo>
                    <a:close/>
                    <a:moveTo>
                      <a:pt x="608679" y="0"/>
                    </a:moveTo>
                    <a:lnTo>
                      <a:pt x="608216" y="90"/>
                    </a:lnTo>
                    <a:lnTo>
                      <a:pt x="607754" y="0"/>
                    </a:lnTo>
                    <a:cubicBezTo>
                      <a:pt x="584186" y="1"/>
                      <a:pt x="560617" y="8992"/>
                      <a:pt x="542634" y="26975"/>
                    </a:cubicBezTo>
                    <a:cubicBezTo>
                      <a:pt x="531315" y="38294"/>
                      <a:pt x="523559" y="51825"/>
                      <a:pt x="519372" y="66176"/>
                    </a:cubicBezTo>
                    <a:lnTo>
                      <a:pt x="517671" y="106839"/>
                    </a:lnTo>
                    <a:lnTo>
                      <a:pt x="517526" y="106839"/>
                    </a:lnTo>
                    <a:lnTo>
                      <a:pt x="517527" y="112542"/>
                    </a:lnTo>
                    <a:lnTo>
                      <a:pt x="513423" y="122529"/>
                    </a:lnTo>
                    <a:lnTo>
                      <a:pt x="513198" y="123075"/>
                    </a:lnTo>
                    <a:lnTo>
                      <a:pt x="502726" y="127494"/>
                    </a:lnTo>
                    <a:lnTo>
                      <a:pt x="429703" y="127494"/>
                    </a:lnTo>
                    <a:lnTo>
                      <a:pt x="429702" y="127494"/>
                    </a:lnTo>
                    <a:lnTo>
                      <a:pt x="416552" y="130149"/>
                    </a:lnTo>
                    <a:lnTo>
                      <a:pt x="396439" y="134210"/>
                    </a:lnTo>
                    <a:lnTo>
                      <a:pt x="384156" y="142491"/>
                    </a:lnTo>
                    <a:lnTo>
                      <a:pt x="369274" y="152525"/>
                    </a:lnTo>
                    <a:cubicBezTo>
                      <a:pt x="353809" y="167989"/>
                      <a:pt x="344244" y="189354"/>
                      <a:pt x="344244" y="212952"/>
                    </a:cubicBezTo>
                    <a:cubicBezTo>
                      <a:pt x="344244" y="248351"/>
                      <a:pt x="365766" y="278722"/>
                      <a:pt x="396438" y="291695"/>
                    </a:cubicBezTo>
                    <a:lnTo>
                      <a:pt x="422694" y="296995"/>
                    </a:lnTo>
                    <a:lnTo>
                      <a:pt x="429702" y="298410"/>
                    </a:lnTo>
                    <a:lnTo>
                      <a:pt x="429703" y="298410"/>
                    </a:lnTo>
                    <a:lnTo>
                      <a:pt x="786730" y="298410"/>
                    </a:lnTo>
                    <a:lnTo>
                      <a:pt x="786731" y="298410"/>
                    </a:lnTo>
                    <a:lnTo>
                      <a:pt x="793614" y="297020"/>
                    </a:lnTo>
                    <a:lnTo>
                      <a:pt x="819995" y="291695"/>
                    </a:lnTo>
                    <a:cubicBezTo>
                      <a:pt x="850667" y="278722"/>
                      <a:pt x="872189" y="248351"/>
                      <a:pt x="872189" y="212952"/>
                    </a:cubicBezTo>
                    <a:cubicBezTo>
                      <a:pt x="872189" y="189354"/>
                      <a:pt x="862624" y="167989"/>
                      <a:pt x="847159" y="152525"/>
                    </a:cubicBezTo>
                    <a:lnTo>
                      <a:pt x="832277" y="142491"/>
                    </a:lnTo>
                    <a:lnTo>
                      <a:pt x="819994" y="134210"/>
                    </a:lnTo>
                    <a:lnTo>
                      <a:pt x="799738" y="130120"/>
                    </a:lnTo>
                    <a:lnTo>
                      <a:pt x="786731" y="127494"/>
                    </a:lnTo>
                    <a:lnTo>
                      <a:pt x="786730" y="127494"/>
                    </a:lnTo>
                    <a:lnTo>
                      <a:pt x="713707" y="127494"/>
                    </a:lnTo>
                    <a:lnTo>
                      <a:pt x="703235" y="123075"/>
                    </a:lnTo>
                    <a:lnTo>
                      <a:pt x="703010" y="122529"/>
                    </a:lnTo>
                    <a:lnTo>
                      <a:pt x="698906" y="112542"/>
                    </a:lnTo>
                    <a:lnTo>
                      <a:pt x="698907" y="106839"/>
                    </a:lnTo>
                    <a:lnTo>
                      <a:pt x="698762" y="106839"/>
                    </a:lnTo>
                    <a:lnTo>
                      <a:pt x="697061" y="66176"/>
                    </a:lnTo>
                    <a:cubicBezTo>
                      <a:pt x="692874" y="51825"/>
                      <a:pt x="685117" y="38294"/>
                      <a:pt x="673799" y="26975"/>
                    </a:cubicBezTo>
                    <a:cubicBezTo>
                      <a:pt x="655816" y="8992"/>
                      <a:pt x="632247" y="1"/>
                      <a:pt x="60867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mc:AlternateContent xmlns:mc="http://schemas.openxmlformats.org/markup-compatibility/2006" xmlns:a14="http://schemas.microsoft.com/office/drawing/2010/main">
        <mc:Choice Requires="a14">
          <p:sp>
            <p:nvSpPr>
              <p:cNvPr id="3" name="직사각형 6">
                <a:extLst>
                  <a:ext uri="{FF2B5EF4-FFF2-40B4-BE49-F238E27FC236}">
                    <a16:creationId xmlns:a16="http://schemas.microsoft.com/office/drawing/2014/main" id="{0B5E59E8-EBF7-457F-DE1C-F95D1976ACF9}"/>
                  </a:ext>
                </a:extLst>
              </p:cNvPr>
              <p:cNvSpPr>
                <a:spLocks noChangeArrowheads="1"/>
              </p:cNvSpPr>
              <p:nvPr/>
            </p:nvSpPr>
            <p:spPr bwMode="auto">
              <a:xfrm>
                <a:off x="6847522" y="2623169"/>
                <a:ext cx="2270645" cy="40011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a:lnSpc>
                    <a:spcPct val="120000"/>
                  </a:lnSpc>
                  <a:buFont typeface="Arial" panose="020B0604020202020204" pitchFamily="34" charset="0"/>
                  <a:buChar char="•"/>
                </a:pPr>
                <a:r>
                  <a:rPr lang="en-US" altLang="ko-KR" sz="2000" dirty="0">
                    <a:solidFill>
                      <a:schemeClr val="tx1">
                        <a:lumMod val="75000"/>
                        <a:lumOff val="25000"/>
                      </a:schemeClr>
                    </a:solidFill>
                    <a:cs typeface="Times New Roman" panose="02020603050405020304" pitchFamily="18" charset="0"/>
                  </a:rPr>
                  <a:t>A = </a:t>
                </a:r>
                <a14:m>
                  <m:oMath xmlns:m="http://schemas.openxmlformats.org/officeDocument/2006/math">
                    <m:r>
                      <a:rPr lang="en-US" altLang="ko-KR" sz="2000" b="0" i="0" smtClean="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altLang="ko-KR" sz="2000" i="1" smtClean="0">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2</m:t>
                        </m:r>
                      </m:sub>
                    </m:sSub>
                  </m:oMath>
                </a14:m>
                <a:r>
                  <a:rPr lang="en-US" altLang="ko-KR" sz="20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rPr>
                  <a:t>,</a:t>
                </a:r>
                <a:r>
                  <a:rPr lang="en-US" altLang="ko-KR" sz="2000" dirty="0">
                    <a:solidFill>
                      <a:schemeClr val="tx1">
                        <a:lumMod val="75000"/>
                        <a:lumOff val="25000"/>
                      </a:schemeClr>
                    </a:solidFill>
                    <a:cs typeface="Times New Roman" panose="02020603050405020304" pitchFamily="18" charset="0"/>
                  </a:rPr>
                  <a:t> </a:t>
                </a:r>
                <a14:m>
                  <m:oMath xmlns:m="http://schemas.openxmlformats.org/officeDocument/2006/math">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3</m:t>
                        </m:r>
                      </m:sub>
                    </m:sSub>
                  </m:oMath>
                </a14:m>
                <a:r>
                  <a:rPr lang="en-US" altLang="ko-KR" sz="20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rPr>
                  <a:t>)</a:t>
                </a:r>
              </a:p>
            </p:txBody>
          </p:sp>
        </mc:Choice>
        <mc:Fallback xmlns="">
          <p:sp>
            <p:nvSpPr>
              <p:cNvPr id="3" name="직사각형 6">
                <a:extLst>
                  <a:ext uri="{FF2B5EF4-FFF2-40B4-BE49-F238E27FC236}">
                    <a16:creationId xmlns:a16="http://schemas.microsoft.com/office/drawing/2014/main" id="{0B5E59E8-EBF7-457F-DE1C-F95D1976ACF9}"/>
                  </a:ext>
                </a:extLst>
              </p:cNvPr>
              <p:cNvSpPr>
                <a:spLocks noRot="1" noChangeAspect="1" noMove="1" noResize="1" noEditPoints="1" noAdjustHandles="1" noChangeArrowheads="1" noChangeShapeType="1" noTextEdit="1"/>
              </p:cNvSpPr>
              <p:nvPr/>
            </p:nvSpPr>
            <p:spPr bwMode="auto">
              <a:xfrm>
                <a:off x="6847522" y="2623169"/>
                <a:ext cx="2270645" cy="400110"/>
              </a:xfrm>
              <a:prstGeom prst="roundRect">
                <a:avLst>
                  <a:gd name="adj" fmla="val 0"/>
                </a:avLst>
              </a:prstGeom>
              <a:blipFill>
                <a:blip r:embed="rId3"/>
                <a:stretch>
                  <a:fillRect l="-2413" t="-13636" b="-21212"/>
                </a:stretch>
              </a:blipFill>
              <a:ln w="6350">
                <a:noFill/>
              </a:ln>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89396BE7-74A4-D2BD-6D52-8740F82459F1}"/>
              </a:ext>
            </a:extLst>
          </p:cNvPr>
          <p:cNvPicPr>
            <a:picLocks noChangeAspect="1"/>
          </p:cNvPicPr>
          <p:nvPr/>
        </p:nvPicPr>
        <p:blipFill>
          <a:blip r:embed="rId4"/>
          <a:stretch>
            <a:fillRect/>
          </a:stretch>
        </p:blipFill>
        <p:spPr>
          <a:xfrm>
            <a:off x="832930" y="2981505"/>
            <a:ext cx="4463424" cy="3098811"/>
          </a:xfrm>
          <a:prstGeom prst="rect">
            <a:avLst/>
          </a:prstGeom>
        </p:spPr>
      </p:pic>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4ACE4F3A-F2F6-EC5E-1F6E-3E98B6BC56E4}"/>
                  </a:ext>
                </a:extLst>
              </p:cNvPr>
              <p:cNvSpPr>
                <a:spLocks noChangeArrowheads="1"/>
              </p:cNvSpPr>
              <p:nvPr/>
            </p:nvSpPr>
            <p:spPr bwMode="auto">
              <a:xfrm>
                <a:off x="6847522" y="2981505"/>
                <a:ext cx="5023717" cy="1952712"/>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90000" tIns="0" rIns="90000" bIns="0" rtlCol="0" anchor="t" anchorCtr="0"/>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7800" indent="-177800">
                  <a:lnSpc>
                    <a:spcPct val="120000"/>
                  </a:lnSpc>
                  <a:buFont typeface="Arial" panose="020B0604020202020204" pitchFamily="34" charset="0"/>
                  <a:buChar char="•"/>
                </a:pPr>
                <a14:m>
                  <m:oMath xmlns:m="http://schemas.openxmlformats.org/officeDocument/2006/math">
                    <m:sSub>
                      <m:sSubPr>
                        <m:ctrlPr>
                          <a:rPr lang="ko-KR" altLang="ko-KR" sz="2000" i="1" smtClean="0">
                            <a:solidFill>
                              <a:schemeClr val="tx1">
                                <a:lumMod val="75000"/>
                                <a:lumOff val="25000"/>
                              </a:schemeClr>
                            </a:solidFill>
                            <a:latin typeface="Cambria Math" panose="02040503050406030204" pitchFamily="18" charset="0"/>
                            <a:ea typeface="Cambria Math" panose="02040503050406030204" pitchFamily="18" charset="0"/>
                          </a:rPr>
                        </m:ctrlPr>
                      </m:sSubPr>
                      <m:e>
                        <m:r>
                          <m:rPr>
                            <m:sty m:val="p"/>
                          </m:rPr>
                          <a:rPr lang="en-US" altLang="ko-KR" sz="20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μ</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𝐴</m:t>
                        </m:r>
                      </m:sub>
                    </m:sSub>
                    <m:d>
                      <m:dPr>
                        <m:ctrlPr>
                          <a:rPr lang="ko-KR" altLang="ko-KR" sz="2000"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ko-KR" sz="20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𝑥</m:t>
                        </m:r>
                      </m:e>
                    </m:d>
                    <m:r>
                      <a:rPr lang="en-US" altLang="ko-KR" sz="20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ko-KR" altLang="ko-KR" sz="2000" i="1">
                            <a:solidFill>
                              <a:schemeClr val="tx1">
                                <a:lumMod val="75000"/>
                                <a:lumOff val="25000"/>
                              </a:schemeClr>
                            </a:solidFill>
                            <a:effectLst/>
                            <a:latin typeface="Cambria Math" panose="02040503050406030204" pitchFamily="18" charset="0"/>
                            <a:ea typeface="Cambria Math" panose="02040503050406030204" pitchFamily="18" charset="0"/>
                          </a:rPr>
                        </m:ctrlPr>
                      </m:dPr>
                      <m:e>
                        <m:eqArr>
                          <m:eqArrPr>
                            <m:ctrlPr>
                              <a:rPr lang="ko-KR" altLang="ko-KR" sz="2000" i="1" smtClean="0">
                                <a:solidFill>
                                  <a:schemeClr val="tx1">
                                    <a:lumMod val="75000"/>
                                    <a:lumOff val="25000"/>
                                  </a:schemeClr>
                                </a:solidFill>
                                <a:effectLst/>
                                <a:latin typeface="Cambria Math" panose="02040503050406030204" pitchFamily="18" charset="0"/>
                                <a:cs typeface="Times New Roman" panose="02020603050405020304" pitchFamily="18" charset="0"/>
                              </a:rPr>
                            </m:ctrlPr>
                          </m:eqArrPr>
                          <m:e>
                            <m:f>
                              <m:f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fPr>
                              <m:num>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𝑥</m:t>
                                </m:r>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1</m:t>
                                    </m:r>
                                  </m:sub>
                                </m:sSub>
                              </m:num>
                              <m:den>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2</m:t>
                                    </m:r>
                                  </m:sub>
                                </m:s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1</m:t>
                                    </m:r>
                                  </m:sub>
                                </m:sSub>
                              </m:den>
                            </m:f>
                            <m:r>
                              <a:rPr lang="en-US" altLang="ko-KR" sz="2000" b="0" i="1"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altLang="ko-KR" sz="2000" i="1" smtClean="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ko-KR" sz="20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20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altLang="ko-KR" sz="2000" i="1" smtClean="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2</m:t>
                                </m:r>
                              </m:sub>
                            </m:sSub>
                            <m:r>
                              <a:rPr lang="en-US" altLang="ko-KR" sz="20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e>
                          <m:e>
                            <m:f>
                              <m:f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fPr>
                              <m:num>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𝑥</m:t>
                                </m:r>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1</m:t>
                                    </m:r>
                                  </m:sub>
                                </m:sSub>
                              </m:num>
                              <m:den>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2</m:t>
                                    </m:r>
                                  </m:sub>
                                </m:s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1</m:t>
                                    </m:r>
                                  </m:sub>
                                </m:sSub>
                              </m:den>
                            </m:f>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    </m:t>
                                </m:r>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2</m:t>
                                </m:r>
                              </m:sub>
                            </m:sSub>
                            <m:r>
                              <a:rPr lang="en-US" altLang="ko-KR" sz="2000" i="1" smtClean="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ko-KR" sz="20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20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altLang="ko-KR" sz="2000" i="1" smtClean="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ko-KR" sz="2000" i="1">
                                    <a:solidFill>
                                      <a:schemeClr val="tx1">
                                        <a:lumMod val="75000"/>
                                        <a:lumOff val="25000"/>
                                      </a:schemeClr>
                                    </a:solidFill>
                                    <a:latin typeface="Cambria Math" panose="02040503050406030204" pitchFamily="18" charset="0"/>
                                    <a:cs typeface="Times New Roman" panose="02020603050405020304" pitchFamily="18" charset="0"/>
                                  </a:rPr>
                                  <m:t>𝑎</m:t>
                                </m:r>
                              </m:e>
                              <m:sub>
                                <m:r>
                                  <a:rPr lang="en-US" altLang="ko-KR" sz="2000" b="0" i="1" smtClean="0">
                                    <a:solidFill>
                                      <a:schemeClr val="tx1">
                                        <a:lumMod val="75000"/>
                                        <a:lumOff val="25000"/>
                                      </a:schemeClr>
                                    </a:solidFill>
                                    <a:latin typeface="Cambria Math" panose="02040503050406030204" pitchFamily="18" charset="0"/>
                                    <a:cs typeface="Times New Roman" panose="02020603050405020304" pitchFamily="18" charset="0"/>
                                  </a:rPr>
                                  <m:t>3</m:t>
                                </m:r>
                              </m:sub>
                            </m:sSub>
                            <m:r>
                              <a:rPr lang="en-US" altLang="ko-KR" sz="2000" i="1">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e>
                          <m:e>
                            <m:r>
                              <a:rPr lang="en-US" altLang="ko-KR" sz="2000" b="0" i="1"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altLang="ko-KR" sz="2000" b="0" i="1"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𝑜𝑡h𝑒𝑟𝑤𝑖𝑠𝑒</m:t>
                            </m:r>
                          </m:e>
                        </m:eqArr>
                      </m:e>
                    </m:d>
                  </m:oMath>
                </a14:m>
                <a:endParaRPr lang="en-US" altLang="ko-KR" sz="2000"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7" name="직사각형 6">
                <a:extLst>
                  <a:ext uri="{FF2B5EF4-FFF2-40B4-BE49-F238E27FC236}">
                    <a16:creationId xmlns:a16="http://schemas.microsoft.com/office/drawing/2014/main" id="{4ACE4F3A-F2F6-EC5E-1F6E-3E98B6BC56E4}"/>
                  </a:ext>
                </a:extLst>
              </p:cNvPr>
              <p:cNvSpPr>
                <a:spLocks noRot="1" noChangeAspect="1" noMove="1" noResize="1" noEditPoints="1" noAdjustHandles="1" noChangeArrowheads="1" noChangeShapeType="1" noTextEdit="1"/>
              </p:cNvSpPr>
              <p:nvPr/>
            </p:nvSpPr>
            <p:spPr bwMode="auto">
              <a:xfrm>
                <a:off x="6847522" y="2981505"/>
                <a:ext cx="5023717" cy="1952712"/>
              </a:xfrm>
              <a:prstGeom prst="roundRect">
                <a:avLst>
                  <a:gd name="adj" fmla="val 0"/>
                </a:avLst>
              </a:prstGeom>
              <a:blipFill>
                <a:blip r:embed="rId5"/>
                <a:stretch>
                  <a:fillRect/>
                </a:stretch>
              </a:blipFill>
              <a:ln w="6350">
                <a:noFill/>
              </a:ln>
            </p:spPr>
            <p:txBody>
              <a:bodyPr/>
              <a:lstStyle/>
              <a:p>
                <a:r>
                  <a:rPr lang="ko-KR" altLang="en-US">
                    <a:noFill/>
                  </a:rPr>
                  <a:t> </a:t>
                </a:r>
              </a:p>
            </p:txBody>
          </p:sp>
        </mc:Fallback>
      </mc:AlternateContent>
      <p:sp>
        <p:nvSpPr>
          <p:cNvPr id="8" name="직사각형 7">
            <a:extLst>
              <a:ext uri="{FF2B5EF4-FFF2-40B4-BE49-F238E27FC236}">
                <a16:creationId xmlns:a16="http://schemas.microsoft.com/office/drawing/2014/main" id="{BC289E50-88AD-EE05-86E3-404E7B3B9631}"/>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9" name="직사각형 8">
            <a:extLst>
              <a:ext uri="{FF2B5EF4-FFF2-40B4-BE49-F238E27FC236}">
                <a16:creationId xmlns:a16="http://schemas.microsoft.com/office/drawing/2014/main" id="{2A39AE55-AB2D-ADF5-FF87-8437B96C0983}"/>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1" name="TextBox 10">
            <a:extLst>
              <a:ext uri="{FF2B5EF4-FFF2-40B4-BE49-F238E27FC236}">
                <a16:creationId xmlns:a16="http://schemas.microsoft.com/office/drawing/2014/main" id="{F3BCF6C8-8BDA-4094-663E-50184CBB3032}"/>
              </a:ext>
            </a:extLst>
          </p:cNvPr>
          <p:cNvSpPr txBox="1"/>
          <p:nvPr/>
        </p:nvSpPr>
        <p:spPr>
          <a:xfrm>
            <a:off x="2535340" y="1341214"/>
            <a:ext cx="6313714" cy="646331"/>
          </a:xfrm>
          <a:prstGeom prst="rect">
            <a:avLst/>
          </a:prstGeom>
          <a:noFill/>
        </p:spPr>
        <p:txBody>
          <a:bodyPr wrap="square">
            <a:spAutoFit/>
          </a:bodyPr>
          <a:lstStyle/>
          <a:p>
            <a:r>
              <a:rPr lang="en-US" altLang="ko-KR" b="0" i="0" dirty="0">
                <a:solidFill>
                  <a:srgbClr val="0F0F0F"/>
                </a:solidFill>
                <a:effectLst/>
                <a:latin typeface="Söhne"/>
              </a:rPr>
              <a:t>Fuzzy theory is based on 'degree' and deals with uncertainty, effectively handling ambiguous information</a:t>
            </a: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DA6BB22-09A6-EEA1-742F-CA55523A3546}"/>
                  </a:ext>
                </a:extLst>
              </p:cNvPr>
              <p:cNvSpPr txBox="1"/>
              <p:nvPr/>
            </p:nvSpPr>
            <p:spPr>
              <a:xfrm>
                <a:off x="5515436" y="5780601"/>
                <a:ext cx="6104020" cy="624210"/>
              </a:xfrm>
              <a:prstGeom prst="rect">
                <a:avLst/>
              </a:prstGeom>
              <a:noFill/>
            </p:spPr>
            <p:txBody>
              <a:bodyPr wrap="square">
                <a:spAutoFit/>
              </a:bodyPr>
              <a:lstStyle/>
              <a:p>
                <a:pPr algn="ctr"/>
                <a14:m>
                  <m:oMath xmlns:m="http://schemas.openxmlformats.org/officeDocument/2006/math">
                    <m:r>
                      <a:rPr lang="en-US" altLang="ko-KR" sz="1800" i="1" smtClean="0">
                        <a:solidFill>
                          <a:schemeClr val="tx1">
                            <a:lumMod val="85000"/>
                            <a:lumOff val="1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𝑘𝑋</m:t>
                    </m:r>
                    <m:r>
                      <a:rPr lang="en-US" altLang="ko-KR" sz="1800" i="1" smtClean="0">
                        <a:solidFill>
                          <a:schemeClr val="tx1">
                            <a:lumMod val="85000"/>
                            <a:lumOff val="15000"/>
                          </a:schemeClr>
                        </a:solidFill>
                        <a:effectLst/>
                        <a:latin typeface="Cambria Math" panose="02040503050406030204" pitchFamily="18" charset="0"/>
                        <a:ea typeface="맑은 고딕" panose="020B0503020000020004" pitchFamily="50" charset="-127"/>
                        <a:cs typeface="Times New Roman" panose="02020603050405020304" pitchFamily="18" charset="0"/>
                      </a:rPr>
                      <m:t>= </m:t>
                    </m:r>
                    <m:d>
                      <m:dPr>
                        <m:begChr m:val="{"/>
                        <m:endChr m:val=""/>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dPr>
                      <m:e>
                        <m:eqArr>
                          <m:eqArrPr>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eqArrPr>
                          <m:e>
                            <m:d>
                              <m:dPr>
                                <m:ctrlPr>
                                  <a:rPr lang="ko-KR" altLang="ko-KR" sz="1200" i="1" smtClean="0">
                                    <a:solidFill>
                                      <a:schemeClr val="tx1">
                                        <a:lumMod val="85000"/>
                                        <a:lumOff val="15000"/>
                                      </a:schemeClr>
                                    </a:solidFill>
                                    <a:effectLst/>
                                    <a:latin typeface="Cambria Math" panose="02040503050406030204" pitchFamily="18" charset="0"/>
                                    <a:ea typeface="Cambria Math" panose="02040503050406030204" pitchFamily="18" charset="0"/>
                                  </a:rPr>
                                </m:ctrlPr>
                              </m:dPr>
                              <m:e>
                                <m:sSub>
                                  <m:sSubPr>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𝑘𝑥</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sSub>
                                  <m:sSubPr>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e>
                            </m:d>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1800" b="0" i="1" smtClean="0">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≥0</m:t>
                            </m:r>
                          </m:e>
                          <m:e>
                            <m:d>
                              <m:dPr>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d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sSub>
                                  <m:sSubPr>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𝑘𝑥</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ko-KR" sz="1800" i="1">
                                    <a:solidFill>
                                      <a:schemeClr val="tx1">
                                        <a:lumMod val="85000"/>
                                        <a:lumOff val="15000"/>
                                      </a:schemeClr>
                                    </a:solidFill>
                                    <a:effectLst/>
                                    <a:latin typeface="Cambria Math" panose="02040503050406030204" pitchFamily="18" charset="0"/>
                                    <a:ea typeface="맑은 고딕" panose="020B0503020000020004" pitchFamily="50" charset="-127"/>
                                    <a:cs typeface="Times New Roman" panose="02020603050405020304" pitchFamily="18" charset="0"/>
                                  </a:rPr>
                                  <m:t>𝑘</m:t>
                                </m:r>
                                <m:sSub>
                                  <m:sSubPr>
                                    <m:ctrlPr>
                                      <a:rPr lang="ko-KR" altLang="ko-KR" sz="1200" i="1">
                                        <a:solidFill>
                                          <a:schemeClr val="tx1">
                                            <a:lumMod val="85000"/>
                                            <a:lumOff val="15000"/>
                                          </a:schemeClr>
                                        </a:solidFill>
                                        <a:effectLst/>
                                        <a:latin typeface="Cambria Math" panose="02040503050406030204" pitchFamily="18" charset="0"/>
                                        <a:ea typeface="Cambria Math" panose="02040503050406030204" pitchFamily="18" charset="0"/>
                                      </a:rPr>
                                    </m:ctrlPr>
                                  </m:sSubPr>
                                  <m:e>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sub>
                                </m:sSub>
                              </m:e>
                            </m:d>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altLang="ko-KR" sz="1800" i="1">
                                <a:solidFill>
                                  <a:schemeClr val="tx1">
                                    <a:lumMod val="85000"/>
                                    <a:lumOff val="15000"/>
                                  </a:schemeClr>
                                </a:solidFill>
                                <a:effectLst/>
                                <a:latin typeface="Cambria Math" panose="02040503050406030204" pitchFamily="18" charset="0"/>
                                <a:ea typeface="Times New Roman" panose="02020603050405020304" pitchFamily="18" charset="0"/>
                                <a:cs typeface="Times New Roman" panose="02020603050405020304" pitchFamily="18" charset="0"/>
                              </a:rPr>
                              <m:t>&lt;0</m:t>
                            </m:r>
                          </m:e>
                        </m:eqArr>
                      </m:e>
                    </m:d>
                  </m:oMath>
                </a14:m>
                <a:r>
                  <a:rPr lang="en-US" altLang="ko-KR" sz="1800" dirty="0">
                    <a:solidFill>
                      <a:schemeClr val="tx1">
                        <a:lumMod val="85000"/>
                        <a:lumOff val="15000"/>
                      </a:schemeClr>
                    </a:solidFill>
                    <a:effectLst/>
                    <a:latin typeface="Times New Roman" panose="02020603050405020304" pitchFamily="18" charset="0"/>
                    <a:ea typeface="맑은 고딕" panose="020B0503020000020004" pitchFamily="50" charset="-127"/>
                  </a:rPr>
                  <a:t> </a:t>
                </a:r>
                <a:endParaRPr lang="en-US" altLang="ko-KR" sz="1200" spc="-30" dirty="0">
                  <a:ln>
                    <a:solidFill>
                      <a:schemeClr val="bg1">
                        <a:lumMod val="75000"/>
                        <a:alpha val="0"/>
                      </a:schemeClr>
                    </a:solidFill>
                  </a:ln>
                  <a:solidFill>
                    <a:schemeClr val="tx1">
                      <a:lumMod val="85000"/>
                      <a:lumOff val="15000"/>
                    </a:schemeClr>
                  </a:solidFill>
                  <a:latin typeface="나눔고딕" panose="020D0604000000000000" pitchFamily="50" charset="-127"/>
                  <a:ea typeface="나눔고딕" panose="020D0604000000000000" pitchFamily="50" charset="-127"/>
                </a:endParaRPr>
              </a:p>
            </p:txBody>
          </p:sp>
        </mc:Choice>
        <mc:Fallback xmlns="">
          <p:sp>
            <p:nvSpPr>
              <p:cNvPr id="13" name="TextBox 12">
                <a:extLst>
                  <a:ext uri="{FF2B5EF4-FFF2-40B4-BE49-F238E27FC236}">
                    <a16:creationId xmlns:a16="http://schemas.microsoft.com/office/drawing/2014/main" id="{1DA6BB22-09A6-EEA1-742F-CA55523A3546}"/>
                  </a:ext>
                </a:extLst>
              </p:cNvPr>
              <p:cNvSpPr txBox="1">
                <a:spLocks noRot="1" noChangeAspect="1" noMove="1" noResize="1" noEditPoints="1" noAdjustHandles="1" noChangeArrowheads="1" noChangeShapeType="1" noTextEdit="1"/>
              </p:cNvSpPr>
              <p:nvPr/>
            </p:nvSpPr>
            <p:spPr>
              <a:xfrm>
                <a:off x="5515436" y="5780601"/>
                <a:ext cx="6104020" cy="624210"/>
              </a:xfrm>
              <a:prstGeom prst="rect">
                <a:avLst/>
              </a:prstGeom>
              <a:blipFill>
                <a:blip r:embed="rId6"/>
                <a:stretch>
                  <a:fillRect/>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376BCB8C-79C4-6E86-0DD5-A8F76E9E0BA2}"/>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7/26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45049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71CB4BF7-0242-A5CC-EFED-D04DEC99028B}"/>
              </a:ext>
            </a:extLst>
          </p:cNvPr>
          <p:cNvSpPr txBox="1"/>
          <p:nvPr/>
        </p:nvSpPr>
        <p:spPr>
          <a:xfrm>
            <a:off x="515938" y="1724564"/>
            <a:ext cx="10941529" cy="401328"/>
          </a:xfrm>
          <a:prstGeom prst="rect">
            <a:avLst/>
          </a:prstGeom>
          <a:noFill/>
        </p:spPr>
        <p:txBody>
          <a:bodyPr wrap="square">
            <a:spAutoFit/>
          </a:bodyPr>
          <a:lstStyle/>
          <a:p>
            <a:pPr marL="177800" indent="-177800" latinLnBrk="0">
              <a:lnSpc>
                <a:spcPct val="120000"/>
              </a:lnSpc>
              <a:buFont typeface="Arial" panose="020B0604020202020204" pitchFamily="34" charset="0"/>
              <a:buChar char="•"/>
            </a:pPr>
            <a:r>
              <a:rPr lang="en-US" altLang="ko-KR" b="0" i="0" dirty="0">
                <a:solidFill>
                  <a:srgbClr val="0F0F0F"/>
                </a:solidFill>
                <a:effectLst/>
                <a:latin typeface="Söhne"/>
              </a:rPr>
              <a:t>A computational method that mimics natural evolution to optimize solutions iteratively.</a:t>
            </a:r>
            <a:endParaRPr lang="en-US" altLang="ko-KR"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138" name="TextBox 137">
            <a:extLst>
              <a:ext uri="{FF2B5EF4-FFF2-40B4-BE49-F238E27FC236}">
                <a16:creationId xmlns:a16="http://schemas.microsoft.com/office/drawing/2014/main" id="{37AFD067-35EB-6CF0-882D-0101A8254584}"/>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rPr>
              <a:t>(2) Evolutionary Algorithm</a:t>
            </a:r>
            <a:endParaRPr lang="ko-KR" altLang="en-US" sz="2000" b="1" spc="-150" dirty="0">
              <a:ln w="19050">
                <a:solidFill>
                  <a:srgbClr val="2A2F70">
                    <a:alpha val="0"/>
                  </a:srgbClr>
                </a:solidFill>
              </a:ln>
              <a:solidFill>
                <a:schemeClr val="tx1"/>
              </a:solidFill>
              <a:latin typeface="나눔고딕" panose="020D0604000000000000" pitchFamily="50" charset="-127"/>
              <a:ea typeface="나눔고딕" panose="020D0604000000000000" pitchFamily="50" charset="-127"/>
            </a:endParaRPr>
          </a:p>
        </p:txBody>
      </p:sp>
      <p:sp>
        <p:nvSpPr>
          <p:cNvPr id="19" name="사각형: 둥근 모서리 18">
            <a:extLst>
              <a:ext uri="{FF2B5EF4-FFF2-40B4-BE49-F238E27FC236}">
                <a16:creationId xmlns:a16="http://schemas.microsoft.com/office/drawing/2014/main" id="{BC17438A-6636-9DE7-5E8A-7A34E841BBC0}"/>
              </a:ext>
            </a:extLst>
          </p:cNvPr>
          <p:cNvSpPr/>
          <p:nvPr/>
        </p:nvSpPr>
        <p:spPr>
          <a:xfrm>
            <a:off x="6305661" y="2490759"/>
            <a:ext cx="5301756" cy="2450211"/>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0" name="사각형: 둥근 모서리 19">
            <a:extLst>
              <a:ext uri="{FF2B5EF4-FFF2-40B4-BE49-F238E27FC236}">
                <a16:creationId xmlns:a16="http://schemas.microsoft.com/office/drawing/2014/main" id="{97A74BB5-BEFD-250C-F05D-672204CD9A2F}"/>
              </a:ext>
            </a:extLst>
          </p:cNvPr>
          <p:cNvSpPr/>
          <p:nvPr/>
        </p:nvSpPr>
        <p:spPr>
          <a:xfrm>
            <a:off x="582577" y="2490760"/>
            <a:ext cx="5301756" cy="2450211"/>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1" name="사각형: 둥근 모서리 20">
            <a:extLst>
              <a:ext uri="{FF2B5EF4-FFF2-40B4-BE49-F238E27FC236}">
                <a16:creationId xmlns:a16="http://schemas.microsoft.com/office/drawing/2014/main" id="{DFB20790-5D27-69AA-B152-E2CCFE9846F0}"/>
              </a:ext>
            </a:extLst>
          </p:cNvPr>
          <p:cNvSpPr/>
          <p:nvPr/>
        </p:nvSpPr>
        <p:spPr>
          <a:xfrm>
            <a:off x="1367862" y="2257334"/>
            <a:ext cx="3731188" cy="472067"/>
          </a:xfrm>
          <a:prstGeom prst="roundRect">
            <a:avLst>
              <a:gd name="adj" fmla="val 5000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Genetic Algorithm (GA)</a:t>
            </a:r>
          </a:p>
        </p:txBody>
      </p:sp>
      <p:sp>
        <p:nvSpPr>
          <p:cNvPr id="26" name="사각형: 둥근 모서리 25">
            <a:extLst>
              <a:ext uri="{FF2B5EF4-FFF2-40B4-BE49-F238E27FC236}">
                <a16:creationId xmlns:a16="http://schemas.microsoft.com/office/drawing/2014/main" id="{40B08B1D-DE27-684B-9EBC-A4671C88E0ED}"/>
              </a:ext>
            </a:extLst>
          </p:cNvPr>
          <p:cNvSpPr/>
          <p:nvPr/>
        </p:nvSpPr>
        <p:spPr>
          <a:xfrm>
            <a:off x="7090945" y="2257334"/>
            <a:ext cx="3731188" cy="472067"/>
          </a:xfrm>
          <a:prstGeom prst="roundRect">
            <a:avLst>
              <a:gd name="adj" fmla="val 50000"/>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Harmony</a:t>
            </a:r>
            <a:r>
              <a:rPr lang="ko-KR" altLang="en-US"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 </a:t>
            </a: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Search Algorithm (HS)</a:t>
            </a:r>
          </a:p>
        </p:txBody>
      </p:sp>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01</a:t>
            </a:r>
            <a:endParaRPr lang="ko-KR" altLang="en-US" sz="2800">
              <a:solidFill>
                <a:schemeClr val="tx1"/>
              </a:solidFill>
            </a:endParaRPr>
          </a:p>
        </p:txBody>
      </p:sp>
      <p:sp>
        <p:nvSpPr>
          <p:cNvPr id="5" name="TextBox 4">
            <a:extLst>
              <a:ext uri="{FF2B5EF4-FFF2-40B4-BE49-F238E27FC236}">
                <a16:creationId xmlns:a16="http://schemas.microsoft.com/office/drawing/2014/main" id="{FB0903DC-E6AD-4966-E1A0-1D7BFB2B6CC0}"/>
              </a:ext>
            </a:extLst>
          </p:cNvPr>
          <p:cNvSpPr txBox="1"/>
          <p:nvPr/>
        </p:nvSpPr>
        <p:spPr>
          <a:xfrm>
            <a:off x="832930" y="2907368"/>
            <a:ext cx="5051403" cy="2175980"/>
          </a:xfrm>
          <a:prstGeom prst="rect">
            <a:avLst/>
          </a:prstGeom>
          <a:noFill/>
        </p:spPr>
        <p:txBody>
          <a:bodyPr wrap="square">
            <a:spAutoFit/>
          </a:bodyPr>
          <a:lstStyle/>
          <a:p>
            <a:pPr algn="l">
              <a:buFont typeface="Arial" panose="020B0604020202020204" pitchFamily="34" charset="0"/>
              <a:buChar char="•"/>
            </a:pPr>
            <a:r>
              <a:rPr lang="en-US" altLang="ko-KR" sz="2000" b="0" i="0" dirty="0">
                <a:solidFill>
                  <a:schemeClr val="tx1">
                    <a:lumMod val="75000"/>
                    <a:lumOff val="25000"/>
                  </a:schemeClr>
                </a:solidFill>
                <a:effectLst/>
                <a:latin typeface="Söhne"/>
              </a:rPr>
              <a:t>Optimization strategy based on principles of evolution</a:t>
            </a:r>
          </a:p>
          <a:p>
            <a:pPr algn="l">
              <a:buFont typeface="Arial" panose="020B0604020202020204" pitchFamily="34" charset="0"/>
              <a:buChar char="•"/>
            </a:pPr>
            <a:r>
              <a:rPr lang="en-US" altLang="ko-KR" sz="2000" b="0" i="0" dirty="0">
                <a:solidFill>
                  <a:schemeClr val="tx1">
                    <a:lumMod val="75000"/>
                    <a:lumOff val="25000"/>
                  </a:schemeClr>
                </a:solidFill>
                <a:effectLst/>
                <a:latin typeface="Söhne"/>
              </a:rPr>
              <a:t>Develops solutions through selection, crossover, and mutation</a:t>
            </a:r>
          </a:p>
          <a:p>
            <a:pPr algn="l">
              <a:buFont typeface="Arial" panose="020B0604020202020204" pitchFamily="34" charset="0"/>
              <a:buChar char="•"/>
            </a:pPr>
            <a:r>
              <a:rPr lang="en-US" altLang="ko-KR" sz="2000" b="0" i="0" dirty="0">
                <a:solidFill>
                  <a:schemeClr val="tx1">
                    <a:lumMod val="75000"/>
                    <a:lumOff val="25000"/>
                  </a:schemeClr>
                </a:solidFill>
                <a:effectLst/>
                <a:latin typeface="Söhne"/>
              </a:rPr>
              <a:t>Applied across various industries for complex optimization problems</a:t>
            </a:r>
          </a:p>
          <a:p>
            <a:pPr algn="ctr" fontAlgn="base" latinLnBrk="0">
              <a:lnSpc>
                <a:spcPct val="120000"/>
              </a:lnSpc>
            </a:pPr>
            <a:r>
              <a:rPr lang="en-US" altLang="ko-KR" sz="1400" spc="-37" dirty="0">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rPr>
              <a:t>.</a:t>
            </a:r>
          </a:p>
        </p:txBody>
      </p:sp>
      <p:sp>
        <p:nvSpPr>
          <p:cNvPr id="6" name="TextBox 5">
            <a:extLst>
              <a:ext uri="{FF2B5EF4-FFF2-40B4-BE49-F238E27FC236}">
                <a16:creationId xmlns:a16="http://schemas.microsoft.com/office/drawing/2014/main" id="{87C161E5-0A01-0B51-59A1-D07A3299FF96}"/>
              </a:ext>
            </a:extLst>
          </p:cNvPr>
          <p:cNvSpPr txBox="1"/>
          <p:nvPr/>
        </p:nvSpPr>
        <p:spPr>
          <a:xfrm>
            <a:off x="6493712" y="2888063"/>
            <a:ext cx="5177324" cy="1938992"/>
          </a:xfrm>
          <a:prstGeom prst="rect">
            <a:avLst/>
          </a:prstGeom>
          <a:noFill/>
        </p:spPr>
        <p:txBody>
          <a:bodyPr wrap="square">
            <a:spAutoFit/>
          </a:bodyPr>
          <a:lstStyle/>
          <a:p>
            <a:pPr algn="l">
              <a:buFont typeface="Arial" panose="020B0604020202020204" pitchFamily="34" charset="0"/>
              <a:buChar char="•"/>
            </a:pPr>
            <a:r>
              <a:rPr lang="en-US" altLang="ko-KR" sz="2000" b="0" i="0" dirty="0">
                <a:solidFill>
                  <a:schemeClr val="tx1">
                    <a:lumMod val="75000"/>
                    <a:lumOff val="25000"/>
                  </a:schemeClr>
                </a:solidFill>
                <a:effectLst/>
                <a:latin typeface="Söhne"/>
              </a:rPr>
              <a:t>Optimization process inspired by musical improvisation</a:t>
            </a:r>
          </a:p>
          <a:p>
            <a:pPr algn="l">
              <a:buFont typeface="Arial" panose="020B0604020202020204" pitchFamily="34" charset="0"/>
              <a:buChar char="•"/>
            </a:pPr>
            <a:r>
              <a:rPr lang="en-US" altLang="ko-KR" sz="2000" b="0" i="0" dirty="0">
                <a:solidFill>
                  <a:schemeClr val="tx1">
                    <a:lumMod val="75000"/>
                    <a:lumOff val="25000"/>
                  </a:schemeClr>
                </a:solidFill>
                <a:effectLst/>
                <a:latin typeface="Söhne"/>
              </a:rPr>
              <a:t>Continuous solution improvement using Harmony Memory</a:t>
            </a:r>
          </a:p>
          <a:p>
            <a:pPr algn="l">
              <a:buFont typeface="Arial" panose="020B0604020202020204" pitchFamily="34" charset="0"/>
              <a:buChar char="•"/>
            </a:pPr>
            <a:r>
              <a:rPr lang="en-US" altLang="ko-KR" sz="2000" b="0" i="0" dirty="0">
                <a:solidFill>
                  <a:schemeClr val="tx1">
                    <a:lumMod val="75000"/>
                    <a:lumOff val="25000"/>
                  </a:schemeClr>
                </a:solidFill>
                <a:effectLst/>
                <a:latin typeface="Söhne"/>
              </a:rPr>
              <a:t>Efficient blend of global and local search techniques</a:t>
            </a:r>
          </a:p>
        </p:txBody>
      </p:sp>
      <p:sp>
        <p:nvSpPr>
          <p:cNvPr id="7" name="직사각형 6">
            <a:extLst>
              <a:ext uri="{FF2B5EF4-FFF2-40B4-BE49-F238E27FC236}">
                <a16:creationId xmlns:a16="http://schemas.microsoft.com/office/drawing/2014/main" id="{F2A9F525-E93A-2F41-57E9-28126C4EC2F1}"/>
              </a:ext>
            </a:extLst>
          </p:cNvPr>
          <p:cNvSpPr/>
          <p:nvPr/>
        </p:nvSpPr>
        <p:spPr>
          <a:xfrm>
            <a:off x="-1" y="5480579"/>
            <a:ext cx="12192002" cy="955923"/>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spc="-24">
              <a:solidFill>
                <a:schemeClr val="bg1"/>
              </a:solidFill>
              <a:latin typeface="나눔고딕" panose="020D0604000000000000" pitchFamily="50" charset="-127"/>
              <a:ea typeface="나눔고딕" panose="020D0604000000000000" pitchFamily="50" charset="-127"/>
            </a:endParaRPr>
          </a:p>
        </p:txBody>
      </p:sp>
      <p:sp>
        <p:nvSpPr>
          <p:cNvPr id="8" name="직사각형 7">
            <a:extLst>
              <a:ext uri="{FF2B5EF4-FFF2-40B4-BE49-F238E27FC236}">
                <a16:creationId xmlns:a16="http://schemas.microsoft.com/office/drawing/2014/main" id="{97035FDB-1332-9763-0667-AA9A9D883FD3}"/>
              </a:ext>
            </a:extLst>
          </p:cNvPr>
          <p:cNvSpPr/>
          <p:nvPr/>
        </p:nvSpPr>
        <p:spPr>
          <a:xfrm>
            <a:off x="1861209" y="5571845"/>
            <a:ext cx="8431277" cy="7733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altLang="ko-KR" sz="2000" b="0" i="0" dirty="0">
                <a:effectLst/>
                <a:latin typeface="Söhne"/>
              </a:rPr>
              <a:t>Metaheuristic approach for resolving complex and uncertain fuzzy data</a:t>
            </a:r>
          </a:p>
          <a:p>
            <a:pPr algn="l">
              <a:buFont typeface="Arial" panose="020B0604020202020204" pitchFamily="34" charset="0"/>
              <a:buChar char="•"/>
            </a:pPr>
            <a:r>
              <a:rPr lang="en-US" altLang="ko-KR" sz="2000" b="0" i="0" dirty="0">
                <a:effectLst/>
                <a:latin typeface="Söhne"/>
              </a:rPr>
              <a:t>Excellent in optimizing search spaces and managing uncertainty</a:t>
            </a:r>
          </a:p>
        </p:txBody>
      </p:sp>
      <p:sp>
        <p:nvSpPr>
          <p:cNvPr id="10" name="TextBox 9">
            <a:extLst>
              <a:ext uri="{FF2B5EF4-FFF2-40B4-BE49-F238E27FC236}">
                <a16:creationId xmlns:a16="http://schemas.microsoft.com/office/drawing/2014/main" id="{F1576BD8-5958-E6B1-51CE-1DB4314A8EA9}"/>
              </a:ext>
            </a:extLst>
          </p:cNvPr>
          <p:cNvSpPr txBox="1"/>
          <p:nvPr/>
        </p:nvSpPr>
        <p:spPr>
          <a:xfrm>
            <a:off x="4592053" y="5076132"/>
            <a:ext cx="6104020" cy="369332"/>
          </a:xfrm>
          <a:prstGeom prst="rect">
            <a:avLst/>
          </a:prstGeom>
          <a:noFill/>
        </p:spPr>
        <p:txBody>
          <a:bodyPr wrap="square">
            <a:spAutoFit/>
          </a:bodyPr>
          <a:lstStyle/>
          <a:p>
            <a:r>
              <a:rPr lang="en-US" altLang="ko-KR" b="1" i="0" dirty="0">
                <a:solidFill>
                  <a:srgbClr val="0F0F0F"/>
                </a:solidFill>
                <a:effectLst/>
                <a:latin typeface="Söhne"/>
              </a:rPr>
              <a:t>GA and HS for Fuzzy Data</a:t>
            </a:r>
            <a:endParaRPr lang="ko-KR" altLang="en-US" dirty="0"/>
          </a:p>
        </p:txBody>
      </p:sp>
      <p:sp>
        <p:nvSpPr>
          <p:cNvPr id="11" name="직사각형 10">
            <a:extLst>
              <a:ext uri="{FF2B5EF4-FFF2-40B4-BE49-F238E27FC236}">
                <a16:creationId xmlns:a16="http://schemas.microsoft.com/office/drawing/2014/main" id="{B4E506BE-EC61-36E1-7325-5B3A62B03FA4}"/>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12" name="직사각형 11">
            <a:extLst>
              <a:ext uri="{FF2B5EF4-FFF2-40B4-BE49-F238E27FC236}">
                <a16:creationId xmlns:a16="http://schemas.microsoft.com/office/drawing/2014/main" id="{C3B06503-A47C-B960-1116-7B96A9EEF7C7}"/>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3" name="TextBox 12">
            <a:extLst>
              <a:ext uri="{FF2B5EF4-FFF2-40B4-BE49-F238E27FC236}">
                <a16:creationId xmlns:a16="http://schemas.microsoft.com/office/drawing/2014/main" id="{EEDC8F2A-4780-40ED-5924-C94E45F57CEB}"/>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11/26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68878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71CB4BF7-0242-A5CC-EFED-D04DEC99028B}"/>
              </a:ext>
            </a:extLst>
          </p:cNvPr>
          <p:cNvSpPr txBox="1"/>
          <p:nvPr/>
        </p:nvSpPr>
        <p:spPr>
          <a:xfrm>
            <a:off x="515938" y="1724564"/>
            <a:ext cx="10941529" cy="733727"/>
          </a:xfrm>
          <a:prstGeom prst="rect">
            <a:avLst/>
          </a:prstGeom>
          <a:noFill/>
        </p:spPr>
        <p:txBody>
          <a:bodyPr wrap="square">
            <a:spAutoFit/>
          </a:bodyPr>
          <a:lstStyle/>
          <a:p>
            <a:pPr marL="177800" indent="-177800" latinLnBrk="0">
              <a:lnSpc>
                <a:spcPct val="120000"/>
              </a:lnSpc>
              <a:buFont typeface="Arial" panose="020B0604020202020204" pitchFamily="34" charset="0"/>
              <a:buChar char="•"/>
            </a:pPr>
            <a:r>
              <a:rPr lang="en-US" altLang="ko-KR" b="0" i="0" dirty="0">
                <a:solidFill>
                  <a:srgbClr val="0F0F0F"/>
                </a:solidFill>
                <a:effectLst/>
                <a:latin typeface="Söhne"/>
              </a:rPr>
              <a:t>Model performance measurement metrics are quantitative indicators used to assess the accuracy and efficacy of a statistical model in making predictions or decisions.</a:t>
            </a:r>
            <a:endParaRPr lang="en-US" altLang="ko-KR" spc="-30" dirty="0">
              <a:ln>
                <a:solidFill>
                  <a:schemeClr val="bg1">
                    <a:lumMod val="75000"/>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138" name="TextBox 137">
            <a:extLst>
              <a:ext uri="{FF2B5EF4-FFF2-40B4-BE49-F238E27FC236}">
                <a16:creationId xmlns:a16="http://schemas.microsoft.com/office/drawing/2014/main" id="{37AFD067-35EB-6CF0-882D-0101A8254584}"/>
              </a:ext>
            </a:extLst>
          </p:cNvPr>
          <p:cNvSpPr txBox="1"/>
          <p:nvPr/>
        </p:nvSpPr>
        <p:spPr>
          <a:xfrm>
            <a:off x="515938" y="1327129"/>
            <a:ext cx="7480300" cy="400110"/>
          </a:xfrm>
          <a:prstGeom prst="rect">
            <a:avLst/>
          </a:prstGeom>
          <a:noFill/>
        </p:spPr>
        <p:txBody>
          <a:bodyPr wrap="square">
            <a:spAutoFit/>
          </a:bodyPr>
          <a:lstStyle/>
          <a:p>
            <a:pPr defTabSz="457200" latinLnBrk="0">
              <a:defRPr/>
            </a:pPr>
            <a:r>
              <a:rPr lang="en-US" altLang="ko-KR" sz="20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(3) </a:t>
            </a:r>
            <a:r>
              <a:rPr lang="en-US" altLang="ko-KR" sz="2000" b="1" kern="0" dirty="0">
                <a:solidFill>
                  <a:schemeClr val="tx1">
                    <a:lumMod val="85000"/>
                    <a:lumOff val="15000"/>
                  </a:schemeClr>
                </a:solidFill>
                <a:effectLst/>
                <a:latin typeface="나눔고딕" panose="020D0604000000000000" pitchFamily="50" charset="-127"/>
                <a:ea typeface="나눔고딕" panose="020D0604000000000000" pitchFamily="50" charset="-127"/>
              </a:rPr>
              <a:t>Model Performance Measurement Metrics</a:t>
            </a:r>
            <a:endParaRPr lang="ko-KR" altLang="en-US" sz="20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endParaRPr>
          </a:p>
        </p:txBody>
      </p:sp>
      <p:sp>
        <p:nvSpPr>
          <p:cNvPr id="19" name="사각형: 둥근 모서리 18">
            <a:extLst>
              <a:ext uri="{FF2B5EF4-FFF2-40B4-BE49-F238E27FC236}">
                <a16:creationId xmlns:a16="http://schemas.microsoft.com/office/drawing/2014/main" id="{BC17438A-6636-9DE7-5E8A-7A34E841BBC0}"/>
              </a:ext>
            </a:extLst>
          </p:cNvPr>
          <p:cNvSpPr/>
          <p:nvPr/>
        </p:nvSpPr>
        <p:spPr>
          <a:xfrm>
            <a:off x="6305661" y="2955977"/>
            <a:ext cx="5301756" cy="2790159"/>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0" name="사각형: 둥근 모서리 19">
            <a:extLst>
              <a:ext uri="{FF2B5EF4-FFF2-40B4-BE49-F238E27FC236}">
                <a16:creationId xmlns:a16="http://schemas.microsoft.com/office/drawing/2014/main" id="{97A74BB5-BEFD-250C-F05D-672204CD9A2F}"/>
              </a:ext>
            </a:extLst>
          </p:cNvPr>
          <p:cNvSpPr/>
          <p:nvPr/>
        </p:nvSpPr>
        <p:spPr>
          <a:xfrm>
            <a:off x="582577" y="2955978"/>
            <a:ext cx="5301756" cy="2790160"/>
          </a:xfrm>
          <a:prstGeom prst="roundRect">
            <a:avLst>
              <a:gd name="adj" fmla="val 5875"/>
            </a:avLst>
          </a:prstGeom>
          <a:solidFill>
            <a:schemeClr val="bg1"/>
          </a:solid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defTabSz="457200" latinLnBrk="0">
              <a:defRPr/>
            </a:pPr>
            <a:endParaRPr lang="ko-KR" altLang="en-US" sz="2400" b="1" spc="-150">
              <a:ln w="19050">
                <a:solidFill>
                  <a:srgbClr val="2A2F70">
                    <a:alpha val="0"/>
                  </a:srgb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p:sp>
        <p:nvSpPr>
          <p:cNvPr id="21" name="사각형: 둥근 모서리 20">
            <a:extLst>
              <a:ext uri="{FF2B5EF4-FFF2-40B4-BE49-F238E27FC236}">
                <a16:creationId xmlns:a16="http://schemas.microsoft.com/office/drawing/2014/main" id="{DFB20790-5D27-69AA-B152-E2CCFE9846F0}"/>
              </a:ext>
            </a:extLst>
          </p:cNvPr>
          <p:cNvSpPr/>
          <p:nvPr/>
        </p:nvSpPr>
        <p:spPr>
          <a:xfrm>
            <a:off x="1367862" y="2722552"/>
            <a:ext cx="3731188" cy="472067"/>
          </a:xfrm>
          <a:prstGeom prst="roundRect">
            <a:avLst>
              <a:gd name="adj" fmla="val 50000"/>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FRMSE</a:t>
            </a:r>
          </a:p>
        </p:txBody>
      </p:sp>
      <p:sp>
        <p:nvSpPr>
          <p:cNvPr id="26" name="사각형: 둥근 모서리 25">
            <a:extLst>
              <a:ext uri="{FF2B5EF4-FFF2-40B4-BE49-F238E27FC236}">
                <a16:creationId xmlns:a16="http://schemas.microsoft.com/office/drawing/2014/main" id="{40B08B1D-DE27-684B-9EBC-A4671C88E0ED}"/>
              </a:ext>
            </a:extLst>
          </p:cNvPr>
          <p:cNvSpPr/>
          <p:nvPr/>
        </p:nvSpPr>
        <p:spPr>
          <a:xfrm>
            <a:off x="7090945" y="2722552"/>
            <a:ext cx="3731188" cy="472067"/>
          </a:xfrm>
          <a:prstGeom prst="roundRect">
            <a:avLst>
              <a:gd name="adj" fmla="val 50000"/>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62" dirty="0">
                <a:ln>
                  <a:solidFill>
                    <a:srgbClr val="4F81BD">
                      <a:shade val="50000"/>
                      <a:alpha val="0"/>
                    </a:srgbClr>
                  </a:solidFill>
                </a:ln>
                <a:solidFill>
                  <a:schemeClr val="bg1"/>
                </a:solidFill>
                <a:latin typeface="나눔고딕" panose="020D0604000000000000" pitchFamily="50" charset="-127"/>
                <a:ea typeface="나눔고딕" panose="020D0604000000000000" pitchFamily="50" charset="-127"/>
              </a:rPr>
              <a:t>FMAE</a:t>
            </a:r>
          </a:p>
        </p:txBody>
      </p:sp>
      <p:sp>
        <p:nvSpPr>
          <p:cNvPr id="27" name="사각형: 둥근 모서리 26">
            <a:extLst>
              <a:ext uri="{FF2B5EF4-FFF2-40B4-BE49-F238E27FC236}">
                <a16:creationId xmlns:a16="http://schemas.microsoft.com/office/drawing/2014/main" id="{E4B8B673-8BA1-0CD2-BE79-C1ABAEB8A622}"/>
              </a:ext>
            </a:extLst>
          </p:cNvPr>
          <p:cNvSpPr/>
          <p:nvPr/>
        </p:nvSpPr>
        <p:spPr>
          <a:xfrm>
            <a:off x="515938" y="270256"/>
            <a:ext cx="633984" cy="664820"/>
          </a:xfrm>
          <a:prstGeom prst="roundRect">
            <a:avLst>
              <a:gd name="adj" fmla="val 9936"/>
            </a:avLst>
          </a:prstGeom>
          <a:solidFill>
            <a:schemeClr val="bg1"/>
          </a:solidFill>
          <a:ln w="12700">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threePt" dir="t"/>
            </a:scene3d>
            <a:sp3d>
              <a:bevelT w="1270" h="1270"/>
            </a:sp3d>
          </a:bodyPr>
          <a:lstStyle/>
          <a:p>
            <a:pPr algn="ctr"/>
            <a:r>
              <a:rPr kumimoji="0" lang="en-US" altLang="ko-KR" sz="2800" b="1" i="0" u="none" strike="noStrike" kern="1200" cap="none" spc="-150" normalizeH="0" baseline="0" noProof="0">
                <a:ln w="19050">
                  <a:solidFill>
                    <a:srgbClr val="2A2F70">
                      <a:alpha val="0"/>
                    </a:srgbClr>
                  </a:solidFill>
                </a:ln>
                <a:solidFill>
                  <a:schemeClr val="tx1"/>
                </a:solidFill>
                <a:effectLst/>
                <a:uLnTx/>
                <a:uFillTx/>
                <a:latin typeface="나눔고딕" panose="020D0604000000000000" pitchFamily="50" charset="-127"/>
                <a:ea typeface="나눔고딕" panose="020D0604000000000000" pitchFamily="50" charset="-127"/>
              </a:rPr>
              <a:t>01</a:t>
            </a:r>
            <a:endParaRPr lang="ko-KR" altLang="en-US" sz="280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BBC8E-C4C9-47D3-2F35-E5174F512840}"/>
                  </a:ext>
                </a:extLst>
              </p:cNvPr>
              <p:cNvSpPr txBox="1"/>
              <p:nvPr/>
            </p:nvSpPr>
            <p:spPr>
              <a:xfrm>
                <a:off x="750626" y="3386747"/>
                <a:ext cx="4965658" cy="2326471"/>
              </a:xfrm>
              <a:prstGeom prst="rect">
                <a:avLst/>
              </a:prstGeom>
              <a:noFill/>
            </p:spPr>
            <p:txBody>
              <a:bodyPr wrap="square">
                <a:spAutoFit/>
              </a:bodyPr>
              <a:lstStyle/>
              <a:p>
                <a:pPr algn="l">
                  <a:buFont typeface="Arial" panose="020B0604020202020204" pitchFamily="34" charset="0"/>
                  <a:buChar char="•"/>
                </a:pPr>
                <a:r>
                  <a:rPr lang="en-US" altLang="ko-KR" sz="1600" b="0" i="0" dirty="0">
                    <a:solidFill>
                      <a:srgbClr val="0F0F0F"/>
                    </a:solidFill>
                    <a:effectLst/>
                    <a:latin typeface="Söhne"/>
                  </a:rPr>
                  <a:t>FRMSE extends the traditional RMSE by incorporating fuzzy set theory, allowing for a more nuanced assessment of model predictions by accounting for uncertainty in the data.</a:t>
                </a:r>
              </a:p>
              <a:p>
                <a:pPr algn="l"/>
                <a:endParaRPr lang="en-US" altLang="ko-KR" sz="1400" spc="-37" dirty="0">
                  <a:ln>
                    <a:solidFill>
                      <a:schemeClr val="accent1">
                        <a:alpha val="0"/>
                      </a:schemeClr>
                    </a:solidFill>
                  </a:ln>
                  <a:solidFill>
                    <a:srgbClr val="374151"/>
                  </a:solidFill>
                  <a:latin typeface="Söhne"/>
                  <a:ea typeface="나눔고딕" panose="020D0604000000000000" pitchFamily="50" charset="-127"/>
                </a:endParaRPr>
              </a:p>
              <a:p>
                <a:pPr/>
                <a14:m>
                  <m:oMathPara xmlns:m="http://schemas.openxmlformats.org/officeDocument/2006/math">
                    <m:oMathParaPr>
                      <m:jc m:val="centerGroup"/>
                    </m:oMathParaPr>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rPr>
                        <m:t>𝐹𝑅𝑀𝑆𝐸</m:t>
                      </m:r>
                      <m:r>
                        <a:rPr lang="en-US" altLang="ko-KR" sz="1800" i="1" smtClean="0">
                          <a:effectLst/>
                          <a:latin typeface="Cambria Math" panose="02040503050406030204" pitchFamily="18" charset="0"/>
                          <a:ea typeface="맑은 고딕" panose="020B0503020000020004" pitchFamily="50" charset="-127"/>
                        </a:rPr>
                        <m:t> = </m:t>
                      </m:r>
                      <m:rad>
                        <m:radPr>
                          <m:degHide m:val="on"/>
                          <m:ctrlPr>
                            <a:rPr lang="ko-KR" altLang="ko-KR" sz="1800" i="1">
                              <a:effectLst/>
                              <a:latin typeface="Cambria Math" panose="02040503050406030204" pitchFamily="18" charset="0"/>
                              <a:ea typeface="Cambria Math" panose="02040503050406030204" pitchFamily="18" charset="0"/>
                            </a:rPr>
                          </m:ctrlPr>
                        </m:radPr>
                        <m:deg/>
                        <m:e>
                          <m:f>
                            <m:fPr>
                              <m:ctrlPr>
                                <a:rPr lang="ko-KR" altLang="ko-KR" sz="1800" i="1">
                                  <a:effectLst/>
                                  <a:latin typeface="Cambria Math" panose="02040503050406030204" pitchFamily="18" charset="0"/>
                                  <a:ea typeface="Cambria Math" panose="02040503050406030204" pitchFamily="18" charset="0"/>
                                </a:rPr>
                              </m:ctrlPr>
                            </m:fPr>
                            <m:num>
                              <m:r>
                                <a:rPr lang="en-US" altLang="ko-KR" sz="1800" i="1">
                                  <a:effectLst/>
                                  <a:latin typeface="Cambria Math" panose="02040503050406030204" pitchFamily="18" charset="0"/>
                                  <a:ea typeface="맑은 고딕" panose="020B0503020000020004" pitchFamily="50" charset="-127"/>
                                </a:rPr>
                                <m:t>1</m:t>
                              </m:r>
                            </m:num>
                            <m:den>
                              <m:r>
                                <a:rPr lang="en-US" altLang="ko-KR" sz="1800" i="1">
                                  <a:effectLst/>
                                  <a:latin typeface="Cambria Math" panose="02040503050406030204" pitchFamily="18" charset="0"/>
                                  <a:ea typeface="맑은 고딕" panose="020B0503020000020004" pitchFamily="50" charset="-127"/>
                                </a:rPr>
                                <m:t>𝑛</m:t>
                              </m:r>
                            </m:den>
                          </m:f>
                          <m:nary>
                            <m:naryPr>
                              <m:chr m:val="∑"/>
                              <m:limLoc m:val="subSup"/>
                              <m:ctrlPr>
                                <a:rPr lang="ko-KR" altLang="ko-KR" sz="1800" i="1">
                                  <a:effectLst/>
                                  <a:latin typeface="Cambria Math" panose="02040503050406030204" pitchFamily="18" charset="0"/>
                                  <a:ea typeface="Cambria Math" panose="02040503050406030204" pitchFamily="18" charset="0"/>
                                </a:rPr>
                              </m:ctrlPr>
                            </m:naryPr>
                            <m:sub>
                              <m:r>
                                <a:rPr lang="en-US" altLang="ko-KR" sz="1800" i="1">
                                  <a:effectLst/>
                                  <a:latin typeface="Cambria Math" panose="02040503050406030204" pitchFamily="18" charset="0"/>
                                  <a:ea typeface="맑은 고딕" panose="020B0503020000020004" pitchFamily="50" charset="-127"/>
                                </a:rPr>
                                <m:t>𝑖</m:t>
                              </m:r>
                              <m:r>
                                <a:rPr lang="en-US" altLang="ko-KR" sz="1800" i="1">
                                  <a:effectLst/>
                                  <a:latin typeface="Cambria Math" panose="02040503050406030204" pitchFamily="18" charset="0"/>
                                  <a:ea typeface="맑은 고딕" panose="020B0503020000020004" pitchFamily="50" charset="-127"/>
                                </a:rPr>
                                <m:t>=1</m:t>
                              </m:r>
                            </m:sub>
                            <m:sup>
                              <m:r>
                                <a:rPr lang="en-US" altLang="ko-KR" sz="1800" i="1">
                                  <a:effectLst/>
                                  <a:latin typeface="Cambria Math" panose="02040503050406030204" pitchFamily="18" charset="0"/>
                                  <a:ea typeface="맑은 고딕" panose="020B0503020000020004" pitchFamily="50" charset="-127"/>
                                </a:rPr>
                                <m:t>𝑛</m:t>
                              </m:r>
                            </m:sup>
                            <m:e>
                              <m:sSub>
                                <m:sSubPr>
                                  <m:ctrlPr>
                                    <a:rPr lang="ko-KR" altLang="ko-KR" sz="1800"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rPr>
                                    <m:t>𝐷</m:t>
                                  </m:r>
                                </m:e>
                                <m:sub>
                                  <m:r>
                                    <a:rPr lang="en-US" altLang="ko-KR" sz="1800" i="1">
                                      <a:effectLst/>
                                      <a:latin typeface="Cambria Math" panose="02040503050406030204" pitchFamily="18" charset="0"/>
                                      <a:ea typeface="맑은 고딕" panose="020B0503020000020004" pitchFamily="50" charset="-127"/>
                                    </a:rPr>
                                    <m:t>2</m:t>
                                  </m:r>
                                </m:sub>
                              </m:sSub>
                              <m:sSup>
                                <m:sSupPr>
                                  <m:ctrlPr>
                                    <a:rPr lang="ko-KR" altLang="ko-KR" sz="1800" i="1">
                                      <a:effectLst/>
                                      <a:latin typeface="Cambria Math" panose="02040503050406030204" pitchFamily="18" charset="0"/>
                                      <a:ea typeface="Cambria Math" panose="02040503050406030204" pitchFamily="18" charset="0"/>
                                    </a:rPr>
                                  </m:ctrlPr>
                                </m:sSupPr>
                                <m:e>
                                  <m:r>
                                    <a:rPr lang="en-US" altLang="ko-KR" sz="1800" i="1">
                                      <a:effectLst/>
                                      <a:latin typeface="Cambria Math" panose="02040503050406030204" pitchFamily="18" charset="0"/>
                                      <a:ea typeface="맑은 고딕" panose="020B0503020000020004" pitchFamily="50" charset="-127"/>
                                    </a:rPr>
                                    <m:t>(</m:t>
                                  </m:r>
                                  <m:sSub>
                                    <m:sSubPr>
                                      <m:ctrlPr>
                                        <a:rPr lang="ko-KR" altLang="ko-KR" sz="1800" i="1">
                                          <a:solidFill>
                                            <a:srgbClr val="000000"/>
                                          </a:solidFill>
                                          <a:effectLst/>
                                          <a:latin typeface="Cambria Math" panose="02040503050406030204" pitchFamily="18" charset="0"/>
                                          <a:ea typeface="Cambria Math" panose="02040503050406030204" pitchFamily="18" charset="0"/>
                                        </a:rPr>
                                      </m:ctrlPr>
                                    </m:sSubPr>
                                    <m:e>
                                      <m:acc>
                                        <m:accPr>
                                          <m:chr m:val="̃"/>
                                          <m:ctrlPr>
                                            <a:rPr lang="ko-KR" altLang="ko-KR" sz="1800" i="1">
                                              <a:solidFill>
                                                <a:srgbClr val="000000"/>
                                              </a:solidFill>
                                              <a:effectLst/>
                                              <a:latin typeface="Cambria Math" panose="02040503050406030204" pitchFamily="18" charset="0"/>
                                              <a:ea typeface="Cambria Math" panose="02040503050406030204" pitchFamily="18" charset="0"/>
                                            </a:rPr>
                                          </m:ctrlPr>
                                        </m:accPr>
                                        <m:e>
                                          <m:r>
                                            <a:rPr lang="en-US" altLang="ko-KR" sz="1800" i="1">
                                              <a:solidFill>
                                                <a:srgbClr val="000000"/>
                                              </a:solidFill>
                                              <a:effectLst/>
                                              <a:latin typeface="Cambria Math" panose="02040503050406030204" pitchFamily="18" charset="0"/>
                                              <a:ea typeface="Times New Roman" panose="02020603050405020304" pitchFamily="18" charset="0"/>
                                            </a:rPr>
                                            <m:t>𝑌</m:t>
                                          </m:r>
                                        </m:e>
                                      </m:acc>
                                    </m:e>
                                    <m:sub>
                                      <m:r>
                                        <a:rPr lang="en-US" altLang="ko-KR" sz="1800" i="1">
                                          <a:solidFill>
                                            <a:srgbClr val="000000"/>
                                          </a:solidFill>
                                          <a:effectLst/>
                                          <a:latin typeface="Cambria Math" panose="02040503050406030204" pitchFamily="18" charset="0"/>
                                          <a:ea typeface="Times New Roman" panose="02020603050405020304" pitchFamily="18" charset="0"/>
                                        </a:rPr>
                                        <m:t>𝑖</m:t>
                                      </m:r>
                                      <m:r>
                                        <a:rPr lang="en-US" altLang="ko-KR" sz="1800" i="1">
                                          <a:solidFill>
                                            <a:srgbClr val="000000"/>
                                          </a:solidFill>
                                          <a:effectLst/>
                                          <a:latin typeface="Cambria Math" panose="02040503050406030204" pitchFamily="18" charset="0"/>
                                          <a:ea typeface="Times New Roman" panose="02020603050405020304" pitchFamily="18" charset="0"/>
                                        </a:rPr>
                                        <m:t> </m:t>
                                      </m:r>
                                    </m:sub>
                                  </m:sSub>
                                  <m:r>
                                    <a:rPr lang="en-US" altLang="ko-KR" sz="1800" i="1">
                                      <a:solidFill>
                                        <a:srgbClr val="000000"/>
                                      </a:solidFill>
                                      <a:effectLst/>
                                      <a:latin typeface="Cambria Math" panose="02040503050406030204" pitchFamily="18" charset="0"/>
                                      <a:ea typeface="Times New Roman" panose="02020603050405020304" pitchFamily="18" charset="0"/>
                                    </a:rPr>
                                    <m:t>− </m:t>
                                  </m:r>
                                  <m:acc>
                                    <m:accPr>
                                      <m:chr m:val="̂"/>
                                      <m:ctrlPr>
                                        <a:rPr lang="ko-KR" altLang="ko-KR" sz="1800" i="1">
                                          <a:effectLst/>
                                          <a:latin typeface="Cambria Math" panose="02040503050406030204" pitchFamily="18" charset="0"/>
                                          <a:ea typeface="Cambria Math" panose="02040503050406030204" pitchFamily="18" charset="0"/>
                                        </a:rPr>
                                      </m:ctrlPr>
                                    </m:accPr>
                                    <m:e>
                                      <m:sSub>
                                        <m:sSubPr>
                                          <m:ctrlPr>
                                            <a:rPr lang="ko-KR" altLang="ko-KR" sz="1800" i="1">
                                              <a:effectLst/>
                                              <a:latin typeface="Cambria Math" panose="02040503050406030204" pitchFamily="18" charset="0"/>
                                              <a:ea typeface="Cambria Math" panose="02040503050406030204" pitchFamily="18" charset="0"/>
                                            </a:rPr>
                                          </m:ctrlPr>
                                        </m:sSubPr>
                                        <m:e>
                                          <m:r>
                                            <a:rPr lang="en-US" altLang="ko-KR" sz="1800" i="1">
                                              <a:effectLst/>
                                              <a:latin typeface="Cambria Math" panose="02040503050406030204" pitchFamily="18" charset="0"/>
                                              <a:ea typeface="맑은 고딕" panose="020B0503020000020004" pitchFamily="50" charset="-127"/>
                                            </a:rPr>
                                            <m:t>𝑌</m:t>
                                          </m:r>
                                        </m:e>
                                        <m:sub>
                                          <m:r>
                                            <a:rPr lang="en-US" altLang="ko-KR" sz="1800" i="1">
                                              <a:effectLst/>
                                              <a:latin typeface="Cambria Math" panose="02040503050406030204" pitchFamily="18" charset="0"/>
                                              <a:ea typeface="맑은 고딕" panose="020B0503020000020004" pitchFamily="50" charset="-127"/>
                                            </a:rPr>
                                            <m:t>𝑖</m:t>
                                          </m:r>
                                        </m:sub>
                                      </m:sSub>
                                    </m:e>
                                  </m:acc>
                                  <m:r>
                                    <a:rPr lang="en-US" altLang="ko-KR" sz="1800" i="1">
                                      <a:effectLst/>
                                      <a:latin typeface="Cambria Math" panose="02040503050406030204" pitchFamily="18" charset="0"/>
                                      <a:ea typeface="맑은 고딕" panose="020B0503020000020004" pitchFamily="50" charset="-127"/>
                                    </a:rPr>
                                    <m:t>)</m:t>
                                  </m:r>
                                </m:e>
                                <m:sup>
                                  <m:r>
                                    <a:rPr lang="en-US" altLang="ko-KR" sz="1800" i="1">
                                      <a:effectLst/>
                                      <a:latin typeface="Cambria Math" panose="02040503050406030204" pitchFamily="18" charset="0"/>
                                      <a:ea typeface="맑은 고딕" panose="020B0503020000020004" pitchFamily="50" charset="-127"/>
                                    </a:rPr>
                                    <m:t>2</m:t>
                                  </m:r>
                                </m:sup>
                              </m:sSup>
                            </m:e>
                          </m:nary>
                        </m:e>
                      </m:rad>
                    </m:oMath>
                  </m:oMathPara>
                </a14:m>
                <a:endParaRPr lang="ko-KR" altLang="ko-KR" sz="1800" dirty="0">
                  <a:effectLst/>
                  <a:latin typeface="Times New Roman" panose="02020603050405020304" pitchFamily="18" charset="0"/>
                  <a:ea typeface="Times New Roman" panose="02020603050405020304" pitchFamily="18" charset="0"/>
                </a:endParaRPr>
              </a:p>
              <a:p>
                <a:pPr algn="l"/>
                <a:endParaRPr lang="en-US" altLang="ko-KR" sz="1400" spc="-37" dirty="0">
                  <a:ln>
                    <a:solidFill>
                      <a:schemeClr val="accent1">
                        <a:alpha val="0"/>
                      </a:schemeClr>
                    </a:solidFill>
                  </a:ln>
                  <a:solidFill>
                    <a:schemeClr val="tx1">
                      <a:lumMod val="75000"/>
                      <a:lumOff val="25000"/>
                    </a:schemeClr>
                  </a:solidFill>
                  <a:latin typeface="나눔고딕" panose="020D0604000000000000" pitchFamily="50" charset="-127"/>
                  <a:ea typeface="나눔고딕" panose="020D0604000000000000" pitchFamily="50" charset="-127"/>
                </a:endParaRPr>
              </a:p>
            </p:txBody>
          </p:sp>
        </mc:Choice>
        <mc:Fallback xmlns="">
          <p:sp>
            <p:nvSpPr>
              <p:cNvPr id="4" name="TextBox 3">
                <a:extLst>
                  <a:ext uri="{FF2B5EF4-FFF2-40B4-BE49-F238E27FC236}">
                    <a16:creationId xmlns:a16="http://schemas.microsoft.com/office/drawing/2014/main" id="{ADCBBC8E-C4C9-47D3-2F35-E5174F512840}"/>
                  </a:ext>
                </a:extLst>
              </p:cNvPr>
              <p:cNvSpPr txBox="1">
                <a:spLocks noRot="1" noChangeAspect="1" noMove="1" noResize="1" noEditPoints="1" noAdjustHandles="1" noChangeArrowheads="1" noChangeShapeType="1" noTextEdit="1"/>
              </p:cNvSpPr>
              <p:nvPr/>
            </p:nvSpPr>
            <p:spPr>
              <a:xfrm>
                <a:off x="750626" y="3386747"/>
                <a:ext cx="4965658" cy="2326471"/>
              </a:xfrm>
              <a:prstGeom prst="rect">
                <a:avLst/>
              </a:prstGeom>
              <a:blipFill>
                <a:blip r:embed="rId2"/>
                <a:stretch>
                  <a:fillRect l="-613" t="-787" r="-85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6B3B852-D4F6-97E1-9875-9D804D74D424}"/>
                  </a:ext>
                </a:extLst>
              </p:cNvPr>
              <p:cNvSpPr txBox="1"/>
              <p:nvPr/>
            </p:nvSpPr>
            <p:spPr>
              <a:xfrm>
                <a:off x="6463032" y="3428044"/>
                <a:ext cx="5163501" cy="2002471"/>
              </a:xfrm>
              <a:prstGeom prst="rect">
                <a:avLst/>
              </a:prstGeom>
              <a:noFill/>
            </p:spPr>
            <p:txBody>
              <a:bodyPr wrap="square">
                <a:spAutoFit/>
              </a:bodyPr>
              <a:lstStyle/>
              <a:p>
                <a:pPr algn="l">
                  <a:buFont typeface="Arial" panose="020B0604020202020204" pitchFamily="34" charset="0"/>
                  <a:buChar char="•"/>
                </a:pPr>
                <a:r>
                  <a:rPr lang="en-US" altLang="ko-KR" sz="1600" b="0" i="0" dirty="0">
                    <a:solidFill>
                      <a:srgbClr val="0F0F0F"/>
                    </a:solidFill>
                    <a:effectLst/>
                    <a:latin typeface="Söhne"/>
                  </a:rPr>
                  <a:t>FMAE integrates fuzzy set theory into traditional MAE, weighting errors based on the degree of uncertainty and providing a more robust measure for datasets with outliers or imprecise values.</a:t>
                </a:r>
              </a:p>
              <a:p>
                <a:pPr algn="l"/>
                <a:endParaRPr lang="en-US" altLang="ko-KR" sz="1400" dirty="0">
                  <a:solidFill>
                    <a:srgbClr val="374151"/>
                  </a:solidFill>
                  <a:latin typeface="Söhne"/>
                </a:endParaRPr>
              </a:p>
              <a:p>
                <a:pPr/>
                <a14:m>
                  <m:oMathPara xmlns:m="http://schemas.openxmlformats.org/officeDocument/2006/math">
                    <m:oMathParaPr>
                      <m:jc m:val="centerGroup"/>
                    </m:oMathParaPr>
                    <m:oMath xmlns:m="http://schemas.openxmlformats.org/officeDocument/2006/math">
                      <m:r>
                        <a:rPr lang="en-US" altLang="ko-KR" sz="1600" i="1" smtClean="0">
                          <a:effectLst/>
                          <a:latin typeface="Cambria Math" panose="02040503050406030204" pitchFamily="18" charset="0"/>
                          <a:ea typeface="맑은 고딕" panose="020B0503020000020004" pitchFamily="50" charset="-127"/>
                        </a:rPr>
                        <m:t>𝐹𝑀𝐴𝐸</m:t>
                      </m:r>
                      <m:r>
                        <a:rPr lang="en-US" altLang="ko-KR" sz="1600" i="1" smtClean="0">
                          <a:effectLst/>
                          <a:latin typeface="Cambria Math" panose="02040503050406030204" pitchFamily="18" charset="0"/>
                          <a:ea typeface="맑은 고딕" panose="020B0503020000020004" pitchFamily="50" charset="-127"/>
                        </a:rPr>
                        <m:t> = </m:t>
                      </m:r>
                      <m:f>
                        <m:fPr>
                          <m:ctrlPr>
                            <a:rPr lang="ko-KR" altLang="ko-KR" sz="1600" i="1">
                              <a:effectLst/>
                              <a:latin typeface="Cambria Math" panose="02040503050406030204" pitchFamily="18" charset="0"/>
                              <a:ea typeface="Cambria Math" panose="02040503050406030204" pitchFamily="18" charset="0"/>
                            </a:rPr>
                          </m:ctrlPr>
                        </m:fPr>
                        <m:num>
                          <m:r>
                            <a:rPr lang="en-US" altLang="ko-KR" sz="1600" i="1">
                              <a:effectLst/>
                              <a:latin typeface="Cambria Math" panose="02040503050406030204" pitchFamily="18" charset="0"/>
                              <a:ea typeface="맑은 고딕" panose="020B0503020000020004" pitchFamily="50" charset="-127"/>
                            </a:rPr>
                            <m:t>1</m:t>
                          </m:r>
                        </m:num>
                        <m:den>
                          <m:r>
                            <a:rPr lang="en-US" altLang="ko-KR" sz="1600" i="1">
                              <a:effectLst/>
                              <a:latin typeface="Cambria Math" panose="02040503050406030204" pitchFamily="18" charset="0"/>
                              <a:ea typeface="맑은 고딕" panose="020B0503020000020004" pitchFamily="50" charset="-127"/>
                            </a:rPr>
                            <m:t>𝑛</m:t>
                          </m:r>
                        </m:den>
                      </m:f>
                      <m:nary>
                        <m:naryPr>
                          <m:chr m:val="∑"/>
                          <m:limLoc m:val="subSup"/>
                          <m:ctrlPr>
                            <a:rPr lang="ko-KR" altLang="ko-KR" sz="1600" i="1">
                              <a:effectLst/>
                              <a:latin typeface="Cambria Math" panose="02040503050406030204" pitchFamily="18" charset="0"/>
                              <a:ea typeface="Cambria Math" panose="02040503050406030204" pitchFamily="18" charset="0"/>
                            </a:rPr>
                          </m:ctrlPr>
                        </m:naryPr>
                        <m:sub>
                          <m:r>
                            <a:rPr lang="en-US" altLang="ko-KR" sz="1600" i="1">
                              <a:effectLst/>
                              <a:latin typeface="Cambria Math" panose="02040503050406030204" pitchFamily="18" charset="0"/>
                              <a:ea typeface="맑은 고딕" panose="020B0503020000020004" pitchFamily="50" charset="-127"/>
                            </a:rPr>
                            <m:t>𝑖</m:t>
                          </m:r>
                          <m:r>
                            <a:rPr lang="en-US" altLang="ko-KR" sz="1600" i="1">
                              <a:effectLst/>
                              <a:latin typeface="Cambria Math" panose="02040503050406030204" pitchFamily="18" charset="0"/>
                              <a:ea typeface="맑은 고딕" panose="020B0503020000020004" pitchFamily="50" charset="-127"/>
                            </a:rPr>
                            <m:t>=1</m:t>
                          </m:r>
                        </m:sub>
                        <m:sup>
                          <m:r>
                            <a:rPr lang="en-US" altLang="ko-KR" sz="1600" i="1">
                              <a:effectLst/>
                              <a:latin typeface="Cambria Math" panose="02040503050406030204" pitchFamily="18" charset="0"/>
                              <a:ea typeface="맑은 고딕" panose="020B0503020000020004" pitchFamily="50" charset="-127"/>
                            </a:rPr>
                            <m:t>𝑛</m:t>
                          </m:r>
                        </m:sup>
                        <m:e>
                          <m:r>
                            <a:rPr lang="en-US" altLang="ko-KR" sz="1600" i="1">
                              <a:effectLst/>
                              <a:latin typeface="Cambria Math" panose="02040503050406030204" pitchFamily="18" charset="0"/>
                              <a:ea typeface="맑은 고딕" panose="020B0503020000020004" pitchFamily="50" charset="-127"/>
                            </a:rPr>
                            <m: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effectLst/>
                                  <a:latin typeface="Cambria Math" panose="02040503050406030204" pitchFamily="18" charset="0"/>
                                  <a:ea typeface="맑은 고딕" panose="020B0503020000020004" pitchFamily="50" charset="-127"/>
                                </a:rPr>
                                <m:t>𝑙</m:t>
                              </m:r>
                            </m:e>
                            <m:sub>
                              <m:sSub>
                                <m:sSubPr>
                                  <m:ctrlPr>
                                    <a:rPr lang="ko-KR" altLang="ko-KR" sz="1600" i="1">
                                      <a:effectLst/>
                                      <a:latin typeface="Cambria Math" panose="02040503050406030204" pitchFamily="18" charset="0"/>
                                      <a:ea typeface="Cambria Math" panose="02040503050406030204" pitchFamily="18" charset="0"/>
                                    </a:rPr>
                                  </m:ctrlPr>
                                </m:sSubPr>
                                <m:e>
                                  <m:acc>
                                    <m:accPr>
                                      <m:chr m:val="̃"/>
                                      <m:ctrlPr>
                                        <a:rPr lang="ko-KR" altLang="ko-KR" sz="1600" i="1">
                                          <a:effectLst/>
                                          <a:latin typeface="Cambria Math" panose="02040503050406030204" pitchFamily="18" charset="0"/>
                                          <a:ea typeface="Cambria Math" panose="02040503050406030204" pitchFamily="18" charset="0"/>
                                        </a:rPr>
                                      </m:ctrlPr>
                                    </m:accPr>
                                    <m:e>
                                      <m:r>
                                        <a:rPr lang="en-US" altLang="ko-KR" sz="1600" i="1">
                                          <a:effectLst/>
                                          <a:latin typeface="Cambria Math" panose="02040503050406030204" pitchFamily="18" charset="0"/>
                                          <a:ea typeface="맑은 고딕" panose="020B0503020000020004" pitchFamily="50" charset="-127"/>
                                        </a:rPr>
                                        <m:t>𝑦</m:t>
                                      </m:r>
                                    </m:e>
                                  </m:acc>
                                </m:e>
                                <m:sub>
                                  <m:r>
                                    <a:rPr lang="en-US" altLang="ko-KR" sz="1600" i="1">
                                      <a:effectLst/>
                                      <a:latin typeface="Cambria Math" panose="02040503050406030204" pitchFamily="18" charset="0"/>
                                      <a:ea typeface="맑은 고딕" panose="020B0503020000020004" pitchFamily="50" charset="-127"/>
                                    </a:rPr>
                                    <m:t>𝑖</m:t>
                                  </m:r>
                                </m:sub>
                              </m:sSub>
                            </m:sub>
                          </m:sSub>
                          <m:r>
                            <a:rPr lang="en-US" altLang="ko-KR" sz="1600" i="1">
                              <a:effectLst/>
                              <a:latin typeface="Cambria Math" panose="02040503050406030204" pitchFamily="18" charset="0"/>
                              <a:ea typeface="맑은 고딕" panose="020B0503020000020004" pitchFamily="50" charset="-127"/>
                            </a:rPr>
                            <m: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effectLst/>
                                  <a:latin typeface="Cambria Math" panose="02040503050406030204" pitchFamily="18" charset="0"/>
                                  <a:ea typeface="맑은 고딕" panose="020B0503020000020004" pitchFamily="50" charset="-127"/>
                                </a:rPr>
                                <m:t>𝑙</m:t>
                              </m:r>
                            </m:e>
                            <m:sub>
                              <m:sSub>
                                <m:sSubPr>
                                  <m:ctrlPr>
                                    <a:rPr lang="ko-KR" altLang="ko-KR" sz="1600" i="1">
                                      <a:effectLst/>
                                      <a:latin typeface="Cambria Math" panose="02040503050406030204" pitchFamily="18" charset="0"/>
                                      <a:ea typeface="Cambria Math" panose="02040503050406030204" pitchFamily="18" charset="0"/>
                                    </a:rPr>
                                  </m:ctrlPr>
                                </m:sSubPr>
                                <m:e>
                                  <m:acc>
                                    <m:accPr>
                                      <m:chr m:val="̂"/>
                                      <m:ctrlPr>
                                        <a:rPr lang="ko-KR" altLang="ko-KR" sz="1600" i="1">
                                          <a:effectLst/>
                                          <a:latin typeface="Cambria Math" panose="02040503050406030204" pitchFamily="18" charset="0"/>
                                          <a:ea typeface="Cambria Math" panose="02040503050406030204" pitchFamily="18" charset="0"/>
                                        </a:rPr>
                                      </m:ctrlPr>
                                    </m:accPr>
                                    <m:e>
                                      <m:r>
                                        <a:rPr lang="en-US" altLang="ko-KR" sz="1600" i="1">
                                          <a:effectLst/>
                                          <a:latin typeface="Cambria Math" panose="02040503050406030204" pitchFamily="18" charset="0"/>
                                          <a:ea typeface="맑은 고딕" panose="020B0503020000020004" pitchFamily="50" charset="-127"/>
                                        </a:rPr>
                                        <m:t>𝑦</m:t>
                                      </m:r>
                                    </m:e>
                                  </m:acc>
                                </m:e>
                                <m:sub>
                                  <m:r>
                                    <a:rPr lang="en-US" altLang="ko-KR" sz="1600" i="1">
                                      <a:effectLst/>
                                      <a:latin typeface="Cambria Math" panose="02040503050406030204" pitchFamily="18" charset="0"/>
                                      <a:ea typeface="맑은 고딕" panose="020B0503020000020004" pitchFamily="50" charset="-127"/>
                                    </a:rPr>
                                    <m:t>𝑖</m:t>
                                  </m:r>
                                </m:sub>
                              </m:sSub>
                            </m:sub>
                          </m:sSub>
                          <m:r>
                            <a:rPr lang="en-US" altLang="ko-KR" sz="1600" i="1">
                              <a:effectLst/>
                              <a:latin typeface="Cambria Math" panose="02040503050406030204" pitchFamily="18" charset="0"/>
                              <a:ea typeface="맑은 고딕" panose="020B0503020000020004" pitchFamily="50" charset="-127"/>
                            </a:rPr>
                            <m:t>|+|</m:t>
                          </m:r>
                          <m:sSub>
                            <m:sSubPr>
                              <m:ctrlPr>
                                <a:rPr lang="ko-KR" altLang="ko-KR" sz="1600" i="1">
                                  <a:effectLst/>
                                  <a:latin typeface="Cambria Math" panose="02040503050406030204" pitchFamily="18" charset="0"/>
                                  <a:ea typeface="Cambria Math" panose="02040503050406030204" pitchFamily="18" charset="0"/>
                                </a:rPr>
                              </m:ctrlPr>
                            </m:sSubPr>
                            <m:e>
                              <m:acc>
                                <m:accPr>
                                  <m:chr m:val="̃"/>
                                  <m:ctrlPr>
                                    <a:rPr lang="ko-KR" altLang="ko-KR" sz="1600" i="1">
                                      <a:effectLst/>
                                      <a:latin typeface="Cambria Math" panose="02040503050406030204" pitchFamily="18" charset="0"/>
                                      <a:ea typeface="Cambria Math" panose="02040503050406030204" pitchFamily="18" charset="0"/>
                                    </a:rPr>
                                  </m:ctrlPr>
                                </m:accPr>
                                <m:e>
                                  <m:r>
                                    <a:rPr lang="en-US" altLang="ko-KR" sz="1600" i="1">
                                      <a:effectLst/>
                                      <a:latin typeface="Cambria Math" panose="02040503050406030204" pitchFamily="18" charset="0"/>
                                      <a:ea typeface="맑은 고딕" panose="020B0503020000020004" pitchFamily="50" charset="-127"/>
                                    </a:rPr>
                                    <m:t>𝑦</m:t>
                                  </m:r>
                                </m:e>
                              </m:acc>
                            </m:e>
                            <m:sub>
                              <m:r>
                                <a:rPr lang="en-US" altLang="ko-KR" sz="1600" i="1">
                                  <a:effectLst/>
                                  <a:latin typeface="Cambria Math" panose="02040503050406030204" pitchFamily="18" charset="0"/>
                                  <a:ea typeface="맑은 고딕" panose="020B0503020000020004" pitchFamily="50" charset="-127"/>
                                </a:rPr>
                                <m:t>𝑖</m:t>
                              </m:r>
                            </m:sub>
                          </m:sSub>
                          <m:r>
                            <a:rPr lang="en-US" altLang="ko-KR" sz="1600" i="1">
                              <a:effectLst/>
                              <a:latin typeface="Cambria Math" panose="02040503050406030204" pitchFamily="18" charset="0"/>
                              <a:ea typeface="맑은 고딕" panose="020B0503020000020004" pitchFamily="50" charset="-127"/>
                            </a:rPr>
                            <m:t>−</m:t>
                          </m:r>
                          <m:sSub>
                            <m:sSubPr>
                              <m:ctrlPr>
                                <a:rPr lang="ko-KR" altLang="ko-KR" sz="1600" i="1">
                                  <a:effectLst/>
                                  <a:latin typeface="Cambria Math" panose="02040503050406030204" pitchFamily="18" charset="0"/>
                                  <a:ea typeface="Cambria Math" panose="02040503050406030204" pitchFamily="18" charset="0"/>
                                </a:rPr>
                              </m:ctrlPr>
                            </m:sSubPr>
                            <m:e>
                              <m:acc>
                                <m:accPr>
                                  <m:chr m:val="̂"/>
                                  <m:ctrlPr>
                                    <a:rPr lang="ko-KR" altLang="ko-KR" sz="1600" i="1">
                                      <a:effectLst/>
                                      <a:latin typeface="Cambria Math" panose="02040503050406030204" pitchFamily="18" charset="0"/>
                                      <a:ea typeface="Cambria Math" panose="02040503050406030204" pitchFamily="18" charset="0"/>
                                    </a:rPr>
                                  </m:ctrlPr>
                                </m:accPr>
                                <m:e>
                                  <m:r>
                                    <a:rPr lang="en-US" altLang="ko-KR" sz="1600" i="1">
                                      <a:effectLst/>
                                      <a:latin typeface="Cambria Math" panose="02040503050406030204" pitchFamily="18" charset="0"/>
                                      <a:ea typeface="맑은 고딕" panose="020B0503020000020004" pitchFamily="50" charset="-127"/>
                                    </a:rPr>
                                    <m:t>𝑦</m:t>
                                  </m:r>
                                </m:e>
                              </m:acc>
                            </m:e>
                            <m:sub>
                              <m:r>
                                <a:rPr lang="en-US" altLang="ko-KR" sz="1600" i="1">
                                  <a:effectLst/>
                                  <a:latin typeface="Cambria Math" panose="02040503050406030204" pitchFamily="18" charset="0"/>
                                  <a:ea typeface="맑은 고딕" panose="020B0503020000020004" pitchFamily="50" charset="-127"/>
                                </a:rPr>
                                <m:t>𝑖</m:t>
                              </m:r>
                            </m:sub>
                          </m:sSub>
                          <m:r>
                            <a:rPr lang="en-US" altLang="ko-KR" sz="1600" i="1">
                              <a:effectLst/>
                              <a:latin typeface="Cambria Math" panose="02040503050406030204" pitchFamily="18" charset="0"/>
                              <a:ea typeface="맑은 고딕" panose="020B0503020000020004" pitchFamily="50" charset="-127"/>
                            </a:rPr>
                            <m: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effectLst/>
                                  <a:latin typeface="Cambria Math" panose="02040503050406030204" pitchFamily="18" charset="0"/>
                                  <a:ea typeface="맑은 고딕" panose="020B0503020000020004" pitchFamily="50" charset="-127"/>
                                </a:rPr>
                                <m:t>𝑟</m:t>
                              </m:r>
                            </m:e>
                            <m:sub>
                              <m:sSub>
                                <m:sSubPr>
                                  <m:ctrlPr>
                                    <a:rPr lang="ko-KR" altLang="ko-KR" sz="1600" i="1">
                                      <a:effectLst/>
                                      <a:latin typeface="Cambria Math" panose="02040503050406030204" pitchFamily="18" charset="0"/>
                                      <a:ea typeface="Cambria Math" panose="02040503050406030204" pitchFamily="18" charset="0"/>
                                    </a:rPr>
                                  </m:ctrlPr>
                                </m:sSubPr>
                                <m:e>
                                  <m:acc>
                                    <m:accPr>
                                      <m:chr m:val="̃"/>
                                      <m:ctrlPr>
                                        <a:rPr lang="ko-KR" altLang="ko-KR" sz="1600" i="1">
                                          <a:effectLst/>
                                          <a:latin typeface="Cambria Math" panose="02040503050406030204" pitchFamily="18" charset="0"/>
                                          <a:ea typeface="Cambria Math" panose="02040503050406030204" pitchFamily="18" charset="0"/>
                                        </a:rPr>
                                      </m:ctrlPr>
                                    </m:accPr>
                                    <m:e>
                                      <m:r>
                                        <a:rPr lang="en-US" altLang="ko-KR" sz="1600" i="1">
                                          <a:effectLst/>
                                          <a:latin typeface="Cambria Math" panose="02040503050406030204" pitchFamily="18" charset="0"/>
                                          <a:ea typeface="맑은 고딕" panose="020B0503020000020004" pitchFamily="50" charset="-127"/>
                                        </a:rPr>
                                        <m:t>𝑦</m:t>
                                      </m:r>
                                    </m:e>
                                  </m:acc>
                                </m:e>
                                <m:sub>
                                  <m:r>
                                    <a:rPr lang="en-US" altLang="ko-KR" sz="1600" i="1">
                                      <a:effectLst/>
                                      <a:latin typeface="Cambria Math" panose="02040503050406030204" pitchFamily="18" charset="0"/>
                                      <a:ea typeface="맑은 고딕" panose="020B0503020000020004" pitchFamily="50" charset="-127"/>
                                    </a:rPr>
                                    <m:t>𝑖</m:t>
                                  </m:r>
                                </m:sub>
                              </m:sSub>
                            </m:sub>
                          </m:sSub>
                          <m:r>
                            <a:rPr lang="en-US" altLang="ko-KR" sz="1600" i="1">
                              <a:effectLst/>
                              <a:latin typeface="Cambria Math" panose="02040503050406030204" pitchFamily="18" charset="0"/>
                              <a:ea typeface="맑은 고딕" panose="020B0503020000020004" pitchFamily="50" charset="-127"/>
                            </a:rPr>
                            <m: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effectLst/>
                                  <a:latin typeface="Cambria Math" panose="02040503050406030204" pitchFamily="18" charset="0"/>
                                  <a:ea typeface="맑은 고딕" panose="020B0503020000020004" pitchFamily="50" charset="-127"/>
                                </a:rPr>
                                <m:t>𝑟</m:t>
                              </m:r>
                            </m:e>
                            <m:sub>
                              <m:sSub>
                                <m:sSubPr>
                                  <m:ctrlPr>
                                    <a:rPr lang="ko-KR" altLang="ko-KR" sz="1600" i="1">
                                      <a:effectLst/>
                                      <a:latin typeface="Cambria Math" panose="02040503050406030204" pitchFamily="18" charset="0"/>
                                      <a:ea typeface="Cambria Math" panose="02040503050406030204" pitchFamily="18" charset="0"/>
                                    </a:rPr>
                                  </m:ctrlPr>
                                </m:sSubPr>
                                <m:e>
                                  <m:acc>
                                    <m:accPr>
                                      <m:chr m:val="̂"/>
                                      <m:ctrlPr>
                                        <a:rPr lang="ko-KR" altLang="ko-KR" sz="1600" i="1">
                                          <a:effectLst/>
                                          <a:latin typeface="Cambria Math" panose="02040503050406030204" pitchFamily="18" charset="0"/>
                                          <a:ea typeface="Cambria Math" panose="02040503050406030204" pitchFamily="18" charset="0"/>
                                        </a:rPr>
                                      </m:ctrlPr>
                                    </m:accPr>
                                    <m:e>
                                      <m:r>
                                        <a:rPr lang="en-US" altLang="ko-KR" sz="1600" i="1">
                                          <a:effectLst/>
                                          <a:latin typeface="Cambria Math" panose="02040503050406030204" pitchFamily="18" charset="0"/>
                                          <a:ea typeface="맑은 고딕" panose="020B0503020000020004" pitchFamily="50" charset="-127"/>
                                        </a:rPr>
                                        <m:t>𝑦</m:t>
                                      </m:r>
                                    </m:e>
                                  </m:acc>
                                </m:e>
                                <m:sub>
                                  <m:r>
                                    <a:rPr lang="en-US" altLang="ko-KR" sz="1600" i="1">
                                      <a:effectLst/>
                                      <a:latin typeface="Cambria Math" panose="02040503050406030204" pitchFamily="18" charset="0"/>
                                      <a:ea typeface="맑은 고딕" panose="020B0503020000020004" pitchFamily="50" charset="-127"/>
                                    </a:rPr>
                                    <m:t>𝑖</m:t>
                                  </m:r>
                                </m:sub>
                              </m:sSub>
                            </m:sub>
                          </m:sSub>
                          <m:r>
                            <a:rPr lang="en-US" altLang="ko-KR" sz="1600" i="1">
                              <a:effectLst/>
                              <a:latin typeface="Cambria Math" panose="02040503050406030204" pitchFamily="18" charset="0"/>
                              <a:ea typeface="맑은 고딕" panose="020B0503020000020004" pitchFamily="50" charset="-127"/>
                            </a:rPr>
                            <m:t>|)  </m:t>
                          </m:r>
                        </m:e>
                      </m:nary>
                    </m:oMath>
                  </m:oMathPara>
                </a14:m>
                <a:endParaRPr lang="ko-KR" altLang="ko-KR" sz="1600" dirty="0">
                  <a:effectLst/>
                  <a:latin typeface="Times New Roman" panose="02020603050405020304" pitchFamily="18" charset="0"/>
                  <a:ea typeface="Times New Roman" panose="02020603050405020304" pitchFamily="18" charset="0"/>
                </a:endParaRPr>
              </a:p>
              <a:p>
                <a:pPr algn="l">
                  <a:buFont typeface="Arial" panose="020B0604020202020204" pitchFamily="34" charset="0"/>
                  <a:buChar char="•"/>
                </a:pPr>
                <a:endParaRPr lang="ko-KR" altLang="en-US" sz="1400" b="0" i="0" dirty="0">
                  <a:solidFill>
                    <a:srgbClr val="374151"/>
                  </a:solidFill>
                  <a:effectLst/>
                  <a:latin typeface="Söhne"/>
                </a:endParaRPr>
              </a:p>
            </p:txBody>
          </p:sp>
        </mc:Choice>
        <mc:Fallback xmlns="">
          <p:sp>
            <p:nvSpPr>
              <p:cNvPr id="5" name="TextBox 4">
                <a:extLst>
                  <a:ext uri="{FF2B5EF4-FFF2-40B4-BE49-F238E27FC236}">
                    <a16:creationId xmlns:a16="http://schemas.microsoft.com/office/drawing/2014/main" id="{06B3B852-D4F6-97E1-9875-9D804D74D424}"/>
                  </a:ext>
                </a:extLst>
              </p:cNvPr>
              <p:cNvSpPr txBox="1">
                <a:spLocks noRot="1" noChangeAspect="1" noMove="1" noResize="1" noEditPoints="1" noAdjustHandles="1" noChangeArrowheads="1" noChangeShapeType="1" noTextEdit="1"/>
              </p:cNvSpPr>
              <p:nvPr/>
            </p:nvSpPr>
            <p:spPr>
              <a:xfrm>
                <a:off x="6463032" y="3428044"/>
                <a:ext cx="5163501" cy="2002471"/>
              </a:xfrm>
              <a:prstGeom prst="rect">
                <a:avLst/>
              </a:prstGeom>
              <a:blipFill>
                <a:blip r:embed="rId3"/>
                <a:stretch>
                  <a:fillRect l="-590" t="-912"/>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B3AE16BF-3B98-BA72-7A21-998F272E8CFE}"/>
              </a:ext>
            </a:extLst>
          </p:cNvPr>
          <p:cNvSpPr txBox="1"/>
          <p:nvPr/>
        </p:nvSpPr>
        <p:spPr>
          <a:xfrm>
            <a:off x="1075267" y="5895106"/>
            <a:ext cx="10041466" cy="584775"/>
          </a:xfrm>
          <a:prstGeom prst="rect">
            <a:avLst/>
          </a:prstGeom>
          <a:noFill/>
        </p:spPr>
        <p:txBody>
          <a:bodyPr wrap="square">
            <a:spAutoFit/>
          </a:bodyPr>
          <a:lstStyle/>
          <a:p>
            <a:pPr algn="l">
              <a:buFont typeface="Arial" panose="020B0604020202020204" pitchFamily="34" charset="0"/>
              <a:buChar char="•"/>
            </a:pPr>
            <a:r>
              <a:rPr lang="en-US" altLang="ko-KR" sz="1600" b="0" i="0" dirty="0">
                <a:solidFill>
                  <a:srgbClr val="0F0F0F"/>
                </a:solidFill>
                <a:effectLst/>
                <a:latin typeface="Söhne"/>
              </a:rPr>
              <a:t>These two fuzzy-based metrics are more resilient to outliers and better handle data uncertainty compared to traditional error metrics.</a:t>
            </a:r>
            <a:endParaRPr lang="ko-KR" altLang="en-US" sz="1600" b="0" i="0" dirty="0">
              <a:solidFill>
                <a:srgbClr val="374151"/>
              </a:solidFill>
              <a:effectLst/>
              <a:latin typeface="Söhne"/>
            </a:endParaRPr>
          </a:p>
        </p:txBody>
      </p:sp>
      <p:sp>
        <p:nvSpPr>
          <p:cNvPr id="9" name="직사각형 8">
            <a:extLst>
              <a:ext uri="{FF2B5EF4-FFF2-40B4-BE49-F238E27FC236}">
                <a16:creationId xmlns:a16="http://schemas.microsoft.com/office/drawing/2014/main" id="{B06CB8F3-113C-4DE2-7FC5-726AE1D99512}"/>
              </a:ext>
            </a:extLst>
          </p:cNvPr>
          <p:cNvSpPr/>
          <p:nvPr/>
        </p:nvSpPr>
        <p:spPr>
          <a:xfrm>
            <a:off x="1143161" y="421498"/>
            <a:ext cx="5133101"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2800" b="1" spc="-150" dirty="0">
                <a:ln w="19050">
                  <a:solidFill>
                    <a:srgbClr val="2A2F70">
                      <a:alpha val="0"/>
                    </a:srgbClr>
                  </a:solidFill>
                </a:ln>
                <a:solidFill>
                  <a:schemeClr val="tx1">
                    <a:lumMod val="85000"/>
                    <a:lumOff val="15000"/>
                  </a:schemeClr>
                </a:solidFill>
                <a:latin typeface="나눔고딕" panose="020D0604000000000000" pitchFamily="50" charset="-127"/>
                <a:ea typeface="나눔고딕" panose="020D0604000000000000" pitchFamily="50" charset="-127"/>
              </a:rPr>
              <a:t>Preliminaries</a:t>
            </a:r>
            <a:endParaRPr kumimoji="0" lang="ko-KR" altLang="en-US" sz="2800" b="1" i="0" u="none" strike="noStrike" kern="1200" cap="none" spc="-150" normalizeH="0" baseline="0" noProof="0" dirty="0">
              <a:ln w="19050">
                <a:solidFill>
                  <a:srgbClr val="2A2F70">
                    <a:alpha val="0"/>
                  </a:srgbClr>
                </a:solidFill>
              </a:ln>
              <a:solidFill>
                <a:schemeClr val="tx1">
                  <a:lumMod val="85000"/>
                  <a:lumOff val="15000"/>
                </a:schemeClr>
              </a:solidFill>
              <a:effectLst/>
              <a:uLnTx/>
              <a:uFillTx/>
              <a:latin typeface="나눔고딕" panose="020D0604000000000000" pitchFamily="50" charset="-127"/>
              <a:ea typeface="나눔고딕" panose="020D0604000000000000" pitchFamily="50" charset="-127"/>
            </a:endParaRPr>
          </a:p>
        </p:txBody>
      </p:sp>
      <p:sp>
        <p:nvSpPr>
          <p:cNvPr id="10" name="직사각형 9">
            <a:extLst>
              <a:ext uri="{FF2B5EF4-FFF2-40B4-BE49-F238E27FC236}">
                <a16:creationId xmlns:a16="http://schemas.microsoft.com/office/drawing/2014/main" id="{B2988CDB-D904-8727-352C-E35A192F17C4}"/>
              </a:ext>
            </a:extLst>
          </p:cNvPr>
          <p:cNvSpPr/>
          <p:nvPr/>
        </p:nvSpPr>
        <p:spPr>
          <a:xfrm>
            <a:off x="1143161" y="222324"/>
            <a:ext cx="8744551" cy="615553"/>
          </a:xfrm>
          <a:prstGeom prst="rect">
            <a:avLst/>
          </a:prstGeom>
        </p:spPr>
        <p:txBody>
          <a:bodyPr wrap="square">
            <a:spAutoFit/>
          </a:bodyPr>
          <a:lstStyle/>
          <a:p>
            <a:pPr>
              <a:spcAft>
                <a:spcPts val="1200"/>
              </a:spcAft>
            </a:pPr>
            <a:r>
              <a:rPr lang="en-US" altLang="ko-KR" sz="1200" b="1" dirty="0">
                <a:solidFill>
                  <a:schemeClr val="tx1">
                    <a:lumMod val="65000"/>
                    <a:lumOff val="35000"/>
                  </a:schemeClr>
                </a:solidFill>
                <a:effectLst/>
                <a:latin typeface="Georgia" panose="02040502050405020303" pitchFamily="18" charset="0"/>
                <a:ea typeface="Georgia" panose="02040502050405020303" pitchFamily="18" charset="0"/>
                <a:cs typeface="Georgia" panose="02040502050405020303" pitchFamily="18" charset="0"/>
              </a:rPr>
              <a:t>Bootstrapping for Fuzzy Mediation and Analysis using FLSE and FLAD with Evolutionary Algorithms</a:t>
            </a:r>
            <a:endParaRPr lang="ko-KR" altLang="ko-KR" sz="12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40" normalizeH="0" noProof="0" dirty="0">
              <a:ln>
                <a:solidFill>
                  <a:srgbClr val="4F81BD">
                    <a:shade val="50000"/>
                    <a:alpha val="0"/>
                  </a:srgbClr>
                </a:solidFill>
              </a:ln>
              <a:solidFill>
                <a:schemeClr val="tx1">
                  <a:lumMod val="65000"/>
                  <a:lumOff val="35000"/>
                </a:schemeClr>
              </a:solidFill>
              <a:effectLst/>
              <a:uLnTx/>
              <a:uFill>
                <a:solidFill>
                  <a:srgbClr val="F52525"/>
                </a:solidFill>
              </a:uFill>
              <a:latin typeface="나눔고딕" panose="020D0604000000000000" pitchFamily="50" charset="-127"/>
              <a:ea typeface="나눔고딕" panose="020D0604000000000000" pitchFamily="50" charset="-127"/>
            </a:endParaRPr>
          </a:p>
        </p:txBody>
      </p:sp>
      <p:sp>
        <p:nvSpPr>
          <p:cNvPr id="11" name="TextBox 10">
            <a:extLst>
              <a:ext uri="{FF2B5EF4-FFF2-40B4-BE49-F238E27FC236}">
                <a16:creationId xmlns:a16="http://schemas.microsoft.com/office/drawing/2014/main" id="{D0A5CECC-BB5F-6CB9-5C93-2CE359F132E4}"/>
              </a:ext>
            </a:extLst>
          </p:cNvPr>
          <p:cNvSpPr txBox="1"/>
          <p:nvPr/>
        </p:nvSpPr>
        <p:spPr>
          <a:xfrm>
            <a:off x="11384918" y="6381833"/>
            <a:ext cx="1140902" cy="276999"/>
          </a:xfrm>
          <a:prstGeom prst="rect">
            <a:avLst/>
          </a:prstGeom>
          <a:noFill/>
        </p:spPr>
        <p:txBody>
          <a:bodyPr wrap="square" rtlCol="0">
            <a:spAutoFit/>
          </a:bodyPr>
          <a:lstStyle/>
          <a:p>
            <a:r>
              <a:rPr lang="en-US" altLang="ko-KR" sz="1200" dirty="0">
                <a:latin typeface="나눔고딕" panose="020D0604000000000000" pitchFamily="50" charset="-127"/>
                <a:ea typeface="나눔고딕" panose="020D0604000000000000" pitchFamily="50" charset="-127"/>
              </a:rPr>
              <a:t>12/26</a:t>
            </a:r>
            <a:endParaRPr lang="ko-KR" altLang="en-US" sz="12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92765543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15041</TotalTime>
  <Words>1769</Words>
  <Application>Microsoft Macintosh PowerPoint</Application>
  <PresentationFormat>와이드스크린</PresentationFormat>
  <Paragraphs>267</Paragraphs>
  <Slides>26</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26</vt:i4>
      </vt:variant>
    </vt:vector>
  </HeadingPairs>
  <TitlesOfParts>
    <vt:vector size="36" baseType="lpstr">
      <vt:lpstr>08서울남산체 B</vt:lpstr>
      <vt:lpstr>맑은 고딕</vt:lpstr>
      <vt:lpstr>나눔고딕</vt:lpstr>
      <vt:lpstr>Söhne</vt:lpstr>
      <vt:lpstr>Arial</vt:lpstr>
      <vt:lpstr>Cambria Math</vt:lpstr>
      <vt:lpstr>Georgia</vt:lpstr>
      <vt:lpstr>Palatino Linotype</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Karen Martinez</dc:creator>
  <cp:lastModifiedBy>강다정</cp:lastModifiedBy>
  <cp:revision>40</cp:revision>
  <dcterms:created xsi:type="dcterms:W3CDTF">2022-06-14T00:11:08Z</dcterms:created>
  <dcterms:modified xsi:type="dcterms:W3CDTF">2024-12-12T13:03:00Z</dcterms:modified>
</cp:coreProperties>
</file>