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5" r:id="rId5"/>
    <p:sldId id="269" r:id="rId6"/>
    <p:sldId id="270" r:id="rId7"/>
    <p:sldId id="271" r:id="rId8"/>
    <p:sldId id="272" r:id="rId9"/>
    <p:sldId id="273" r:id="rId10"/>
    <p:sldId id="274" r:id="rId11"/>
    <p:sldId id="278" r:id="rId12"/>
    <p:sldId id="276" r:id="rId13"/>
    <p:sldId id="277" r:id="rId14"/>
    <p:sldId id="26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32" d="100"/>
          <a:sy n="132" d="100"/>
        </p:scale>
        <p:origin x="-54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5F8A66D-6BB0-4901-AAAA-E06C7AD2333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5F8A66D-6BB0-4901-AAAA-E06C7AD2333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5F8A66D-6BB0-4901-AAAA-E06C7AD2333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5F8A66D-6BB0-4901-AAAA-E06C7AD233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9F0F784-2C22-4F18-8528-4D64B3D34779}" type="datetimeFigureOut">
              <a:rPr lang="en-US" smtClean="0"/>
              <a:pPr/>
              <a:t>12/2/15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5F8A66D-6BB0-4901-AAAA-E06C7AD2333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9F0F784-2C22-4F18-8528-4D64B3D34779}" type="datetimeFigureOut">
              <a:rPr lang="en-US" smtClean="0"/>
              <a:pPr/>
              <a:t>12/2/15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5F8A66D-6BB0-4901-AAAA-E06C7AD2333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ython.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antaclarahightech.org/teacher/pyth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a:t>
            </a:r>
            <a:r>
              <a:rPr lang="en-US" dirty="0" smtClean="0">
                <a:latin typeface="Courier"/>
                <a:cs typeface="Courier"/>
              </a:rPr>
              <a:t>1</a:t>
            </a:r>
            <a:r>
              <a:rPr lang="en-US" dirty="0" smtClean="0"/>
              <a:t>, </a:t>
            </a:r>
            <a:r>
              <a:rPr lang="en-US" dirty="0" smtClean="0"/>
              <a:t>12/2/</a:t>
            </a:r>
            <a:r>
              <a:rPr lang="en-US" dirty="0" smtClean="0"/>
              <a:t>2015</a:t>
            </a:r>
          </a:p>
          <a:p>
            <a:r>
              <a:rPr lang="en-US" dirty="0" err="1" smtClean="0"/>
              <a:t>bhava_avula@yahoo.com</a:t>
            </a:r>
            <a:endParaRPr lang="en-US" dirty="0"/>
          </a:p>
        </p:txBody>
      </p:sp>
    </p:spTree>
    <p:extLst>
      <p:ext uri="{BB962C8B-B14F-4D97-AF65-F5344CB8AC3E}">
        <p14:creationId xmlns:p14="http://schemas.microsoft.com/office/powerpoint/2010/main" val="3102983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We will be mainly using Python 3.x (not Python 2.x).</a:t>
            </a:r>
          </a:p>
          <a:p>
            <a:r>
              <a:rPr lang="en-US" dirty="0" smtClean="0"/>
              <a:t>Download and install Python 3.x from </a:t>
            </a:r>
            <a:r>
              <a:rPr lang="en-US" dirty="0" smtClean="0">
                <a:hlinkClick r:id="rId2"/>
              </a:rPr>
              <a:t>http://www.python.org</a:t>
            </a:r>
            <a:endParaRPr lang="en-US" dirty="0" smtClean="0"/>
          </a:p>
          <a:p>
            <a:endParaRPr lang="en-US" dirty="0"/>
          </a:p>
        </p:txBody>
      </p:sp>
    </p:spTree>
    <p:extLst>
      <p:ext uri="{BB962C8B-B14F-4D97-AF65-F5344CB8AC3E}">
        <p14:creationId xmlns:p14="http://schemas.microsoft.com/office/powerpoint/2010/main" val="219862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Syllabus</a:t>
            </a:r>
            <a:endParaRPr lang="en-US" dirty="0"/>
          </a:p>
        </p:txBody>
      </p:sp>
      <p:sp>
        <p:nvSpPr>
          <p:cNvPr id="3" name="Content Placeholder 2"/>
          <p:cNvSpPr>
            <a:spLocks noGrp="1"/>
          </p:cNvSpPr>
          <p:nvPr>
            <p:ph idx="1"/>
          </p:nvPr>
        </p:nvSpPr>
        <p:spPr/>
        <p:txBody>
          <a:bodyPr>
            <a:normAutofit/>
          </a:bodyPr>
          <a:lstStyle/>
          <a:p>
            <a:r>
              <a:rPr lang="en-US" sz="2400" dirty="0" smtClean="0"/>
              <a:t>Week1: Introduction</a:t>
            </a:r>
          </a:p>
          <a:p>
            <a:r>
              <a:rPr lang="en-US" sz="2400" dirty="0" smtClean="0"/>
              <a:t>Week2: Lists</a:t>
            </a:r>
          </a:p>
          <a:p>
            <a:r>
              <a:rPr lang="en-US" sz="2400" dirty="0" smtClean="0"/>
              <a:t>Week3: Strings</a:t>
            </a:r>
          </a:p>
          <a:p>
            <a:r>
              <a:rPr lang="en-US" sz="2400" dirty="0" smtClean="0"/>
              <a:t>Week4: Dictionaries</a:t>
            </a:r>
          </a:p>
          <a:p>
            <a:r>
              <a:rPr lang="en-US" sz="2400" dirty="0" smtClean="0"/>
              <a:t>Week5: Control structures (loops, conditionals etc.)</a:t>
            </a:r>
          </a:p>
          <a:p>
            <a:r>
              <a:rPr lang="en-US" sz="2400" dirty="0" smtClean="0"/>
              <a:t>Week6: Functions</a:t>
            </a:r>
          </a:p>
          <a:p>
            <a:r>
              <a:rPr lang="en-US" sz="2400" dirty="0" smtClean="0"/>
              <a:t>Week7: File systems</a:t>
            </a:r>
          </a:p>
          <a:p>
            <a:r>
              <a:rPr lang="en-US" sz="2400" dirty="0" smtClean="0"/>
              <a:t>Week8: Exceptions</a:t>
            </a:r>
          </a:p>
          <a:p>
            <a:r>
              <a:rPr lang="en-US" sz="2400" dirty="0" smtClean="0"/>
              <a:t>Week9: Regular Expressions</a:t>
            </a:r>
          </a:p>
          <a:p>
            <a:r>
              <a:rPr lang="en-US" sz="2400" dirty="0" smtClean="0"/>
              <a:t>Week10: Classes</a:t>
            </a:r>
          </a:p>
          <a:p>
            <a:pPr marL="82296" indent="0">
              <a:buNone/>
            </a:pPr>
            <a:endParaRPr lang="en-US" sz="2400" dirty="0"/>
          </a:p>
        </p:txBody>
      </p:sp>
    </p:spTree>
    <p:extLst>
      <p:ext uri="{BB962C8B-B14F-4D97-AF65-F5344CB8AC3E}">
        <p14:creationId xmlns:p14="http://schemas.microsoft.com/office/powerpoint/2010/main" val="192903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a:t>
            </a:r>
            <a:endParaRPr lang="en-US" dirty="0"/>
          </a:p>
        </p:txBody>
      </p:sp>
      <p:sp>
        <p:nvSpPr>
          <p:cNvPr id="3" name="Content Placeholder 2"/>
          <p:cNvSpPr>
            <a:spLocks noGrp="1"/>
          </p:cNvSpPr>
          <p:nvPr>
            <p:ph idx="1"/>
          </p:nvPr>
        </p:nvSpPr>
        <p:spPr/>
        <p:txBody>
          <a:bodyPr>
            <a:normAutofit fontScale="92500"/>
          </a:bodyPr>
          <a:lstStyle/>
          <a:p>
            <a:r>
              <a:rPr lang="en-US" dirty="0" smtClean="0"/>
              <a:t>Write a function to convert </a:t>
            </a:r>
            <a:r>
              <a:rPr lang="en-US" dirty="0" err="1" smtClean="0"/>
              <a:t>celsius</a:t>
            </a:r>
            <a:r>
              <a:rPr lang="en-US" dirty="0" smtClean="0"/>
              <a:t> temp to </a:t>
            </a:r>
            <a:r>
              <a:rPr lang="en-US" dirty="0" err="1" smtClean="0"/>
              <a:t>fahrenheit</a:t>
            </a:r>
            <a:r>
              <a:rPr lang="en-US" dirty="0" smtClean="0"/>
              <a:t> and vice-versa:</a:t>
            </a:r>
          </a:p>
          <a:p>
            <a:pPr lvl="1"/>
            <a:r>
              <a:rPr lang="en-US" b="1" dirty="0" err="1">
                <a:latin typeface="Lucida Console"/>
                <a:cs typeface="Lucida Console"/>
              </a:rPr>
              <a:t>celsius_fahrenheit</a:t>
            </a:r>
            <a:r>
              <a:rPr lang="en-US" b="1" dirty="0">
                <a:latin typeface="Lucida Console"/>
                <a:cs typeface="Lucida Console"/>
              </a:rPr>
              <a:t>(</a:t>
            </a:r>
            <a:r>
              <a:rPr lang="en-US" b="1" i="1" dirty="0">
                <a:latin typeface="Lucida Console"/>
                <a:cs typeface="Lucida Console"/>
              </a:rPr>
              <a:t>"</a:t>
            </a:r>
            <a:r>
              <a:rPr lang="en-US" b="1" i="1" dirty="0" err="1">
                <a:latin typeface="Lucida Console"/>
                <a:cs typeface="Lucida Console"/>
              </a:rPr>
              <a:t>fahrenheit</a:t>
            </a:r>
            <a:r>
              <a:rPr lang="en-US" b="1" i="1" dirty="0">
                <a:latin typeface="Lucida Console"/>
                <a:cs typeface="Lucida Console"/>
              </a:rPr>
              <a:t>"|"</a:t>
            </a:r>
            <a:r>
              <a:rPr lang="en-US" b="1" i="1" dirty="0" err="1">
                <a:latin typeface="Lucida Console"/>
                <a:cs typeface="Lucida Console"/>
              </a:rPr>
              <a:t>celsius</a:t>
            </a:r>
            <a:r>
              <a:rPr lang="en-US" b="1" i="1" dirty="0">
                <a:latin typeface="Lucida Console"/>
                <a:cs typeface="Lucida Console"/>
              </a:rPr>
              <a:t>"</a:t>
            </a:r>
            <a:r>
              <a:rPr lang="en-US" b="1" dirty="0">
                <a:latin typeface="Lucida Console"/>
                <a:cs typeface="Lucida Console"/>
              </a:rPr>
              <a:t>, </a:t>
            </a:r>
            <a:r>
              <a:rPr lang="en-US" b="1" dirty="0" err="1">
                <a:latin typeface="Lucida Console"/>
                <a:cs typeface="Lucida Console"/>
              </a:rPr>
              <a:t>num_of_degrees</a:t>
            </a:r>
            <a:r>
              <a:rPr lang="en-US" b="1" dirty="0">
                <a:latin typeface="Lucida Console"/>
                <a:cs typeface="Lucida Console"/>
              </a:rPr>
              <a:t>)</a:t>
            </a:r>
            <a:endParaRPr lang="en-US" dirty="0" smtClean="0">
              <a:latin typeface="Lucida Console"/>
              <a:cs typeface="Lucida Console"/>
            </a:endParaRPr>
          </a:p>
          <a:p>
            <a:pPr lvl="1"/>
            <a:r>
              <a:rPr lang="en-US" sz="2200" dirty="0">
                <a:latin typeface="Lucida Console"/>
                <a:cs typeface="Lucida Console"/>
              </a:rPr>
              <a:t>&gt;&gt;&gt; </a:t>
            </a:r>
            <a:r>
              <a:rPr lang="en-US" sz="2200" dirty="0" err="1">
                <a:latin typeface="Lucida Console"/>
                <a:cs typeface="Lucida Console"/>
              </a:rPr>
              <a:t>celsius_fahrenheit</a:t>
            </a:r>
            <a:r>
              <a:rPr lang="en-US" sz="2200" dirty="0">
                <a:latin typeface="Lucida Console"/>
                <a:cs typeface="Lucida Console"/>
              </a:rPr>
              <a:t>("fahrenheit",212) </a:t>
            </a:r>
            <a:r>
              <a:rPr lang="en-US" sz="2200" dirty="0" smtClean="0">
                <a:latin typeface="Lucida Console"/>
                <a:cs typeface="Lucida Console"/>
              </a:rPr>
              <a:t/>
            </a:r>
            <a:br>
              <a:rPr lang="en-US" sz="2200" dirty="0" smtClean="0">
                <a:latin typeface="Lucida Console"/>
                <a:cs typeface="Lucida Console"/>
              </a:rPr>
            </a:br>
            <a:r>
              <a:rPr lang="en-US" sz="2200" dirty="0" smtClean="0">
                <a:latin typeface="Lucida Console"/>
                <a:cs typeface="Lucida Console"/>
              </a:rPr>
              <a:t>100.0 </a:t>
            </a:r>
          </a:p>
          <a:p>
            <a:pPr lvl="1"/>
            <a:r>
              <a:rPr lang="en-US" sz="2200" dirty="0" smtClean="0">
                <a:latin typeface="Lucida Console"/>
                <a:cs typeface="Lucida Console"/>
              </a:rPr>
              <a:t>&gt;</a:t>
            </a:r>
            <a:r>
              <a:rPr lang="en-US" sz="2200" dirty="0">
                <a:latin typeface="Lucida Console"/>
                <a:cs typeface="Lucida Console"/>
              </a:rPr>
              <a:t>&gt;&gt; </a:t>
            </a:r>
            <a:r>
              <a:rPr lang="en-US" sz="2200" dirty="0" err="1">
                <a:latin typeface="Lucida Console"/>
                <a:cs typeface="Lucida Console"/>
              </a:rPr>
              <a:t>celsius_fahrenheit</a:t>
            </a:r>
            <a:r>
              <a:rPr lang="en-US" sz="2200" dirty="0">
                <a:latin typeface="Lucida Console"/>
                <a:cs typeface="Lucida Console"/>
              </a:rPr>
              <a:t>("celsius",100) </a:t>
            </a:r>
            <a:br>
              <a:rPr lang="en-US" sz="2200" dirty="0">
                <a:latin typeface="Lucida Console"/>
                <a:cs typeface="Lucida Console"/>
              </a:rPr>
            </a:br>
            <a:r>
              <a:rPr lang="en-US" sz="2200" dirty="0" smtClean="0">
                <a:latin typeface="Lucida Console"/>
                <a:cs typeface="Lucida Console"/>
              </a:rPr>
              <a:t>212.0 </a:t>
            </a:r>
          </a:p>
          <a:p>
            <a:pPr lvl="1"/>
            <a:r>
              <a:rPr lang="en-US" sz="2400" dirty="0" smtClean="0">
                <a:latin typeface="Lucida Console"/>
                <a:cs typeface="Lucida Console"/>
              </a:rPr>
              <a:t>&gt;</a:t>
            </a:r>
            <a:r>
              <a:rPr lang="en-US" sz="2400" dirty="0">
                <a:latin typeface="Lucida Console"/>
                <a:cs typeface="Lucida Console"/>
              </a:rPr>
              <a:t>&gt;&gt; </a:t>
            </a:r>
            <a:endParaRPr lang="en-US" sz="2400" dirty="0" smtClean="0">
              <a:latin typeface="Lucida Console"/>
              <a:cs typeface="Lucida Console"/>
            </a:endParaRPr>
          </a:p>
          <a:p>
            <a:r>
              <a:rPr lang="en-US" sz="2200" dirty="0" smtClean="0"/>
              <a:t>(Example </a:t>
            </a:r>
            <a:r>
              <a:rPr lang="en-US" sz="2200" dirty="0"/>
              <a:t>taken from </a:t>
            </a:r>
            <a:r>
              <a:rPr lang="en-US" sz="2200" dirty="0">
                <a:hlinkClick r:id="rId2"/>
              </a:rPr>
              <a:t>http://www.santaclarahightech.org/teacher/</a:t>
            </a:r>
            <a:r>
              <a:rPr lang="en-US" sz="2200" dirty="0" smtClean="0">
                <a:hlinkClick r:id="rId2"/>
              </a:rPr>
              <a:t>python</a:t>
            </a:r>
            <a:r>
              <a:rPr lang="en-US" sz="2200" dirty="0" smtClean="0"/>
              <a:t>. Material developed by Mary Ann May-</a:t>
            </a:r>
            <a:r>
              <a:rPr lang="en-US" sz="2200" dirty="0" err="1" smtClean="0"/>
              <a:t>Pumphrey</a:t>
            </a:r>
            <a:r>
              <a:rPr lang="en-US" sz="2200" dirty="0" smtClean="0"/>
              <a:t>)</a:t>
            </a:r>
            <a:endParaRPr lang="en-US" sz="2200" dirty="0"/>
          </a:p>
        </p:txBody>
      </p:sp>
    </p:spTree>
    <p:extLst>
      <p:ext uri="{BB962C8B-B14F-4D97-AF65-F5344CB8AC3E}">
        <p14:creationId xmlns:p14="http://schemas.microsoft.com/office/powerpoint/2010/main" val="419052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a:t>Create a </a:t>
            </a:r>
            <a:r>
              <a:rPr lang="en-US" sz="2200" dirty="0" smtClean="0"/>
              <a:t>function “</a:t>
            </a:r>
            <a:r>
              <a:rPr lang="en-US" sz="2200" dirty="0" err="1" smtClean="0"/>
              <a:t>CalculateArea</a:t>
            </a:r>
            <a:r>
              <a:rPr lang="en-US" sz="2200" dirty="0" smtClean="0"/>
              <a:t>” </a:t>
            </a:r>
            <a:r>
              <a:rPr lang="en-US" sz="2200" dirty="0"/>
              <a:t>which </a:t>
            </a:r>
            <a:r>
              <a:rPr lang="en-US" sz="2200" dirty="0" smtClean="0"/>
              <a:t>calculates the area of a circle or a square. One input is a string that indicates a circle or a square, the other input is either the radius for a circle or the length of the square’s each side (both in inches). If the calculated area is more than 100 sq. inch, simply print “too big”. If the calculated area is less than 10 sq. inch, print “too small”. Otherwise print the calculated area. For any other geometry type other than square or circle, print a suitable error.</a:t>
            </a:r>
          </a:p>
          <a:p>
            <a:pPr lvl="1"/>
            <a:r>
              <a:rPr lang="en-US" sz="2200" dirty="0" smtClean="0">
                <a:latin typeface="Lucida Console"/>
                <a:cs typeface="Lucida Console"/>
              </a:rPr>
              <a:t>&gt;&gt;&gt;</a:t>
            </a:r>
            <a:r>
              <a:rPr lang="en-US" sz="2200" dirty="0" err="1" smtClean="0">
                <a:latin typeface="Lucida Console"/>
                <a:cs typeface="Lucida Console"/>
              </a:rPr>
              <a:t>CalculateArea</a:t>
            </a:r>
            <a:r>
              <a:rPr lang="en-US" sz="2200" dirty="0" smtClean="0">
                <a:latin typeface="Lucida Console"/>
                <a:cs typeface="Lucida Console"/>
              </a:rPr>
              <a:t>(“circle”, 5)</a:t>
            </a:r>
            <a:br>
              <a:rPr lang="en-US" sz="2200" dirty="0" smtClean="0">
                <a:latin typeface="Lucida Console"/>
                <a:cs typeface="Lucida Console"/>
              </a:rPr>
            </a:br>
            <a:r>
              <a:rPr lang="en-US" sz="2200" dirty="0" smtClean="0">
                <a:latin typeface="Lucida Console"/>
                <a:cs typeface="Lucida Console"/>
              </a:rPr>
              <a:t>Area is 78.57 sq. inch</a:t>
            </a:r>
          </a:p>
          <a:p>
            <a:pPr lvl="1"/>
            <a:r>
              <a:rPr lang="en-US" sz="2200" dirty="0" smtClean="0">
                <a:latin typeface="Lucida Console"/>
                <a:cs typeface="Lucida Console"/>
              </a:rPr>
              <a:t>&gt;&gt;&gt;</a:t>
            </a:r>
            <a:r>
              <a:rPr lang="en-US" sz="2200" dirty="0" err="1">
                <a:latin typeface="Lucida Console"/>
                <a:cs typeface="Lucida Console"/>
              </a:rPr>
              <a:t>CalculateArea</a:t>
            </a:r>
            <a:r>
              <a:rPr lang="en-US" sz="2200" dirty="0">
                <a:latin typeface="Lucida Console"/>
                <a:cs typeface="Lucida Console"/>
              </a:rPr>
              <a:t>(</a:t>
            </a:r>
            <a:r>
              <a:rPr lang="en-US" sz="2200" dirty="0" smtClean="0">
                <a:latin typeface="Lucida Console"/>
                <a:cs typeface="Lucida Console"/>
              </a:rPr>
              <a:t>“square”</a:t>
            </a:r>
            <a:r>
              <a:rPr lang="en-US" sz="2200" dirty="0">
                <a:latin typeface="Lucida Console"/>
                <a:cs typeface="Lucida Console"/>
              </a:rPr>
              <a:t>, 5)</a:t>
            </a:r>
            <a:br>
              <a:rPr lang="en-US" sz="2200" dirty="0">
                <a:latin typeface="Lucida Console"/>
                <a:cs typeface="Lucida Console"/>
              </a:rPr>
            </a:br>
            <a:r>
              <a:rPr lang="en-US" sz="2200" dirty="0">
                <a:latin typeface="Lucida Console"/>
                <a:cs typeface="Lucida Console"/>
              </a:rPr>
              <a:t>Area is </a:t>
            </a:r>
            <a:r>
              <a:rPr lang="en-US" sz="2200" dirty="0" smtClean="0">
                <a:latin typeface="Lucida Console"/>
                <a:cs typeface="Lucida Console"/>
              </a:rPr>
              <a:t>25.0 </a:t>
            </a:r>
            <a:r>
              <a:rPr lang="en-US" sz="2200" dirty="0">
                <a:latin typeface="Lucida Console"/>
                <a:cs typeface="Lucida Console"/>
              </a:rPr>
              <a:t>sq. </a:t>
            </a:r>
            <a:r>
              <a:rPr lang="en-US" sz="2200" dirty="0" smtClean="0">
                <a:latin typeface="Lucida Console"/>
                <a:cs typeface="Lucida Console"/>
              </a:rPr>
              <a:t>inch</a:t>
            </a:r>
          </a:p>
          <a:p>
            <a:pPr lvl="1"/>
            <a:r>
              <a:rPr lang="en-US" sz="2200" dirty="0">
                <a:latin typeface="Lucida Console"/>
                <a:cs typeface="Lucida Console"/>
              </a:rPr>
              <a:t>&gt;&gt;&gt;</a:t>
            </a:r>
            <a:r>
              <a:rPr lang="en-US" sz="2200" dirty="0" err="1">
                <a:latin typeface="Lucida Console"/>
                <a:cs typeface="Lucida Console"/>
              </a:rPr>
              <a:t>CalculateArea</a:t>
            </a:r>
            <a:r>
              <a:rPr lang="en-US" sz="2200" dirty="0">
                <a:latin typeface="Lucida Console"/>
                <a:cs typeface="Lucida Console"/>
              </a:rPr>
              <a:t>(“circle”, </a:t>
            </a:r>
            <a:r>
              <a:rPr lang="en-US" sz="2200" dirty="0" smtClean="0">
                <a:latin typeface="Lucida Console"/>
                <a:cs typeface="Lucida Console"/>
              </a:rPr>
              <a:t>15)</a:t>
            </a:r>
            <a:r>
              <a:rPr lang="en-US" sz="2200" dirty="0">
                <a:latin typeface="Lucida Console"/>
                <a:cs typeface="Lucida Console"/>
              </a:rPr>
              <a:t/>
            </a:r>
            <a:br>
              <a:rPr lang="en-US" sz="2200" dirty="0">
                <a:latin typeface="Lucida Console"/>
                <a:cs typeface="Lucida Console"/>
              </a:rPr>
            </a:br>
            <a:r>
              <a:rPr lang="en-US" sz="2200" dirty="0" smtClean="0">
                <a:latin typeface="Lucida Console"/>
                <a:cs typeface="Lucida Console"/>
              </a:rPr>
              <a:t>Too big</a:t>
            </a:r>
          </a:p>
          <a:p>
            <a:pPr lvl="1"/>
            <a:r>
              <a:rPr lang="en-US" sz="2200" dirty="0">
                <a:latin typeface="Lucida Console"/>
                <a:cs typeface="Lucida Console"/>
              </a:rPr>
              <a:t>&gt;&gt;&gt;</a:t>
            </a:r>
            <a:r>
              <a:rPr lang="en-US" sz="2200" dirty="0" err="1">
                <a:latin typeface="Lucida Console"/>
                <a:cs typeface="Lucida Console"/>
              </a:rPr>
              <a:t>CalculateArea</a:t>
            </a:r>
            <a:r>
              <a:rPr lang="en-US" sz="2200" dirty="0">
                <a:latin typeface="Lucida Console"/>
                <a:cs typeface="Lucida Console"/>
              </a:rPr>
              <a:t>(</a:t>
            </a:r>
            <a:r>
              <a:rPr lang="en-US" sz="2200" dirty="0" smtClean="0">
                <a:latin typeface="Lucida Console"/>
                <a:cs typeface="Lucida Console"/>
              </a:rPr>
              <a:t>“square”</a:t>
            </a:r>
            <a:r>
              <a:rPr lang="en-US" sz="2200" dirty="0">
                <a:latin typeface="Lucida Console"/>
                <a:cs typeface="Lucida Console"/>
              </a:rPr>
              <a:t>, 2</a:t>
            </a:r>
            <a:r>
              <a:rPr lang="en-US" sz="2200" dirty="0" smtClean="0">
                <a:latin typeface="Lucida Console"/>
                <a:cs typeface="Lucida Console"/>
              </a:rPr>
              <a:t>)</a:t>
            </a:r>
            <a:r>
              <a:rPr lang="en-US" sz="2200" dirty="0">
                <a:latin typeface="Lucida Console"/>
                <a:cs typeface="Lucida Console"/>
              </a:rPr>
              <a:t/>
            </a:r>
            <a:br>
              <a:rPr lang="en-US" sz="2200" dirty="0">
                <a:latin typeface="Lucida Console"/>
                <a:cs typeface="Lucida Console"/>
              </a:rPr>
            </a:br>
            <a:r>
              <a:rPr lang="en-US" sz="2200" dirty="0">
                <a:latin typeface="Lucida Console"/>
                <a:cs typeface="Lucida Console"/>
              </a:rPr>
              <a:t>Too </a:t>
            </a:r>
            <a:r>
              <a:rPr lang="en-US" sz="2200" dirty="0" smtClean="0">
                <a:latin typeface="Lucida Console"/>
                <a:cs typeface="Lucida Console"/>
              </a:rPr>
              <a:t>small</a:t>
            </a:r>
          </a:p>
          <a:p>
            <a:pPr lvl="1"/>
            <a:r>
              <a:rPr lang="en-US" sz="2200" dirty="0">
                <a:latin typeface="Lucida Console"/>
                <a:cs typeface="Lucida Console"/>
              </a:rPr>
              <a:t>&gt;&gt;&gt;</a:t>
            </a:r>
            <a:r>
              <a:rPr lang="en-US" sz="2200" dirty="0" err="1">
                <a:latin typeface="Lucida Console"/>
                <a:cs typeface="Lucida Console"/>
              </a:rPr>
              <a:t>CalculateArea</a:t>
            </a:r>
            <a:r>
              <a:rPr lang="en-US" sz="2200" dirty="0">
                <a:latin typeface="Lucida Console"/>
                <a:cs typeface="Lucida Console"/>
              </a:rPr>
              <a:t>(</a:t>
            </a:r>
            <a:r>
              <a:rPr lang="en-US" sz="2200" dirty="0" smtClean="0">
                <a:latin typeface="Lucida Console"/>
                <a:cs typeface="Lucida Console"/>
              </a:rPr>
              <a:t>“rectangle”</a:t>
            </a:r>
            <a:r>
              <a:rPr lang="en-US" sz="2200" dirty="0">
                <a:latin typeface="Lucida Console"/>
                <a:cs typeface="Lucida Console"/>
              </a:rPr>
              <a:t>, 2)</a:t>
            </a:r>
            <a:br>
              <a:rPr lang="en-US" sz="2200" dirty="0">
                <a:latin typeface="Lucida Console"/>
                <a:cs typeface="Lucida Console"/>
              </a:rPr>
            </a:br>
            <a:r>
              <a:rPr lang="en-US" sz="2200" dirty="0" smtClean="0">
                <a:latin typeface="Lucida Console"/>
                <a:cs typeface="Lucida Console"/>
              </a:rPr>
              <a:t>Unsupported geometry type: rectangle</a:t>
            </a:r>
            <a:endParaRPr lang="en-US" sz="2200" dirty="0">
              <a:latin typeface="Lucida Console"/>
              <a:cs typeface="Lucida Console"/>
            </a:endParaRPr>
          </a:p>
          <a:p>
            <a:pPr lvl="1"/>
            <a:endParaRPr lang="en-US" sz="2200" dirty="0">
              <a:latin typeface="Lucida Console"/>
              <a:cs typeface="Lucida Console"/>
            </a:endParaRP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15683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Software QA…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Technically very interesting field</a:t>
            </a:r>
          </a:p>
          <a:p>
            <a:r>
              <a:rPr lang="en-US" dirty="0" smtClean="0"/>
              <a:t>Relatively easy to find a job</a:t>
            </a:r>
          </a:p>
          <a:p>
            <a:r>
              <a:rPr lang="en-US" dirty="0" smtClean="0"/>
              <a:t>Recommend the following automation tools:</a:t>
            </a:r>
          </a:p>
          <a:p>
            <a:pPr lvl="1"/>
            <a:r>
              <a:rPr lang="en-US" dirty="0" err="1" smtClean="0"/>
              <a:t>SilkTest</a:t>
            </a:r>
            <a:r>
              <a:rPr lang="en-US" dirty="0" smtClean="0"/>
              <a:t> or QTP are good tools for GUI automation.</a:t>
            </a:r>
          </a:p>
          <a:p>
            <a:pPr lvl="1"/>
            <a:r>
              <a:rPr lang="en-US" dirty="0" smtClean="0"/>
              <a:t>Python programming language for non-GUI based automation.</a:t>
            </a:r>
          </a:p>
          <a:p>
            <a:r>
              <a:rPr lang="en-US" dirty="0" smtClean="0"/>
              <a:t>Recommend membership to the following associations:</a:t>
            </a:r>
          </a:p>
          <a:p>
            <a:pPr lvl="1"/>
            <a:r>
              <a:rPr lang="en-US" dirty="0" smtClean="0"/>
              <a:t>Silicon Valley Software Quality Association (SSQA) </a:t>
            </a:r>
            <a:r>
              <a:rPr lang="en-US" dirty="0"/>
              <a:t>(http://</a:t>
            </a:r>
            <a:r>
              <a:rPr lang="en-US" dirty="0" err="1"/>
              <a:t>www.meetup.com</a:t>
            </a:r>
            <a:r>
              <a:rPr lang="en-US" dirty="0"/>
              <a:t>/</a:t>
            </a:r>
            <a:r>
              <a:rPr lang="en-US" dirty="0" err="1"/>
              <a:t>ssqa-sv</a:t>
            </a:r>
            <a:r>
              <a:rPr lang="en-US" dirty="0"/>
              <a:t>)</a:t>
            </a:r>
            <a:endParaRPr lang="en-US" dirty="0" smtClean="0"/>
          </a:p>
          <a:p>
            <a:pPr lvl="1"/>
            <a:endParaRPr lang="en-US" dirty="0"/>
          </a:p>
        </p:txBody>
      </p:sp>
    </p:spTree>
    <p:extLst>
      <p:ext uri="{BB962C8B-B14F-4D97-AF65-F5344CB8AC3E}">
        <p14:creationId xmlns:p14="http://schemas.microsoft.com/office/powerpoint/2010/main" val="619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Myself…</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Software QA manager at Apple Computer Corp.</a:t>
            </a:r>
          </a:p>
          <a:p>
            <a:r>
              <a:rPr lang="en-US" dirty="0" smtClean="0"/>
              <a:t>16 years of experience in the area of software QA and development.</a:t>
            </a:r>
          </a:p>
          <a:p>
            <a:pPr lvl="1"/>
            <a:r>
              <a:rPr lang="en-US" dirty="0" smtClean="0"/>
              <a:t>Worked at Applied Materials, Broadcom and </a:t>
            </a:r>
            <a:r>
              <a:rPr lang="en-US" dirty="0" err="1" smtClean="0"/>
              <a:t>SiBEAM</a:t>
            </a:r>
            <a:r>
              <a:rPr lang="en-US" dirty="0" smtClean="0"/>
              <a:t> (acquired by Silicon Image) in the past.</a:t>
            </a:r>
          </a:p>
          <a:p>
            <a:pPr lvl="1"/>
            <a:r>
              <a:rPr lang="en-US" dirty="0" smtClean="0"/>
              <a:t>Have been using Python for testing and test automation for the past 8 years.</a:t>
            </a:r>
          </a:p>
          <a:p>
            <a:r>
              <a:rPr lang="en-US" dirty="0" smtClean="0"/>
              <a:t>Masters in Computer Engineering from University of California, Santa Cruz.</a:t>
            </a:r>
          </a:p>
          <a:p>
            <a:pPr lvl="1"/>
            <a:r>
              <a:rPr lang="en-US" dirty="0" smtClean="0"/>
              <a:t>Also have a masters in Mechanical Engineering from the University of Minnesota.</a:t>
            </a:r>
          </a:p>
          <a:p>
            <a:r>
              <a:rPr lang="en-US" dirty="0" smtClean="0"/>
              <a:t>Desire to give back to the community brought me here.</a:t>
            </a:r>
          </a:p>
          <a:p>
            <a:pPr lvl="1"/>
            <a:r>
              <a:rPr lang="en-US" dirty="0" smtClean="0"/>
              <a:t>Always enjoyed teaching, </a:t>
            </a:r>
            <a:r>
              <a:rPr lang="en-US" dirty="0"/>
              <a:t>w</a:t>
            </a:r>
            <a:r>
              <a:rPr lang="en-US" dirty="0" smtClean="0"/>
              <a:t>as a teaching assistant in the graduate school.</a:t>
            </a:r>
            <a:endParaRPr lang="en-US" dirty="0"/>
          </a:p>
        </p:txBody>
      </p:sp>
    </p:spTree>
    <p:extLst>
      <p:ext uri="{BB962C8B-B14F-4D97-AF65-F5344CB8AC3E}">
        <p14:creationId xmlns:p14="http://schemas.microsoft.com/office/powerpoint/2010/main" val="17246503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Yourself…</a:t>
            </a:r>
            <a:endParaRPr lang="en-US" dirty="0"/>
          </a:p>
        </p:txBody>
      </p:sp>
      <p:sp>
        <p:nvSpPr>
          <p:cNvPr id="3" name="Content Placeholder 2"/>
          <p:cNvSpPr>
            <a:spLocks noGrp="1"/>
          </p:cNvSpPr>
          <p:nvPr>
            <p:ph idx="1"/>
          </p:nvPr>
        </p:nvSpPr>
        <p:spPr/>
        <p:txBody>
          <a:bodyPr/>
          <a:lstStyle/>
          <a:p>
            <a:r>
              <a:rPr lang="en-US" dirty="0" smtClean="0"/>
              <a:t>Name, Education, Job etc.</a:t>
            </a:r>
          </a:p>
          <a:p>
            <a:r>
              <a:rPr lang="en-US" dirty="0" smtClean="0"/>
              <a:t>Why you are here in the class?</a:t>
            </a:r>
          </a:p>
          <a:p>
            <a:r>
              <a:rPr lang="en-US" dirty="0" smtClean="0"/>
              <a:t>What do you want to get out of the next </a:t>
            </a:r>
            <a:r>
              <a:rPr lang="en-US" dirty="0" smtClean="0">
                <a:latin typeface="Courier"/>
                <a:cs typeface="Courier"/>
              </a:rPr>
              <a:t>10</a:t>
            </a:r>
            <a:r>
              <a:rPr lang="en-US" dirty="0" smtClean="0"/>
              <a:t> weeks?</a:t>
            </a:r>
          </a:p>
          <a:p>
            <a:r>
              <a:rPr lang="en-US" dirty="0" smtClean="0"/>
              <a:t>Do you know any other programming language? (Perl, Java, C, C++ etc.)</a:t>
            </a:r>
            <a:endParaRPr lang="en-US" dirty="0"/>
          </a:p>
        </p:txBody>
      </p:sp>
    </p:spTree>
    <p:extLst>
      <p:ext uri="{BB962C8B-B14F-4D97-AF65-F5344CB8AC3E}">
        <p14:creationId xmlns:p14="http://schemas.microsoft.com/office/powerpoint/2010/main" val="65329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 for the class</a:t>
            </a:r>
            <a:endParaRPr lang="en-US" dirty="0"/>
          </a:p>
        </p:txBody>
      </p:sp>
      <p:sp>
        <p:nvSpPr>
          <p:cNvPr id="3" name="Content Placeholder 2"/>
          <p:cNvSpPr>
            <a:spLocks noGrp="1"/>
          </p:cNvSpPr>
          <p:nvPr>
            <p:ph idx="1"/>
          </p:nvPr>
        </p:nvSpPr>
        <p:spPr/>
        <p:txBody>
          <a:bodyPr/>
          <a:lstStyle/>
          <a:p>
            <a:r>
              <a:rPr lang="en-US" dirty="0" smtClean="0"/>
              <a:t>The Quick Python Book</a:t>
            </a:r>
          </a:p>
          <a:p>
            <a:pPr lvl="1"/>
            <a:r>
              <a:rPr lang="en-US" dirty="0" smtClean="0"/>
              <a:t>Vernon L. </a:t>
            </a:r>
            <a:r>
              <a:rPr lang="en-US" dirty="0" err="1" smtClean="0"/>
              <a:t>Ceder</a:t>
            </a:r>
            <a:endParaRPr lang="en-US" dirty="0" smtClean="0"/>
          </a:p>
          <a:p>
            <a:pPr lvl="1"/>
            <a:r>
              <a:rPr lang="en-US" dirty="0" smtClean="0"/>
              <a:t>2</a:t>
            </a:r>
            <a:r>
              <a:rPr lang="en-US" baseline="30000" dirty="0" smtClean="0"/>
              <a:t>nd</a:t>
            </a:r>
            <a:r>
              <a:rPr lang="en-US" dirty="0" smtClean="0"/>
              <a:t> Edition</a:t>
            </a:r>
          </a:p>
          <a:p>
            <a:pPr lvl="1"/>
            <a:r>
              <a:rPr lang="en-US" dirty="0" smtClean="0"/>
              <a:t>Manning Publications.</a:t>
            </a:r>
          </a:p>
        </p:txBody>
      </p:sp>
    </p:spTree>
    <p:extLst>
      <p:ext uri="{BB962C8B-B14F-4D97-AF65-F5344CB8AC3E}">
        <p14:creationId xmlns:p14="http://schemas.microsoft.com/office/powerpoint/2010/main" val="63037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Python</a:t>
            </a:r>
            <a:endParaRPr lang="en-US" dirty="0"/>
          </a:p>
        </p:txBody>
      </p:sp>
      <p:sp>
        <p:nvSpPr>
          <p:cNvPr id="3" name="Content Placeholder 2"/>
          <p:cNvSpPr>
            <a:spLocks noGrp="1"/>
          </p:cNvSpPr>
          <p:nvPr>
            <p:ph idx="1"/>
          </p:nvPr>
        </p:nvSpPr>
        <p:spPr/>
        <p:txBody>
          <a:bodyPr>
            <a:normAutofit lnSpcReduction="10000"/>
          </a:bodyPr>
          <a:lstStyle/>
          <a:p>
            <a:r>
              <a:rPr lang="en-US" dirty="0"/>
              <a:t>D</a:t>
            </a:r>
            <a:r>
              <a:rPr lang="en-US" dirty="0" smtClean="0"/>
              <a:t>eveloped by Guido van </a:t>
            </a:r>
            <a:r>
              <a:rPr lang="en-US" dirty="0" err="1" smtClean="0"/>
              <a:t>Rossum</a:t>
            </a:r>
            <a:r>
              <a:rPr lang="en-US" dirty="0" smtClean="0"/>
              <a:t> in the 1990s.</a:t>
            </a:r>
          </a:p>
          <a:p>
            <a:pPr lvl="1"/>
            <a:r>
              <a:rPr lang="en-US" dirty="0" smtClean="0"/>
              <a:t>Named after BBC comedy “Monty Python’s Flying Circus”</a:t>
            </a:r>
          </a:p>
          <a:p>
            <a:r>
              <a:rPr lang="en-US" dirty="0" smtClean="0"/>
              <a:t>Modern language, easy to learn and use.</a:t>
            </a:r>
          </a:p>
          <a:p>
            <a:pPr lvl="1"/>
            <a:r>
              <a:rPr lang="en-US" dirty="0" smtClean="0"/>
              <a:t>Ideal for rapid application development.</a:t>
            </a:r>
          </a:p>
          <a:p>
            <a:r>
              <a:rPr lang="en-US" dirty="0" smtClean="0"/>
              <a:t>Python is expressive.</a:t>
            </a:r>
          </a:p>
          <a:p>
            <a:pPr lvl="1"/>
            <a:r>
              <a:rPr lang="en-US" dirty="0" smtClean="0"/>
              <a:t>More logic can be expressed in less amount of code.</a:t>
            </a:r>
          </a:p>
          <a:p>
            <a:pPr lvl="2"/>
            <a:r>
              <a:rPr lang="en-US" dirty="0" smtClean="0"/>
              <a:t>Less code means less maintenance, easier to debug.</a:t>
            </a:r>
          </a:p>
        </p:txBody>
      </p:sp>
    </p:spTree>
    <p:extLst>
      <p:ext uri="{BB962C8B-B14F-4D97-AF65-F5344CB8AC3E}">
        <p14:creationId xmlns:p14="http://schemas.microsoft.com/office/powerpoint/2010/main" val="10067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Python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is readable.</a:t>
            </a:r>
          </a:p>
          <a:p>
            <a:pPr lvl="1"/>
            <a:r>
              <a:rPr lang="en-US" dirty="0" smtClean="0"/>
              <a:t>Very English-like, and therefore easy to understand others’ code.</a:t>
            </a:r>
          </a:p>
          <a:p>
            <a:pPr lvl="2"/>
            <a:r>
              <a:rPr lang="en-US" dirty="0" smtClean="0"/>
              <a:t>Easy to understand means easy to debug, maintain and modify.</a:t>
            </a:r>
          </a:p>
          <a:p>
            <a:pPr lvl="1"/>
            <a:r>
              <a:rPr lang="en-US" i="1" dirty="0" smtClean="0"/>
              <a:t>Requires</a:t>
            </a:r>
            <a:r>
              <a:rPr lang="en-US" dirty="0" smtClean="0"/>
              <a:t> code indentation</a:t>
            </a:r>
          </a:p>
          <a:p>
            <a:r>
              <a:rPr lang="en-US" dirty="0" smtClean="0"/>
              <a:t>Python is complete – “batteries included”</a:t>
            </a:r>
          </a:p>
          <a:p>
            <a:pPr lvl="1"/>
            <a:r>
              <a:rPr lang="en-US" dirty="0" smtClean="0"/>
              <a:t>The default installation of Python comes with an extensive set of libraries.</a:t>
            </a:r>
          </a:p>
          <a:p>
            <a:r>
              <a:rPr lang="en-US" dirty="0" smtClean="0"/>
              <a:t>Python is cross-platform.</a:t>
            </a:r>
          </a:p>
          <a:p>
            <a:pPr lvl="1"/>
            <a:r>
              <a:rPr lang="en-US" dirty="0" smtClean="0"/>
              <a:t>Code written in one operating system can be used on other operating systems.</a:t>
            </a:r>
            <a:endParaRPr lang="en-US" dirty="0"/>
          </a:p>
        </p:txBody>
      </p:sp>
    </p:spTree>
    <p:extLst>
      <p:ext uri="{BB962C8B-B14F-4D97-AF65-F5344CB8AC3E}">
        <p14:creationId xmlns:p14="http://schemas.microsoft.com/office/powerpoint/2010/main" val="342321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Python …</a:t>
            </a:r>
          </a:p>
        </p:txBody>
      </p:sp>
      <p:sp>
        <p:nvSpPr>
          <p:cNvPr id="3" name="Content Placeholder 2"/>
          <p:cNvSpPr>
            <a:spLocks noGrp="1"/>
          </p:cNvSpPr>
          <p:nvPr>
            <p:ph idx="1"/>
          </p:nvPr>
        </p:nvSpPr>
        <p:spPr/>
        <p:txBody>
          <a:bodyPr/>
          <a:lstStyle/>
          <a:p>
            <a:r>
              <a:rPr lang="en-US" dirty="0" smtClean="0"/>
              <a:t>Python is FREE!</a:t>
            </a:r>
          </a:p>
          <a:p>
            <a:pPr lvl="1"/>
            <a:r>
              <a:rPr lang="en-US" dirty="0" smtClean="0"/>
              <a:t>Free to use, even for commercial usage.</a:t>
            </a:r>
            <a:endParaRPr lang="en-US" dirty="0"/>
          </a:p>
        </p:txBody>
      </p:sp>
    </p:spTree>
    <p:extLst>
      <p:ext uri="{BB962C8B-B14F-4D97-AF65-F5344CB8AC3E}">
        <p14:creationId xmlns:p14="http://schemas.microsoft.com/office/powerpoint/2010/main" val="9167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Python is </a:t>
            </a:r>
            <a:r>
              <a:rPr lang="en-US" i="1" dirty="0" smtClean="0"/>
              <a:t>NOT</a:t>
            </a:r>
            <a:r>
              <a:rPr lang="en-US" dirty="0" smtClean="0"/>
              <a:t> good at</a:t>
            </a:r>
            <a:endParaRPr lang="en-US" dirty="0"/>
          </a:p>
        </p:txBody>
      </p:sp>
      <p:sp>
        <p:nvSpPr>
          <p:cNvPr id="3" name="Content Placeholder 2"/>
          <p:cNvSpPr>
            <a:spLocks noGrp="1"/>
          </p:cNvSpPr>
          <p:nvPr>
            <p:ph idx="1"/>
          </p:nvPr>
        </p:nvSpPr>
        <p:spPr/>
        <p:txBody>
          <a:bodyPr>
            <a:normAutofit/>
          </a:bodyPr>
          <a:lstStyle/>
          <a:p>
            <a:r>
              <a:rPr lang="en-US" dirty="0" smtClean="0"/>
              <a:t>Python is not the fastest language around.</a:t>
            </a:r>
          </a:p>
          <a:p>
            <a:pPr lvl="1"/>
            <a:r>
              <a:rPr lang="en-US" dirty="0" smtClean="0"/>
              <a:t>For example, code written in C can run much faster since it is </a:t>
            </a:r>
            <a:r>
              <a:rPr lang="en-US" i="1" dirty="0" smtClean="0"/>
              <a:t>compiled and executed</a:t>
            </a:r>
            <a:r>
              <a:rPr lang="en-US" dirty="0" smtClean="0"/>
              <a:t>, where-as Python is </a:t>
            </a:r>
            <a:r>
              <a:rPr lang="en-US" i="1" dirty="0" smtClean="0"/>
              <a:t>semi-compiled and executed</a:t>
            </a:r>
            <a:r>
              <a:rPr lang="en-US" dirty="0" smtClean="0"/>
              <a:t>.</a:t>
            </a:r>
          </a:p>
          <a:p>
            <a:pPr lvl="1"/>
            <a:r>
              <a:rPr lang="en-US" dirty="0" smtClean="0"/>
              <a:t>This deficiency is true of most scripting languages (</a:t>
            </a:r>
            <a:r>
              <a:rPr lang="en-US" dirty="0" err="1" smtClean="0"/>
              <a:t>eg</a:t>
            </a:r>
            <a:r>
              <a:rPr lang="en-US" dirty="0" smtClean="0"/>
              <a:t>: Perl, </a:t>
            </a:r>
            <a:r>
              <a:rPr lang="en-US" dirty="0" err="1" smtClean="0"/>
              <a:t>Tcl</a:t>
            </a:r>
            <a:r>
              <a:rPr lang="en-US" dirty="0" smtClean="0"/>
              <a:t> </a:t>
            </a:r>
            <a:r>
              <a:rPr lang="en-US" dirty="0" err="1" smtClean="0"/>
              <a:t>etc</a:t>
            </a:r>
            <a:r>
              <a:rPr lang="en-US" dirty="0" smtClean="0"/>
              <a:t>), not just Python. Scripting languages generally run slower.</a:t>
            </a:r>
          </a:p>
          <a:p>
            <a:pPr lvl="1"/>
            <a:r>
              <a:rPr lang="en-US" dirty="0" smtClean="0"/>
              <a:t>But modern computers have large processing power that this is generally not an issue for a number of applications.</a:t>
            </a:r>
          </a:p>
          <a:p>
            <a:pPr lvl="1"/>
            <a:endParaRPr lang="en-US" dirty="0"/>
          </a:p>
        </p:txBody>
      </p:sp>
    </p:spTree>
    <p:extLst>
      <p:ext uri="{BB962C8B-B14F-4D97-AF65-F5344CB8AC3E}">
        <p14:creationId xmlns:p14="http://schemas.microsoft.com/office/powerpoint/2010/main" val="210464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Python is </a:t>
            </a:r>
            <a:r>
              <a:rPr lang="en-US" i="1" dirty="0" smtClean="0"/>
              <a:t>NOT</a:t>
            </a:r>
            <a:r>
              <a:rPr lang="en-US" dirty="0" smtClean="0"/>
              <a:t> good at</a:t>
            </a:r>
            <a:endParaRPr lang="en-US" dirty="0"/>
          </a:p>
        </p:txBody>
      </p:sp>
      <p:sp>
        <p:nvSpPr>
          <p:cNvPr id="3" name="Content Placeholder 2"/>
          <p:cNvSpPr>
            <a:spLocks noGrp="1"/>
          </p:cNvSpPr>
          <p:nvPr>
            <p:ph idx="1"/>
          </p:nvPr>
        </p:nvSpPr>
        <p:spPr/>
        <p:txBody>
          <a:bodyPr/>
          <a:lstStyle/>
          <a:p>
            <a:r>
              <a:rPr lang="en-US" dirty="0"/>
              <a:t>Python does not have the most libraries</a:t>
            </a:r>
          </a:p>
          <a:p>
            <a:pPr lvl="1"/>
            <a:r>
              <a:rPr lang="en-US" dirty="0"/>
              <a:t>For example, Perl may have more libraries than Python</a:t>
            </a:r>
            <a:r>
              <a:rPr lang="en-US" dirty="0" smtClean="0"/>
              <a:t>.</a:t>
            </a:r>
          </a:p>
          <a:p>
            <a:pPr lvl="1"/>
            <a:r>
              <a:rPr lang="en-US" dirty="0" smtClean="0"/>
              <a:t>Generally not an issue, however.</a:t>
            </a:r>
          </a:p>
          <a:p>
            <a:r>
              <a:rPr lang="en-US" dirty="0" smtClean="0"/>
              <a:t>Python does not check variable types at compile time.</a:t>
            </a:r>
          </a:p>
          <a:p>
            <a:pPr lvl="1"/>
            <a:endParaRPr lang="en-US" dirty="0"/>
          </a:p>
          <a:p>
            <a:endParaRPr lang="en-US" dirty="0"/>
          </a:p>
        </p:txBody>
      </p:sp>
    </p:spTree>
    <p:extLst>
      <p:ext uri="{BB962C8B-B14F-4D97-AF65-F5344CB8AC3E}">
        <p14:creationId xmlns:p14="http://schemas.microsoft.com/office/powerpoint/2010/main" val="1659301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2701</TotalTime>
  <Words>783</Words>
  <Application>Microsoft Macintosh PowerPoint</Application>
  <PresentationFormat>On-screen Show (4:3)</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Introduction to Python programming language</vt:lpstr>
      <vt:lpstr>About Myself…</vt:lpstr>
      <vt:lpstr>About Yourself…</vt:lpstr>
      <vt:lpstr>Textbook for the class</vt:lpstr>
      <vt:lpstr>About Python</vt:lpstr>
      <vt:lpstr>About Python …</vt:lpstr>
      <vt:lpstr>About Python …</vt:lpstr>
      <vt:lpstr>What Python is NOT good at</vt:lpstr>
      <vt:lpstr>What Python is NOT good at</vt:lpstr>
      <vt:lpstr>Installation</vt:lpstr>
      <vt:lpstr>Course Syllabus</vt:lpstr>
      <vt:lpstr>Lab Exercise</vt:lpstr>
      <vt:lpstr>Home Exercise</vt:lpstr>
      <vt:lpstr>About Software QA…</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 Automation Using SilkTest</dc:title>
  <dc:creator>Bhava Avula</dc:creator>
  <cp:lastModifiedBy>Bhava Avula</cp:lastModifiedBy>
  <cp:revision>111</cp:revision>
  <dcterms:created xsi:type="dcterms:W3CDTF">2010-09-13T14:50:47Z</dcterms:created>
  <dcterms:modified xsi:type="dcterms:W3CDTF">2015-12-03T02:40:57Z</dcterms:modified>
</cp:coreProperties>
</file>