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309"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7" r:id="rId42"/>
    <p:sldId id="310" r:id="rId43"/>
    <p:sldId id="303" r:id="rId44"/>
    <p:sldId id="305" r:id="rId45"/>
    <p:sldId id="299" r:id="rId46"/>
    <p:sldId id="300" r:id="rId47"/>
    <p:sldId id="304" r:id="rId48"/>
    <p:sldId id="306" r:id="rId49"/>
    <p:sldId id="301" r:id="rId50"/>
    <p:sldId id="307" r:id="rId51"/>
    <p:sldId id="308"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53" autoAdjust="0"/>
    <p:restoredTop sz="94331" autoAdjust="0"/>
  </p:normalViewPr>
  <p:slideViewPr>
    <p:cSldViewPr snapToGrid="0" snapToObjects="1">
      <p:cViewPr varScale="1">
        <p:scale>
          <a:sx n="120" d="100"/>
          <a:sy n="120" d="100"/>
        </p:scale>
        <p:origin x="408"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3BAB58DD-9525-F540-8996-805078074904}" type="datetimeFigureOut">
              <a:rPr lang="en-US" smtClean="0"/>
              <a:pPr/>
              <a:t>9/13/16</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51FE3B6C-818A-9A4C-90E2-0D668C0E6597}"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latin typeface="Arial" charset="0"/>
            </a:endParaRPr>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latin typeface="Arial"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BAB58DD-9525-F540-8996-805078074904}" type="datetimeFigureOut">
              <a:rPr lang="en-US" smtClean="0"/>
              <a:pPr/>
              <a:t>9/13/16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BAB58DD-9525-F540-8996-805078074904}" type="datetimeFigureOut">
              <a:rPr lang="en-US" smtClean="0"/>
              <a:pPr/>
              <a:t>9/13/16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BAB58DD-9525-F540-8996-805078074904}" type="datetimeFigureOut">
              <a:rPr lang="en-US" smtClean="0"/>
              <a:pPr/>
              <a:t>9/13/16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Arial" charset="0"/>
            </a:endParaRPr>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BAB58DD-9525-F540-8996-805078074904}" type="datetimeFigureOut">
              <a:rPr lang="en-US" smtClean="0"/>
              <a:pPr/>
              <a:t>9/13/16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FE3B6C-818A-9A4C-90E2-0D668C0E6597}"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Arial" charset="0"/>
            </a:endParaRPr>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latin typeface="Arial" charset="0"/>
            </a:endParaRPr>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latin typeface="Arial"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BAB58DD-9525-F540-8996-805078074904}" type="datetimeFigureOut">
              <a:rPr lang="en-US" smtClean="0"/>
              <a:pPr/>
              <a:t>9/13/16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BAB58DD-9525-F540-8996-805078074904}" type="datetimeFigureOut">
              <a:rPr lang="en-US" smtClean="0"/>
              <a:pPr/>
              <a:t>9/13/16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BAB58DD-9525-F540-8996-805078074904}" type="datetimeFigureOut">
              <a:rPr lang="en-US" smtClean="0"/>
              <a:pPr/>
              <a:t>9/13/16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Arial" charset="0"/>
            </a:endParaRPr>
          </a:p>
        </p:txBody>
      </p:sp>
      <p:sp>
        <p:nvSpPr>
          <p:cNvPr id="2" name="Date Placeholder 1"/>
          <p:cNvSpPr>
            <a:spLocks noGrp="1"/>
          </p:cNvSpPr>
          <p:nvPr>
            <p:ph type="dt" sz="half" idx="10"/>
          </p:nvPr>
        </p:nvSpPr>
        <p:spPr/>
        <p:txBody>
          <a:bodyPr/>
          <a:lstStyle>
            <a:extLst/>
          </a:lstStyle>
          <a:p>
            <a:fld id="{3BAB58DD-9525-F540-8996-805078074904}" type="datetimeFigureOut">
              <a:rPr lang="en-US" smtClean="0"/>
              <a:pPr/>
              <a:t>9/13/16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1FE3B6C-818A-9A4C-90E2-0D668C0E6597}"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Arial"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BAB58DD-9525-F540-8996-805078074904}" type="datetimeFigureOut">
              <a:rPr lang="en-US" smtClean="0"/>
              <a:pPr/>
              <a:t>9/13/16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3BAB58DD-9525-F540-8996-805078074904}" type="datetimeFigureOut">
              <a:rPr lang="en-US" smtClean="0"/>
              <a:pPr/>
              <a:t>9/13/16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1FE3B6C-818A-9A4C-90E2-0D668C0E6597}"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Arial" charset="0"/>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Drag picture to placeholder or click icon to add</a:t>
            </a:r>
            <a:endParaRPr kumimoji="0" lang="en-US" dirty="0"/>
          </a:p>
        </p:txBody>
      </p:sp>
      <p:sp>
        <p:nvSpPr>
          <p:cNvPr id="9" name="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Arial" charset="0"/>
            </a:endParaRPr>
          </a:p>
        </p:txBody>
      </p:sp>
      <p:sp>
        <p:nvSpPr>
          <p:cNvPr id="10" name="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Arial" charset="0"/>
            </a:endParaRPr>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Arial" charset="0"/>
            </a:endParaRPr>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Arial" charset="0"/>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Arial" charset="0"/>
            </a:endParaRPr>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Arial" charset="0"/>
            </a:endParaRPr>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dirty="0" smtClean="0"/>
              <a:t>Click to edit Master title style</a:t>
            </a:r>
            <a:endParaRPr kumimoji="0" lang="en-US" dirty="0"/>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latin typeface="Arial" charset="0"/>
              </a:defRPr>
            </a:lvl1pPr>
            <a:extLst/>
          </a:lstStyle>
          <a:p>
            <a:fld id="{3BAB58DD-9525-F540-8996-805078074904}" type="datetimeFigureOut">
              <a:rPr lang="en-US" smtClean="0"/>
              <a:pPr/>
              <a:t>9/13/16</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latin typeface="Arial" charset="0"/>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latin typeface="Arial" charset="0"/>
              </a:defRPr>
            </a:lvl1pPr>
            <a:extLst/>
          </a:lstStyle>
          <a:p>
            <a:fld id="{51FE3B6C-818A-9A4C-90E2-0D668C0E6597}"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Arial"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Arial" charset="0"/>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Arial" charset="0"/>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Arial" charset="0"/>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Arial" charset="0"/>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Arial" charset="0"/>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Arial"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Python programming language</a:t>
            </a:r>
            <a:endParaRPr lang="en-US" dirty="0"/>
          </a:p>
        </p:txBody>
      </p:sp>
      <p:sp>
        <p:nvSpPr>
          <p:cNvPr id="3" name="Subtitle 2"/>
          <p:cNvSpPr>
            <a:spLocks noGrp="1"/>
          </p:cNvSpPr>
          <p:nvPr>
            <p:ph type="subTitle" idx="1"/>
          </p:nvPr>
        </p:nvSpPr>
        <p:spPr/>
        <p:txBody>
          <a:bodyPr/>
          <a:lstStyle/>
          <a:p>
            <a:r>
              <a:rPr lang="en-US" dirty="0" smtClean="0"/>
              <a:t>Bhava Avula</a:t>
            </a:r>
          </a:p>
          <a:p>
            <a:r>
              <a:rPr lang="en-US" dirty="0" smtClean="0"/>
              <a:t>Week#2, </a:t>
            </a:r>
            <a:r>
              <a:rPr lang="en-US" dirty="0" smtClean="0"/>
              <a:t>9/14/2016</a:t>
            </a:r>
            <a:endParaRPr lang="en-US" dirty="0"/>
          </a:p>
        </p:txBody>
      </p:sp>
    </p:spTree>
    <p:extLst>
      <p:ext uri="{BB962C8B-B14F-4D97-AF65-F5344CB8AC3E}">
        <p14:creationId xmlns:p14="http://schemas.microsoft.com/office/powerpoint/2010/main" val="441404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normAutofit/>
          </a:bodyPr>
          <a:lstStyle/>
          <a:p>
            <a:r>
              <a:rPr lang="en-US" dirty="0" smtClean="0"/>
              <a:t>Python has a rich and powerful collections of operators that can be applied to strings.</a:t>
            </a:r>
          </a:p>
          <a:p>
            <a:r>
              <a:rPr lang="en-US" dirty="0" smtClean="0"/>
              <a:t>You can use single quoted strings, double-quoted strings, or even triple quoted strings.</a:t>
            </a:r>
          </a:p>
          <a:p>
            <a:r>
              <a:rPr lang="en-US" dirty="0" smtClean="0"/>
              <a:t>Backslashes can be used to escape special characters.</a:t>
            </a:r>
            <a:br>
              <a:rPr lang="en-US" dirty="0" smtClean="0"/>
            </a:br>
            <a:r>
              <a:rPr lang="en-US" sz="1800" dirty="0">
                <a:latin typeface="Courier New"/>
                <a:cs typeface="Courier New"/>
              </a:rPr>
              <a:t>x = "\</a:t>
            </a:r>
            <a:r>
              <a:rPr lang="en-US" sz="1800" dirty="0" err="1">
                <a:latin typeface="Courier New"/>
                <a:cs typeface="Courier New"/>
              </a:rPr>
              <a:t>tThis</a:t>
            </a:r>
            <a:r>
              <a:rPr lang="en-US" sz="1800" dirty="0">
                <a:latin typeface="Courier New"/>
                <a:cs typeface="Courier New"/>
              </a:rPr>
              <a:t> string starts with a \"tab\"."</a:t>
            </a:r>
            <a:br>
              <a:rPr lang="en-US" sz="1800" dirty="0">
                <a:latin typeface="Courier New"/>
                <a:cs typeface="Courier New"/>
              </a:rPr>
            </a:br>
            <a:r>
              <a:rPr lang="en-US" sz="1800" dirty="0">
                <a:latin typeface="Courier New"/>
                <a:cs typeface="Courier New"/>
              </a:rPr>
              <a:t>x = "This string contains a </a:t>
            </a:r>
            <a:r>
              <a:rPr lang="en-US" sz="1800" dirty="0" smtClean="0">
                <a:latin typeface="Courier New"/>
                <a:cs typeface="Courier New"/>
              </a:rPr>
              <a:t>single backslash</a:t>
            </a:r>
            <a:r>
              <a:rPr lang="en-US" sz="1800" dirty="0">
                <a:latin typeface="Courier New"/>
                <a:cs typeface="Courier New"/>
              </a:rPr>
              <a:t>(\\)."</a:t>
            </a:r>
            <a:r>
              <a:rPr lang="en-US" sz="1800" dirty="0"/>
              <a:t> </a:t>
            </a:r>
            <a:endParaRPr lang="en-US" sz="1800" dirty="0" smtClean="0"/>
          </a:p>
          <a:p>
            <a:endParaRPr lang="en-US" dirty="0"/>
          </a:p>
        </p:txBody>
      </p:sp>
    </p:spTree>
    <p:extLst>
      <p:ext uri="{BB962C8B-B14F-4D97-AF65-F5344CB8AC3E}">
        <p14:creationId xmlns:p14="http://schemas.microsoft.com/office/powerpoint/2010/main" val="29630365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lstStyle/>
          <a:p>
            <a:r>
              <a:rPr lang="en-US" dirty="0" smtClean="0"/>
              <a:t>Single and double quoted strings are equivalent, except that you don’t need to backslash " characters in single-quoted strings or ' characters in double-quoted strings:</a:t>
            </a:r>
            <a:r>
              <a:rPr lang="en-US" dirty="0"/>
              <a:t/>
            </a:r>
            <a:br>
              <a:rPr lang="en-US" dirty="0"/>
            </a:br>
            <a:r>
              <a:rPr lang="en-US" sz="2200" dirty="0">
                <a:latin typeface="Courier New"/>
                <a:cs typeface="Courier New"/>
              </a:rPr>
              <a:t>x = "Don't need a backslash"</a:t>
            </a:r>
            <a:br>
              <a:rPr lang="en-US" sz="2200" dirty="0">
                <a:latin typeface="Courier New"/>
                <a:cs typeface="Courier New"/>
              </a:rPr>
            </a:br>
            <a:r>
              <a:rPr lang="en-US" sz="2200" dirty="0">
                <a:latin typeface="Courier New"/>
                <a:cs typeface="Courier New"/>
              </a:rPr>
              <a:t>x = 'Can\'t get by without a backslash' </a:t>
            </a:r>
            <a:r>
              <a:rPr lang="en-US" sz="2200" dirty="0" smtClean="0">
                <a:latin typeface="Courier New"/>
                <a:cs typeface="Courier New"/>
              </a:rPr>
              <a:t/>
            </a:r>
            <a:br>
              <a:rPr lang="en-US" sz="2200" dirty="0" smtClean="0">
                <a:latin typeface="Courier New"/>
                <a:cs typeface="Courier New"/>
              </a:rPr>
            </a:br>
            <a:r>
              <a:rPr lang="en-US" sz="2200" dirty="0" smtClean="0">
                <a:latin typeface="Courier New"/>
                <a:cs typeface="Courier New"/>
              </a:rPr>
              <a:t>x </a:t>
            </a:r>
            <a:r>
              <a:rPr lang="en-US" sz="2200" dirty="0">
                <a:latin typeface="Courier New"/>
                <a:cs typeface="Courier New"/>
              </a:rPr>
              <a:t>= "Backslash your \" character!"</a:t>
            </a:r>
            <a:br>
              <a:rPr lang="en-US" sz="2200" dirty="0">
                <a:latin typeface="Courier New"/>
                <a:cs typeface="Courier New"/>
              </a:rPr>
            </a:br>
            <a:r>
              <a:rPr lang="en-US" sz="2200" dirty="0">
                <a:latin typeface="Courier New"/>
                <a:cs typeface="Courier New"/>
              </a:rPr>
              <a:t>x = 'You can leave the " alone'</a:t>
            </a:r>
            <a:r>
              <a:rPr lang="en-US" sz="2200" dirty="0"/>
              <a:t> </a:t>
            </a:r>
            <a:endParaRPr lang="en-US" sz="2200" dirty="0" smtClean="0"/>
          </a:p>
          <a:p>
            <a:endParaRPr lang="en-US" dirty="0"/>
          </a:p>
        </p:txBody>
      </p:sp>
    </p:spTree>
    <p:extLst>
      <p:ext uri="{BB962C8B-B14F-4D97-AF65-F5344CB8AC3E}">
        <p14:creationId xmlns:p14="http://schemas.microsoft.com/office/powerpoint/2010/main" val="15991773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normAutofit/>
          </a:bodyPr>
          <a:lstStyle/>
          <a:p>
            <a:r>
              <a:rPr lang="en-US" dirty="0" smtClean="0"/>
              <a:t>With triple quoted strings, you do not need to escape any characters:</a:t>
            </a:r>
            <a:br>
              <a:rPr lang="en-US" dirty="0" smtClean="0"/>
            </a:br>
            <a:r>
              <a:rPr lang="en-US" sz="1800" dirty="0">
                <a:latin typeface="Courier New"/>
                <a:cs typeface="Courier New"/>
              </a:rPr>
              <a:t>x = """Starting and ending a string with triple " characters permits embedded newlines, and the use of " and ' without backslashes"""</a:t>
            </a:r>
            <a:r>
              <a:rPr lang="en-US" sz="1800" dirty="0"/>
              <a:t> </a:t>
            </a:r>
            <a:endParaRPr lang="en-US" sz="1800" dirty="0" smtClean="0"/>
          </a:p>
          <a:p>
            <a:r>
              <a:rPr lang="en-US" dirty="0" smtClean="0"/>
              <a:t>In the above example, x </a:t>
            </a:r>
            <a:r>
              <a:rPr lang="en-US" dirty="0"/>
              <a:t>is the entire sentence between the """ delimiters </a:t>
            </a:r>
            <a:r>
              <a:rPr lang="en-US" dirty="0" smtClean="0"/>
              <a:t>including special characters</a:t>
            </a:r>
            <a:endParaRPr lang="en-US" dirty="0"/>
          </a:p>
        </p:txBody>
      </p:sp>
    </p:spTree>
    <p:extLst>
      <p:ext uri="{BB962C8B-B14F-4D97-AF65-F5344CB8AC3E}">
        <p14:creationId xmlns:p14="http://schemas.microsoft.com/office/powerpoint/2010/main" val="23550346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Python offers 4 kinds of numbers: </a:t>
            </a:r>
            <a:r>
              <a:rPr lang="en-US" i="1" dirty="0" smtClean="0"/>
              <a:t>integers, floats, complex numbers, and Boolean numbers</a:t>
            </a:r>
            <a:r>
              <a:rPr lang="en-US" dirty="0" smtClean="0"/>
              <a:t>.</a:t>
            </a:r>
          </a:p>
          <a:p>
            <a:pPr lvl="1"/>
            <a:r>
              <a:rPr lang="en-US" dirty="0" smtClean="0"/>
              <a:t>Integers:</a:t>
            </a:r>
          </a:p>
          <a:p>
            <a:pPr lvl="2"/>
            <a:r>
              <a:rPr lang="en-US" dirty="0" smtClean="0">
                <a:latin typeface="Courier New"/>
                <a:cs typeface="Courier New"/>
              </a:rPr>
              <a:t>X = 5</a:t>
            </a:r>
          </a:p>
          <a:p>
            <a:pPr lvl="1"/>
            <a:r>
              <a:rPr lang="en-US" dirty="0" smtClean="0"/>
              <a:t>Floats:</a:t>
            </a:r>
          </a:p>
          <a:p>
            <a:pPr lvl="2"/>
            <a:r>
              <a:rPr lang="en-US" dirty="0" smtClean="0">
                <a:latin typeface="Courier New"/>
                <a:cs typeface="Courier New"/>
              </a:rPr>
              <a:t>Y = 2.0e-8</a:t>
            </a:r>
          </a:p>
          <a:p>
            <a:pPr lvl="1"/>
            <a:r>
              <a:rPr lang="en-US" dirty="0" smtClean="0"/>
              <a:t>Integers can be converted to floats and vice versa:</a:t>
            </a:r>
          </a:p>
          <a:p>
            <a:pPr lvl="2"/>
            <a:r>
              <a:rPr lang="ro-RO" dirty="0">
                <a:latin typeface="Courier New"/>
                <a:cs typeface="Courier New"/>
              </a:rPr>
              <a:t>&gt;&gt;&gt; int(2e2)</a:t>
            </a:r>
            <a:br>
              <a:rPr lang="ro-RO" dirty="0">
                <a:latin typeface="Courier New"/>
                <a:cs typeface="Courier New"/>
              </a:rPr>
            </a:br>
            <a:r>
              <a:rPr lang="ro-RO" dirty="0">
                <a:latin typeface="Courier New"/>
                <a:cs typeface="Courier New"/>
              </a:rPr>
              <a:t>200</a:t>
            </a:r>
            <a:br>
              <a:rPr lang="ro-RO" dirty="0">
                <a:latin typeface="Courier New"/>
                <a:cs typeface="Courier New"/>
              </a:rPr>
            </a:br>
            <a:r>
              <a:rPr lang="ro-RO" dirty="0">
                <a:latin typeface="Courier New"/>
                <a:cs typeface="Courier New"/>
              </a:rPr>
              <a:t>&gt;&gt;&gt; float(200)</a:t>
            </a:r>
            <a:br>
              <a:rPr lang="ro-RO" dirty="0">
                <a:latin typeface="Courier New"/>
                <a:cs typeface="Courier New"/>
              </a:rPr>
            </a:br>
            <a:r>
              <a:rPr lang="ro-RO" dirty="0">
                <a:latin typeface="Courier New"/>
                <a:cs typeface="Courier New"/>
              </a:rPr>
              <a:t>200.0 </a:t>
            </a:r>
            <a:endParaRPr lang="ro-RO" dirty="0" smtClean="0">
              <a:effectLst/>
              <a:latin typeface="Courier New"/>
              <a:cs typeface="Courier New"/>
            </a:endParaRPr>
          </a:p>
          <a:p>
            <a:pPr lvl="2"/>
            <a:endParaRPr lang="en-US" dirty="0"/>
          </a:p>
        </p:txBody>
      </p:sp>
    </p:spTree>
    <p:extLst>
      <p:ext uri="{BB962C8B-B14F-4D97-AF65-F5344CB8AC3E}">
        <p14:creationId xmlns:p14="http://schemas.microsoft.com/office/powerpoint/2010/main" val="1733824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Numbers can be arbitrarily large in Python, as big as the system’s memory will allow.</a:t>
            </a:r>
          </a:p>
          <a:p>
            <a:r>
              <a:rPr lang="en-US" dirty="0" smtClean="0"/>
              <a:t>Built-in numeric functions:</a:t>
            </a:r>
          </a:p>
          <a:p>
            <a:pPr lvl="1"/>
            <a:r>
              <a:rPr lang="en-US" dirty="0">
                <a:latin typeface="Courier New"/>
                <a:cs typeface="Courier New"/>
              </a:rPr>
              <a:t>abs, </a:t>
            </a:r>
            <a:r>
              <a:rPr lang="en-US" dirty="0" err="1">
                <a:latin typeface="Courier New"/>
                <a:cs typeface="Courier New"/>
              </a:rPr>
              <a:t>divmod</a:t>
            </a:r>
            <a:r>
              <a:rPr lang="en-US">
                <a:latin typeface="Courier New"/>
                <a:cs typeface="Courier New"/>
              </a:rPr>
              <a:t>, </a:t>
            </a:r>
            <a:r>
              <a:rPr lang="en-US" smtClean="0">
                <a:latin typeface="Courier New"/>
                <a:cs typeface="Courier New"/>
              </a:rPr>
              <a:t>float</a:t>
            </a:r>
            <a:r>
              <a:rPr lang="en-US" dirty="0">
                <a:latin typeface="Courier New"/>
                <a:cs typeface="Courier New"/>
              </a:rPr>
              <a:t>, hex, </a:t>
            </a:r>
            <a:r>
              <a:rPr lang="en-US" dirty="0" err="1">
                <a:latin typeface="Courier New"/>
                <a:cs typeface="Courier New"/>
              </a:rPr>
              <a:t>int</a:t>
            </a:r>
            <a:r>
              <a:rPr lang="en-US" dirty="0">
                <a:latin typeface="Courier New"/>
                <a:cs typeface="Courier New"/>
              </a:rPr>
              <a:t>, long, max, min, </a:t>
            </a:r>
            <a:r>
              <a:rPr lang="en-US" dirty="0" err="1">
                <a:latin typeface="Courier New"/>
                <a:cs typeface="Courier New"/>
              </a:rPr>
              <a:t>oct</a:t>
            </a:r>
            <a:r>
              <a:rPr lang="en-US" dirty="0">
                <a:latin typeface="Courier New"/>
                <a:cs typeface="Courier New"/>
              </a:rPr>
              <a:t>, </a:t>
            </a:r>
            <a:r>
              <a:rPr lang="en-US" dirty="0" err="1">
                <a:latin typeface="Courier New"/>
                <a:cs typeface="Courier New"/>
              </a:rPr>
              <a:t>pow</a:t>
            </a:r>
            <a:r>
              <a:rPr lang="en-US" dirty="0">
                <a:latin typeface="Courier New"/>
                <a:cs typeface="Courier New"/>
              </a:rPr>
              <a:t>, round </a:t>
            </a:r>
            <a:endParaRPr lang="en-US" dirty="0" smtClean="0">
              <a:latin typeface="Courier New"/>
              <a:cs typeface="Courier New"/>
            </a:endParaRPr>
          </a:p>
          <a:p>
            <a:pPr lvl="1"/>
            <a:r>
              <a:rPr lang="en-US" dirty="0" smtClean="0"/>
              <a:t>See documentation for details</a:t>
            </a:r>
          </a:p>
          <a:p>
            <a:r>
              <a:rPr lang="en-US" dirty="0" smtClean="0"/>
              <a:t>Use the standard module ‘math’ for more advanced mathematical functions.</a:t>
            </a:r>
          </a:p>
          <a:p>
            <a:r>
              <a:rPr lang="en-US" dirty="0" smtClean="0"/>
              <a:t>Also see the Python extension ‘</a:t>
            </a:r>
            <a:r>
              <a:rPr lang="en-US" dirty="0" err="1" smtClean="0"/>
              <a:t>NumPy</a:t>
            </a:r>
            <a:r>
              <a:rPr lang="en-US" dirty="0" smtClean="0"/>
              <a:t>’ for more advanced numeric computational methods.</a:t>
            </a:r>
            <a:endParaRPr lang="en-US" dirty="0"/>
          </a:p>
        </p:txBody>
      </p:sp>
    </p:spTree>
    <p:extLst>
      <p:ext uri="{BB962C8B-B14F-4D97-AF65-F5344CB8AC3E}">
        <p14:creationId xmlns:p14="http://schemas.microsoft.com/office/powerpoint/2010/main" val="40907093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None</a:t>
            </a:r>
            <a:endParaRPr lang="en-US" dirty="0"/>
          </a:p>
        </p:txBody>
      </p:sp>
      <p:sp>
        <p:nvSpPr>
          <p:cNvPr id="3" name="Content Placeholder 2"/>
          <p:cNvSpPr>
            <a:spLocks noGrp="1"/>
          </p:cNvSpPr>
          <p:nvPr>
            <p:ph idx="1"/>
          </p:nvPr>
        </p:nvSpPr>
        <p:spPr/>
        <p:txBody>
          <a:bodyPr/>
          <a:lstStyle/>
          <a:p>
            <a:r>
              <a:rPr lang="en-US" dirty="0" smtClean="0"/>
              <a:t>It is a special data type that defines a single special data object called </a:t>
            </a:r>
            <a:r>
              <a:rPr lang="en-US" dirty="0" smtClean="0">
                <a:latin typeface="Courier New"/>
                <a:cs typeface="Courier New"/>
              </a:rPr>
              <a:t>None</a:t>
            </a:r>
            <a:r>
              <a:rPr lang="en-US" dirty="0" smtClean="0"/>
              <a:t>.</a:t>
            </a:r>
          </a:p>
          <a:p>
            <a:r>
              <a:rPr lang="en-US" dirty="0" smtClean="0"/>
              <a:t>Represents an empty value.</a:t>
            </a:r>
          </a:p>
          <a:p>
            <a:r>
              <a:rPr lang="en-US" dirty="0" smtClean="0"/>
              <a:t>There is only </a:t>
            </a:r>
            <a:r>
              <a:rPr lang="en-US" dirty="0" smtClean="0">
                <a:latin typeface="Courier New"/>
                <a:cs typeface="Courier New"/>
              </a:rPr>
              <a:t>1</a:t>
            </a:r>
            <a:r>
              <a:rPr lang="en-US" dirty="0" smtClean="0"/>
              <a:t> instance of this data type in entire Python.</a:t>
            </a:r>
          </a:p>
          <a:p>
            <a:r>
              <a:rPr lang="en-US" dirty="0" smtClean="0"/>
              <a:t>None is equivalent only to itself.</a:t>
            </a:r>
          </a:p>
          <a:p>
            <a:endParaRPr lang="en-US" dirty="0"/>
          </a:p>
        </p:txBody>
      </p:sp>
    </p:spTree>
    <p:extLst>
      <p:ext uri="{BB962C8B-B14F-4D97-AF65-F5344CB8AC3E}">
        <p14:creationId xmlns:p14="http://schemas.microsoft.com/office/powerpoint/2010/main" val="25503084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input from the user</a:t>
            </a:r>
            <a:endParaRPr lang="en-US" dirty="0"/>
          </a:p>
        </p:txBody>
      </p:sp>
      <p:sp>
        <p:nvSpPr>
          <p:cNvPr id="3" name="Content Placeholder 2"/>
          <p:cNvSpPr>
            <a:spLocks noGrp="1"/>
          </p:cNvSpPr>
          <p:nvPr>
            <p:ph idx="1"/>
          </p:nvPr>
        </p:nvSpPr>
        <p:spPr/>
        <p:txBody>
          <a:bodyPr>
            <a:normAutofit/>
          </a:bodyPr>
          <a:lstStyle/>
          <a:p>
            <a:r>
              <a:rPr lang="en-US" dirty="0" smtClean="0"/>
              <a:t>Use the </a:t>
            </a:r>
            <a:r>
              <a:rPr lang="en-US" dirty="0" smtClean="0">
                <a:latin typeface="Courier New"/>
                <a:cs typeface="Courier New"/>
              </a:rPr>
              <a:t>input() </a:t>
            </a:r>
            <a:r>
              <a:rPr lang="en-US" dirty="0" smtClean="0"/>
              <a:t>method:</a:t>
            </a:r>
            <a:br>
              <a:rPr lang="en-US" dirty="0" smtClean="0"/>
            </a:br>
            <a:r>
              <a:rPr lang="de-DE" sz="1900" dirty="0">
                <a:latin typeface="Courier New"/>
                <a:cs typeface="Courier New"/>
              </a:rPr>
              <a:t>&gt;&gt;&gt; </a:t>
            </a:r>
            <a:r>
              <a:rPr lang="de-DE" sz="1900" dirty="0" err="1">
                <a:latin typeface="Courier New"/>
                <a:cs typeface="Courier New"/>
              </a:rPr>
              <a:t>name</a:t>
            </a:r>
            <a:r>
              <a:rPr lang="de-DE" sz="1900" dirty="0">
                <a:latin typeface="Courier New"/>
                <a:cs typeface="Courier New"/>
              </a:rPr>
              <a:t> = </a:t>
            </a:r>
            <a:r>
              <a:rPr lang="de-DE" sz="1900" dirty="0" err="1">
                <a:latin typeface="Courier New"/>
                <a:cs typeface="Courier New"/>
              </a:rPr>
              <a:t>input</a:t>
            </a:r>
            <a:r>
              <a:rPr lang="de-DE" sz="1900" dirty="0">
                <a:latin typeface="Courier New"/>
                <a:cs typeface="Courier New"/>
              </a:rPr>
              <a:t>("Name? ") </a:t>
            </a:r>
            <a:r>
              <a:rPr lang="de-DE" sz="1900" dirty="0" smtClean="0">
                <a:latin typeface="Courier New"/>
                <a:cs typeface="Courier New"/>
              </a:rPr>
              <a:t/>
            </a:r>
            <a:br>
              <a:rPr lang="de-DE" sz="1900" dirty="0" smtClean="0">
                <a:latin typeface="Courier New"/>
                <a:cs typeface="Courier New"/>
              </a:rPr>
            </a:br>
            <a:r>
              <a:rPr lang="de-DE" sz="1900" dirty="0" smtClean="0">
                <a:latin typeface="Courier New"/>
                <a:cs typeface="Courier New"/>
              </a:rPr>
              <a:t>Name</a:t>
            </a:r>
            <a:r>
              <a:rPr lang="de-DE" sz="1900" dirty="0">
                <a:latin typeface="Courier New"/>
                <a:cs typeface="Courier New"/>
              </a:rPr>
              <a:t>? </a:t>
            </a:r>
            <a:r>
              <a:rPr lang="de-DE" sz="1900" dirty="0" err="1">
                <a:solidFill>
                  <a:srgbClr val="FF0000"/>
                </a:solidFill>
                <a:latin typeface="Courier New"/>
                <a:cs typeface="Courier New"/>
              </a:rPr>
              <a:t>Vern</a:t>
            </a:r>
            <a:r>
              <a:rPr lang="de-DE" sz="1900" dirty="0">
                <a:latin typeface="Courier New"/>
                <a:cs typeface="Courier New"/>
              </a:rPr>
              <a:t/>
            </a:r>
            <a:br>
              <a:rPr lang="de-DE" sz="1900" dirty="0">
                <a:latin typeface="Courier New"/>
                <a:cs typeface="Courier New"/>
              </a:rPr>
            </a:br>
            <a:r>
              <a:rPr lang="de-DE" sz="1900" dirty="0">
                <a:latin typeface="Courier New"/>
                <a:cs typeface="Courier New"/>
              </a:rPr>
              <a:t>&gt;&gt;&gt; </a:t>
            </a:r>
            <a:r>
              <a:rPr lang="de-DE" sz="1900" dirty="0" err="1">
                <a:latin typeface="Courier New"/>
                <a:cs typeface="Courier New"/>
              </a:rPr>
              <a:t>print</a:t>
            </a:r>
            <a:r>
              <a:rPr lang="de-DE" sz="1900" dirty="0">
                <a:latin typeface="Courier New"/>
                <a:cs typeface="Courier New"/>
              </a:rPr>
              <a:t>(</a:t>
            </a:r>
            <a:r>
              <a:rPr lang="de-DE" sz="1900" dirty="0" err="1">
                <a:latin typeface="Courier New"/>
                <a:cs typeface="Courier New"/>
              </a:rPr>
              <a:t>name</a:t>
            </a:r>
            <a:r>
              <a:rPr lang="de-DE" sz="1900" dirty="0">
                <a:latin typeface="Courier New"/>
                <a:cs typeface="Courier New"/>
              </a:rPr>
              <a:t>)</a:t>
            </a:r>
            <a:br>
              <a:rPr lang="de-DE" sz="1900" dirty="0">
                <a:latin typeface="Courier New"/>
                <a:cs typeface="Courier New"/>
              </a:rPr>
            </a:br>
            <a:r>
              <a:rPr lang="de-DE" sz="1900" dirty="0" err="1">
                <a:latin typeface="Courier New"/>
                <a:cs typeface="Courier New"/>
              </a:rPr>
              <a:t>Vern</a:t>
            </a:r>
            <a:r>
              <a:rPr lang="de-DE" sz="1900" dirty="0">
                <a:latin typeface="Courier New"/>
                <a:cs typeface="Courier New"/>
              </a:rPr>
              <a:t> </a:t>
            </a:r>
            <a:br>
              <a:rPr lang="de-DE" sz="1900" dirty="0">
                <a:latin typeface="Courier New"/>
                <a:cs typeface="Courier New"/>
              </a:rPr>
            </a:br>
            <a:r>
              <a:rPr lang="de-DE" sz="1900" dirty="0" smtClean="0">
                <a:latin typeface="Courier New"/>
                <a:cs typeface="Courier New"/>
              </a:rPr>
              <a:t>&gt;</a:t>
            </a:r>
            <a:r>
              <a:rPr lang="de-DE" sz="1900" dirty="0">
                <a:latin typeface="Courier New"/>
                <a:cs typeface="Courier New"/>
              </a:rPr>
              <a:t>&gt;&gt; </a:t>
            </a:r>
            <a:r>
              <a:rPr lang="de-DE" sz="1900" dirty="0" err="1">
                <a:latin typeface="Courier New"/>
                <a:cs typeface="Courier New"/>
              </a:rPr>
              <a:t>age</a:t>
            </a:r>
            <a:r>
              <a:rPr lang="de-DE" sz="1900" dirty="0">
                <a:latin typeface="Courier New"/>
                <a:cs typeface="Courier New"/>
              </a:rPr>
              <a:t> = </a:t>
            </a:r>
            <a:r>
              <a:rPr lang="de-DE" sz="1900" dirty="0" err="1">
                <a:latin typeface="Courier New"/>
                <a:cs typeface="Courier New"/>
              </a:rPr>
              <a:t>int</a:t>
            </a:r>
            <a:r>
              <a:rPr lang="de-DE" sz="1900" dirty="0">
                <a:latin typeface="Courier New"/>
                <a:cs typeface="Courier New"/>
              </a:rPr>
              <a:t>(</a:t>
            </a:r>
            <a:r>
              <a:rPr lang="de-DE" sz="1900" dirty="0" err="1">
                <a:latin typeface="Courier New"/>
                <a:cs typeface="Courier New"/>
              </a:rPr>
              <a:t>input</a:t>
            </a:r>
            <a:r>
              <a:rPr lang="de-DE" sz="1900" dirty="0">
                <a:latin typeface="Courier New"/>
                <a:cs typeface="Courier New"/>
              </a:rPr>
              <a:t>("Age? ")) </a:t>
            </a:r>
            <a:r>
              <a:rPr lang="de-DE" sz="1900" dirty="0" smtClean="0">
                <a:latin typeface="Courier New"/>
                <a:cs typeface="Courier New"/>
              </a:rPr>
              <a:t/>
            </a:r>
            <a:br>
              <a:rPr lang="de-DE" sz="1900" dirty="0" smtClean="0">
                <a:latin typeface="Courier New"/>
                <a:cs typeface="Courier New"/>
              </a:rPr>
            </a:br>
            <a:r>
              <a:rPr lang="de-DE" sz="1900" dirty="0" smtClean="0">
                <a:latin typeface="Courier New"/>
                <a:cs typeface="Courier New"/>
              </a:rPr>
              <a:t>Age</a:t>
            </a:r>
            <a:r>
              <a:rPr lang="de-DE" sz="1900" dirty="0">
                <a:latin typeface="Courier New"/>
                <a:cs typeface="Courier New"/>
              </a:rPr>
              <a:t>? </a:t>
            </a:r>
            <a:r>
              <a:rPr lang="de-DE" sz="1900" dirty="0">
                <a:solidFill>
                  <a:srgbClr val="FF0000"/>
                </a:solidFill>
                <a:latin typeface="Courier New"/>
                <a:cs typeface="Courier New"/>
              </a:rPr>
              <a:t>28</a:t>
            </a:r>
            <a:r>
              <a:rPr lang="de-DE" sz="1900" dirty="0">
                <a:latin typeface="Courier New"/>
                <a:cs typeface="Courier New"/>
              </a:rPr>
              <a:t/>
            </a:r>
            <a:br>
              <a:rPr lang="de-DE" sz="1900" dirty="0">
                <a:latin typeface="Courier New"/>
                <a:cs typeface="Courier New"/>
              </a:rPr>
            </a:br>
            <a:r>
              <a:rPr lang="de-DE" sz="1900" dirty="0">
                <a:latin typeface="Courier New"/>
                <a:cs typeface="Courier New"/>
              </a:rPr>
              <a:t>&gt;&gt;&gt; </a:t>
            </a:r>
            <a:r>
              <a:rPr lang="de-DE" sz="1900" dirty="0" err="1">
                <a:latin typeface="Courier New"/>
                <a:cs typeface="Courier New"/>
              </a:rPr>
              <a:t>print</a:t>
            </a:r>
            <a:r>
              <a:rPr lang="de-DE" sz="1900" dirty="0">
                <a:latin typeface="Courier New"/>
                <a:cs typeface="Courier New"/>
              </a:rPr>
              <a:t>(</a:t>
            </a:r>
            <a:r>
              <a:rPr lang="de-DE" sz="1900" dirty="0" err="1">
                <a:latin typeface="Courier New"/>
                <a:cs typeface="Courier New"/>
              </a:rPr>
              <a:t>age</a:t>
            </a:r>
            <a:r>
              <a:rPr lang="de-DE" sz="1900" dirty="0">
                <a:latin typeface="Courier New"/>
                <a:cs typeface="Courier New"/>
              </a:rPr>
              <a:t>)</a:t>
            </a:r>
            <a:br>
              <a:rPr lang="de-DE" sz="1900" dirty="0">
                <a:latin typeface="Courier New"/>
                <a:cs typeface="Courier New"/>
              </a:rPr>
            </a:br>
            <a:r>
              <a:rPr lang="de-DE" sz="1900" dirty="0">
                <a:latin typeface="Courier New"/>
                <a:cs typeface="Courier New"/>
              </a:rPr>
              <a:t>28 </a:t>
            </a:r>
            <a:br>
              <a:rPr lang="de-DE" sz="1900" dirty="0">
                <a:latin typeface="Courier New"/>
                <a:cs typeface="Courier New"/>
              </a:rPr>
            </a:br>
            <a:r>
              <a:rPr lang="de-DE" sz="1900" dirty="0" smtClean="0">
                <a:latin typeface="Courier New"/>
                <a:cs typeface="Courier New"/>
              </a:rPr>
              <a:t>&gt;</a:t>
            </a:r>
            <a:r>
              <a:rPr lang="de-DE" sz="1900" dirty="0">
                <a:latin typeface="Courier New"/>
                <a:cs typeface="Courier New"/>
              </a:rPr>
              <a:t>&gt;&gt;</a:t>
            </a:r>
            <a:r>
              <a:rPr lang="de-DE" sz="1900" dirty="0"/>
              <a:t> </a:t>
            </a:r>
            <a:endParaRPr lang="de-DE" sz="1900" dirty="0" smtClean="0"/>
          </a:p>
          <a:p>
            <a:r>
              <a:rPr lang="en-US" dirty="0" smtClean="0"/>
              <a:t>Text in red above is entered by the user</a:t>
            </a:r>
            <a:endParaRPr lang="en-US" dirty="0"/>
          </a:p>
        </p:txBody>
      </p:sp>
    </p:spTree>
    <p:extLst>
      <p:ext uri="{BB962C8B-B14F-4D97-AF65-F5344CB8AC3E}">
        <p14:creationId xmlns:p14="http://schemas.microsoft.com/office/powerpoint/2010/main" val="23685444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Python Style</a:t>
            </a:r>
            <a:endParaRPr lang="en-US" dirty="0"/>
          </a:p>
        </p:txBody>
      </p:sp>
      <p:pic>
        <p:nvPicPr>
          <p:cNvPr id="6" name="Content Placeholder 5" descr="Screen Shot 2012-03-16 at 8.56.54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t="-16185" b="-16185"/>
          <a:stretch/>
        </p:blipFill>
        <p:spPr/>
      </p:pic>
      <p:sp>
        <p:nvSpPr>
          <p:cNvPr id="7" name="TextBox 6"/>
          <p:cNvSpPr txBox="1"/>
          <p:nvPr/>
        </p:nvSpPr>
        <p:spPr>
          <a:xfrm>
            <a:off x="1596820" y="6226055"/>
            <a:ext cx="7343287" cy="369332"/>
          </a:xfrm>
          <a:prstGeom prst="rect">
            <a:avLst/>
          </a:prstGeom>
          <a:noFill/>
        </p:spPr>
        <p:txBody>
          <a:bodyPr wrap="square" rtlCol="0">
            <a:spAutoFit/>
          </a:bodyPr>
          <a:lstStyle/>
          <a:p>
            <a:r>
              <a:rPr lang="en-US" dirty="0" smtClean="0">
                <a:latin typeface="Arial" charset="0"/>
              </a:rPr>
              <a:t>More information at: </a:t>
            </a:r>
            <a:r>
              <a:rPr lang="en-US" dirty="0" err="1">
                <a:latin typeface="Arial" charset="0"/>
              </a:rPr>
              <a:t>www.python.org</a:t>
            </a:r>
            <a:r>
              <a:rPr lang="en-US" dirty="0">
                <a:latin typeface="Arial" charset="0"/>
              </a:rPr>
              <a:t>/</a:t>
            </a:r>
            <a:r>
              <a:rPr lang="en-US" dirty="0" err="1">
                <a:latin typeface="Arial" charset="0"/>
              </a:rPr>
              <a:t>dev</a:t>
            </a:r>
            <a:r>
              <a:rPr lang="en-US" dirty="0">
                <a:latin typeface="Arial" charset="0"/>
              </a:rPr>
              <a:t>/peps/pep-0008</a:t>
            </a:r>
            <a:r>
              <a:rPr lang="en-US" dirty="0" smtClean="0">
                <a:latin typeface="Arial" charset="0"/>
              </a:rPr>
              <a:t>/</a:t>
            </a:r>
            <a:endParaRPr lang="en-US" dirty="0">
              <a:latin typeface="Arial" charset="0"/>
            </a:endParaRPr>
          </a:p>
        </p:txBody>
      </p:sp>
    </p:spTree>
    <p:extLst>
      <p:ext uri="{BB962C8B-B14F-4D97-AF65-F5344CB8AC3E}">
        <p14:creationId xmlns:p14="http://schemas.microsoft.com/office/powerpoint/2010/main" val="22590101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Lists are like arrays, but far more powerful and flexible. </a:t>
            </a:r>
            <a:r>
              <a:rPr lang="en-US" dirty="0" err="1" smtClean="0"/>
              <a:t>Eg</a:t>
            </a:r>
            <a:r>
              <a:rPr lang="en-US" dirty="0" smtClean="0"/>
              <a:t>:</a:t>
            </a:r>
            <a:br>
              <a:rPr lang="en-US" dirty="0" smtClean="0"/>
            </a:br>
            <a:r>
              <a:rPr lang="en-US" sz="1900" dirty="0">
                <a:latin typeface="Courier New"/>
                <a:cs typeface="Courier New"/>
              </a:rPr>
              <a:t># This assigns a three-element list to x </a:t>
            </a:r>
            <a:r>
              <a:rPr lang="en-US" sz="1900" dirty="0" smtClean="0">
                <a:latin typeface="Courier New"/>
                <a:cs typeface="Courier New"/>
              </a:rPr>
              <a:t/>
            </a:r>
            <a:br>
              <a:rPr lang="en-US" sz="1900" dirty="0" smtClean="0">
                <a:latin typeface="Courier New"/>
                <a:cs typeface="Courier New"/>
              </a:rPr>
            </a:br>
            <a:r>
              <a:rPr lang="en-US" sz="1900" dirty="0" smtClean="0">
                <a:latin typeface="Courier New"/>
                <a:cs typeface="Courier New"/>
              </a:rPr>
              <a:t>x </a:t>
            </a:r>
            <a:r>
              <a:rPr lang="en-US" sz="1900" dirty="0">
                <a:latin typeface="Courier New"/>
                <a:cs typeface="Courier New"/>
              </a:rPr>
              <a:t>= [1, 2, 3]</a:t>
            </a:r>
            <a:r>
              <a:rPr lang="en-US" sz="1900" dirty="0"/>
              <a:t> </a:t>
            </a:r>
            <a:endParaRPr lang="en-US" sz="1900" dirty="0" smtClean="0"/>
          </a:p>
          <a:p>
            <a:r>
              <a:rPr lang="en-US" dirty="0" smtClean="0"/>
              <a:t>Note that you do not have to declare that x is a list. Also you do not have to specify its size ahead of time.</a:t>
            </a:r>
          </a:p>
          <a:p>
            <a:r>
              <a:rPr lang="en-US" dirty="0" smtClean="0"/>
              <a:t>An element of a list can be of any type. </a:t>
            </a:r>
            <a:r>
              <a:rPr lang="en-US" dirty="0" err="1" smtClean="0"/>
              <a:t>Eg</a:t>
            </a:r>
            <a:r>
              <a:rPr lang="en-US" dirty="0" smtClean="0"/>
              <a:t>:</a:t>
            </a:r>
            <a:br>
              <a:rPr lang="en-US" dirty="0" smtClean="0"/>
            </a:br>
            <a:r>
              <a:rPr lang="en-US" sz="1900" dirty="0">
                <a:latin typeface="Courier New"/>
                <a:cs typeface="Courier New"/>
              </a:rPr>
              <a:t># First element is a number</a:t>
            </a:r>
            <a:r>
              <a:rPr lang="en-US" sz="1900" dirty="0" smtClean="0">
                <a:latin typeface="Courier New"/>
                <a:cs typeface="Courier New"/>
              </a:rPr>
              <a:t>,</a:t>
            </a:r>
          </a:p>
          <a:p>
            <a:pPr marL="356616" lvl="1" indent="0">
              <a:buNone/>
            </a:pPr>
            <a:r>
              <a:rPr lang="en-US" sz="1900" dirty="0" smtClean="0">
                <a:latin typeface="Courier New"/>
                <a:cs typeface="Courier New"/>
              </a:rPr>
              <a:t>#second </a:t>
            </a:r>
            <a:r>
              <a:rPr lang="en-US" sz="1900" dirty="0">
                <a:latin typeface="Courier New"/>
                <a:cs typeface="Courier New"/>
              </a:rPr>
              <a:t>is a string, third </a:t>
            </a:r>
            <a:r>
              <a:rPr lang="en-US" sz="1900" dirty="0" smtClean="0">
                <a:latin typeface="Courier New"/>
                <a:cs typeface="Courier New"/>
              </a:rPr>
              <a:t>is</a:t>
            </a:r>
          </a:p>
          <a:p>
            <a:pPr marL="356616" lvl="1" indent="0">
              <a:buNone/>
            </a:pPr>
            <a:r>
              <a:rPr lang="en-US" sz="1900" dirty="0" smtClean="0">
                <a:latin typeface="Courier New"/>
                <a:cs typeface="Courier New"/>
              </a:rPr>
              <a:t># another </a:t>
            </a:r>
            <a:r>
              <a:rPr lang="en-US" sz="1900" dirty="0">
                <a:latin typeface="Courier New"/>
                <a:cs typeface="Courier New"/>
              </a:rPr>
              <a:t>list. </a:t>
            </a:r>
            <a:r>
              <a:rPr lang="en-US" sz="1900" dirty="0" smtClean="0">
                <a:latin typeface="Courier New"/>
                <a:cs typeface="Courier New"/>
              </a:rPr>
              <a:t/>
            </a:r>
            <a:br>
              <a:rPr lang="en-US" sz="1900" dirty="0" smtClean="0">
                <a:latin typeface="Courier New"/>
                <a:cs typeface="Courier New"/>
              </a:rPr>
            </a:br>
            <a:r>
              <a:rPr lang="en-US" sz="1900" dirty="0" smtClean="0">
                <a:latin typeface="Courier New"/>
                <a:cs typeface="Courier New"/>
              </a:rPr>
              <a:t>x </a:t>
            </a:r>
            <a:r>
              <a:rPr lang="en-US" sz="1900" dirty="0">
                <a:latin typeface="Courier New"/>
                <a:cs typeface="Courier New"/>
              </a:rPr>
              <a:t>= [2, "two", [1, 2, 3]</a:t>
            </a:r>
            <a:r>
              <a:rPr lang="en-US" sz="1900" dirty="0" smtClean="0">
                <a:latin typeface="Courier New"/>
                <a:cs typeface="Courier New"/>
              </a:rPr>
              <a:t>]</a:t>
            </a:r>
            <a:endParaRPr lang="en-US" sz="1900" dirty="0" smtClean="0"/>
          </a:p>
        </p:txBody>
      </p:sp>
    </p:spTree>
    <p:extLst>
      <p:ext uri="{BB962C8B-B14F-4D97-AF65-F5344CB8AC3E}">
        <p14:creationId xmlns:p14="http://schemas.microsoft.com/office/powerpoint/2010/main" val="18752104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normAutofit/>
          </a:bodyPr>
          <a:lstStyle/>
          <a:p>
            <a:r>
              <a:rPr lang="en-US" dirty="0" err="1" smtClean="0">
                <a:latin typeface="Courier New"/>
                <a:cs typeface="Courier New"/>
              </a:rPr>
              <a:t>len</a:t>
            </a:r>
            <a:r>
              <a:rPr lang="en-US" dirty="0" smtClean="0">
                <a:latin typeface="Courier New"/>
                <a:cs typeface="Courier New"/>
              </a:rPr>
              <a:t>()</a:t>
            </a:r>
            <a:r>
              <a:rPr lang="en-US" dirty="0" smtClean="0"/>
              <a:t> method returns the length of the list.</a:t>
            </a:r>
            <a:br>
              <a:rPr lang="en-US" dirty="0" smtClean="0"/>
            </a:br>
            <a:r>
              <a:rPr lang="pl-PL" sz="1900" dirty="0">
                <a:latin typeface="Courier New"/>
                <a:cs typeface="Courier New"/>
              </a:rPr>
              <a:t>&gt;&gt;&gt; x = [2, "</a:t>
            </a:r>
            <a:r>
              <a:rPr lang="pl-PL" sz="1900" dirty="0" err="1">
                <a:latin typeface="Courier New"/>
                <a:cs typeface="Courier New"/>
              </a:rPr>
              <a:t>two</a:t>
            </a:r>
            <a:r>
              <a:rPr lang="pl-PL" sz="1900" dirty="0">
                <a:latin typeface="Courier New"/>
                <a:cs typeface="Courier New"/>
              </a:rPr>
              <a:t>", [1, 2, 3]] </a:t>
            </a:r>
            <a:r>
              <a:rPr lang="pl-PL" sz="1900" dirty="0" smtClean="0">
                <a:latin typeface="Courier New"/>
                <a:cs typeface="Courier New"/>
              </a:rPr>
              <a:t/>
            </a:r>
            <a:br>
              <a:rPr lang="pl-PL" sz="1900" dirty="0" smtClean="0">
                <a:latin typeface="Courier New"/>
                <a:cs typeface="Courier New"/>
              </a:rPr>
            </a:br>
            <a:r>
              <a:rPr lang="pl-PL" sz="1900" dirty="0" smtClean="0">
                <a:latin typeface="Courier New"/>
                <a:cs typeface="Courier New"/>
              </a:rPr>
              <a:t>&gt;</a:t>
            </a:r>
            <a:r>
              <a:rPr lang="pl-PL" sz="1900" dirty="0">
                <a:latin typeface="Courier New"/>
                <a:cs typeface="Courier New"/>
              </a:rPr>
              <a:t>&gt;&gt; len(x)</a:t>
            </a:r>
            <a:br>
              <a:rPr lang="pl-PL" sz="1900" dirty="0">
                <a:latin typeface="Courier New"/>
                <a:cs typeface="Courier New"/>
              </a:rPr>
            </a:br>
            <a:r>
              <a:rPr lang="pl-PL" sz="1900" dirty="0">
                <a:latin typeface="Courier New"/>
                <a:cs typeface="Courier New"/>
              </a:rPr>
              <a:t>3 </a:t>
            </a:r>
            <a:endParaRPr lang="pl-PL" sz="1900" dirty="0" smtClean="0">
              <a:latin typeface="Courier New"/>
              <a:cs typeface="Courier New"/>
            </a:endParaRPr>
          </a:p>
          <a:p>
            <a:r>
              <a:rPr lang="en-US" dirty="0" smtClean="0"/>
              <a:t>Individual elements of the list can be accessed by using indices:</a:t>
            </a:r>
            <a:br>
              <a:rPr lang="en-US" dirty="0" smtClean="0"/>
            </a:br>
            <a:r>
              <a:rPr lang="en-US" sz="1800" dirty="0">
                <a:latin typeface="Courier New"/>
                <a:cs typeface="Courier New"/>
              </a:rPr>
              <a:t>&gt;&gt;&gt; x = ["first", "second", "third", "fourth"] </a:t>
            </a:r>
            <a:r>
              <a:rPr lang="en-US" sz="1800" dirty="0" smtClean="0">
                <a:latin typeface="Courier New"/>
                <a:cs typeface="Courier New"/>
              </a:rPr>
              <a:t/>
            </a:r>
            <a:br>
              <a:rPr lang="en-US" sz="1800" dirty="0" smtClean="0">
                <a:latin typeface="Courier New"/>
                <a:cs typeface="Courier New"/>
              </a:rPr>
            </a:br>
            <a:r>
              <a:rPr lang="en-US" sz="1800" dirty="0" smtClean="0">
                <a:latin typeface="Courier New"/>
                <a:cs typeface="Courier New"/>
              </a:rPr>
              <a:t>&gt;</a:t>
            </a:r>
            <a:r>
              <a:rPr lang="en-US" sz="1800" dirty="0">
                <a:latin typeface="Courier New"/>
                <a:cs typeface="Courier New"/>
              </a:rPr>
              <a:t>&gt;&gt; x[0]</a:t>
            </a:r>
            <a:br>
              <a:rPr lang="en-US" sz="1800" dirty="0">
                <a:latin typeface="Courier New"/>
                <a:cs typeface="Courier New"/>
              </a:rPr>
            </a:br>
            <a:r>
              <a:rPr lang="en-US" sz="1800" dirty="0">
                <a:latin typeface="Courier New"/>
                <a:cs typeface="Courier New"/>
              </a:rPr>
              <a:t>'first'</a:t>
            </a:r>
            <a:br>
              <a:rPr lang="en-US" sz="1800" dirty="0">
                <a:latin typeface="Courier New"/>
                <a:cs typeface="Courier New"/>
              </a:rPr>
            </a:br>
            <a:r>
              <a:rPr lang="en-US" sz="1800" dirty="0">
                <a:latin typeface="Courier New"/>
                <a:cs typeface="Courier New"/>
              </a:rPr>
              <a:t>&gt;&gt;&gt; x[2] </a:t>
            </a:r>
            <a:br>
              <a:rPr lang="en-US" sz="1800" dirty="0">
                <a:latin typeface="Courier New"/>
                <a:cs typeface="Courier New"/>
              </a:rPr>
            </a:br>
            <a:r>
              <a:rPr lang="en-US" sz="1800" dirty="0" smtClean="0">
                <a:latin typeface="Courier New"/>
                <a:cs typeface="Courier New"/>
              </a:rPr>
              <a:t>'</a:t>
            </a:r>
            <a:r>
              <a:rPr lang="en-US" sz="1800" dirty="0">
                <a:latin typeface="Courier New"/>
                <a:cs typeface="Courier New"/>
              </a:rPr>
              <a:t>third' </a:t>
            </a:r>
            <a:endParaRPr lang="en-US" sz="1800" dirty="0" smtClean="0">
              <a:latin typeface="Courier New"/>
              <a:cs typeface="Courier New"/>
            </a:endParaRPr>
          </a:p>
          <a:p>
            <a:endParaRPr lang="en-US" dirty="0" smtClean="0"/>
          </a:p>
        </p:txBody>
      </p:sp>
    </p:spTree>
    <p:extLst>
      <p:ext uri="{BB962C8B-B14F-4D97-AF65-F5344CB8AC3E}">
        <p14:creationId xmlns:p14="http://schemas.microsoft.com/office/powerpoint/2010/main" val="2425380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Today’s Agenda</a:t>
            </a:r>
            <a:endParaRPr lang="en-US" dirty="0"/>
          </a:p>
        </p:txBody>
      </p:sp>
      <p:sp>
        <p:nvSpPr>
          <p:cNvPr id="3" name="Content Placeholder 2"/>
          <p:cNvSpPr>
            <a:spLocks noGrp="1"/>
          </p:cNvSpPr>
          <p:nvPr>
            <p:ph idx="1"/>
          </p:nvPr>
        </p:nvSpPr>
        <p:spPr/>
        <p:txBody>
          <a:bodyPr>
            <a:normAutofit lnSpcReduction="10000"/>
          </a:bodyPr>
          <a:lstStyle/>
          <a:p>
            <a:r>
              <a:rPr lang="en-US" dirty="0" smtClean="0"/>
              <a:t>General Introduction to Python</a:t>
            </a:r>
          </a:p>
          <a:p>
            <a:pPr lvl="1"/>
            <a:r>
              <a:rPr lang="en-US" dirty="0" smtClean="0"/>
              <a:t>Indentation, Comments, Variables, Expressions, Strings, Numbers, Other data types</a:t>
            </a:r>
          </a:p>
          <a:p>
            <a:pPr lvl="1"/>
            <a:r>
              <a:rPr lang="en-US" dirty="0" smtClean="0"/>
              <a:t>Getting Input from Users</a:t>
            </a:r>
          </a:p>
          <a:p>
            <a:r>
              <a:rPr lang="en-US" dirty="0" smtClean="0"/>
              <a:t>Lists</a:t>
            </a:r>
          </a:p>
          <a:p>
            <a:pPr lvl="1"/>
            <a:r>
              <a:rPr lang="en-US" dirty="0" smtClean="0"/>
              <a:t>Indexing, Slicing, Indexing, Append, Insert, Delete, Reverse, Copy, Sort, Concatenate, “in” operator etc.</a:t>
            </a:r>
          </a:p>
          <a:p>
            <a:r>
              <a:rPr lang="en-US" dirty="0" smtClean="0"/>
              <a:t>FOR loop</a:t>
            </a:r>
          </a:p>
          <a:p>
            <a:pPr lvl="1"/>
            <a:endParaRPr lang="en-US" dirty="0"/>
          </a:p>
        </p:txBody>
      </p:sp>
    </p:spTree>
    <p:extLst>
      <p:ext uri="{BB962C8B-B14F-4D97-AF65-F5344CB8AC3E}">
        <p14:creationId xmlns:p14="http://schemas.microsoft.com/office/powerpoint/2010/main" val="16722109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normAutofit/>
          </a:bodyPr>
          <a:lstStyle/>
          <a:p>
            <a:r>
              <a:rPr lang="en-US" dirty="0" smtClean="0"/>
              <a:t>Individual elements can also be accessed from the end of the list by using negative numbers. -</a:t>
            </a:r>
            <a:r>
              <a:rPr lang="en-US" dirty="0" smtClean="0">
                <a:latin typeface="Times New Roman"/>
                <a:cs typeface="Times New Roman"/>
              </a:rPr>
              <a:t>1</a:t>
            </a:r>
            <a:r>
              <a:rPr lang="en-US" dirty="0" smtClean="0"/>
              <a:t> refers to the last element in the list, -2 refers to the last but one element, and so on. </a:t>
            </a:r>
            <a:r>
              <a:rPr lang="en-US" dirty="0" err="1" smtClean="0"/>
              <a:t>Eg</a:t>
            </a:r>
            <a:r>
              <a:rPr lang="en-US" dirty="0" smtClean="0"/>
              <a:t>:</a:t>
            </a:r>
            <a:br>
              <a:rPr lang="en-US" dirty="0" smtClean="0"/>
            </a:br>
            <a:r>
              <a:rPr lang="en-US" sz="1800" dirty="0">
                <a:latin typeface="Courier New"/>
                <a:cs typeface="Courier New"/>
              </a:rPr>
              <a:t>&gt;&gt;&gt; a = x[-1] </a:t>
            </a:r>
            <a:r>
              <a:rPr lang="en-US" sz="1800" dirty="0" smtClean="0">
                <a:latin typeface="Courier New"/>
                <a:cs typeface="Courier New"/>
              </a:rPr>
              <a:t/>
            </a:r>
            <a:br>
              <a:rPr lang="en-US" sz="1800" dirty="0" smtClean="0">
                <a:latin typeface="Courier New"/>
                <a:cs typeface="Courier New"/>
              </a:rPr>
            </a:br>
            <a:r>
              <a:rPr lang="en-US" sz="1800" dirty="0" smtClean="0">
                <a:latin typeface="Courier New"/>
                <a:cs typeface="Courier New"/>
              </a:rPr>
              <a:t>&gt;</a:t>
            </a:r>
            <a:r>
              <a:rPr lang="en-US" sz="1800" dirty="0">
                <a:latin typeface="Courier New"/>
                <a:cs typeface="Courier New"/>
              </a:rPr>
              <a:t>&gt;&gt; a </a:t>
            </a:r>
            <a:r>
              <a:rPr lang="en-US" sz="1800" dirty="0" smtClean="0">
                <a:latin typeface="Courier New"/>
                <a:cs typeface="Courier New"/>
              </a:rPr>
              <a:t/>
            </a:r>
            <a:br>
              <a:rPr lang="en-US" sz="1800" dirty="0" smtClean="0">
                <a:latin typeface="Courier New"/>
                <a:cs typeface="Courier New"/>
              </a:rPr>
            </a:br>
            <a:r>
              <a:rPr lang="en-US" sz="1800" dirty="0" smtClean="0">
                <a:latin typeface="Courier New"/>
                <a:cs typeface="Courier New"/>
              </a:rPr>
              <a:t>'</a:t>
            </a:r>
            <a:r>
              <a:rPr lang="en-US" sz="1800" dirty="0">
                <a:latin typeface="Courier New"/>
                <a:cs typeface="Courier New"/>
              </a:rPr>
              <a:t>fourth' </a:t>
            </a:r>
            <a:r>
              <a:rPr lang="en-US" sz="1800" dirty="0" smtClean="0">
                <a:latin typeface="Courier New"/>
                <a:cs typeface="Courier New"/>
              </a:rPr>
              <a:t/>
            </a:r>
            <a:br>
              <a:rPr lang="en-US" sz="1800" dirty="0" smtClean="0">
                <a:latin typeface="Courier New"/>
                <a:cs typeface="Courier New"/>
              </a:rPr>
            </a:br>
            <a:r>
              <a:rPr lang="en-US" sz="1800" dirty="0" smtClean="0">
                <a:latin typeface="Courier New"/>
                <a:cs typeface="Courier New"/>
              </a:rPr>
              <a:t>&gt;</a:t>
            </a:r>
            <a:r>
              <a:rPr lang="en-US" sz="1800" dirty="0">
                <a:latin typeface="Courier New"/>
                <a:cs typeface="Courier New"/>
              </a:rPr>
              <a:t>&gt;&gt; x[-2] </a:t>
            </a:r>
            <a:r>
              <a:rPr lang="en-US" sz="1800" dirty="0" smtClean="0">
                <a:latin typeface="Courier New"/>
                <a:cs typeface="Courier New"/>
              </a:rPr>
              <a:t/>
            </a:r>
            <a:br>
              <a:rPr lang="en-US" sz="1800" dirty="0" smtClean="0">
                <a:latin typeface="Courier New"/>
                <a:cs typeface="Courier New"/>
              </a:rPr>
            </a:br>
            <a:r>
              <a:rPr lang="en-US" sz="1800" dirty="0" smtClean="0">
                <a:latin typeface="Courier New"/>
                <a:cs typeface="Courier New"/>
              </a:rPr>
              <a:t>'</a:t>
            </a:r>
            <a:r>
              <a:rPr lang="en-US" sz="1800" dirty="0">
                <a:latin typeface="Courier New"/>
                <a:cs typeface="Courier New"/>
              </a:rPr>
              <a:t>third'</a:t>
            </a:r>
            <a:r>
              <a:rPr lang="en-US" sz="1800" dirty="0"/>
              <a:t> </a:t>
            </a:r>
          </a:p>
        </p:txBody>
      </p:sp>
    </p:spTree>
    <p:extLst>
      <p:ext uri="{BB962C8B-B14F-4D97-AF65-F5344CB8AC3E}">
        <p14:creationId xmlns:p14="http://schemas.microsoft.com/office/powerpoint/2010/main" val="36004061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For more advanced operations, it is actually convenient to think of the indices as indicating positions </a:t>
            </a:r>
            <a:r>
              <a:rPr lang="en-US" i="1" dirty="0" smtClean="0"/>
              <a:t>between</a:t>
            </a:r>
            <a:r>
              <a:rPr lang="en-US" dirty="0" smtClean="0"/>
              <a:t> elements</a:t>
            </a:r>
            <a:br>
              <a:rPr lang="en-US" dirty="0" smtClean="0"/>
            </a:br>
            <a:endParaRPr lang="en-US" dirty="0" smtClean="0"/>
          </a:p>
          <a:p>
            <a:endParaRPr lang="en-US" dirty="0"/>
          </a:p>
          <a:p>
            <a:endParaRPr lang="en-US" dirty="0" smtClean="0"/>
          </a:p>
          <a:p>
            <a:pPr marL="400050" lvl="1" indent="0">
              <a:buNone/>
            </a:pPr>
            <a:r>
              <a:rPr lang="en-US" dirty="0" smtClean="0">
                <a:latin typeface="Courier New"/>
                <a:cs typeface="Courier New"/>
              </a:rPr>
              <a:t/>
            </a:r>
            <a:br>
              <a:rPr lang="en-US" dirty="0" smtClean="0">
                <a:latin typeface="Courier New"/>
                <a:cs typeface="Courier New"/>
              </a:rPr>
            </a:br>
            <a:r>
              <a:rPr lang="en-US" dirty="0" smtClean="0">
                <a:latin typeface="Courier New"/>
                <a:cs typeface="Courier New"/>
              </a:rPr>
              <a:t/>
            </a:r>
            <a:br>
              <a:rPr lang="en-US" dirty="0" smtClean="0">
                <a:latin typeface="Courier New"/>
                <a:cs typeface="Courier New"/>
              </a:rPr>
            </a:br>
            <a:r>
              <a:rPr lang="en-US" dirty="0" smtClean="0">
                <a:latin typeface="Courier New"/>
                <a:cs typeface="Courier New"/>
              </a:rPr>
              <a:t/>
            </a:r>
            <a:br>
              <a:rPr lang="en-US" dirty="0" smtClean="0">
                <a:latin typeface="Courier New"/>
                <a:cs typeface="Courier New"/>
              </a:rPr>
            </a:br>
            <a:r>
              <a:rPr lang="en-US" dirty="0" smtClean="0">
                <a:latin typeface="Courier New"/>
                <a:cs typeface="Courier New"/>
              </a:rPr>
              <a:t/>
            </a:r>
            <a:br>
              <a:rPr lang="en-US" dirty="0" smtClean="0">
                <a:latin typeface="Courier New"/>
                <a:cs typeface="Courier New"/>
              </a:rPr>
            </a:br>
            <a:r>
              <a:rPr lang="en-US" sz="3200" dirty="0" smtClean="0">
                <a:latin typeface="Courier New"/>
                <a:cs typeface="Courier New"/>
              </a:rPr>
              <a:t/>
            </a:r>
            <a:br>
              <a:rPr lang="en-US" sz="3200" dirty="0" smtClean="0">
                <a:latin typeface="Courier New"/>
                <a:cs typeface="Courier New"/>
              </a:rPr>
            </a:br>
            <a:r>
              <a:rPr lang="en-US" sz="2900" dirty="0" smtClean="0">
                <a:latin typeface="Courier New"/>
                <a:cs typeface="Courier New"/>
              </a:rPr>
              <a:t>&gt;</a:t>
            </a:r>
            <a:r>
              <a:rPr lang="en-US" sz="2900" dirty="0">
                <a:latin typeface="Courier New"/>
                <a:cs typeface="Courier New"/>
              </a:rPr>
              <a:t>&gt;&gt; x[1:-1]</a:t>
            </a:r>
            <a:br>
              <a:rPr lang="en-US" sz="2900" dirty="0">
                <a:latin typeface="Courier New"/>
                <a:cs typeface="Courier New"/>
              </a:rPr>
            </a:br>
            <a:r>
              <a:rPr lang="en-US" sz="2900" dirty="0">
                <a:latin typeface="Courier New"/>
                <a:cs typeface="Courier New"/>
              </a:rPr>
              <a:t>['second', 'third']</a:t>
            </a:r>
            <a:br>
              <a:rPr lang="en-US" sz="2900" dirty="0">
                <a:latin typeface="Courier New"/>
                <a:cs typeface="Courier New"/>
              </a:rPr>
            </a:br>
            <a:r>
              <a:rPr lang="en-US" sz="2900" dirty="0">
                <a:latin typeface="Courier New"/>
                <a:cs typeface="Courier New"/>
              </a:rPr>
              <a:t>&gt;&gt;&gt; x[0:3] </a:t>
            </a:r>
            <a:endParaRPr lang="en-US" sz="2900" dirty="0" smtClean="0">
              <a:latin typeface="Courier New"/>
              <a:cs typeface="Courier New"/>
            </a:endParaRPr>
          </a:p>
          <a:p>
            <a:pPr marL="400050" lvl="1" indent="0">
              <a:buNone/>
            </a:pPr>
            <a:r>
              <a:rPr lang="en-US" sz="2900" dirty="0">
                <a:latin typeface="Courier New"/>
                <a:cs typeface="Courier New"/>
              </a:rPr>
              <a:t>['first', 'second', 'third'] </a:t>
            </a:r>
            <a:r>
              <a:rPr lang="en-US" sz="2900" dirty="0" smtClean="0">
                <a:latin typeface="Courier New"/>
                <a:cs typeface="Courier New"/>
              </a:rPr>
              <a:t/>
            </a:r>
            <a:br>
              <a:rPr lang="en-US" sz="2900" dirty="0" smtClean="0">
                <a:latin typeface="Courier New"/>
                <a:cs typeface="Courier New"/>
              </a:rPr>
            </a:br>
            <a:r>
              <a:rPr lang="en-US" sz="2900" dirty="0" smtClean="0">
                <a:latin typeface="Courier New"/>
                <a:cs typeface="Courier New"/>
              </a:rPr>
              <a:t>&gt;</a:t>
            </a:r>
            <a:r>
              <a:rPr lang="en-US" sz="2900" dirty="0">
                <a:latin typeface="Courier New"/>
                <a:cs typeface="Courier New"/>
              </a:rPr>
              <a:t>&gt;&gt; x[-2:-1]</a:t>
            </a:r>
            <a:br>
              <a:rPr lang="en-US" sz="2900" dirty="0">
                <a:latin typeface="Courier New"/>
                <a:cs typeface="Courier New"/>
              </a:rPr>
            </a:br>
            <a:r>
              <a:rPr lang="en-US" sz="2900" dirty="0">
                <a:latin typeface="Courier New"/>
                <a:cs typeface="Courier New"/>
              </a:rPr>
              <a:t>['third'] </a:t>
            </a:r>
            <a:r>
              <a:rPr lang="en-US" sz="2900" dirty="0" smtClean="0">
                <a:latin typeface="Courier New"/>
                <a:cs typeface="Courier New"/>
              </a:rPr>
              <a:t/>
            </a:r>
            <a:br>
              <a:rPr lang="en-US" sz="2900" dirty="0" smtClean="0">
                <a:latin typeface="Courier New"/>
                <a:cs typeface="Courier New"/>
              </a:rPr>
            </a:br>
            <a:r>
              <a:rPr lang="en-US" sz="2900" dirty="0">
                <a:latin typeface="Courier New"/>
                <a:cs typeface="Courier New"/>
              </a:rPr>
              <a:t>&gt;&gt;&gt; x[-1:2] </a:t>
            </a:r>
            <a:r>
              <a:rPr lang="en-US" sz="2900" dirty="0" smtClean="0">
                <a:latin typeface="Courier New"/>
                <a:cs typeface="Courier New"/>
              </a:rPr>
              <a:t/>
            </a:r>
            <a:br>
              <a:rPr lang="en-US" sz="2900" dirty="0" smtClean="0">
                <a:latin typeface="Courier New"/>
                <a:cs typeface="Courier New"/>
              </a:rPr>
            </a:br>
            <a:r>
              <a:rPr lang="en-US" sz="2900" dirty="0" smtClean="0">
                <a:latin typeface="Courier New"/>
                <a:cs typeface="Courier New"/>
              </a:rPr>
              <a:t>[</a:t>
            </a:r>
            <a:r>
              <a:rPr lang="en-US" sz="2900" dirty="0">
                <a:latin typeface="Courier New"/>
                <a:cs typeface="Courier New"/>
              </a:rPr>
              <a:t>] </a:t>
            </a:r>
            <a:endParaRPr lang="en-US" sz="2900" dirty="0" smtClean="0">
              <a:latin typeface="Courier New"/>
              <a:cs typeface="Courier New"/>
            </a:endParaRPr>
          </a:p>
        </p:txBody>
      </p:sp>
      <p:pic>
        <p:nvPicPr>
          <p:cNvPr id="4" name="Picture 3" descr="Screen Shot 2012-03-16 at 9.35.2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090" y="2352767"/>
            <a:ext cx="8668609" cy="1346200"/>
          </a:xfrm>
          <a:prstGeom prst="rect">
            <a:avLst/>
          </a:prstGeom>
        </p:spPr>
      </p:pic>
      <p:sp>
        <p:nvSpPr>
          <p:cNvPr id="5" name="TextBox 4"/>
          <p:cNvSpPr txBox="1"/>
          <p:nvPr/>
        </p:nvSpPr>
        <p:spPr>
          <a:xfrm>
            <a:off x="8043107" y="2911488"/>
            <a:ext cx="340722" cy="338554"/>
          </a:xfrm>
          <a:prstGeom prst="rect">
            <a:avLst/>
          </a:prstGeom>
          <a:noFill/>
        </p:spPr>
        <p:txBody>
          <a:bodyPr wrap="square" rtlCol="0">
            <a:spAutoFit/>
          </a:bodyPr>
          <a:lstStyle/>
          <a:p>
            <a:r>
              <a:rPr lang="en-US" sz="1600" dirty="0" smtClean="0">
                <a:latin typeface="Arial" charset="0"/>
              </a:rPr>
              <a:t>4</a:t>
            </a:r>
            <a:endParaRPr lang="en-US" sz="1600" dirty="0">
              <a:latin typeface="Arial" charset="0"/>
            </a:endParaRPr>
          </a:p>
        </p:txBody>
      </p:sp>
    </p:spTree>
    <p:extLst>
      <p:ext uri="{BB962C8B-B14F-4D97-AF65-F5344CB8AC3E}">
        <p14:creationId xmlns:p14="http://schemas.microsoft.com/office/powerpoint/2010/main" val="28559509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lstStyle/>
          <a:p>
            <a:r>
              <a:rPr lang="en-US" dirty="0" smtClean="0"/>
              <a:t>Omitting one or the other index means either “Go from the beginning of the list” or “Go to the end of the list”</a:t>
            </a:r>
            <a:r>
              <a:rPr lang="en-US" dirty="0">
                <a:latin typeface="Courier New"/>
                <a:cs typeface="Courier New"/>
              </a:rPr>
              <a:t/>
            </a:r>
            <a:br>
              <a:rPr lang="en-US" dirty="0">
                <a:latin typeface="Courier New"/>
                <a:cs typeface="Courier New"/>
              </a:rPr>
            </a:br>
            <a:r>
              <a:rPr lang="en-US" sz="1800" dirty="0" smtClean="0">
                <a:latin typeface="Courier New"/>
                <a:cs typeface="Courier New"/>
              </a:rPr>
              <a:t>&gt;</a:t>
            </a:r>
            <a:r>
              <a:rPr lang="en-US" sz="1800" dirty="0">
                <a:latin typeface="Courier New"/>
                <a:cs typeface="Courier New"/>
              </a:rPr>
              <a:t>&gt;&gt; x[:3]</a:t>
            </a:r>
            <a:br>
              <a:rPr lang="en-US" sz="1800" dirty="0">
                <a:latin typeface="Courier New"/>
                <a:cs typeface="Courier New"/>
              </a:rPr>
            </a:br>
            <a:r>
              <a:rPr lang="en-US" sz="1800" dirty="0">
                <a:latin typeface="Courier New"/>
                <a:cs typeface="Courier New"/>
              </a:rPr>
              <a:t>['first', 'second', 'third'] </a:t>
            </a:r>
            <a:r>
              <a:rPr lang="en-US" sz="1800" dirty="0" smtClean="0">
                <a:latin typeface="Courier New"/>
                <a:cs typeface="Courier New"/>
              </a:rPr>
              <a:t/>
            </a:r>
            <a:br>
              <a:rPr lang="en-US" sz="1800" dirty="0" smtClean="0">
                <a:latin typeface="Courier New"/>
                <a:cs typeface="Courier New"/>
              </a:rPr>
            </a:br>
            <a:r>
              <a:rPr lang="en-US" sz="1800" dirty="0" smtClean="0">
                <a:latin typeface="Courier New"/>
                <a:cs typeface="Courier New"/>
              </a:rPr>
              <a:t>&gt;</a:t>
            </a:r>
            <a:r>
              <a:rPr lang="en-US" sz="1800" dirty="0">
                <a:latin typeface="Courier New"/>
                <a:cs typeface="Courier New"/>
              </a:rPr>
              <a:t>&gt;&gt; x[2:]</a:t>
            </a:r>
            <a:br>
              <a:rPr lang="en-US" sz="1800" dirty="0">
                <a:latin typeface="Courier New"/>
                <a:cs typeface="Courier New"/>
              </a:rPr>
            </a:br>
            <a:r>
              <a:rPr lang="en-US" sz="1800" dirty="0">
                <a:latin typeface="Courier New"/>
                <a:cs typeface="Courier New"/>
              </a:rPr>
              <a:t>['third', 'fourth'] </a:t>
            </a:r>
            <a:endParaRPr lang="en-US" sz="1800" dirty="0" smtClean="0">
              <a:latin typeface="Courier New"/>
              <a:cs typeface="Courier New"/>
            </a:endParaRPr>
          </a:p>
        </p:txBody>
      </p:sp>
    </p:spTree>
    <p:extLst>
      <p:ext uri="{BB962C8B-B14F-4D97-AF65-F5344CB8AC3E}">
        <p14:creationId xmlns:p14="http://schemas.microsoft.com/office/powerpoint/2010/main" val="29864356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normAutofit/>
          </a:bodyPr>
          <a:lstStyle/>
          <a:p>
            <a:r>
              <a:rPr lang="en-US" dirty="0" smtClean="0"/>
              <a:t>Omitting both the indices makes a copy of the list. </a:t>
            </a:r>
            <a:r>
              <a:rPr lang="en-US" dirty="0" err="1" smtClean="0"/>
              <a:t>Eg</a:t>
            </a:r>
            <a:r>
              <a:rPr lang="en-US" dirty="0" smtClean="0"/>
              <a:t>: </a:t>
            </a:r>
            <a:br>
              <a:rPr lang="en-US" dirty="0" smtClean="0"/>
            </a:br>
            <a:r>
              <a:rPr lang="en-US" sz="1800" dirty="0">
                <a:latin typeface="Courier New"/>
                <a:cs typeface="Courier New"/>
              </a:rPr>
              <a:t>&gt;&gt;&gt; y = x[:]</a:t>
            </a:r>
            <a:br>
              <a:rPr lang="en-US" sz="1800" dirty="0">
                <a:latin typeface="Courier New"/>
                <a:cs typeface="Courier New"/>
              </a:rPr>
            </a:br>
            <a:r>
              <a:rPr lang="en-US" sz="1800" dirty="0">
                <a:latin typeface="Courier New"/>
                <a:cs typeface="Courier New"/>
              </a:rPr>
              <a:t>&gt;&gt;&gt; y[0] = '1 </a:t>
            </a:r>
            <a:r>
              <a:rPr lang="en-US" sz="1800" dirty="0" err="1">
                <a:latin typeface="Courier New"/>
                <a:cs typeface="Courier New"/>
              </a:rPr>
              <a:t>st</a:t>
            </a:r>
            <a:r>
              <a:rPr lang="en-US" sz="1800" dirty="0">
                <a:latin typeface="Courier New"/>
                <a:cs typeface="Courier New"/>
              </a:rPr>
              <a:t>'</a:t>
            </a:r>
            <a:br>
              <a:rPr lang="en-US" sz="1800" dirty="0">
                <a:latin typeface="Courier New"/>
                <a:cs typeface="Courier New"/>
              </a:rPr>
            </a:br>
            <a:r>
              <a:rPr lang="en-US" sz="1800" dirty="0">
                <a:latin typeface="Courier New"/>
                <a:cs typeface="Courier New"/>
              </a:rPr>
              <a:t>&gt;&gt;&gt; y</a:t>
            </a:r>
            <a:br>
              <a:rPr lang="en-US" sz="1800" dirty="0">
                <a:latin typeface="Courier New"/>
                <a:cs typeface="Courier New"/>
              </a:rPr>
            </a:br>
            <a:r>
              <a:rPr lang="en-US" sz="1800" dirty="0">
                <a:latin typeface="Courier New"/>
                <a:cs typeface="Courier New"/>
              </a:rPr>
              <a:t>['1 </a:t>
            </a:r>
            <a:r>
              <a:rPr lang="en-US" sz="1800" dirty="0" err="1">
                <a:latin typeface="Courier New"/>
                <a:cs typeface="Courier New"/>
              </a:rPr>
              <a:t>st</a:t>
            </a:r>
            <a:r>
              <a:rPr lang="en-US" sz="1800" dirty="0">
                <a:latin typeface="Courier New"/>
                <a:cs typeface="Courier New"/>
              </a:rPr>
              <a:t>', 'second', 'third', 'fourth'] </a:t>
            </a:r>
            <a:r>
              <a:rPr lang="en-US" sz="1800" dirty="0" smtClean="0">
                <a:latin typeface="Courier New"/>
                <a:cs typeface="Courier New"/>
              </a:rPr>
              <a:t/>
            </a:r>
            <a:br>
              <a:rPr lang="en-US" sz="1800" dirty="0" smtClean="0">
                <a:latin typeface="Courier New"/>
                <a:cs typeface="Courier New"/>
              </a:rPr>
            </a:br>
            <a:r>
              <a:rPr lang="en-US" sz="1800" dirty="0" smtClean="0">
                <a:latin typeface="Courier New"/>
                <a:cs typeface="Courier New"/>
              </a:rPr>
              <a:t>&gt;</a:t>
            </a:r>
            <a:r>
              <a:rPr lang="en-US" sz="1800" dirty="0">
                <a:latin typeface="Courier New"/>
                <a:cs typeface="Courier New"/>
              </a:rPr>
              <a:t>&gt;&gt; x</a:t>
            </a:r>
            <a:br>
              <a:rPr lang="en-US" sz="1800" dirty="0">
                <a:latin typeface="Courier New"/>
                <a:cs typeface="Courier New"/>
              </a:rPr>
            </a:br>
            <a:r>
              <a:rPr lang="en-US" sz="1800" dirty="0">
                <a:latin typeface="Courier New"/>
                <a:cs typeface="Courier New"/>
              </a:rPr>
              <a:t>['first', 'second', 'third', 'fourth']</a:t>
            </a:r>
            <a:r>
              <a:rPr lang="en-US" sz="2400" dirty="0">
                <a:latin typeface="Courier New"/>
                <a:cs typeface="Courier New"/>
              </a:rPr>
              <a:t> </a:t>
            </a:r>
            <a:endParaRPr lang="en-US" sz="2400" dirty="0" smtClean="0">
              <a:latin typeface="Courier New"/>
              <a:cs typeface="Courier New"/>
            </a:endParaRPr>
          </a:p>
          <a:p>
            <a:endParaRPr lang="en-US" dirty="0"/>
          </a:p>
        </p:txBody>
      </p:sp>
    </p:spTree>
    <p:extLst>
      <p:ext uri="{BB962C8B-B14F-4D97-AF65-F5344CB8AC3E}">
        <p14:creationId xmlns:p14="http://schemas.microsoft.com/office/powerpoint/2010/main" val="9113991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lstStyle/>
          <a:p>
            <a:r>
              <a:rPr lang="en-US" dirty="0" smtClean="0"/>
              <a:t>You can modify the list by simply accessing the elements using the indices:</a:t>
            </a:r>
            <a:br>
              <a:rPr lang="en-US" dirty="0" smtClean="0"/>
            </a:br>
            <a:r>
              <a:rPr lang="pl-PL" sz="1800" dirty="0">
                <a:latin typeface="Courier New"/>
                <a:cs typeface="Courier New"/>
              </a:rPr>
              <a:t>&gt;&gt;&gt; x = [1, 2, 3, 4] </a:t>
            </a:r>
            <a:r>
              <a:rPr lang="pl-PL" sz="1800" dirty="0" smtClean="0">
                <a:latin typeface="Courier New"/>
                <a:cs typeface="Courier New"/>
              </a:rPr>
              <a:t/>
            </a:r>
            <a:br>
              <a:rPr lang="pl-PL" sz="1800" dirty="0" smtClean="0">
                <a:latin typeface="Courier New"/>
                <a:cs typeface="Courier New"/>
              </a:rPr>
            </a:br>
            <a:r>
              <a:rPr lang="pl-PL" sz="1800" dirty="0" smtClean="0">
                <a:latin typeface="Courier New"/>
                <a:cs typeface="Courier New"/>
              </a:rPr>
              <a:t>&gt;</a:t>
            </a:r>
            <a:r>
              <a:rPr lang="pl-PL" sz="1800" dirty="0">
                <a:latin typeface="Courier New"/>
                <a:cs typeface="Courier New"/>
              </a:rPr>
              <a:t>&gt;&gt; x[1] = "</a:t>
            </a:r>
            <a:r>
              <a:rPr lang="pl-PL" sz="1800" dirty="0" err="1">
                <a:latin typeface="Courier New"/>
                <a:cs typeface="Courier New"/>
              </a:rPr>
              <a:t>two</a:t>
            </a:r>
            <a:r>
              <a:rPr lang="pl-PL" sz="1800" dirty="0">
                <a:latin typeface="Courier New"/>
                <a:cs typeface="Courier New"/>
              </a:rPr>
              <a:t>"</a:t>
            </a:r>
            <a:br>
              <a:rPr lang="pl-PL" sz="1800" dirty="0">
                <a:latin typeface="Courier New"/>
                <a:cs typeface="Courier New"/>
              </a:rPr>
            </a:br>
            <a:r>
              <a:rPr lang="pl-PL" sz="1800" dirty="0">
                <a:latin typeface="Courier New"/>
                <a:cs typeface="Courier New"/>
              </a:rPr>
              <a:t>&gt;&gt;&gt; x</a:t>
            </a:r>
            <a:br>
              <a:rPr lang="pl-PL" sz="1800" dirty="0">
                <a:latin typeface="Courier New"/>
                <a:cs typeface="Courier New"/>
              </a:rPr>
            </a:br>
            <a:r>
              <a:rPr lang="pl-PL" sz="1800" dirty="0">
                <a:latin typeface="Courier New"/>
                <a:cs typeface="Courier New"/>
              </a:rPr>
              <a:t>[1, '</a:t>
            </a:r>
            <a:r>
              <a:rPr lang="pl-PL" sz="1800" dirty="0" err="1">
                <a:latin typeface="Courier New"/>
                <a:cs typeface="Courier New"/>
              </a:rPr>
              <a:t>two</a:t>
            </a:r>
            <a:r>
              <a:rPr lang="pl-PL" sz="1800" dirty="0">
                <a:latin typeface="Courier New"/>
                <a:cs typeface="Courier New"/>
              </a:rPr>
              <a:t>', 3, 4]</a:t>
            </a:r>
            <a:r>
              <a:rPr lang="pl-PL" dirty="0">
                <a:latin typeface="Courier New"/>
                <a:cs typeface="Courier New"/>
              </a:rPr>
              <a:t> </a:t>
            </a:r>
            <a:endParaRPr lang="pl-PL" dirty="0" smtClean="0">
              <a:latin typeface="Courier New"/>
              <a:cs typeface="Courier New"/>
            </a:endParaRPr>
          </a:p>
          <a:p>
            <a:endParaRPr lang="en-US" dirty="0"/>
          </a:p>
        </p:txBody>
      </p:sp>
    </p:spTree>
    <p:extLst>
      <p:ext uri="{BB962C8B-B14F-4D97-AF65-F5344CB8AC3E}">
        <p14:creationId xmlns:p14="http://schemas.microsoft.com/office/powerpoint/2010/main" val="8699415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Lists</a:t>
            </a:r>
            <a:endParaRPr lang="en-US"/>
          </a:p>
        </p:txBody>
      </p:sp>
      <p:sp>
        <p:nvSpPr>
          <p:cNvPr id="3" name="Content Placeholder 2"/>
          <p:cNvSpPr>
            <a:spLocks noGrp="1"/>
          </p:cNvSpPr>
          <p:nvPr>
            <p:ph idx="1"/>
          </p:nvPr>
        </p:nvSpPr>
        <p:spPr/>
        <p:txBody>
          <a:bodyPr>
            <a:normAutofit/>
          </a:bodyPr>
          <a:lstStyle/>
          <a:p>
            <a:r>
              <a:rPr lang="en-US" dirty="0" smtClean="0">
                <a:cs typeface="Courier New"/>
              </a:rPr>
              <a:t>Modifying list</a:t>
            </a:r>
            <a:r>
              <a:rPr lang="en-US" dirty="0" smtClean="0">
                <a:latin typeface="Courier New"/>
                <a:cs typeface="Courier New"/>
              </a:rPr>
              <a:t/>
            </a:r>
            <a:br>
              <a:rPr lang="en-US" dirty="0" smtClean="0">
                <a:latin typeface="Courier New"/>
                <a:cs typeface="Courier New"/>
              </a:rPr>
            </a:br>
            <a:r>
              <a:rPr lang="en-US" sz="1900" dirty="0" smtClean="0">
                <a:latin typeface="Courier New"/>
                <a:cs typeface="Courier New"/>
              </a:rPr>
              <a:t>&gt;</a:t>
            </a:r>
            <a:r>
              <a:rPr lang="en-US" sz="1900" dirty="0">
                <a:latin typeface="Courier New"/>
                <a:cs typeface="Courier New"/>
              </a:rPr>
              <a:t>&gt;&gt; x = [1, 2, 3, 4]</a:t>
            </a:r>
            <a:br>
              <a:rPr lang="en-US" sz="1900" dirty="0">
                <a:latin typeface="Courier New"/>
                <a:cs typeface="Courier New"/>
              </a:rPr>
            </a:br>
            <a:r>
              <a:rPr lang="en-US" sz="1900" dirty="0">
                <a:latin typeface="Courier New"/>
                <a:cs typeface="Courier New"/>
              </a:rPr>
              <a:t>&gt;&gt;&gt; x[</a:t>
            </a:r>
            <a:r>
              <a:rPr lang="en-US" sz="1900" dirty="0" err="1">
                <a:latin typeface="Courier New"/>
                <a:cs typeface="Courier New"/>
              </a:rPr>
              <a:t>len</a:t>
            </a:r>
            <a:r>
              <a:rPr lang="en-US" sz="1900" dirty="0">
                <a:latin typeface="Courier New"/>
                <a:cs typeface="Courier New"/>
              </a:rPr>
              <a:t>(x):] = [5, 6, 7] </a:t>
            </a:r>
            <a:r>
              <a:rPr lang="en-US" sz="1900" dirty="0" smtClean="0">
                <a:latin typeface="Courier New"/>
                <a:cs typeface="Courier New"/>
              </a:rPr>
              <a:t/>
            </a:r>
            <a:br>
              <a:rPr lang="en-US" sz="1900" dirty="0" smtClean="0">
                <a:latin typeface="Courier New"/>
                <a:cs typeface="Courier New"/>
              </a:rPr>
            </a:br>
            <a:r>
              <a:rPr lang="en-US" sz="1900" dirty="0" smtClean="0">
                <a:latin typeface="Courier New"/>
                <a:cs typeface="Courier New"/>
              </a:rPr>
              <a:t>&gt;</a:t>
            </a:r>
            <a:r>
              <a:rPr lang="en-US" sz="1900" dirty="0">
                <a:latin typeface="Courier New"/>
                <a:cs typeface="Courier New"/>
              </a:rPr>
              <a:t>&gt;&gt; x</a:t>
            </a:r>
            <a:br>
              <a:rPr lang="en-US" sz="1900" dirty="0">
                <a:latin typeface="Courier New"/>
                <a:cs typeface="Courier New"/>
              </a:rPr>
            </a:br>
            <a:r>
              <a:rPr lang="en-US" sz="1900" dirty="0">
                <a:latin typeface="Courier New"/>
                <a:cs typeface="Courier New"/>
              </a:rPr>
              <a:t>[1, 2, 3, 4, 5, 6, 7] </a:t>
            </a:r>
            <a:br>
              <a:rPr lang="en-US" sz="1900" dirty="0">
                <a:latin typeface="Courier New"/>
                <a:cs typeface="Courier New"/>
              </a:rPr>
            </a:br>
            <a:r>
              <a:rPr lang="en-US" sz="1900" dirty="0" smtClean="0">
                <a:latin typeface="Courier New"/>
                <a:cs typeface="Courier New"/>
              </a:rPr>
              <a:t>&gt;</a:t>
            </a:r>
            <a:r>
              <a:rPr lang="en-US" sz="1900" dirty="0">
                <a:latin typeface="Courier New"/>
                <a:cs typeface="Courier New"/>
              </a:rPr>
              <a:t>&gt;&gt; x[:0] = [-1, </a:t>
            </a:r>
            <a:r>
              <a:rPr lang="en-US" sz="1900" dirty="0" smtClean="0">
                <a:latin typeface="Courier New"/>
                <a:cs typeface="Courier New"/>
              </a:rPr>
              <a:t>0]</a:t>
            </a:r>
            <a:br>
              <a:rPr lang="en-US" sz="1900" dirty="0" smtClean="0">
                <a:latin typeface="Courier New"/>
                <a:cs typeface="Courier New"/>
              </a:rPr>
            </a:br>
            <a:r>
              <a:rPr lang="en-US" sz="1900" dirty="0" smtClean="0">
                <a:latin typeface="Courier New"/>
                <a:cs typeface="Courier New"/>
              </a:rPr>
              <a:t>&gt;</a:t>
            </a:r>
            <a:r>
              <a:rPr lang="en-US" sz="1900" dirty="0">
                <a:latin typeface="Courier New"/>
                <a:cs typeface="Courier New"/>
              </a:rPr>
              <a:t>&gt;&gt; x</a:t>
            </a:r>
            <a:br>
              <a:rPr lang="en-US" sz="1900" dirty="0">
                <a:latin typeface="Courier New"/>
                <a:cs typeface="Courier New"/>
              </a:rPr>
            </a:br>
            <a:r>
              <a:rPr lang="en-US" sz="1900" dirty="0">
                <a:latin typeface="Courier New"/>
                <a:cs typeface="Courier New"/>
              </a:rPr>
              <a:t>[-1, 0, 1, 2, 3, </a:t>
            </a:r>
            <a:r>
              <a:rPr lang="en-US" sz="1900" dirty="0" smtClean="0">
                <a:latin typeface="Courier New"/>
                <a:cs typeface="Courier New"/>
              </a:rPr>
              <a:t>4, 5, 6, 7]</a:t>
            </a:r>
            <a:br>
              <a:rPr lang="en-US" sz="1900" dirty="0" smtClean="0">
                <a:latin typeface="Courier New"/>
                <a:cs typeface="Courier New"/>
              </a:rPr>
            </a:br>
            <a:r>
              <a:rPr lang="en-US" sz="1900" dirty="0" smtClean="0">
                <a:latin typeface="Courier New"/>
                <a:cs typeface="Courier New"/>
              </a:rPr>
              <a:t>&gt;</a:t>
            </a:r>
            <a:r>
              <a:rPr lang="en-US" sz="1900" dirty="0">
                <a:latin typeface="Courier New"/>
                <a:cs typeface="Courier New"/>
              </a:rPr>
              <a:t>&gt;&gt; x[1:-1] = [] </a:t>
            </a:r>
            <a:r>
              <a:rPr lang="en-US" sz="1900" dirty="0" smtClean="0">
                <a:latin typeface="Courier New"/>
                <a:cs typeface="Courier New"/>
              </a:rPr>
              <a:t/>
            </a:r>
            <a:br>
              <a:rPr lang="en-US" sz="1900" dirty="0" smtClean="0">
                <a:latin typeface="Courier New"/>
                <a:cs typeface="Courier New"/>
              </a:rPr>
            </a:br>
            <a:r>
              <a:rPr lang="en-US" sz="1900" dirty="0" smtClean="0">
                <a:latin typeface="Courier New"/>
                <a:cs typeface="Courier New"/>
              </a:rPr>
              <a:t>&gt;</a:t>
            </a:r>
            <a:r>
              <a:rPr lang="en-US" sz="1900" dirty="0">
                <a:latin typeface="Courier New"/>
                <a:cs typeface="Courier New"/>
              </a:rPr>
              <a:t>&gt;&gt; x </a:t>
            </a:r>
            <a:br>
              <a:rPr lang="en-US" sz="1900" dirty="0">
                <a:latin typeface="Courier New"/>
                <a:cs typeface="Courier New"/>
              </a:rPr>
            </a:br>
            <a:r>
              <a:rPr lang="en-US" sz="1900" dirty="0" smtClean="0">
                <a:latin typeface="Courier New"/>
                <a:cs typeface="Courier New"/>
              </a:rPr>
              <a:t>[</a:t>
            </a:r>
            <a:r>
              <a:rPr lang="en-US" sz="1900" dirty="0">
                <a:latin typeface="Courier New"/>
                <a:cs typeface="Courier New"/>
              </a:rPr>
              <a:t>-1, 7]</a:t>
            </a:r>
            <a:r>
              <a:rPr lang="en-US" dirty="0">
                <a:latin typeface="Courier New"/>
                <a:cs typeface="Courier New"/>
              </a:rPr>
              <a:t> </a:t>
            </a:r>
            <a:endParaRPr lang="en-US" dirty="0" smtClean="0">
              <a:latin typeface="Courier New"/>
              <a:cs typeface="Courier New"/>
            </a:endParaRPr>
          </a:p>
          <a:p>
            <a:endParaRPr lang="en-US" dirty="0"/>
          </a:p>
        </p:txBody>
      </p:sp>
    </p:spTree>
    <p:extLst>
      <p:ext uri="{BB962C8B-B14F-4D97-AF65-F5344CB8AC3E}">
        <p14:creationId xmlns:p14="http://schemas.microsoft.com/office/powerpoint/2010/main" val="9500001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Appending to a list is a common operation that there is a dedicated method just for that:</a:t>
            </a:r>
            <a:br>
              <a:rPr lang="en-US" dirty="0" smtClean="0"/>
            </a:br>
            <a:r>
              <a:rPr lang="en-US" sz="2100" dirty="0">
                <a:latin typeface="Courier New"/>
                <a:cs typeface="Courier New"/>
              </a:rPr>
              <a:t>&gt;&gt;&gt; x = [1, 2, 3] </a:t>
            </a:r>
            <a:r>
              <a:rPr lang="en-US" sz="2100" dirty="0" smtClean="0">
                <a:latin typeface="Courier New"/>
                <a:cs typeface="Courier New"/>
              </a:rPr>
              <a:t/>
            </a:r>
            <a:br>
              <a:rPr lang="en-US" sz="2100" dirty="0" smtClean="0">
                <a:latin typeface="Courier New"/>
                <a:cs typeface="Courier New"/>
              </a:rPr>
            </a:br>
            <a:r>
              <a:rPr lang="en-US" sz="2100" dirty="0" smtClean="0">
                <a:latin typeface="Courier New"/>
                <a:cs typeface="Courier New"/>
              </a:rPr>
              <a:t>&gt;</a:t>
            </a:r>
            <a:r>
              <a:rPr lang="en-US" sz="2100" dirty="0">
                <a:latin typeface="Courier New"/>
                <a:cs typeface="Courier New"/>
              </a:rPr>
              <a:t>&gt;&gt; </a:t>
            </a:r>
            <a:r>
              <a:rPr lang="en-US" sz="2100" dirty="0" err="1">
                <a:latin typeface="Courier New"/>
                <a:cs typeface="Courier New"/>
              </a:rPr>
              <a:t>x.append</a:t>
            </a:r>
            <a:r>
              <a:rPr lang="en-US" sz="2100" dirty="0">
                <a:latin typeface="Courier New"/>
                <a:cs typeface="Courier New"/>
              </a:rPr>
              <a:t>("four") </a:t>
            </a:r>
            <a:r>
              <a:rPr lang="en-US" sz="2100" dirty="0" smtClean="0">
                <a:latin typeface="Courier New"/>
                <a:cs typeface="Courier New"/>
              </a:rPr>
              <a:t/>
            </a:r>
            <a:br>
              <a:rPr lang="en-US" sz="2100" dirty="0" smtClean="0">
                <a:latin typeface="Courier New"/>
                <a:cs typeface="Courier New"/>
              </a:rPr>
            </a:br>
            <a:r>
              <a:rPr lang="en-US" sz="2100" dirty="0" smtClean="0">
                <a:latin typeface="Courier New"/>
                <a:cs typeface="Courier New"/>
              </a:rPr>
              <a:t>&gt;</a:t>
            </a:r>
            <a:r>
              <a:rPr lang="en-US" sz="2100" dirty="0">
                <a:latin typeface="Courier New"/>
                <a:cs typeface="Courier New"/>
              </a:rPr>
              <a:t>&gt;&gt; x</a:t>
            </a:r>
            <a:br>
              <a:rPr lang="en-US" sz="2100" dirty="0">
                <a:latin typeface="Courier New"/>
                <a:cs typeface="Courier New"/>
              </a:rPr>
            </a:br>
            <a:r>
              <a:rPr lang="en-US" sz="2100" dirty="0">
                <a:latin typeface="Courier New"/>
                <a:cs typeface="Courier New"/>
              </a:rPr>
              <a:t>[1, 2, 3, 'four']</a:t>
            </a:r>
            <a:r>
              <a:rPr lang="en-US" dirty="0">
                <a:latin typeface="Courier New"/>
                <a:cs typeface="Courier New"/>
              </a:rPr>
              <a:t> </a:t>
            </a:r>
          </a:p>
          <a:p>
            <a:r>
              <a:rPr lang="en-US" dirty="0">
                <a:latin typeface="Courier New"/>
                <a:cs typeface="Courier New"/>
              </a:rPr>
              <a:t>e</a:t>
            </a:r>
            <a:r>
              <a:rPr lang="en-US" dirty="0" smtClean="0">
                <a:latin typeface="Courier New"/>
                <a:cs typeface="Courier New"/>
              </a:rPr>
              <a:t>xtend</a:t>
            </a:r>
            <a:r>
              <a:rPr lang="en-US" dirty="0" smtClean="0"/>
              <a:t> is like </a:t>
            </a:r>
            <a:r>
              <a:rPr lang="en-US" dirty="0" smtClean="0">
                <a:latin typeface="Courier New"/>
                <a:cs typeface="Courier New"/>
              </a:rPr>
              <a:t>append</a:t>
            </a:r>
            <a:r>
              <a:rPr lang="en-US" dirty="0" smtClean="0"/>
              <a:t>, except that it allows adding one list to another:</a:t>
            </a:r>
            <a:br>
              <a:rPr lang="en-US" dirty="0" smtClean="0"/>
            </a:br>
            <a:r>
              <a:rPr lang="es-ES_tradnl" sz="2100" dirty="0">
                <a:latin typeface="Courier New"/>
                <a:cs typeface="Courier New"/>
              </a:rPr>
              <a:t>&gt;&gt;&gt; x = [1, 2, 3, 4] </a:t>
            </a:r>
            <a:r>
              <a:rPr lang="es-ES_tradnl" sz="2100" dirty="0" smtClean="0">
                <a:latin typeface="Courier New"/>
                <a:cs typeface="Courier New"/>
              </a:rPr>
              <a:t/>
            </a:r>
            <a:br>
              <a:rPr lang="es-ES_tradnl" sz="2100" dirty="0" smtClean="0">
                <a:latin typeface="Courier New"/>
                <a:cs typeface="Courier New"/>
              </a:rPr>
            </a:br>
            <a:r>
              <a:rPr lang="es-ES_tradnl" sz="2100" dirty="0" smtClean="0">
                <a:latin typeface="Courier New"/>
                <a:cs typeface="Courier New"/>
              </a:rPr>
              <a:t>&gt;</a:t>
            </a:r>
            <a:r>
              <a:rPr lang="es-ES_tradnl" sz="2100" dirty="0">
                <a:latin typeface="Courier New"/>
                <a:cs typeface="Courier New"/>
              </a:rPr>
              <a:t>&gt;&gt; y = [5, 6, 7] </a:t>
            </a:r>
            <a:r>
              <a:rPr lang="es-ES_tradnl" sz="2100" dirty="0" smtClean="0">
                <a:latin typeface="Courier New"/>
                <a:cs typeface="Courier New"/>
              </a:rPr>
              <a:t/>
            </a:r>
            <a:br>
              <a:rPr lang="es-ES_tradnl" sz="2100" dirty="0" smtClean="0">
                <a:latin typeface="Courier New"/>
                <a:cs typeface="Courier New"/>
              </a:rPr>
            </a:br>
            <a:r>
              <a:rPr lang="es-ES_tradnl" sz="2100" dirty="0" smtClean="0">
                <a:latin typeface="Courier New"/>
                <a:cs typeface="Courier New"/>
              </a:rPr>
              <a:t>&gt;</a:t>
            </a:r>
            <a:r>
              <a:rPr lang="es-ES_tradnl" sz="2100" dirty="0">
                <a:latin typeface="Courier New"/>
                <a:cs typeface="Courier New"/>
              </a:rPr>
              <a:t>&gt;&gt; </a:t>
            </a:r>
            <a:r>
              <a:rPr lang="es-ES_tradnl" sz="2100" dirty="0" err="1">
                <a:latin typeface="Courier New"/>
                <a:cs typeface="Courier New"/>
              </a:rPr>
              <a:t>x.extend</a:t>
            </a:r>
            <a:r>
              <a:rPr lang="es-ES_tradnl" sz="2100" dirty="0">
                <a:latin typeface="Courier New"/>
                <a:cs typeface="Courier New"/>
              </a:rPr>
              <a:t>(y)</a:t>
            </a:r>
            <a:br>
              <a:rPr lang="es-ES_tradnl" sz="2100" dirty="0">
                <a:latin typeface="Courier New"/>
                <a:cs typeface="Courier New"/>
              </a:rPr>
            </a:br>
            <a:r>
              <a:rPr lang="es-ES_tradnl" sz="2100" dirty="0">
                <a:latin typeface="Courier New"/>
                <a:cs typeface="Courier New"/>
              </a:rPr>
              <a:t>&gt;&gt;&gt; x </a:t>
            </a:r>
            <a:r>
              <a:rPr lang="es-ES_tradnl" sz="2100" dirty="0" smtClean="0">
                <a:latin typeface="Courier New"/>
                <a:cs typeface="Courier New"/>
              </a:rPr>
              <a:t/>
            </a:r>
            <a:br>
              <a:rPr lang="es-ES_tradnl" sz="2100" dirty="0" smtClean="0">
                <a:latin typeface="Courier New"/>
                <a:cs typeface="Courier New"/>
              </a:rPr>
            </a:br>
            <a:r>
              <a:rPr lang="es-ES_tradnl" sz="1900" dirty="0" smtClean="0">
                <a:latin typeface="Courier New"/>
                <a:cs typeface="Courier New"/>
              </a:rPr>
              <a:t>[</a:t>
            </a:r>
            <a:r>
              <a:rPr lang="es-ES_tradnl" sz="1900" dirty="0">
                <a:latin typeface="Courier New"/>
                <a:cs typeface="Courier New"/>
              </a:rPr>
              <a:t>1, 2, 3, 4, 5, 6, 7] </a:t>
            </a:r>
          </a:p>
          <a:p>
            <a:endParaRPr lang="en-US" dirty="0"/>
          </a:p>
        </p:txBody>
      </p:sp>
    </p:spTree>
    <p:extLst>
      <p:ext uri="{BB962C8B-B14F-4D97-AF65-F5344CB8AC3E}">
        <p14:creationId xmlns:p14="http://schemas.microsoft.com/office/powerpoint/2010/main" val="42200208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lstStyle/>
          <a:p>
            <a:r>
              <a:rPr lang="en-US" dirty="0">
                <a:latin typeface="Courier New"/>
                <a:cs typeface="Courier New"/>
              </a:rPr>
              <a:t>i</a:t>
            </a:r>
            <a:r>
              <a:rPr lang="en-US" dirty="0" smtClean="0">
                <a:latin typeface="Courier New"/>
                <a:cs typeface="Courier New"/>
              </a:rPr>
              <a:t>nsert</a:t>
            </a:r>
            <a:r>
              <a:rPr lang="en-US" dirty="0" smtClean="0"/>
              <a:t> method can be used to insert a new element into the list:</a:t>
            </a:r>
            <a:br>
              <a:rPr lang="en-US" dirty="0" smtClean="0"/>
            </a:br>
            <a:r>
              <a:rPr lang="pl-PL" sz="1800" dirty="0">
                <a:latin typeface="Courier New"/>
                <a:cs typeface="Courier New"/>
              </a:rPr>
              <a:t>&gt;&gt;&gt; x = [1, 2, 3]</a:t>
            </a:r>
            <a:br>
              <a:rPr lang="pl-PL" sz="1800" dirty="0">
                <a:latin typeface="Courier New"/>
                <a:cs typeface="Courier New"/>
              </a:rPr>
            </a:br>
            <a:r>
              <a:rPr lang="pl-PL" sz="1800" dirty="0">
                <a:latin typeface="Courier New"/>
                <a:cs typeface="Courier New"/>
              </a:rPr>
              <a:t>&gt;&gt;&gt; </a:t>
            </a:r>
            <a:r>
              <a:rPr lang="pl-PL" sz="1800" dirty="0" err="1">
                <a:latin typeface="Courier New"/>
                <a:cs typeface="Courier New"/>
              </a:rPr>
              <a:t>x.insert</a:t>
            </a:r>
            <a:r>
              <a:rPr lang="pl-PL" sz="1800" dirty="0">
                <a:latin typeface="Courier New"/>
                <a:cs typeface="Courier New"/>
              </a:rPr>
              <a:t>(2, "hello") </a:t>
            </a:r>
            <a:r>
              <a:rPr lang="pl-PL" sz="1800" dirty="0" smtClean="0">
                <a:latin typeface="Courier New"/>
                <a:cs typeface="Courier New"/>
              </a:rPr>
              <a:t/>
            </a:r>
            <a:br>
              <a:rPr lang="pl-PL" sz="1800" dirty="0" smtClean="0">
                <a:latin typeface="Courier New"/>
                <a:cs typeface="Courier New"/>
              </a:rPr>
            </a:br>
            <a:r>
              <a:rPr lang="pl-PL" sz="1800" dirty="0" smtClean="0">
                <a:latin typeface="Courier New"/>
                <a:cs typeface="Courier New"/>
              </a:rPr>
              <a:t>&gt;</a:t>
            </a:r>
            <a:r>
              <a:rPr lang="pl-PL" sz="1800" dirty="0">
                <a:latin typeface="Courier New"/>
                <a:cs typeface="Courier New"/>
              </a:rPr>
              <a:t>&gt;&gt; </a:t>
            </a:r>
            <a:r>
              <a:rPr lang="pl-PL" sz="1800" dirty="0" err="1">
                <a:latin typeface="Courier New"/>
                <a:cs typeface="Courier New"/>
              </a:rPr>
              <a:t>print</a:t>
            </a:r>
            <a:r>
              <a:rPr lang="pl-PL" sz="1800" dirty="0">
                <a:latin typeface="Courier New"/>
                <a:cs typeface="Courier New"/>
              </a:rPr>
              <a:t>(x)</a:t>
            </a:r>
            <a:br>
              <a:rPr lang="pl-PL" sz="1800" dirty="0">
                <a:latin typeface="Courier New"/>
                <a:cs typeface="Courier New"/>
              </a:rPr>
            </a:br>
            <a:r>
              <a:rPr lang="pl-PL" sz="1800" dirty="0">
                <a:latin typeface="Courier New"/>
                <a:cs typeface="Courier New"/>
              </a:rPr>
              <a:t>[1, 2, 'hello', 3]</a:t>
            </a:r>
            <a:br>
              <a:rPr lang="pl-PL" sz="1800" dirty="0">
                <a:latin typeface="Courier New"/>
                <a:cs typeface="Courier New"/>
              </a:rPr>
            </a:br>
            <a:r>
              <a:rPr lang="pl-PL" sz="1800" dirty="0">
                <a:latin typeface="Courier New"/>
                <a:cs typeface="Courier New"/>
              </a:rPr>
              <a:t>&gt;&gt;&gt; </a:t>
            </a:r>
            <a:r>
              <a:rPr lang="pl-PL" sz="1800" dirty="0" err="1">
                <a:latin typeface="Courier New"/>
                <a:cs typeface="Courier New"/>
              </a:rPr>
              <a:t>x.insert</a:t>
            </a:r>
            <a:r>
              <a:rPr lang="pl-PL" sz="1800" dirty="0">
                <a:latin typeface="Courier New"/>
                <a:cs typeface="Courier New"/>
              </a:rPr>
              <a:t>(0, "start") </a:t>
            </a:r>
            <a:r>
              <a:rPr lang="pl-PL" sz="1800" dirty="0" smtClean="0">
                <a:latin typeface="Courier New"/>
                <a:cs typeface="Courier New"/>
              </a:rPr>
              <a:t/>
            </a:r>
            <a:br>
              <a:rPr lang="pl-PL" sz="1800" dirty="0" smtClean="0">
                <a:latin typeface="Courier New"/>
                <a:cs typeface="Courier New"/>
              </a:rPr>
            </a:br>
            <a:r>
              <a:rPr lang="pl-PL" sz="1800" dirty="0" smtClean="0">
                <a:latin typeface="Courier New"/>
                <a:cs typeface="Courier New"/>
              </a:rPr>
              <a:t>&gt;</a:t>
            </a:r>
            <a:r>
              <a:rPr lang="pl-PL" sz="1800" dirty="0">
                <a:latin typeface="Courier New"/>
                <a:cs typeface="Courier New"/>
              </a:rPr>
              <a:t>&gt;&gt; </a:t>
            </a:r>
            <a:r>
              <a:rPr lang="pl-PL" sz="1800" dirty="0" err="1">
                <a:latin typeface="Courier New"/>
                <a:cs typeface="Courier New"/>
              </a:rPr>
              <a:t>print</a:t>
            </a:r>
            <a:r>
              <a:rPr lang="pl-PL" sz="1800" dirty="0">
                <a:latin typeface="Courier New"/>
                <a:cs typeface="Courier New"/>
              </a:rPr>
              <a:t>(x)</a:t>
            </a:r>
            <a:br>
              <a:rPr lang="pl-PL" sz="1800" dirty="0">
                <a:latin typeface="Courier New"/>
                <a:cs typeface="Courier New"/>
              </a:rPr>
            </a:br>
            <a:r>
              <a:rPr lang="pl-PL" sz="1800" dirty="0">
                <a:latin typeface="Courier New"/>
                <a:cs typeface="Courier New"/>
              </a:rPr>
              <a:t>['start', 1, 2, 'hello', 3] </a:t>
            </a:r>
          </a:p>
          <a:p>
            <a:endParaRPr lang="en-US" dirty="0"/>
          </a:p>
        </p:txBody>
      </p:sp>
    </p:spTree>
    <p:extLst>
      <p:ext uri="{BB962C8B-B14F-4D97-AF65-F5344CB8AC3E}">
        <p14:creationId xmlns:p14="http://schemas.microsoft.com/office/powerpoint/2010/main" val="10970401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normAutofit/>
          </a:bodyPr>
          <a:lstStyle/>
          <a:p>
            <a:r>
              <a:rPr lang="en-US" dirty="0" smtClean="0"/>
              <a:t>Elements can be deleted from the list using the ‘del’ method:</a:t>
            </a:r>
            <a:br>
              <a:rPr lang="en-US" dirty="0" smtClean="0"/>
            </a:br>
            <a:r>
              <a:rPr lang="it-IT" sz="1800" dirty="0">
                <a:latin typeface="Courier New"/>
                <a:cs typeface="Courier New"/>
              </a:rPr>
              <a:t>&gt;&gt;&gt; x = ['a', 2, 'c', 7, 9, 11] </a:t>
            </a:r>
            <a:r>
              <a:rPr lang="it-IT" sz="1800" dirty="0" smtClean="0">
                <a:latin typeface="Courier New"/>
                <a:cs typeface="Courier New"/>
              </a:rPr>
              <a:t/>
            </a:r>
            <a:br>
              <a:rPr lang="it-IT" sz="1800" dirty="0" smtClean="0">
                <a:latin typeface="Courier New"/>
                <a:cs typeface="Courier New"/>
              </a:rPr>
            </a:br>
            <a:r>
              <a:rPr lang="it-IT" sz="1800" dirty="0" smtClean="0">
                <a:latin typeface="Courier New"/>
                <a:cs typeface="Courier New"/>
              </a:rPr>
              <a:t>&gt;</a:t>
            </a:r>
            <a:r>
              <a:rPr lang="it-IT" sz="1800" dirty="0">
                <a:latin typeface="Courier New"/>
                <a:cs typeface="Courier New"/>
              </a:rPr>
              <a:t>&gt;&gt; del x[1]</a:t>
            </a:r>
            <a:br>
              <a:rPr lang="it-IT" sz="1800" dirty="0">
                <a:latin typeface="Courier New"/>
                <a:cs typeface="Courier New"/>
              </a:rPr>
            </a:br>
            <a:r>
              <a:rPr lang="it-IT" sz="1800" dirty="0">
                <a:latin typeface="Courier New"/>
                <a:cs typeface="Courier New"/>
              </a:rPr>
              <a:t>&gt;&gt;&gt; x</a:t>
            </a:r>
            <a:br>
              <a:rPr lang="it-IT" sz="1800" dirty="0">
                <a:latin typeface="Courier New"/>
                <a:cs typeface="Courier New"/>
              </a:rPr>
            </a:br>
            <a:r>
              <a:rPr lang="it-IT" sz="1800" dirty="0">
                <a:latin typeface="Courier New"/>
                <a:cs typeface="Courier New"/>
              </a:rPr>
              <a:t>['a', 'c', 7, 9, 11] </a:t>
            </a:r>
            <a:r>
              <a:rPr lang="it-IT" sz="1800" dirty="0" smtClean="0">
                <a:latin typeface="Courier New"/>
                <a:cs typeface="Courier New"/>
              </a:rPr>
              <a:t/>
            </a:r>
            <a:br>
              <a:rPr lang="it-IT" sz="1800" dirty="0" smtClean="0">
                <a:latin typeface="Courier New"/>
                <a:cs typeface="Courier New"/>
              </a:rPr>
            </a:br>
            <a:r>
              <a:rPr lang="it-IT" sz="1800" dirty="0" smtClean="0">
                <a:latin typeface="Courier New"/>
                <a:cs typeface="Courier New"/>
              </a:rPr>
              <a:t>&gt;</a:t>
            </a:r>
            <a:r>
              <a:rPr lang="it-IT" sz="1800" dirty="0">
                <a:latin typeface="Courier New"/>
                <a:cs typeface="Courier New"/>
              </a:rPr>
              <a:t>&gt;&gt; del x[:2] </a:t>
            </a:r>
            <a:r>
              <a:rPr lang="it-IT" sz="1800" dirty="0" smtClean="0">
                <a:latin typeface="Courier New"/>
                <a:cs typeface="Courier New"/>
              </a:rPr>
              <a:t/>
            </a:r>
            <a:br>
              <a:rPr lang="it-IT" sz="1800" dirty="0" smtClean="0">
                <a:latin typeface="Courier New"/>
                <a:cs typeface="Courier New"/>
              </a:rPr>
            </a:br>
            <a:r>
              <a:rPr lang="it-IT" sz="1800" dirty="0" smtClean="0">
                <a:latin typeface="Courier New"/>
                <a:cs typeface="Courier New"/>
              </a:rPr>
              <a:t>&gt;</a:t>
            </a:r>
            <a:r>
              <a:rPr lang="it-IT" sz="1800" dirty="0">
                <a:latin typeface="Courier New"/>
                <a:cs typeface="Courier New"/>
              </a:rPr>
              <a:t>&gt;&gt; x </a:t>
            </a:r>
            <a:r>
              <a:rPr lang="it-IT" sz="1800" dirty="0" smtClean="0">
                <a:latin typeface="Courier New"/>
                <a:cs typeface="Courier New"/>
              </a:rPr>
              <a:t/>
            </a:r>
            <a:br>
              <a:rPr lang="it-IT" sz="1800" dirty="0" smtClean="0">
                <a:latin typeface="Courier New"/>
                <a:cs typeface="Courier New"/>
              </a:rPr>
            </a:br>
            <a:r>
              <a:rPr lang="it-IT" sz="1800" dirty="0" smtClean="0">
                <a:latin typeface="Courier New"/>
                <a:cs typeface="Courier New"/>
              </a:rPr>
              <a:t>[</a:t>
            </a:r>
            <a:r>
              <a:rPr lang="it-IT" sz="1800" dirty="0">
                <a:latin typeface="Courier New"/>
                <a:cs typeface="Courier New"/>
              </a:rPr>
              <a:t>7, 9, 11]</a:t>
            </a:r>
            <a:r>
              <a:rPr lang="it-IT" sz="1800" dirty="0"/>
              <a:t> </a:t>
            </a:r>
          </a:p>
          <a:p>
            <a:endParaRPr lang="en-US" dirty="0"/>
          </a:p>
        </p:txBody>
      </p:sp>
    </p:spTree>
    <p:extLst>
      <p:ext uri="{BB962C8B-B14F-4D97-AF65-F5344CB8AC3E}">
        <p14:creationId xmlns:p14="http://schemas.microsoft.com/office/powerpoint/2010/main" val="6071498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latin typeface="Courier New"/>
                <a:cs typeface="Courier New"/>
              </a:rPr>
              <a:t>remove</a:t>
            </a:r>
            <a:r>
              <a:rPr lang="en-US" dirty="0" smtClean="0"/>
              <a:t> </a:t>
            </a:r>
            <a:r>
              <a:rPr lang="en-US" dirty="0"/>
              <a:t>looks for the first instance of a given value in a list and removes that value from the list: </a:t>
            </a:r>
            <a:r>
              <a:rPr lang="en-US" dirty="0" smtClean="0"/>
              <a:t/>
            </a:r>
            <a:br>
              <a:rPr lang="en-US" dirty="0" smtClean="0"/>
            </a:br>
            <a:r>
              <a:rPr lang="en-US" sz="2300" dirty="0">
                <a:latin typeface="Courier New"/>
                <a:cs typeface="Courier New"/>
              </a:rPr>
              <a:t>&gt;&gt;&gt; x = [1, 2, 3, 4, 3, 5] </a:t>
            </a:r>
            <a:r>
              <a:rPr lang="en-US" sz="2300" dirty="0" smtClean="0">
                <a:latin typeface="Courier New"/>
                <a:cs typeface="Courier New"/>
              </a:rPr>
              <a:t/>
            </a:r>
            <a:br>
              <a:rPr lang="en-US" sz="2300" dirty="0" smtClean="0">
                <a:latin typeface="Courier New"/>
                <a:cs typeface="Courier New"/>
              </a:rPr>
            </a:br>
            <a:r>
              <a:rPr lang="en-US" sz="2300" dirty="0" smtClean="0">
                <a:latin typeface="Courier New"/>
                <a:cs typeface="Courier New"/>
              </a:rPr>
              <a:t>&gt;</a:t>
            </a:r>
            <a:r>
              <a:rPr lang="en-US" sz="2300" dirty="0">
                <a:latin typeface="Courier New"/>
                <a:cs typeface="Courier New"/>
              </a:rPr>
              <a:t>&gt;&gt; </a:t>
            </a:r>
            <a:r>
              <a:rPr lang="en-US" sz="2300" dirty="0" err="1">
                <a:latin typeface="Courier New"/>
                <a:cs typeface="Courier New"/>
              </a:rPr>
              <a:t>x.remove</a:t>
            </a:r>
            <a:r>
              <a:rPr lang="en-US" sz="2300" dirty="0">
                <a:latin typeface="Courier New"/>
                <a:cs typeface="Courier New"/>
              </a:rPr>
              <a:t>(3)</a:t>
            </a:r>
            <a:br>
              <a:rPr lang="en-US" sz="2300" dirty="0">
                <a:latin typeface="Courier New"/>
                <a:cs typeface="Courier New"/>
              </a:rPr>
            </a:br>
            <a:r>
              <a:rPr lang="en-US" sz="2300" dirty="0">
                <a:latin typeface="Courier New"/>
                <a:cs typeface="Courier New"/>
              </a:rPr>
              <a:t>&gt;&gt;&gt; x</a:t>
            </a:r>
            <a:br>
              <a:rPr lang="en-US" sz="2300" dirty="0">
                <a:latin typeface="Courier New"/>
                <a:cs typeface="Courier New"/>
              </a:rPr>
            </a:br>
            <a:r>
              <a:rPr lang="en-US" sz="2300" dirty="0">
                <a:latin typeface="Courier New"/>
                <a:cs typeface="Courier New"/>
              </a:rPr>
              <a:t>[1, 2, 4, 3, 5] </a:t>
            </a:r>
          </a:p>
          <a:p>
            <a:pPr marL="82296" indent="0">
              <a:buNone/>
            </a:pPr>
            <a:r>
              <a:rPr lang="en-US" sz="2300" dirty="0" smtClean="0">
                <a:latin typeface="Courier New"/>
                <a:cs typeface="Courier New"/>
              </a:rPr>
              <a:t>  &gt;</a:t>
            </a:r>
            <a:r>
              <a:rPr lang="en-US" sz="2300" dirty="0">
                <a:latin typeface="Courier New"/>
                <a:cs typeface="Courier New"/>
              </a:rPr>
              <a:t>&gt;&gt; </a:t>
            </a:r>
            <a:r>
              <a:rPr lang="en-US" sz="2300" dirty="0" err="1">
                <a:latin typeface="Courier New"/>
                <a:cs typeface="Courier New"/>
              </a:rPr>
              <a:t>x.remove</a:t>
            </a:r>
            <a:r>
              <a:rPr lang="en-US" sz="2300" dirty="0">
                <a:latin typeface="Courier New"/>
                <a:cs typeface="Courier New"/>
              </a:rPr>
              <a:t>(3)</a:t>
            </a:r>
            <a:br>
              <a:rPr lang="en-US" sz="2300" dirty="0">
                <a:latin typeface="Courier New"/>
                <a:cs typeface="Courier New"/>
              </a:rPr>
            </a:br>
            <a:r>
              <a:rPr lang="en-US" sz="2300" dirty="0" smtClean="0">
                <a:latin typeface="Courier New"/>
                <a:cs typeface="Courier New"/>
              </a:rPr>
              <a:t>  &gt;</a:t>
            </a:r>
            <a:r>
              <a:rPr lang="en-US" sz="2300" dirty="0">
                <a:latin typeface="Courier New"/>
                <a:cs typeface="Courier New"/>
              </a:rPr>
              <a:t>&gt;&gt; x</a:t>
            </a:r>
            <a:br>
              <a:rPr lang="en-US" sz="2300" dirty="0">
                <a:latin typeface="Courier New"/>
                <a:cs typeface="Courier New"/>
              </a:rPr>
            </a:br>
            <a:r>
              <a:rPr lang="en-US" sz="2300" dirty="0" smtClean="0">
                <a:latin typeface="Courier New"/>
                <a:cs typeface="Courier New"/>
              </a:rPr>
              <a:t>  [</a:t>
            </a:r>
            <a:r>
              <a:rPr lang="en-US" sz="2300" dirty="0">
                <a:latin typeface="Courier New"/>
                <a:cs typeface="Courier New"/>
              </a:rPr>
              <a:t>1, 2, 4, 5]</a:t>
            </a:r>
            <a:br>
              <a:rPr lang="en-US" sz="2300" dirty="0">
                <a:latin typeface="Courier New"/>
                <a:cs typeface="Courier New"/>
              </a:rPr>
            </a:br>
            <a:r>
              <a:rPr lang="en-US" sz="2300" dirty="0" smtClean="0">
                <a:latin typeface="Courier New"/>
                <a:cs typeface="Courier New"/>
              </a:rPr>
              <a:t>  &gt;</a:t>
            </a:r>
            <a:r>
              <a:rPr lang="en-US" sz="2300" dirty="0">
                <a:latin typeface="Courier New"/>
                <a:cs typeface="Courier New"/>
              </a:rPr>
              <a:t>&gt;&gt; </a:t>
            </a:r>
            <a:r>
              <a:rPr lang="en-US" sz="2300" dirty="0" err="1">
                <a:latin typeface="Courier New"/>
                <a:cs typeface="Courier New"/>
              </a:rPr>
              <a:t>x.remove</a:t>
            </a:r>
            <a:r>
              <a:rPr lang="en-US" sz="2300" dirty="0">
                <a:latin typeface="Courier New"/>
                <a:cs typeface="Courier New"/>
              </a:rPr>
              <a:t>(3)</a:t>
            </a:r>
            <a:br>
              <a:rPr lang="en-US" sz="2300" dirty="0">
                <a:latin typeface="Courier New"/>
                <a:cs typeface="Courier New"/>
              </a:rPr>
            </a:br>
            <a:r>
              <a:rPr lang="en-US" sz="2300" dirty="0" smtClean="0">
                <a:latin typeface="Courier New"/>
                <a:cs typeface="Courier New"/>
              </a:rPr>
              <a:t>  </a:t>
            </a:r>
            <a:r>
              <a:rPr lang="en-US" sz="2300" dirty="0" err="1" smtClean="0">
                <a:latin typeface="Courier New"/>
                <a:cs typeface="Courier New"/>
              </a:rPr>
              <a:t>Traceback</a:t>
            </a:r>
            <a:r>
              <a:rPr lang="en-US" sz="2300" dirty="0" smtClean="0">
                <a:latin typeface="Courier New"/>
                <a:cs typeface="Courier New"/>
              </a:rPr>
              <a:t> </a:t>
            </a:r>
            <a:r>
              <a:rPr lang="en-US" sz="2300" dirty="0">
                <a:latin typeface="Courier New"/>
                <a:cs typeface="Courier New"/>
              </a:rPr>
              <a:t>(innermost last): </a:t>
            </a:r>
          </a:p>
          <a:p>
            <a:pPr marL="82296" indent="0">
              <a:buNone/>
            </a:pPr>
            <a:r>
              <a:rPr lang="en-US" sz="2300" dirty="0" smtClean="0">
                <a:latin typeface="Courier New"/>
                <a:cs typeface="Courier New"/>
              </a:rPr>
              <a:t>  File </a:t>
            </a:r>
            <a:r>
              <a:rPr lang="en-US" sz="2300" dirty="0">
                <a:latin typeface="Courier New"/>
                <a:cs typeface="Courier New"/>
              </a:rPr>
              <a:t>"&lt;</a:t>
            </a:r>
            <a:r>
              <a:rPr lang="en-US" sz="2300" dirty="0" err="1">
                <a:latin typeface="Courier New"/>
                <a:cs typeface="Courier New"/>
              </a:rPr>
              <a:t>stdin</a:t>
            </a:r>
            <a:r>
              <a:rPr lang="en-US" sz="2300" dirty="0">
                <a:latin typeface="Courier New"/>
                <a:cs typeface="Courier New"/>
              </a:rPr>
              <a:t>&gt;", line 1, in ?</a:t>
            </a:r>
            <a:br>
              <a:rPr lang="en-US" sz="2300" dirty="0">
                <a:latin typeface="Courier New"/>
                <a:cs typeface="Courier New"/>
              </a:rPr>
            </a:br>
            <a:r>
              <a:rPr lang="en-US" sz="2300" dirty="0" smtClean="0">
                <a:latin typeface="Courier New"/>
                <a:cs typeface="Courier New"/>
              </a:rPr>
              <a:t>  </a:t>
            </a:r>
            <a:r>
              <a:rPr lang="en-US" sz="2300" dirty="0" err="1" smtClean="0">
                <a:latin typeface="Courier New"/>
                <a:cs typeface="Courier New"/>
              </a:rPr>
              <a:t>ValueError</a:t>
            </a:r>
            <a:r>
              <a:rPr lang="en-US" sz="2300" dirty="0">
                <a:latin typeface="Courier New"/>
                <a:cs typeface="Courier New"/>
              </a:rPr>
              <a:t>: </a:t>
            </a:r>
            <a:r>
              <a:rPr lang="en-US" sz="2300" dirty="0" err="1">
                <a:latin typeface="Courier New"/>
                <a:cs typeface="Courier New"/>
              </a:rPr>
              <a:t>list.remove</a:t>
            </a:r>
            <a:r>
              <a:rPr lang="en-US" sz="2300" dirty="0">
                <a:latin typeface="Courier New"/>
                <a:cs typeface="Courier New"/>
              </a:rPr>
              <a:t>(x): x not </a:t>
            </a:r>
            <a:r>
              <a:rPr lang="en-US" sz="2300" dirty="0" smtClean="0">
                <a:latin typeface="Courier New"/>
                <a:cs typeface="Courier New"/>
              </a:rPr>
              <a:t>  </a:t>
            </a:r>
          </a:p>
          <a:p>
            <a:pPr marL="82296" indent="0">
              <a:buNone/>
            </a:pPr>
            <a:r>
              <a:rPr lang="en-US" sz="2300" dirty="0">
                <a:latin typeface="Courier New"/>
                <a:cs typeface="Courier New"/>
              </a:rPr>
              <a:t> </a:t>
            </a:r>
            <a:r>
              <a:rPr lang="en-US" sz="2300" dirty="0" smtClean="0">
                <a:latin typeface="Courier New"/>
                <a:cs typeface="Courier New"/>
              </a:rPr>
              <a:t> in </a:t>
            </a:r>
            <a:r>
              <a:rPr lang="en-US" sz="2300" dirty="0">
                <a:latin typeface="Courier New"/>
                <a:cs typeface="Courier New"/>
              </a:rPr>
              <a:t>list </a:t>
            </a:r>
          </a:p>
          <a:p>
            <a:endParaRPr lang="en-US" dirty="0"/>
          </a:p>
        </p:txBody>
      </p:sp>
    </p:spTree>
    <p:extLst>
      <p:ext uri="{BB962C8B-B14F-4D97-AF65-F5344CB8AC3E}">
        <p14:creationId xmlns:p14="http://schemas.microsoft.com/office/powerpoint/2010/main" val="1230346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Python Basics – Indentation and block structuring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other languages (</a:t>
            </a:r>
            <a:r>
              <a:rPr lang="en-US" dirty="0" err="1" smtClean="0"/>
              <a:t>eg</a:t>
            </a:r>
            <a:r>
              <a:rPr lang="en-US" dirty="0"/>
              <a:t>:</a:t>
            </a:r>
            <a:r>
              <a:rPr lang="en-US" dirty="0" smtClean="0"/>
              <a:t> C), braces delimit a block of code, and indentation is optional. But in Python indentation itself delimits the block of code, and is therefore </a:t>
            </a:r>
            <a:r>
              <a:rPr lang="en-US" i="1" dirty="0" smtClean="0"/>
              <a:t>required</a:t>
            </a:r>
            <a:r>
              <a:rPr lang="en-US" dirty="0" smtClean="0"/>
              <a:t>.</a:t>
            </a:r>
          </a:p>
          <a:p>
            <a:r>
              <a:rPr lang="en-US" dirty="0" err="1" smtClean="0"/>
              <a:t>Eg</a:t>
            </a:r>
            <a:r>
              <a:rPr lang="en-US" dirty="0" smtClean="0"/>
              <a:t>:</a:t>
            </a:r>
          </a:p>
          <a:p>
            <a:pPr marL="914400" lvl="2" indent="0">
              <a:buNone/>
            </a:pPr>
            <a:r>
              <a:rPr lang="en-US" sz="2000" dirty="0">
                <a:latin typeface="Courier New"/>
                <a:cs typeface="Courier New"/>
              </a:rPr>
              <a:t>n=9</a:t>
            </a:r>
            <a:br>
              <a:rPr lang="en-US" sz="2000" dirty="0">
                <a:latin typeface="Courier New"/>
                <a:cs typeface="Courier New"/>
              </a:rPr>
            </a:br>
            <a:r>
              <a:rPr lang="en-US" sz="2000" dirty="0" smtClean="0">
                <a:latin typeface="Courier New"/>
                <a:cs typeface="Courier New"/>
              </a:rPr>
              <a:t>r=1</a:t>
            </a:r>
            <a:r>
              <a:rPr lang="en-US" sz="2000" dirty="0">
                <a:latin typeface="Courier New"/>
                <a:cs typeface="Courier New"/>
              </a:rPr>
              <a:t/>
            </a:r>
            <a:br>
              <a:rPr lang="en-US" sz="2000" dirty="0">
                <a:latin typeface="Courier New"/>
                <a:cs typeface="Courier New"/>
              </a:rPr>
            </a:br>
            <a:r>
              <a:rPr lang="en-US" sz="2000" dirty="0">
                <a:latin typeface="Courier New"/>
                <a:cs typeface="Courier New"/>
              </a:rPr>
              <a:t>while n &gt; 0: </a:t>
            </a:r>
            <a:endParaRPr lang="en-US" sz="2000" dirty="0" smtClean="0">
              <a:latin typeface="Courier New"/>
              <a:cs typeface="Courier New"/>
            </a:endParaRPr>
          </a:p>
          <a:p>
            <a:pPr marL="914400" lvl="2" indent="0">
              <a:buNone/>
            </a:pPr>
            <a:r>
              <a:rPr lang="en-US" sz="2000" dirty="0" smtClean="0">
                <a:latin typeface="Courier New"/>
                <a:cs typeface="Courier New"/>
              </a:rPr>
              <a:t>	r=r*n </a:t>
            </a:r>
          </a:p>
          <a:p>
            <a:pPr marL="914400" lvl="2" indent="0">
              <a:buNone/>
            </a:pPr>
            <a:r>
              <a:rPr lang="en-US" sz="2000" dirty="0">
                <a:latin typeface="Courier New"/>
                <a:cs typeface="Courier New"/>
              </a:rPr>
              <a:t>	</a:t>
            </a:r>
            <a:r>
              <a:rPr lang="en-US" sz="2000" dirty="0" smtClean="0">
                <a:latin typeface="Courier New"/>
                <a:cs typeface="Courier New"/>
              </a:rPr>
              <a:t>n=n-1</a:t>
            </a:r>
            <a:endParaRPr lang="en-US" dirty="0">
              <a:latin typeface="Courier New"/>
              <a:cs typeface="Courier New"/>
            </a:endParaRPr>
          </a:p>
          <a:p>
            <a:pPr marL="914400" lvl="2" indent="0">
              <a:buNone/>
            </a:pPr>
            <a:r>
              <a:rPr lang="en-US" dirty="0" smtClean="0">
                <a:latin typeface="Courier New"/>
                <a:cs typeface="Courier New"/>
              </a:rPr>
              <a:t>r=2</a:t>
            </a:r>
          </a:p>
          <a:p>
            <a:r>
              <a:rPr lang="en-US" dirty="0" smtClean="0"/>
              <a:t>(Notice how there are no beginning and ending parentheses for the </a:t>
            </a:r>
            <a:r>
              <a:rPr lang="en-US" dirty="0" smtClean="0">
                <a:latin typeface="Courier New"/>
                <a:cs typeface="Courier New"/>
              </a:rPr>
              <a:t>while</a:t>
            </a:r>
            <a:r>
              <a:rPr lang="en-US" dirty="0" smtClean="0"/>
              <a:t> loop)</a:t>
            </a:r>
            <a:endParaRPr lang="en-US" dirty="0"/>
          </a:p>
        </p:txBody>
      </p:sp>
    </p:spTree>
    <p:extLst>
      <p:ext uri="{BB962C8B-B14F-4D97-AF65-F5344CB8AC3E}">
        <p14:creationId xmlns:p14="http://schemas.microsoft.com/office/powerpoint/2010/main" val="5066999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lstStyle/>
          <a:p>
            <a:r>
              <a:rPr lang="en-US" dirty="0">
                <a:latin typeface="Courier New"/>
                <a:cs typeface="Courier New"/>
              </a:rPr>
              <a:t>reverse</a:t>
            </a:r>
            <a:r>
              <a:rPr lang="en-US" dirty="0"/>
              <a:t> method </a:t>
            </a:r>
            <a:r>
              <a:rPr lang="en-US" dirty="0" smtClean="0"/>
              <a:t>efficiently </a:t>
            </a:r>
            <a:r>
              <a:rPr lang="en-US" dirty="0"/>
              <a:t>reverses a list in place: </a:t>
            </a:r>
            <a:r>
              <a:rPr lang="en-US" dirty="0" smtClean="0"/>
              <a:t/>
            </a:r>
            <a:br>
              <a:rPr lang="en-US" dirty="0" smtClean="0"/>
            </a:br>
            <a:r>
              <a:rPr lang="en-US" sz="1800" dirty="0" smtClean="0">
                <a:latin typeface="Courier New"/>
                <a:cs typeface="Courier New"/>
              </a:rPr>
              <a:t>&gt;</a:t>
            </a:r>
            <a:r>
              <a:rPr lang="en-US" sz="1800" dirty="0">
                <a:latin typeface="Courier New"/>
                <a:cs typeface="Courier New"/>
              </a:rPr>
              <a:t>&gt;&gt; x = [1, 3, 5, 6, 7] </a:t>
            </a:r>
            <a:r>
              <a:rPr lang="en-US" sz="1800" dirty="0" smtClean="0">
                <a:latin typeface="Courier New"/>
                <a:cs typeface="Courier New"/>
              </a:rPr>
              <a:t/>
            </a:r>
            <a:br>
              <a:rPr lang="en-US" sz="1800" dirty="0" smtClean="0">
                <a:latin typeface="Courier New"/>
                <a:cs typeface="Courier New"/>
              </a:rPr>
            </a:br>
            <a:r>
              <a:rPr lang="en-US" sz="1800" dirty="0" smtClean="0">
                <a:latin typeface="Courier New"/>
                <a:cs typeface="Courier New"/>
              </a:rPr>
              <a:t>&gt;</a:t>
            </a:r>
            <a:r>
              <a:rPr lang="en-US" sz="1800" dirty="0">
                <a:latin typeface="Courier New"/>
                <a:cs typeface="Courier New"/>
              </a:rPr>
              <a:t>&gt;&gt; </a:t>
            </a:r>
            <a:r>
              <a:rPr lang="en-US" sz="1800" dirty="0" err="1">
                <a:latin typeface="Courier New"/>
                <a:cs typeface="Courier New"/>
              </a:rPr>
              <a:t>x.reverse</a:t>
            </a:r>
            <a:r>
              <a:rPr lang="en-US" sz="1800" dirty="0">
                <a:latin typeface="Courier New"/>
                <a:cs typeface="Courier New"/>
              </a:rPr>
              <a:t>()</a:t>
            </a:r>
            <a:br>
              <a:rPr lang="en-US" sz="1800" dirty="0">
                <a:latin typeface="Courier New"/>
                <a:cs typeface="Courier New"/>
              </a:rPr>
            </a:br>
            <a:r>
              <a:rPr lang="en-US" sz="1800" dirty="0">
                <a:latin typeface="Courier New"/>
                <a:cs typeface="Courier New"/>
              </a:rPr>
              <a:t>&gt;&gt;&gt; x</a:t>
            </a:r>
            <a:br>
              <a:rPr lang="en-US" sz="1800" dirty="0">
                <a:latin typeface="Courier New"/>
                <a:cs typeface="Courier New"/>
              </a:rPr>
            </a:br>
            <a:r>
              <a:rPr lang="en-US" sz="1800" dirty="0">
                <a:latin typeface="Courier New"/>
                <a:cs typeface="Courier New"/>
              </a:rPr>
              <a:t>[7, 6, 5, 3, 1]</a:t>
            </a:r>
            <a:r>
              <a:rPr lang="en-US" dirty="0"/>
              <a:t> </a:t>
            </a:r>
          </a:p>
          <a:p>
            <a:endParaRPr lang="en-US" dirty="0"/>
          </a:p>
        </p:txBody>
      </p:sp>
    </p:spTree>
    <p:extLst>
      <p:ext uri="{BB962C8B-B14F-4D97-AF65-F5344CB8AC3E}">
        <p14:creationId xmlns:p14="http://schemas.microsoft.com/office/powerpoint/2010/main" val="37052665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lstStyle/>
          <a:p>
            <a:r>
              <a:rPr lang="en-US" dirty="0"/>
              <a:t>Lists can be sorted using the built-in Python </a:t>
            </a:r>
            <a:r>
              <a:rPr lang="en-US" dirty="0">
                <a:latin typeface="Courier New"/>
                <a:cs typeface="Courier New"/>
              </a:rPr>
              <a:t>sort</a:t>
            </a:r>
            <a:r>
              <a:rPr lang="en-US" dirty="0"/>
              <a:t> method: </a:t>
            </a:r>
            <a:r>
              <a:rPr lang="en-US" dirty="0" smtClean="0"/>
              <a:t/>
            </a:r>
            <a:br>
              <a:rPr lang="en-US" dirty="0" smtClean="0"/>
            </a:br>
            <a:r>
              <a:rPr lang="en-US" sz="1800" dirty="0" smtClean="0">
                <a:latin typeface="Courier New"/>
                <a:cs typeface="Courier New"/>
              </a:rPr>
              <a:t>&gt;</a:t>
            </a:r>
            <a:r>
              <a:rPr lang="en-US" sz="1800" dirty="0">
                <a:latin typeface="Courier New"/>
                <a:cs typeface="Courier New"/>
              </a:rPr>
              <a:t>&gt;&gt; x = [3, 8, 4, 0, 2, 1] </a:t>
            </a:r>
            <a:r>
              <a:rPr lang="en-US" sz="1800" dirty="0" smtClean="0">
                <a:latin typeface="Courier New"/>
                <a:cs typeface="Courier New"/>
              </a:rPr>
              <a:t/>
            </a:r>
            <a:br>
              <a:rPr lang="en-US" sz="1800" dirty="0" smtClean="0">
                <a:latin typeface="Courier New"/>
                <a:cs typeface="Courier New"/>
              </a:rPr>
            </a:br>
            <a:r>
              <a:rPr lang="en-US" sz="1800" dirty="0" smtClean="0">
                <a:latin typeface="Courier New"/>
                <a:cs typeface="Courier New"/>
              </a:rPr>
              <a:t>&gt;</a:t>
            </a:r>
            <a:r>
              <a:rPr lang="en-US" sz="1800" dirty="0">
                <a:latin typeface="Courier New"/>
                <a:cs typeface="Courier New"/>
              </a:rPr>
              <a:t>&gt;&gt; </a:t>
            </a:r>
            <a:r>
              <a:rPr lang="en-US" sz="1800" dirty="0" err="1">
                <a:latin typeface="Courier New"/>
                <a:cs typeface="Courier New"/>
              </a:rPr>
              <a:t>x.sort</a:t>
            </a:r>
            <a:r>
              <a:rPr lang="en-US" sz="1800" dirty="0">
                <a:latin typeface="Courier New"/>
                <a:cs typeface="Courier New"/>
              </a:rPr>
              <a:t>()</a:t>
            </a:r>
            <a:br>
              <a:rPr lang="en-US" sz="1800" dirty="0">
                <a:latin typeface="Courier New"/>
                <a:cs typeface="Courier New"/>
              </a:rPr>
            </a:br>
            <a:r>
              <a:rPr lang="en-US" sz="1800" dirty="0">
                <a:latin typeface="Courier New"/>
                <a:cs typeface="Courier New"/>
              </a:rPr>
              <a:t>&gt;&gt;&gt; x</a:t>
            </a:r>
            <a:br>
              <a:rPr lang="en-US" sz="1800" dirty="0">
                <a:latin typeface="Courier New"/>
                <a:cs typeface="Courier New"/>
              </a:rPr>
            </a:br>
            <a:r>
              <a:rPr lang="en-US" sz="1800" dirty="0">
                <a:latin typeface="Courier New"/>
                <a:cs typeface="Courier New"/>
              </a:rPr>
              <a:t>[0, 1, 2, 3, 4, 8] </a:t>
            </a:r>
          </a:p>
          <a:p>
            <a:r>
              <a:rPr lang="en-US" dirty="0" smtClean="0"/>
              <a:t>Note that it does ‘in-place’ sorting.</a:t>
            </a:r>
            <a:endParaRPr lang="en-US" dirty="0"/>
          </a:p>
        </p:txBody>
      </p:sp>
    </p:spTree>
    <p:extLst>
      <p:ext uri="{BB962C8B-B14F-4D97-AF65-F5344CB8AC3E}">
        <p14:creationId xmlns:p14="http://schemas.microsoft.com/office/powerpoint/2010/main" val="28295609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lstStyle/>
          <a:p>
            <a:r>
              <a:rPr lang="en-US" dirty="0" smtClean="0"/>
              <a:t>Sorted() function returns a sorted list:</a:t>
            </a:r>
            <a:br>
              <a:rPr lang="en-US" dirty="0" smtClean="0"/>
            </a:br>
            <a:r>
              <a:rPr lang="es-ES_tradnl" sz="1800" dirty="0">
                <a:latin typeface="Courier New"/>
                <a:cs typeface="Courier New"/>
              </a:rPr>
              <a:t>&gt;&gt;&gt; x = </a:t>
            </a:r>
            <a:r>
              <a:rPr lang="es-ES_tradnl" sz="1800" dirty="0" smtClean="0">
                <a:latin typeface="Courier New"/>
                <a:cs typeface="Courier New"/>
              </a:rPr>
              <a:t>[4</a:t>
            </a:r>
            <a:r>
              <a:rPr lang="es-ES_tradnl" sz="1800" dirty="0">
                <a:latin typeface="Courier New"/>
                <a:cs typeface="Courier New"/>
              </a:rPr>
              <a:t>, 3, 1, </a:t>
            </a:r>
            <a:r>
              <a:rPr lang="es-ES_tradnl" sz="1800" dirty="0" smtClean="0">
                <a:latin typeface="Courier New"/>
                <a:cs typeface="Courier New"/>
              </a:rPr>
              <a:t>2] </a:t>
            </a:r>
            <a:r>
              <a:rPr lang="es-ES_tradnl" sz="1800" dirty="0">
                <a:latin typeface="Courier New"/>
                <a:cs typeface="Courier New"/>
              </a:rPr>
              <a:t/>
            </a:r>
            <a:br>
              <a:rPr lang="es-ES_tradnl" sz="1800" dirty="0">
                <a:latin typeface="Courier New"/>
                <a:cs typeface="Courier New"/>
              </a:rPr>
            </a:br>
            <a:r>
              <a:rPr lang="es-ES_tradnl" sz="1800" dirty="0" smtClean="0">
                <a:latin typeface="Courier New"/>
                <a:cs typeface="Courier New"/>
              </a:rPr>
              <a:t>&gt;</a:t>
            </a:r>
            <a:r>
              <a:rPr lang="es-ES_tradnl" sz="1800" dirty="0">
                <a:latin typeface="Courier New"/>
                <a:cs typeface="Courier New"/>
              </a:rPr>
              <a:t>&gt;&gt; y = </a:t>
            </a:r>
            <a:r>
              <a:rPr lang="es-ES_tradnl" sz="1800" dirty="0" err="1">
                <a:latin typeface="Courier New"/>
                <a:cs typeface="Courier New"/>
              </a:rPr>
              <a:t>sorted</a:t>
            </a:r>
            <a:r>
              <a:rPr lang="es-ES_tradnl" sz="1800" dirty="0">
                <a:latin typeface="Courier New"/>
                <a:cs typeface="Courier New"/>
              </a:rPr>
              <a:t>(x) </a:t>
            </a:r>
            <a:br>
              <a:rPr lang="es-ES_tradnl" sz="1800" dirty="0">
                <a:latin typeface="Courier New"/>
                <a:cs typeface="Courier New"/>
              </a:rPr>
            </a:br>
            <a:r>
              <a:rPr lang="es-ES_tradnl" sz="1800" dirty="0" smtClean="0">
                <a:latin typeface="Courier New"/>
                <a:cs typeface="Courier New"/>
              </a:rPr>
              <a:t>&gt;</a:t>
            </a:r>
            <a:r>
              <a:rPr lang="es-ES_tradnl" sz="1800" dirty="0">
                <a:latin typeface="Courier New"/>
                <a:cs typeface="Courier New"/>
              </a:rPr>
              <a:t>&gt;&gt; y</a:t>
            </a:r>
            <a:br>
              <a:rPr lang="es-ES_tradnl" sz="1800" dirty="0">
                <a:latin typeface="Courier New"/>
                <a:cs typeface="Courier New"/>
              </a:rPr>
            </a:br>
            <a:r>
              <a:rPr lang="es-ES_tradnl" sz="1800" dirty="0">
                <a:latin typeface="Courier New"/>
                <a:cs typeface="Courier New"/>
              </a:rPr>
              <a:t>[1, 2, 3, 4] </a:t>
            </a:r>
          </a:p>
          <a:p>
            <a:endParaRPr lang="en-US" dirty="0"/>
          </a:p>
        </p:txBody>
      </p:sp>
    </p:spTree>
    <p:extLst>
      <p:ext uri="{BB962C8B-B14F-4D97-AF65-F5344CB8AC3E}">
        <p14:creationId xmlns:p14="http://schemas.microsoft.com/office/powerpoint/2010/main" val="19465634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normAutofit/>
          </a:bodyPr>
          <a:lstStyle/>
          <a:p>
            <a:r>
              <a:rPr lang="en-US" dirty="0">
                <a:latin typeface="Courier New"/>
                <a:cs typeface="Courier New"/>
              </a:rPr>
              <a:t>i</a:t>
            </a:r>
            <a:r>
              <a:rPr lang="en-US" dirty="0" smtClean="0">
                <a:latin typeface="Courier New"/>
                <a:cs typeface="Courier New"/>
              </a:rPr>
              <a:t>n</a:t>
            </a:r>
            <a:r>
              <a:rPr lang="en-US" dirty="0" smtClean="0"/>
              <a:t> operator can test if a particular value is present in the list:</a:t>
            </a:r>
            <a:br>
              <a:rPr lang="en-US" dirty="0" smtClean="0"/>
            </a:br>
            <a:r>
              <a:rPr lang="en-US" sz="1800" dirty="0">
                <a:latin typeface="Courier New"/>
                <a:cs typeface="Courier New"/>
              </a:rPr>
              <a:t>&gt;&gt;&gt; 3 in [1, 3, 4, 5</a:t>
            </a:r>
            <a:r>
              <a:rPr lang="en-US" sz="1800" dirty="0" smtClean="0">
                <a:latin typeface="Courier New"/>
                <a:cs typeface="Courier New"/>
              </a:rPr>
              <a:t>]</a:t>
            </a:r>
            <a:br>
              <a:rPr lang="en-US" sz="1800" dirty="0" smtClean="0">
                <a:latin typeface="Courier New"/>
                <a:cs typeface="Courier New"/>
              </a:rPr>
            </a:br>
            <a:r>
              <a:rPr lang="en-US" sz="1800" dirty="0" smtClean="0">
                <a:latin typeface="Courier New"/>
                <a:cs typeface="Courier New"/>
              </a:rPr>
              <a:t>True </a:t>
            </a:r>
            <a:br>
              <a:rPr lang="en-US" sz="1800" dirty="0" smtClean="0">
                <a:latin typeface="Courier New"/>
                <a:cs typeface="Courier New"/>
              </a:rPr>
            </a:br>
            <a:r>
              <a:rPr lang="en-US" sz="1800" dirty="0" smtClean="0">
                <a:latin typeface="Courier New"/>
                <a:cs typeface="Courier New"/>
              </a:rPr>
              <a:t>&gt;</a:t>
            </a:r>
            <a:r>
              <a:rPr lang="en-US" sz="1800" dirty="0">
                <a:latin typeface="Courier New"/>
                <a:cs typeface="Courier New"/>
              </a:rPr>
              <a:t>&gt;&gt; 3 not in [1, 3, 4, 5]</a:t>
            </a:r>
            <a:br>
              <a:rPr lang="en-US" sz="1800" dirty="0">
                <a:latin typeface="Courier New"/>
                <a:cs typeface="Courier New"/>
              </a:rPr>
            </a:br>
            <a:r>
              <a:rPr lang="en-US" sz="1800" dirty="0" smtClean="0">
                <a:latin typeface="Courier New"/>
                <a:cs typeface="Courier New"/>
              </a:rPr>
              <a:t>False </a:t>
            </a:r>
            <a:br>
              <a:rPr lang="en-US" sz="1800" dirty="0" smtClean="0">
                <a:latin typeface="Courier New"/>
                <a:cs typeface="Courier New"/>
              </a:rPr>
            </a:br>
            <a:r>
              <a:rPr lang="en-US" sz="1800" dirty="0" smtClean="0">
                <a:latin typeface="Courier New"/>
                <a:cs typeface="Courier New"/>
              </a:rPr>
              <a:t>&gt;</a:t>
            </a:r>
            <a:r>
              <a:rPr lang="en-US" sz="1800" dirty="0">
                <a:latin typeface="Courier New"/>
                <a:cs typeface="Courier New"/>
              </a:rPr>
              <a:t>&gt;&gt; 3 in ["one", "two", "three"</a:t>
            </a:r>
            <a:r>
              <a:rPr lang="en-US" sz="1800" dirty="0" smtClean="0">
                <a:latin typeface="Courier New"/>
                <a:cs typeface="Courier New"/>
              </a:rPr>
              <a:t>]</a:t>
            </a:r>
            <a:br>
              <a:rPr lang="en-US" sz="1800" dirty="0" smtClean="0">
                <a:latin typeface="Courier New"/>
                <a:cs typeface="Courier New"/>
              </a:rPr>
            </a:br>
            <a:r>
              <a:rPr lang="en-US" sz="1800" dirty="0" smtClean="0">
                <a:latin typeface="Courier New"/>
                <a:cs typeface="Courier New"/>
              </a:rPr>
              <a:t>False </a:t>
            </a:r>
            <a:br>
              <a:rPr lang="en-US" sz="1800" dirty="0" smtClean="0">
                <a:latin typeface="Courier New"/>
                <a:cs typeface="Courier New"/>
              </a:rPr>
            </a:br>
            <a:r>
              <a:rPr lang="en-US" sz="1800" dirty="0" smtClean="0">
                <a:latin typeface="Courier New"/>
                <a:cs typeface="Courier New"/>
              </a:rPr>
              <a:t>&gt;</a:t>
            </a:r>
            <a:r>
              <a:rPr lang="en-US" sz="1800" dirty="0">
                <a:latin typeface="Courier New"/>
                <a:cs typeface="Courier New"/>
              </a:rPr>
              <a:t>&gt;&gt; 3 not in ["one", "two", "three"</a:t>
            </a:r>
            <a:r>
              <a:rPr lang="en-US" sz="1800" dirty="0" smtClean="0">
                <a:latin typeface="Courier New"/>
                <a:cs typeface="Courier New"/>
              </a:rPr>
              <a:t>]</a:t>
            </a:r>
            <a:br>
              <a:rPr lang="en-US" sz="1800" dirty="0" smtClean="0">
                <a:latin typeface="Courier New"/>
                <a:cs typeface="Courier New"/>
              </a:rPr>
            </a:br>
            <a:r>
              <a:rPr lang="en-US" sz="1800" dirty="0" smtClean="0">
                <a:latin typeface="Courier New"/>
                <a:cs typeface="Courier New"/>
              </a:rPr>
              <a:t>True</a:t>
            </a:r>
            <a:r>
              <a:rPr lang="en-US" sz="1800" dirty="0" smtClean="0"/>
              <a:t> </a:t>
            </a:r>
            <a:r>
              <a:rPr lang="en-US" dirty="0"/>
              <a:t/>
            </a:r>
            <a:br>
              <a:rPr lang="en-US" dirty="0"/>
            </a:br>
            <a:endParaRPr lang="en-US" dirty="0"/>
          </a:p>
          <a:p>
            <a:endParaRPr lang="en-US" dirty="0" smtClean="0"/>
          </a:p>
        </p:txBody>
      </p:sp>
    </p:spTree>
    <p:extLst>
      <p:ext uri="{BB962C8B-B14F-4D97-AF65-F5344CB8AC3E}">
        <p14:creationId xmlns:p14="http://schemas.microsoft.com/office/powerpoint/2010/main" val="39108682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normAutofit lnSpcReduction="10000"/>
          </a:bodyPr>
          <a:lstStyle/>
          <a:p>
            <a:r>
              <a:rPr lang="en-US" dirty="0" smtClean="0"/>
              <a:t>Lists can be concatenated by using the </a:t>
            </a:r>
            <a:r>
              <a:rPr lang="en-US" dirty="0" smtClean="0">
                <a:latin typeface="Courier New"/>
                <a:cs typeface="Courier New"/>
              </a:rPr>
              <a:t>+</a:t>
            </a:r>
            <a:r>
              <a:rPr lang="en-US" dirty="0" smtClean="0"/>
              <a:t> operator</a:t>
            </a:r>
            <a:br>
              <a:rPr lang="en-US" dirty="0" smtClean="0"/>
            </a:br>
            <a:r>
              <a:rPr lang="cs-CZ" sz="1900" dirty="0">
                <a:latin typeface="Courier New"/>
                <a:cs typeface="Courier New"/>
              </a:rPr>
              <a:t>&gt;&gt;&gt; z = [1, 2, 3] + [4, 5] </a:t>
            </a:r>
            <a:r>
              <a:rPr lang="cs-CZ" sz="1900" dirty="0" smtClean="0">
                <a:latin typeface="Courier New"/>
                <a:cs typeface="Courier New"/>
              </a:rPr>
              <a:t/>
            </a:r>
            <a:br>
              <a:rPr lang="cs-CZ" sz="1900" dirty="0" smtClean="0">
                <a:latin typeface="Courier New"/>
                <a:cs typeface="Courier New"/>
              </a:rPr>
            </a:br>
            <a:r>
              <a:rPr lang="cs-CZ" sz="1900" dirty="0" smtClean="0">
                <a:latin typeface="Courier New"/>
                <a:cs typeface="Courier New"/>
              </a:rPr>
              <a:t>&gt;</a:t>
            </a:r>
            <a:r>
              <a:rPr lang="cs-CZ" sz="1900" dirty="0">
                <a:latin typeface="Courier New"/>
                <a:cs typeface="Courier New"/>
              </a:rPr>
              <a:t>&gt;&gt; z</a:t>
            </a:r>
            <a:br>
              <a:rPr lang="cs-CZ" sz="1900" dirty="0">
                <a:latin typeface="Courier New"/>
                <a:cs typeface="Courier New"/>
              </a:rPr>
            </a:br>
            <a:r>
              <a:rPr lang="cs-CZ" sz="1900" dirty="0">
                <a:latin typeface="Courier New"/>
                <a:cs typeface="Courier New"/>
              </a:rPr>
              <a:t>[1, 2, 3, 4, 5] </a:t>
            </a:r>
          </a:p>
          <a:p>
            <a:r>
              <a:rPr lang="en-US" dirty="0" smtClean="0"/>
              <a:t>List can be initialized with the </a:t>
            </a:r>
            <a:r>
              <a:rPr lang="en-US" dirty="0" smtClean="0">
                <a:latin typeface="Courier New"/>
                <a:cs typeface="Courier New"/>
              </a:rPr>
              <a:t>*</a:t>
            </a:r>
            <a:r>
              <a:rPr lang="en-US" dirty="0" smtClean="0"/>
              <a:t> operator:</a:t>
            </a:r>
            <a:br>
              <a:rPr lang="en-US" dirty="0" smtClean="0"/>
            </a:br>
            <a:r>
              <a:rPr lang="cs-CZ" sz="1900" dirty="0">
                <a:latin typeface="Courier New"/>
                <a:cs typeface="Courier New"/>
              </a:rPr>
              <a:t>&gt;&gt;&gt; z = [</a:t>
            </a:r>
            <a:r>
              <a:rPr lang="cs-CZ" sz="1900" dirty="0" err="1">
                <a:latin typeface="Courier New"/>
                <a:cs typeface="Courier New"/>
              </a:rPr>
              <a:t>None</a:t>
            </a:r>
            <a:r>
              <a:rPr lang="cs-CZ" sz="1900" dirty="0">
                <a:latin typeface="Courier New"/>
                <a:cs typeface="Courier New"/>
              </a:rPr>
              <a:t>] * 4</a:t>
            </a:r>
            <a:br>
              <a:rPr lang="cs-CZ" sz="1900" dirty="0">
                <a:latin typeface="Courier New"/>
                <a:cs typeface="Courier New"/>
              </a:rPr>
            </a:br>
            <a:r>
              <a:rPr lang="cs-CZ" sz="1900" dirty="0">
                <a:latin typeface="Courier New"/>
                <a:cs typeface="Courier New"/>
              </a:rPr>
              <a:t>&gt;&gt;&gt; z</a:t>
            </a:r>
            <a:br>
              <a:rPr lang="cs-CZ" sz="1900" dirty="0">
                <a:latin typeface="Courier New"/>
                <a:cs typeface="Courier New"/>
              </a:rPr>
            </a:br>
            <a:r>
              <a:rPr lang="cs-CZ" sz="1900" dirty="0">
                <a:latin typeface="Courier New"/>
                <a:cs typeface="Courier New"/>
              </a:rPr>
              <a:t>[</a:t>
            </a:r>
            <a:r>
              <a:rPr lang="cs-CZ" sz="1900" dirty="0" err="1">
                <a:latin typeface="Courier New"/>
                <a:cs typeface="Courier New"/>
              </a:rPr>
              <a:t>None</a:t>
            </a:r>
            <a:r>
              <a:rPr lang="cs-CZ" sz="1900" dirty="0">
                <a:latin typeface="Courier New"/>
                <a:cs typeface="Courier New"/>
              </a:rPr>
              <a:t>, </a:t>
            </a:r>
            <a:r>
              <a:rPr lang="cs-CZ" sz="1900" dirty="0" err="1">
                <a:latin typeface="Courier New"/>
                <a:cs typeface="Courier New"/>
              </a:rPr>
              <a:t>None</a:t>
            </a:r>
            <a:r>
              <a:rPr lang="cs-CZ" sz="1900" dirty="0">
                <a:latin typeface="Courier New"/>
                <a:cs typeface="Courier New"/>
              </a:rPr>
              <a:t>, </a:t>
            </a:r>
            <a:r>
              <a:rPr lang="cs-CZ" sz="1900" dirty="0" err="1">
                <a:latin typeface="Courier New"/>
                <a:cs typeface="Courier New"/>
              </a:rPr>
              <a:t>None</a:t>
            </a:r>
            <a:r>
              <a:rPr lang="cs-CZ" sz="1900" dirty="0">
                <a:latin typeface="Courier New"/>
                <a:cs typeface="Courier New"/>
              </a:rPr>
              <a:t>, </a:t>
            </a:r>
            <a:r>
              <a:rPr lang="cs-CZ" sz="1900" dirty="0" err="1">
                <a:latin typeface="Courier New"/>
                <a:cs typeface="Courier New"/>
              </a:rPr>
              <a:t>None</a:t>
            </a:r>
            <a:r>
              <a:rPr lang="cs-CZ" sz="1900" dirty="0">
                <a:latin typeface="Courier New"/>
                <a:cs typeface="Courier New"/>
              </a:rPr>
              <a:t>]</a:t>
            </a:r>
            <a:r>
              <a:rPr lang="cs-CZ" sz="1900" dirty="0"/>
              <a:t> </a:t>
            </a:r>
            <a:r>
              <a:rPr lang="en-US" sz="1900" dirty="0" smtClean="0"/>
              <a:t/>
            </a:r>
            <a:br>
              <a:rPr lang="en-US" sz="1900" dirty="0" smtClean="0"/>
            </a:br>
            <a:r>
              <a:rPr lang="cs-CZ" sz="1900" dirty="0">
                <a:latin typeface="Courier New"/>
                <a:cs typeface="Courier New"/>
              </a:rPr>
              <a:t>&gt;&gt;&gt; z = [3, 1] * 2 </a:t>
            </a:r>
            <a:r>
              <a:rPr lang="cs-CZ" sz="1900" dirty="0" smtClean="0">
                <a:latin typeface="Courier New"/>
                <a:cs typeface="Courier New"/>
              </a:rPr>
              <a:t/>
            </a:r>
            <a:br>
              <a:rPr lang="cs-CZ" sz="1900" dirty="0" smtClean="0">
                <a:latin typeface="Courier New"/>
                <a:cs typeface="Courier New"/>
              </a:rPr>
            </a:br>
            <a:r>
              <a:rPr lang="cs-CZ" sz="1900" dirty="0" smtClean="0">
                <a:latin typeface="Courier New"/>
                <a:cs typeface="Courier New"/>
              </a:rPr>
              <a:t>&gt;</a:t>
            </a:r>
            <a:r>
              <a:rPr lang="cs-CZ" sz="1900" dirty="0">
                <a:latin typeface="Courier New"/>
                <a:cs typeface="Courier New"/>
              </a:rPr>
              <a:t>&gt;&gt; z</a:t>
            </a:r>
            <a:br>
              <a:rPr lang="cs-CZ" sz="1900" dirty="0">
                <a:latin typeface="Courier New"/>
                <a:cs typeface="Courier New"/>
              </a:rPr>
            </a:br>
            <a:r>
              <a:rPr lang="cs-CZ" sz="1900" dirty="0">
                <a:latin typeface="Courier New"/>
                <a:cs typeface="Courier New"/>
              </a:rPr>
              <a:t>[3, 1, 3, 1]</a:t>
            </a:r>
            <a:r>
              <a:rPr lang="cs-CZ" dirty="0">
                <a:latin typeface="Courier New"/>
                <a:cs typeface="Courier New"/>
              </a:rPr>
              <a:t> </a:t>
            </a:r>
          </a:p>
          <a:p>
            <a:endParaRPr lang="cs-CZ" dirty="0"/>
          </a:p>
        </p:txBody>
      </p:sp>
    </p:spTree>
    <p:extLst>
      <p:ext uri="{BB962C8B-B14F-4D97-AF65-F5344CB8AC3E}">
        <p14:creationId xmlns:p14="http://schemas.microsoft.com/office/powerpoint/2010/main" val="13465517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normAutofit/>
          </a:bodyPr>
          <a:lstStyle/>
          <a:p>
            <a:r>
              <a:rPr lang="en-US" dirty="0"/>
              <a:t>m</a:t>
            </a:r>
            <a:r>
              <a:rPr lang="en-US" dirty="0" smtClean="0"/>
              <a:t>in() and max() methods can be used to determine the minimum and maximum of the values present in the list. But all the elements in the list need to be of the same type:</a:t>
            </a:r>
            <a:br>
              <a:rPr lang="en-US" dirty="0" smtClean="0"/>
            </a:br>
            <a:r>
              <a:rPr lang="en-US" sz="1900" dirty="0">
                <a:latin typeface="Courier New"/>
                <a:cs typeface="Courier New"/>
              </a:rPr>
              <a:t>&gt;&gt;&gt; min([3, 7, 0, -2, 11])</a:t>
            </a:r>
            <a:br>
              <a:rPr lang="en-US" sz="1900" dirty="0">
                <a:latin typeface="Courier New"/>
                <a:cs typeface="Courier New"/>
              </a:rPr>
            </a:br>
            <a:r>
              <a:rPr lang="en-US" sz="1900" dirty="0">
                <a:latin typeface="Courier New"/>
                <a:cs typeface="Courier New"/>
              </a:rPr>
              <a:t>-2</a:t>
            </a:r>
            <a:br>
              <a:rPr lang="en-US" sz="1900" dirty="0">
                <a:latin typeface="Courier New"/>
                <a:cs typeface="Courier New"/>
              </a:rPr>
            </a:br>
            <a:r>
              <a:rPr lang="en-US" sz="1900" dirty="0">
                <a:latin typeface="Courier New"/>
                <a:cs typeface="Courier New"/>
              </a:rPr>
              <a:t>&gt;&gt;&gt; max([4, "Hello", [1, 2]]) </a:t>
            </a:r>
            <a:r>
              <a:rPr lang="en-US" sz="1900" dirty="0" smtClean="0">
                <a:latin typeface="Courier New"/>
                <a:cs typeface="Courier New"/>
              </a:rPr>
              <a:t/>
            </a:r>
            <a:br>
              <a:rPr lang="en-US" sz="1900" dirty="0" smtClean="0">
                <a:latin typeface="Courier New"/>
                <a:cs typeface="Courier New"/>
              </a:rPr>
            </a:br>
            <a:r>
              <a:rPr lang="en-US" sz="1900" dirty="0" err="1" smtClean="0">
                <a:latin typeface="Courier New"/>
                <a:cs typeface="Courier New"/>
              </a:rPr>
              <a:t>Traceback</a:t>
            </a:r>
            <a:r>
              <a:rPr lang="en-US" sz="1900" dirty="0" smtClean="0">
                <a:latin typeface="Courier New"/>
                <a:cs typeface="Courier New"/>
              </a:rPr>
              <a:t> (</a:t>
            </a:r>
            <a:r>
              <a:rPr lang="en-US" sz="1900" dirty="0">
                <a:latin typeface="Courier New"/>
                <a:cs typeface="Courier New"/>
              </a:rPr>
              <a:t>most recent call last): </a:t>
            </a:r>
            <a:r>
              <a:rPr lang="en-US" sz="1900" dirty="0" smtClean="0">
                <a:latin typeface="Courier New"/>
                <a:cs typeface="Courier New"/>
              </a:rPr>
              <a:t/>
            </a:r>
            <a:br>
              <a:rPr lang="en-US" sz="1900" dirty="0" smtClean="0">
                <a:latin typeface="Courier New"/>
                <a:cs typeface="Courier New"/>
              </a:rPr>
            </a:br>
            <a:r>
              <a:rPr lang="en-US" sz="1900" dirty="0" smtClean="0">
                <a:latin typeface="Courier New"/>
                <a:cs typeface="Courier New"/>
              </a:rPr>
              <a:t>File </a:t>
            </a:r>
            <a:r>
              <a:rPr lang="en-US" sz="1900" dirty="0">
                <a:latin typeface="Courier New"/>
                <a:cs typeface="Courier New"/>
              </a:rPr>
              <a:t>"&lt;pyshell#58&gt;", line 1, in &lt;module&gt; max([4, "Hello",[1, 2]]) </a:t>
            </a:r>
            <a:r>
              <a:rPr lang="en-US" sz="1900" dirty="0" smtClean="0">
                <a:latin typeface="Courier New"/>
                <a:cs typeface="Courier New"/>
              </a:rPr>
              <a:t/>
            </a:r>
            <a:br>
              <a:rPr lang="en-US" sz="1900" dirty="0" smtClean="0">
                <a:latin typeface="Courier New"/>
                <a:cs typeface="Courier New"/>
              </a:rPr>
            </a:br>
            <a:r>
              <a:rPr lang="en-US" sz="1900" dirty="0" err="1" smtClean="0">
                <a:latin typeface="Courier New"/>
                <a:cs typeface="Courier New"/>
              </a:rPr>
              <a:t>TypeError</a:t>
            </a:r>
            <a:r>
              <a:rPr lang="en-US" sz="1900" dirty="0">
                <a:latin typeface="Courier New"/>
                <a:cs typeface="Courier New"/>
              </a:rPr>
              <a:t>: </a:t>
            </a:r>
            <a:r>
              <a:rPr lang="en-US" sz="1900" dirty="0" err="1">
                <a:latin typeface="Courier New"/>
                <a:cs typeface="Courier New"/>
              </a:rPr>
              <a:t>unorderable</a:t>
            </a:r>
            <a:r>
              <a:rPr lang="en-US" sz="1900" dirty="0">
                <a:latin typeface="Courier New"/>
                <a:cs typeface="Courier New"/>
              </a:rPr>
              <a:t> types: </a:t>
            </a:r>
            <a:r>
              <a:rPr lang="en-US" sz="1900" dirty="0" err="1">
                <a:latin typeface="Courier New"/>
                <a:cs typeface="Courier New"/>
              </a:rPr>
              <a:t>str</a:t>
            </a:r>
            <a:r>
              <a:rPr lang="en-US" sz="1900" dirty="0">
                <a:latin typeface="Courier New"/>
                <a:cs typeface="Courier New"/>
              </a:rPr>
              <a:t>() &gt; </a:t>
            </a:r>
            <a:r>
              <a:rPr lang="en-US" sz="1900" dirty="0" err="1">
                <a:latin typeface="Courier New"/>
                <a:cs typeface="Courier New"/>
              </a:rPr>
              <a:t>int</a:t>
            </a:r>
            <a:r>
              <a:rPr lang="en-US" sz="1900" dirty="0">
                <a:latin typeface="Courier New"/>
                <a:cs typeface="Courier New"/>
              </a:rPr>
              <a:t>() </a:t>
            </a:r>
          </a:p>
          <a:p>
            <a:endParaRPr lang="en-US" dirty="0"/>
          </a:p>
        </p:txBody>
      </p:sp>
    </p:spTree>
    <p:extLst>
      <p:ext uri="{BB962C8B-B14F-4D97-AF65-F5344CB8AC3E}">
        <p14:creationId xmlns:p14="http://schemas.microsoft.com/office/powerpoint/2010/main" val="4768161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US" dirty="0"/>
          </a:p>
        </p:txBody>
      </p:sp>
      <p:sp>
        <p:nvSpPr>
          <p:cNvPr id="3" name="Content Placeholder 2"/>
          <p:cNvSpPr>
            <a:spLocks noGrp="1"/>
          </p:cNvSpPr>
          <p:nvPr>
            <p:ph idx="1"/>
          </p:nvPr>
        </p:nvSpPr>
        <p:spPr/>
        <p:txBody>
          <a:bodyPr>
            <a:normAutofit/>
          </a:bodyPr>
          <a:lstStyle/>
          <a:p>
            <a:r>
              <a:rPr lang="en-US" dirty="0" smtClean="0"/>
              <a:t>List search with index. Use the </a:t>
            </a:r>
            <a:r>
              <a:rPr lang="en-US" dirty="0" smtClean="0">
                <a:latin typeface="Courier New"/>
                <a:cs typeface="Courier New"/>
              </a:rPr>
              <a:t>index</a:t>
            </a:r>
            <a:r>
              <a:rPr lang="en-US" dirty="0" smtClean="0"/>
              <a:t> method to find where in a list a value can be found:</a:t>
            </a:r>
            <a:br>
              <a:rPr lang="en-US" dirty="0" smtClean="0"/>
            </a:br>
            <a:r>
              <a:rPr lang="en-US" sz="1900" dirty="0">
                <a:latin typeface="Courier New"/>
                <a:cs typeface="Courier New"/>
              </a:rPr>
              <a:t>&gt;&gt;&gt; x = [1, 3, "five", 7, -2] </a:t>
            </a:r>
            <a:r>
              <a:rPr lang="en-US" sz="1900" dirty="0" smtClean="0">
                <a:latin typeface="Courier New"/>
                <a:cs typeface="Courier New"/>
              </a:rPr>
              <a:t/>
            </a:r>
            <a:br>
              <a:rPr lang="en-US" sz="1900" dirty="0" smtClean="0">
                <a:latin typeface="Courier New"/>
                <a:cs typeface="Courier New"/>
              </a:rPr>
            </a:br>
            <a:r>
              <a:rPr lang="en-US" sz="1900" dirty="0" smtClean="0">
                <a:latin typeface="Courier New"/>
                <a:cs typeface="Courier New"/>
              </a:rPr>
              <a:t>&gt;</a:t>
            </a:r>
            <a:r>
              <a:rPr lang="en-US" sz="1900" dirty="0">
                <a:latin typeface="Courier New"/>
                <a:cs typeface="Courier New"/>
              </a:rPr>
              <a:t>&gt;&gt; </a:t>
            </a:r>
            <a:r>
              <a:rPr lang="en-US" sz="1900" dirty="0" err="1">
                <a:latin typeface="Courier New"/>
                <a:cs typeface="Courier New"/>
              </a:rPr>
              <a:t>x.index</a:t>
            </a:r>
            <a:r>
              <a:rPr lang="en-US" sz="1900" dirty="0">
                <a:latin typeface="Courier New"/>
                <a:cs typeface="Courier New"/>
              </a:rPr>
              <a:t>(7)</a:t>
            </a:r>
            <a:br>
              <a:rPr lang="en-US" sz="1900" dirty="0">
                <a:latin typeface="Courier New"/>
                <a:cs typeface="Courier New"/>
              </a:rPr>
            </a:br>
            <a:r>
              <a:rPr lang="en-US" sz="1900" dirty="0">
                <a:latin typeface="Courier New"/>
                <a:cs typeface="Courier New"/>
              </a:rPr>
              <a:t>3</a:t>
            </a:r>
            <a:br>
              <a:rPr lang="en-US" sz="1900" dirty="0">
                <a:latin typeface="Courier New"/>
                <a:cs typeface="Courier New"/>
              </a:rPr>
            </a:br>
            <a:r>
              <a:rPr lang="en-US" sz="1900" dirty="0">
                <a:latin typeface="Courier New"/>
                <a:cs typeface="Courier New"/>
              </a:rPr>
              <a:t>&gt;&gt;&gt; </a:t>
            </a:r>
            <a:r>
              <a:rPr lang="en-US" sz="1900" dirty="0" err="1">
                <a:latin typeface="Courier New"/>
                <a:cs typeface="Courier New"/>
              </a:rPr>
              <a:t>x.index</a:t>
            </a:r>
            <a:r>
              <a:rPr lang="en-US" sz="1900" dirty="0">
                <a:latin typeface="Courier New"/>
                <a:cs typeface="Courier New"/>
              </a:rPr>
              <a:t>(5) </a:t>
            </a:r>
            <a:r>
              <a:rPr lang="en-US" sz="1900" dirty="0" smtClean="0">
                <a:latin typeface="Courier New"/>
                <a:cs typeface="Courier New"/>
              </a:rPr>
              <a:t/>
            </a:r>
            <a:br>
              <a:rPr lang="en-US" sz="1900" dirty="0" smtClean="0">
                <a:latin typeface="Courier New"/>
                <a:cs typeface="Courier New"/>
              </a:rPr>
            </a:br>
            <a:r>
              <a:rPr lang="en-US" sz="1900" dirty="0" err="1" smtClean="0">
                <a:latin typeface="Courier New"/>
                <a:cs typeface="Courier New"/>
              </a:rPr>
              <a:t>Traceback</a:t>
            </a:r>
            <a:r>
              <a:rPr lang="en-US" sz="1900" dirty="0" smtClean="0">
                <a:latin typeface="Courier New"/>
                <a:cs typeface="Courier New"/>
              </a:rPr>
              <a:t> </a:t>
            </a:r>
            <a:r>
              <a:rPr lang="en-US" sz="1900" dirty="0">
                <a:latin typeface="Courier New"/>
                <a:cs typeface="Courier New"/>
              </a:rPr>
              <a:t>(innermost last): File "&lt;</a:t>
            </a:r>
            <a:r>
              <a:rPr lang="en-US" sz="1900" dirty="0" err="1">
                <a:latin typeface="Courier New"/>
                <a:cs typeface="Courier New"/>
              </a:rPr>
              <a:t>stdin</a:t>
            </a:r>
            <a:r>
              <a:rPr lang="en-US" sz="1900" dirty="0">
                <a:latin typeface="Courier New"/>
                <a:cs typeface="Courier New"/>
              </a:rPr>
              <a:t>&gt;", line 1, in ? </a:t>
            </a:r>
            <a:r>
              <a:rPr lang="en-US" sz="1900" dirty="0" smtClean="0">
                <a:latin typeface="Courier New"/>
                <a:cs typeface="Courier New"/>
              </a:rPr>
              <a:t/>
            </a:r>
            <a:br>
              <a:rPr lang="en-US" sz="1900" dirty="0" smtClean="0">
                <a:latin typeface="Courier New"/>
                <a:cs typeface="Courier New"/>
              </a:rPr>
            </a:br>
            <a:r>
              <a:rPr lang="en-US" sz="1900" dirty="0" err="1" smtClean="0">
                <a:latin typeface="Courier New"/>
                <a:cs typeface="Courier New"/>
              </a:rPr>
              <a:t>ValueError</a:t>
            </a:r>
            <a:r>
              <a:rPr lang="en-US" sz="1900" dirty="0">
                <a:latin typeface="Courier New"/>
                <a:cs typeface="Courier New"/>
              </a:rPr>
              <a:t>: </a:t>
            </a:r>
            <a:r>
              <a:rPr lang="en-US" sz="1900" dirty="0" err="1">
                <a:latin typeface="Courier New"/>
                <a:cs typeface="Courier New"/>
              </a:rPr>
              <a:t>list.index</a:t>
            </a:r>
            <a:r>
              <a:rPr lang="en-US" sz="1900" dirty="0">
                <a:latin typeface="Courier New"/>
                <a:cs typeface="Courier New"/>
              </a:rPr>
              <a:t>(x): x not in list </a:t>
            </a:r>
          </a:p>
          <a:p>
            <a:endParaRPr lang="en-US" dirty="0"/>
          </a:p>
        </p:txBody>
      </p:sp>
    </p:spTree>
    <p:extLst>
      <p:ext uri="{BB962C8B-B14F-4D97-AF65-F5344CB8AC3E}">
        <p14:creationId xmlns:p14="http://schemas.microsoft.com/office/powerpoint/2010/main" val="3994040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normAutofit/>
          </a:bodyPr>
          <a:lstStyle/>
          <a:p>
            <a:r>
              <a:rPr lang="en-US" dirty="0" smtClean="0"/>
              <a:t>Count method searches a list, looking for a value, but it returns the number of times a value is found in the list:</a:t>
            </a:r>
            <a:br>
              <a:rPr lang="en-US" dirty="0" smtClean="0"/>
            </a:br>
            <a:r>
              <a:rPr lang="en-US" sz="1900" dirty="0">
                <a:latin typeface="Courier New"/>
                <a:cs typeface="Courier New"/>
              </a:rPr>
              <a:t>&gt;&gt;&gt; x = [1, 2, 2, 3, 5, 2, 5] </a:t>
            </a:r>
            <a:r>
              <a:rPr lang="en-US" sz="1900" dirty="0" smtClean="0">
                <a:latin typeface="Courier New"/>
                <a:cs typeface="Courier New"/>
              </a:rPr>
              <a:t/>
            </a:r>
            <a:br>
              <a:rPr lang="en-US" sz="1900" dirty="0" smtClean="0">
                <a:latin typeface="Courier New"/>
                <a:cs typeface="Courier New"/>
              </a:rPr>
            </a:br>
            <a:r>
              <a:rPr lang="en-US" sz="1900" dirty="0" smtClean="0">
                <a:latin typeface="Courier New"/>
                <a:cs typeface="Courier New"/>
              </a:rPr>
              <a:t>&gt;</a:t>
            </a:r>
            <a:r>
              <a:rPr lang="en-US" sz="1900" dirty="0">
                <a:latin typeface="Courier New"/>
                <a:cs typeface="Courier New"/>
              </a:rPr>
              <a:t>&gt;&gt; </a:t>
            </a:r>
            <a:r>
              <a:rPr lang="en-US" sz="1900" dirty="0" err="1">
                <a:latin typeface="Courier New"/>
                <a:cs typeface="Courier New"/>
              </a:rPr>
              <a:t>x.count</a:t>
            </a:r>
            <a:r>
              <a:rPr lang="en-US" sz="1900" dirty="0">
                <a:latin typeface="Courier New"/>
                <a:cs typeface="Courier New"/>
              </a:rPr>
              <a:t>(2)</a:t>
            </a:r>
            <a:br>
              <a:rPr lang="en-US" sz="1900" dirty="0">
                <a:latin typeface="Courier New"/>
                <a:cs typeface="Courier New"/>
              </a:rPr>
            </a:br>
            <a:r>
              <a:rPr lang="en-US" sz="1900" dirty="0">
                <a:latin typeface="Courier New"/>
                <a:cs typeface="Courier New"/>
              </a:rPr>
              <a:t>3</a:t>
            </a:r>
            <a:br>
              <a:rPr lang="en-US" sz="1900" dirty="0">
                <a:latin typeface="Courier New"/>
                <a:cs typeface="Courier New"/>
              </a:rPr>
            </a:br>
            <a:r>
              <a:rPr lang="en-US" sz="1900" dirty="0">
                <a:latin typeface="Courier New"/>
                <a:cs typeface="Courier New"/>
              </a:rPr>
              <a:t>&gt;&gt;&gt; </a:t>
            </a:r>
            <a:r>
              <a:rPr lang="en-US" sz="1900" dirty="0" err="1">
                <a:latin typeface="Courier New"/>
                <a:cs typeface="Courier New"/>
              </a:rPr>
              <a:t>x.count</a:t>
            </a:r>
            <a:r>
              <a:rPr lang="en-US" sz="1900" dirty="0">
                <a:latin typeface="Courier New"/>
                <a:cs typeface="Courier New"/>
              </a:rPr>
              <a:t>(5) </a:t>
            </a:r>
            <a:r>
              <a:rPr lang="en-US" sz="1900" dirty="0" smtClean="0">
                <a:latin typeface="Courier New"/>
                <a:cs typeface="Courier New"/>
              </a:rPr>
              <a:t/>
            </a:r>
            <a:br>
              <a:rPr lang="en-US" sz="1900" dirty="0" smtClean="0">
                <a:latin typeface="Courier New"/>
                <a:cs typeface="Courier New"/>
              </a:rPr>
            </a:br>
            <a:r>
              <a:rPr lang="en-US" sz="1900" dirty="0" smtClean="0">
                <a:latin typeface="Courier New"/>
                <a:cs typeface="Courier New"/>
              </a:rPr>
              <a:t>2 </a:t>
            </a:r>
            <a:br>
              <a:rPr lang="en-US" sz="1900" dirty="0" smtClean="0">
                <a:latin typeface="Courier New"/>
                <a:cs typeface="Courier New"/>
              </a:rPr>
            </a:br>
            <a:r>
              <a:rPr lang="en-US" sz="1900" dirty="0" smtClean="0">
                <a:latin typeface="Courier New"/>
                <a:cs typeface="Courier New"/>
              </a:rPr>
              <a:t>&gt;</a:t>
            </a:r>
            <a:r>
              <a:rPr lang="en-US" sz="1900" dirty="0">
                <a:latin typeface="Courier New"/>
                <a:cs typeface="Courier New"/>
              </a:rPr>
              <a:t>&gt;&gt; </a:t>
            </a:r>
            <a:r>
              <a:rPr lang="en-US" sz="1900" dirty="0" err="1">
                <a:latin typeface="Courier New"/>
                <a:cs typeface="Courier New"/>
              </a:rPr>
              <a:t>x.count</a:t>
            </a:r>
            <a:r>
              <a:rPr lang="en-US" sz="1900" dirty="0">
                <a:latin typeface="Courier New"/>
                <a:cs typeface="Courier New"/>
              </a:rPr>
              <a:t>(4) </a:t>
            </a:r>
            <a:r>
              <a:rPr lang="en-US" sz="1900" dirty="0" smtClean="0">
                <a:latin typeface="Courier New"/>
                <a:cs typeface="Courier New"/>
              </a:rPr>
              <a:t/>
            </a:r>
            <a:br>
              <a:rPr lang="en-US" sz="1900" dirty="0" smtClean="0">
                <a:latin typeface="Courier New"/>
                <a:cs typeface="Courier New"/>
              </a:rPr>
            </a:br>
            <a:r>
              <a:rPr lang="en-US" sz="1900" dirty="0" smtClean="0">
                <a:latin typeface="Courier New"/>
                <a:cs typeface="Courier New"/>
              </a:rPr>
              <a:t>0 </a:t>
            </a:r>
            <a:endParaRPr lang="en-US" sz="1900" dirty="0">
              <a:latin typeface="Courier New"/>
              <a:cs typeface="Courier New"/>
            </a:endParaRPr>
          </a:p>
          <a:p>
            <a:endParaRPr lang="en-US" dirty="0"/>
          </a:p>
        </p:txBody>
      </p:sp>
    </p:spTree>
    <p:extLst>
      <p:ext uri="{BB962C8B-B14F-4D97-AF65-F5344CB8AC3E}">
        <p14:creationId xmlns:p14="http://schemas.microsoft.com/office/powerpoint/2010/main" val="17417595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pic>
        <p:nvPicPr>
          <p:cNvPr id="4" name="Content Placeholder 3" descr="Screen Shot 2012-03-16 at 10.29.15 PM.png"/>
          <p:cNvPicPr>
            <a:picLocks noGrp="1" noChangeAspect="1"/>
          </p:cNvPicPr>
          <p:nvPr>
            <p:ph idx="1"/>
          </p:nvPr>
        </p:nvPicPr>
        <p:blipFill>
          <a:blip r:embed="rId2">
            <a:extLst>
              <a:ext uri="{28A0092B-C50C-407E-A947-70E740481C1C}">
                <a14:useLocalDpi xmlns:a14="http://schemas.microsoft.com/office/drawing/2010/main" val="0"/>
              </a:ext>
            </a:extLst>
          </a:blip>
          <a:srcRect t="-9536" b="-9536"/>
          <a:stretch>
            <a:fillRect/>
          </a:stretch>
        </p:blipFill>
        <p:spPr>
          <a:xfrm>
            <a:off x="457200" y="1495900"/>
            <a:ext cx="8419250" cy="4630263"/>
          </a:xfrm>
        </p:spPr>
      </p:pic>
    </p:spTree>
    <p:extLst>
      <p:ext uri="{BB962C8B-B14F-4D97-AF65-F5344CB8AC3E}">
        <p14:creationId xmlns:p14="http://schemas.microsoft.com/office/powerpoint/2010/main" val="31433899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pic>
        <p:nvPicPr>
          <p:cNvPr id="4" name="Content Placeholder 3" descr="Screen Shot 2012-03-16 at 10.30.31 PM.png"/>
          <p:cNvPicPr>
            <a:picLocks noGrp="1" noChangeAspect="1"/>
          </p:cNvPicPr>
          <p:nvPr>
            <p:ph idx="1"/>
          </p:nvPr>
        </p:nvPicPr>
        <p:blipFill>
          <a:blip r:embed="rId2">
            <a:extLst>
              <a:ext uri="{28A0092B-C50C-407E-A947-70E740481C1C}">
                <a14:useLocalDpi xmlns:a14="http://schemas.microsoft.com/office/drawing/2010/main" val="0"/>
              </a:ext>
            </a:extLst>
          </a:blip>
          <a:srcRect t="-23305" b="-23305"/>
          <a:stretch>
            <a:fillRect/>
          </a:stretch>
        </p:blipFill>
        <p:spPr/>
      </p:pic>
      <p:sp>
        <p:nvSpPr>
          <p:cNvPr id="5" name="TextBox 4"/>
          <p:cNvSpPr txBox="1"/>
          <p:nvPr/>
        </p:nvSpPr>
        <p:spPr>
          <a:xfrm>
            <a:off x="3426246" y="5728771"/>
            <a:ext cx="5012674" cy="646331"/>
          </a:xfrm>
          <a:prstGeom prst="rect">
            <a:avLst/>
          </a:prstGeom>
          <a:noFill/>
        </p:spPr>
        <p:txBody>
          <a:bodyPr wrap="square" rtlCol="0">
            <a:spAutoFit/>
          </a:bodyPr>
          <a:lstStyle/>
          <a:p>
            <a:r>
              <a:rPr lang="en-US" dirty="0" smtClean="0">
                <a:solidFill>
                  <a:srgbClr val="FF0000"/>
                </a:solidFill>
                <a:latin typeface="Arial" charset="0"/>
              </a:rPr>
              <a:t>Index method should have parentheses, not square brackets, </a:t>
            </a:r>
            <a:r>
              <a:rPr lang="en-US" dirty="0" err="1" smtClean="0">
                <a:solidFill>
                  <a:srgbClr val="FF0000"/>
                </a:solidFill>
                <a:latin typeface="Arial" charset="0"/>
              </a:rPr>
              <a:t>i.e</a:t>
            </a:r>
            <a:r>
              <a:rPr lang="en-US" dirty="0" smtClean="0">
                <a:solidFill>
                  <a:srgbClr val="FF0000"/>
                </a:solidFill>
                <a:latin typeface="Arial" charset="0"/>
              </a:rPr>
              <a:t>, </a:t>
            </a:r>
            <a:r>
              <a:rPr lang="en-US" dirty="0" err="1" smtClean="0">
                <a:solidFill>
                  <a:srgbClr val="FF0000"/>
                </a:solidFill>
                <a:latin typeface="Arial" charset="0"/>
              </a:rPr>
              <a:t>x.index</a:t>
            </a:r>
            <a:r>
              <a:rPr lang="en-US" dirty="0" smtClean="0">
                <a:solidFill>
                  <a:srgbClr val="FF0000"/>
                </a:solidFill>
                <a:latin typeface="Arial" charset="0"/>
              </a:rPr>
              <a:t>(‘y’)</a:t>
            </a:r>
            <a:endParaRPr lang="en-US" dirty="0">
              <a:solidFill>
                <a:srgbClr val="FF0000"/>
              </a:solidFill>
              <a:latin typeface="Arial" charset="0"/>
            </a:endParaRPr>
          </a:p>
        </p:txBody>
      </p:sp>
    </p:spTree>
    <p:extLst>
      <p:ext uri="{BB962C8B-B14F-4D97-AF65-F5344CB8AC3E}">
        <p14:creationId xmlns:p14="http://schemas.microsoft.com/office/powerpoint/2010/main" val="1508092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Indentation</a:t>
            </a:r>
            <a:endParaRPr lang="en-US" dirty="0"/>
          </a:p>
        </p:txBody>
      </p:sp>
      <p:sp>
        <p:nvSpPr>
          <p:cNvPr id="3" name="Content Placeholder 2"/>
          <p:cNvSpPr>
            <a:spLocks noGrp="1"/>
          </p:cNvSpPr>
          <p:nvPr>
            <p:ph idx="1"/>
          </p:nvPr>
        </p:nvSpPr>
        <p:spPr/>
        <p:txBody>
          <a:bodyPr>
            <a:normAutofit/>
          </a:bodyPr>
          <a:lstStyle/>
          <a:p>
            <a:r>
              <a:rPr lang="en-US" dirty="0" smtClean="0"/>
              <a:t>Benefits</a:t>
            </a:r>
          </a:p>
          <a:p>
            <a:pPr lvl="1"/>
            <a:r>
              <a:rPr lang="en-US" dirty="0" smtClean="0"/>
              <a:t>It’s </a:t>
            </a:r>
            <a:r>
              <a:rPr lang="en-US" dirty="0"/>
              <a:t>impossible to have missing or extra </a:t>
            </a:r>
            <a:r>
              <a:rPr lang="en-US" dirty="0" smtClean="0"/>
              <a:t>braces. </a:t>
            </a:r>
            <a:endParaRPr lang="en-US" dirty="0" smtClean="0">
              <a:effectLst/>
            </a:endParaRPr>
          </a:p>
          <a:p>
            <a:pPr lvl="1"/>
            <a:r>
              <a:rPr lang="en-US" dirty="0"/>
              <a:t> The visual structure of the code reflects its real structure. This makes it easy to grasp the skeleton of code just by looking at it. </a:t>
            </a:r>
            <a:endParaRPr lang="en-US" dirty="0" smtClean="0">
              <a:effectLst/>
            </a:endParaRPr>
          </a:p>
          <a:p>
            <a:pPr lvl="1"/>
            <a:r>
              <a:rPr lang="en-US" dirty="0"/>
              <a:t> Python coding styles are mostly </a:t>
            </a:r>
            <a:r>
              <a:rPr lang="en-US" dirty="0" smtClean="0"/>
              <a:t>uniform.</a:t>
            </a:r>
            <a:endParaRPr lang="en-US" dirty="0"/>
          </a:p>
        </p:txBody>
      </p:sp>
    </p:spTree>
    <p:extLst>
      <p:ext uri="{BB962C8B-B14F-4D97-AF65-F5344CB8AC3E}">
        <p14:creationId xmlns:p14="http://schemas.microsoft.com/office/powerpoint/2010/main" val="10223935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read at home</a:t>
            </a:r>
            <a:endParaRPr lang="en-US" dirty="0"/>
          </a:p>
        </p:txBody>
      </p:sp>
      <p:sp>
        <p:nvSpPr>
          <p:cNvPr id="3" name="Content Placeholder 2"/>
          <p:cNvSpPr>
            <a:spLocks noGrp="1"/>
          </p:cNvSpPr>
          <p:nvPr>
            <p:ph idx="1"/>
          </p:nvPr>
        </p:nvSpPr>
        <p:spPr/>
        <p:txBody>
          <a:bodyPr/>
          <a:lstStyle/>
          <a:p>
            <a:r>
              <a:rPr lang="en-US" dirty="0" smtClean="0"/>
              <a:t>Custom sorting (Page 51)</a:t>
            </a:r>
          </a:p>
          <a:p>
            <a:r>
              <a:rPr lang="en-US" dirty="0" smtClean="0"/>
              <a:t>Nested Lists and Deep Copies (Page 55)</a:t>
            </a:r>
          </a:p>
          <a:p>
            <a:r>
              <a:rPr lang="en-US" dirty="0" smtClean="0"/>
              <a:t>Tuples (Page 57)</a:t>
            </a:r>
          </a:p>
          <a:p>
            <a:r>
              <a:rPr lang="en-US" dirty="0"/>
              <a:t>Sets (Page 60</a:t>
            </a:r>
            <a:r>
              <a:rPr lang="en-US" dirty="0" smtClean="0"/>
              <a:t>)</a:t>
            </a:r>
            <a:endParaRPr lang="en-US" dirty="0"/>
          </a:p>
        </p:txBody>
      </p:sp>
    </p:spTree>
    <p:extLst>
      <p:ext uri="{BB962C8B-B14F-4D97-AF65-F5344CB8AC3E}">
        <p14:creationId xmlns:p14="http://schemas.microsoft.com/office/powerpoint/2010/main" val="6649234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a:t>
            </a:r>
            <a:endParaRPr lang="en-US" dirty="0"/>
          </a:p>
        </p:txBody>
      </p:sp>
      <p:sp>
        <p:nvSpPr>
          <p:cNvPr id="3" name="Content Placeholder 2"/>
          <p:cNvSpPr>
            <a:spLocks noGrp="1"/>
          </p:cNvSpPr>
          <p:nvPr>
            <p:ph idx="1"/>
          </p:nvPr>
        </p:nvSpPr>
        <p:spPr/>
        <p:txBody>
          <a:bodyPr>
            <a:normAutofit lnSpcReduction="10000"/>
          </a:bodyPr>
          <a:lstStyle/>
          <a:p>
            <a:r>
              <a:rPr lang="en-US" dirty="0" smtClean="0"/>
              <a:t>Slightly different from other languages in how it works:</a:t>
            </a:r>
          </a:p>
          <a:p>
            <a:pPr lvl="1"/>
            <a:r>
              <a:rPr lang="en-US" dirty="0" smtClean="0"/>
              <a:t>In Python, the </a:t>
            </a:r>
            <a:r>
              <a:rPr lang="en-US" dirty="0" smtClean="0">
                <a:latin typeface="Courier New"/>
                <a:cs typeface="Courier New"/>
              </a:rPr>
              <a:t>for</a:t>
            </a:r>
            <a:r>
              <a:rPr lang="en-US" dirty="0" smtClean="0"/>
              <a:t> loop iterates over the values of a sequence (</a:t>
            </a:r>
            <a:r>
              <a:rPr lang="en-US" dirty="0" err="1" smtClean="0"/>
              <a:t>i.e</a:t>
            </a:r>
            <a:r>
              <a:rPr lang="en-US" dirty="0" smtClean="0"/>
              <a:t>, a list), not the indices of the sequence.</a:t>
            </a:r>
          </a:p>
          <a:p>
            <a:pPr marL="402336" lvl="1" indent="0">
              <a:buNone/>
            </a:pPr>
            <a:r>
              <a:rPr lang="en-US" dirty="0" smtClean="0"/>
              <a:t>	</a:t>
            </a:r>
            <a:r>
              <a:rPr lang="en-US" dirty="0" smtClean="0">
                <a:latin typeface="Courier New"/>
                <a:cs typeface="Courier New"/>
              </a:rPr>
              <a:t>for </a:t>
            </a:r>
            <a:r>
              <a:rPr lang="en-US" b="1" dirty="0" smtClean="0">
                <a:latin typeface="Courier New"/>
                <a:cs typeface="Courier New"/>
              </a:rPr>
              <a:t>item</a:t>
            </a:r>
            <a:r>
              <a:rPr lang="en-US" dirty="0" smtClean="0">
                <a:latin typeface="Courier New"/>
                <a:cs typeface="Courier New"/>
              </a:rPr>
              <a:t> in </a:t>
            </a:r>
            <a:r>
              <a:rPr lang="en-US" b="1" dirty="0" smtClean="0">
                <a:latin typeface="Courier New"/>
                <a:cs typeface="Courier New"/>
              </a:rPr>
              <a:t>sequence</a:t>
            </a:r>
            <a:r>
              <a:rPr lang="en-US" dirty="0" smtClean="0">
                <a:latin typeface="Courier New"/>
                <a:cs typeface="Courier New"/>
              </a:rPr>
              <a:t>:</a:t>
            </a:r>
          </a:p>
          <a:p>
            <a:pPr marL="658368" lvl="2" indent="0">
              <a:buNone/>
            </a:pPr>
            <a:r>
              <a:rPr lang="en-US" dirty="0" smtClean="0">
                <a:latin typeface="Courier New"/>
                <a:cs typeface="Courier New"/>
              </a:rPr>
              <a:t>		</a:t>
            </a:r>
            <a:r>
              <a:rPr lang="en-US" b="1" dirty="0" smtClean="0">
                <a:latin typeface="Courier New"/>
                <a:cs typeface="Courier New"/>
              </a:rPr>
              <a:t>body</a:t>
            </a:r>
          </a:p>
          <a:p>
            <a:r>
              <a:rPr lang="en-US" b="1" dirty="0" err="1" smtClean="0">
                <a:latin typeface="Courier New"/>
                <a:cs typeface="Courier New"/>
              </a:rPr>
              <a:t>Eg</a:t>
            </a:r>
            <a:r>
              <a:rPr lang="en-US" b="1" dirty="0" smtClean="0">
                <a:latin typeface="Courier New"/>
                <a:cs typeface="Courier New"/>
              </a:rPr>
              <a:t>:</a:t>
            </a:r>
            <a:r>
              <a:rPr lang="en-US" b="1" dirty="0">
                <a:latin typeface="Courier New"/>
                <a:cs typeface="Courier New"/>
              </a:rPr>
              <a:t/>
            </a:r>
            <a:br>
              <a:rPr lang="en-US" b="1" dirty="0">
                <a:latin typeface="Courier New"/>
                <a:cs typeface="Courier New"/>
              </a:rPr>
            </a:br>
            <a:r>
              <a:rPr lang="en-US" sz="1900" dirty="0">
                <a:latin typeface="Courier New"/>
                <a:cs typeface="Courier New"/>
              </a:rPr>
              <a:t>x = </a:t>
            </a:r>
            <a:r>
              <a:rPr lang="en-US" sz="1900" dirty="0" smtClean="0">
                <a:latin typeface="Courier New"/>
                <a:cs typeface="Courier New"/>
              </a:rPr>
              <a:t>[12, 32, 2] </a:t>
            </a:r>
            <a:br>
              <a:rPr lang="en-US" sz="1900" dirty="0" smtClean="0">
                <a:latin typeface="Courier New"/>
                <a:cs typeface="Courier New"/>
              </a:rPr>
            </a:br>
            <a:r>
              <a:rPr lang="en-US" sz="1900" dirty="0" smtClean="0">
                <a:latin typeface="Courier New"/>
                <a:cs typeface="Courier New"/>
              </a:rPr>
              <a:t>for value </a:t>
            </a:r>
            <a:r>
              <a:rPr lang="en-US" sz="1900" dirty="0">
                <a:latin typeface="Courier New"/>
                <a:cs typeface="Courier New"/>
              </a:rPr>
              <a:t>in x: </a:t>
            </a:r>
            <a:r>
              <a:rPr lang="en-US" sz="1900" dirty="0" smtClean="0">
                <a:latin typeface="Courier New"/>
                <a:cs typeface="Courier New"/>
              </a:rPr>
              <a:t/>
            </a:r>
            <a:br>
              <a:rPr lang="en-US" sz="1900" dirty="0" smtClean="0">
                <a:latin typeface="Courier New"/>
                <a:cs typeface="Courier New"/>
              </a:rPr>
            </a:br>
            <a:r>
              <a:rPr lang="en-US" sz="1900" dirty="0" smtClean="0">
                <a:latin typeface="Courier New"/>
                <a:cs typeface="Courier New"/>
              </a:rPr>
              <a:t>	print</a:t>
            </a:r>
            <a:r>
              <a:rPr lang="en-US" sz="1900" dirty="0">
                <a:latin typeface="Courier New"/>
                <a:cs typeface="Courier New"/>
              </a:rPr>
              <a:t>(1 / </a:t>
            </a:r>
            <a:r>
              <a:rPr lang="en-US" sz="1900" dirty="0" smtClean="0">
                <a:latin typeface="Courier New"/>
                <a:cs typeface="Courier New"/>
              </a:rPr>
              <a:t>value)</a:t>
            </a:r>
            <a:r>
              <a:rPr lang="en-US" dirty="0" smtClean="0"/>
              <a:t> </a:t>
            </a:r>
            <a:endParaRPr lang="en-US" dirty="0"/>
          </a:p>
          <a:p>
            <a:pPr lvl="1"/>
            <a:endParaRPr lang="en-US" b="1" dirty="0" smtClean="0">
              <a:latin typeface="Courier New"/>
              <a:cs typeface="Courier New"/>
            </a:endParaRPr>
          </a:p>
        </p:txBody>
      </p:sp>
    </p:spTree>
    <p:extLst>
      <p:ext uri="{BB962C8B-B14F-4D97-AF65-F5344CB8AC3E}">
        <p14:creationId xmlns:p14="http://schemas.microsoft.com/office/powerpoint/2010/main" val="24233728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a:t>
            </a:r>
            <a:endParaRPr lang="en-US" dirty="0"/>
          </a:p>
        </p:txBody>
      </p:sp>
      <p:sp>
        <p:nvSpPr>
          <p:cNvPr id="3" name="Content Placeholder 2"/>
          <p:cNvSpPr>
            <a:spLocks noGrp="1"/>
          </p:cNvSpPr>
          <p:nvPr>
            <p:ph idx="1"/>
          </p:nvPr>
        </p:nvSpPr>
        <p:spPr/>
        <p:txBody>
          <a:bodyPr>
            <a:normAutofit lnSpcReduction="10000"/>
          </a:bodyPr>
          <a:lstStyle/>
          <a:p>
            <a:r>
              <a:rPr lang="en-US" dirty="0" smtClean="0"/>
              <a:t>Loop end event is determined by a condition:</a:t>
            </a:r>
            <a:endParaRPr lang="en-US" dirty="0" smtClean="0"/>
          </a:p>
          <a:p>
            <a:pPr marL="402336" lvl="1" indent="0">
              <a:buNone/>
            </a:pPr>
            <a:r>
              <a:rPr lang="en-US" dirty="0" smtClean="0">
                <a:latin typeface="Courier New" charset="0"/>
                <a:ea typeface="Courier New" charset="0"/>
                <a:cs typeface="Courier New" charset="0"/>
              </a:rPr>
              <a:t>	</a:t>
            </a:r>
            <a:r>
              <a:rPr lang="en-US" dirty="0" smtClean="0">
                <a:latin typeface="Courier New" charset="0"/>
                <a:ea typeface="Courier New" charset="0"/>
                <a:cs typeface="Courier New" charset="0"/>
              </a:rPr>
              <a:t>while expression:</a:t>
            </a:r>
          </a:p>
          <a:p>
            <a:pPr marL="402336" lvl="1" indent="0">
              <a:buNone/>
            </a:pP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statement(s)</a:t>
            </a:r>
          </a:p>
          <a:p>
            <a:pPr marL="402336" lvl="1" indent="0">
              <a:buNone/>
            </a:pPr>
            <a:endParaRPr lang="en-US" dirty="0" smtClean="0">
              <a:latin typeface="Courier New" charset="0"/>
              <a:ea typeface="Courier New" charset="0"/>
              <a:cs typeface="Courier New" charset="0"/>
            </a:endParaRPr>
          </a:p>
          <a:p>
            <a:pPr marL="402336" lvl="1" indent="0">
              <a:buNone/>
            </a:pPr>
            <a:r>
              <a:rPr lang="en-US" b="1" dirty="0" err="1" smtClean="0">
                <a:latin typeface="Courier New" charset="0"/>
                <a:ea typeface="Courier New" charset="0"/>
                <a:cs typeface="Courier New" charset="0"/>
              </a:rPr>
              <a:t>Eg</a:t>
            </a:r>
            <a:r>
              <a:rPr lang="en-US" b="1" dirty="0" smtClean="0">
                <a:latin typeface="Courier New" charset="0"/>
                <a:ea typeface="Courier New" charset="0"/>
                <a:cs typeface="Courier New" charset="0"/>
              </a:rPr>
              <a:t>:</a:t>
            </a:r>
          </a:p>
          <a:p>
            <a:pPr marL="402336" lvl="1" indent="0">
              <a:buNone/>
            </a:pPr>
            <a:r>
              <a:rPr lang="en-US" dirty="0" smtClean="0">
                <a:latin typeface="Courier New" charset="0"/>
                <a:ea typeface="Courier New" charset="0"/>
                <a:cs typeface="Courier New" charset="0"/>
              </a:rPr>
              <a:t>	x = 0</a:t>
            </a:r>
          </a:p>
          <a:p>
            <a:pPr marL="402336" lvl="1" indent="0">
              <a:buNone/>
            </a:pP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while x &lt; 10:</a:t>
            </a:r>
          </a:p>
          <a:p>
            <a:pPr marL="402336" lvl="1" indent="0">
              <a:buNone/>
            </a:pP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a:t>
            </a:r>
            <a:r>
              <a:rPr lang="en-US" dirty="0" smtClean="0">
                <a:latin typeface="Courier New" charset="0"/>
                <a:ea typeface="Courier New" charset="0"/>
                <a:cs typeface="Courier New" charset="0"/>
              </a:rPr>
              <a:t>x = x+2</a:t>
            </a:r>
          </a:p>
          <a:p>
            <a:pPr marL="402336" lvl="1" indent="0">
              <a:buNone/>
            </a:pPr>
            <a:r>
              <a:rPr lang="en-US" b="1" dirty="0">
                <a:latin typeface="Courier New" charset="0"/>
                <a:ea typeface="Courier New" charset="0"/>
                <a:cs typeface="Courier New" charset="0"/>
              </a:rPr>
              <a:t>	</a:t>
            </a:r>
            <a:r>
              <a:rPr lang="en-US" dirty="0" smtClean="0">
                <a:latin typeface="Courier New" charset="0"/>
                <a:ea typeface="Courier New" charset="0"/>
                <a:cs typeface="Courier New" charset="0"/>
              </a:rPr>
              <a:t>print(x)</a:t>
            </a:r>
            <a:endParaRPr lang="en-US" dirty="0" smtClean="0">
              <a:latin typeface="Courier New" charset="0"/>
              <a:ea typeface="Courier New" charset="0"/>
              <a:cs typeface="Courier New" charset="0"/>
            </a:endParaRPr>
          </a:p>
        </p:txBody>
      </p:sp>
    </p:spTree>
    <p:extLst>
      <p:ext uri="{BB962C8B-B14F-4D97-AF65-F5344CB8AC3E}">
        <p14:creationId xmlns:p14="http://schemas.microsoft.com/office/powerpoint/2010/main" val="6601269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Exercise</a:t>
            </a:r>
          </a:p>
        </p:txBody>
      </p:sp>
      <p:sp>
        <p:nvSpPr>
          <p:cNvPr id="3" name="Content Placeholder 2"/>
          <p:cNvSpPr>
            <a:spLocks noGrp="1"/>
          </p:cNvSpPr>
          <p:nvPr>
            <p:ph idx="1"/>
          </p:nvPr>
        </p:nvSpPr>
        <p:spPr/>
        <p:txBody>
          <a:bodyPr>
            <a:normAutofit fontScale="92500" lnSpcReduction="20000"/>
          </a:bodyPr>
          <a:lstStyle/>
          <a:p>
            <a:r>
              <a:rPr lang="en-US" dirty="0" smtClean="0"/>
              <a:t>Given </a:t>
            </a:r>
            <a:r>
              <a:rPr lang="en-US" dirty="0"/>
              <a:t>a list of </a:t>
            </a:r>
            <a:r>
              <a:rPr lang="en-US" dirty="0" smtClean="0"/>
              <a:t>lists, </a:t>
            </a:r>
            <a:r>
              <a:rPr lang="en-US" dirty="0"/>
              <a:t>return the count of the number </a:t>
            </a:r>
            <a:r>
              <a:rPr lang="en-US" dirty="0" smtClean="0"/>
              <a:t>of sub-lists where </a:t>
            </a:r>
            <a:r>
              <a:rPr lang="en-US" dirty="0"/>
              <a:t>the </a:t>
            </a:r>
            <a:r>
              <a:rPr lang="en-US" dirty="0" smtClean="0"/>
              <a:t>list length </a:t>
            </a:r>
            <a:r>
              <a:rPr lang="en-US" dirty="0"/>
              <a:t>is 2 or more and the </a:t>
            </a:r>
            <a:r>
              <a:rPr lang="en-US" dirty="0" smtClean="0"/>
              <a:t>first and </a:t>
            </a:r>
            <a:r>
              <a:rPr lang="en-US" dirty="0"/>
              <a:t>last </a:t>
            </a:r>
            <a:r>
              <a:rPr lang="en-US" dirty="0" smtClean="0"/>
              <a:t>elements of </a:t>
            </a:r>
            <a:r>
              <a:rPr lang="en-US" dirty="0"/>
              <a:t>the </a:t>
            </a:r>
            <a:r>
              <a:rPr lang="en-US" dirty="0" smtClean="0"/>
              <a:t>sub-list are </a:t>
            </a:r>
            <a:r>
              <a:rPr lang="en-US" dirty="0"/>
              <a:t>the </a:t>
            </a:r>
            <a:r>
              <a:rPr lang="en-US" dirty="0" smtClean="0"/>
              <a:t>same.</a:t>
            </a:r>
            <a:br>
              <a:rPr lang="en-US" dirty="0" smtClean="0"/>
            </a:br>
            <a:r>
              <a:rPr lang="en-US" dirty="0" err="1" smtClean="0"/>
              <a:t>Eg</a:t>
            </a:r>
            <a:r>
              <a:rPr lang="en-US" dirty="0" smtClean="0"/>
              <a:t>: If input is </a:t>
            </a:r>
            <a:r>
              <a:rPr lang="en-US" dirty="0" smtClean="0">
                <a:latin typeface="Courier"/>
                <a:cs typeface="Courier"/>
              </a:rPr>
              <a:t>[[1],[1,2],[4,2,4],[3,3,3],[1,6,6,4],[1,1]]</a:t>
            </a:r>
            <a:r>
              <a:rPr lang="en-US" dirty="0" smtClean="0"/>
              <a:t>, then the output should be 3.</a:t>
            </a:r>
            <a:endParaRPr lang="en-US" dirty="0"/>
          </a:p>
          <a:p>
            <a:pPr marL="82296" indent="0">
              <a:buNone/>
            </a:pPr>
            <a:r>
              <a:rPr lang="en-US" dirty="0" smtClean="0"/>
              <a:t>	</a:t>
            </a:r>
            <a:r>
              <a:rPr lang="en-US" dirty="0" err="1" smtClean="0">
                <a:latin typeface="Courier New"/>
                <a:cs typeface="Courier New"/>
              </a:rPr>
              <a:t>def</a:t>
            </a:r>
            <a:r>
              <a:rPr lang="en-US" dirty="0" smtClean="0">
                <a:latin typeface="Courier New"/>
                <a:cs typeface="Courier New"/>
              </a:rPr>
              <a:t> </a:t>
            </a:r>
            <a:r>
              <a:rPr lang="en-US" dirty="0" err="1">
                <a:latin typeface="Courier New"/>
                <a:cs typeface="Courier New"/>
              </a:rPr>
              <a:t>match_ends</a:t>
            </a:r>
            <a:r>
              <a:rPr lang="en-US" dirty="0">
                <a:latin typeface="Courier New"/>
                <a:cs typeface="Courier New"/>
              </a:rPr>
              <a:t>(words):</a:t>
            </a:r>
          </a:p>
          <a:p>
            <a:pPr marL="82296" indent="0">
              <a:buNone/>
            </a:pPr>
            <a:r>
              <a:rPr lang="fr-FR" dirty="0">
                <a:latin typeface="Courier New"/>
                <a:cs typeface="Courier New"/>
              </a:rPr>
              <a:t>  </a:t>
            </a:r>
            <a:r>
              <a:rPr lang="fr-FR" dirty="0" smtClean="0">
                <a:latin typeface="Courier New"/>
                <a:cs typeface="Courier New"/>
              </a:rPr>
              <a:t>	# </a:t>
            </a:r>
            <a:r>
              <a:rPr lang="fr-FR" dirty="0">
                <a:latin typeface="Courier New"/>
                <a:cs typeface="Courier New"/>
              </a:rPr>
              <a:t>+++</a:t>
            </a:r>
            <a:r>
              <a:rPr lang="fr-FR" dirty="0" err="1">
                <a:latin typeface="Courier New"/>
                <a:cs typeface="Courier New"/>
              </a:rPr>
              <a:t>your</a:t>
            </a:r>
            <a:r>
              <a:rPr lang="fr-FR" dirty="0">
                <a:latin typeface="Courier New"/>
                <a:cs typeface="Courier New"/>
              </a:rPr>
              <a:t> code </a:t>
            </a:r>
            <a:r>
              <a:rPr lang="fr-FR" dirty="0" err="1">
                <a:latin typeface="Courier New"/>
                <a:cs typeface="Courier New"/>
              </a:rPr>
              <a:t>here</a:t>
            </a:r>
            <a:r>
              <a:rPr lang="fr-FR" dirty="0">
                <a:latin typeface="Courier New"/>
                <a:cs typeface="Courier New"/>
              </a:rPr>
              <a:t>+++</a:t>
            </a:r>
          </a:p>
          <a:p>
            <a:pPr marL="82296" indent="0">
              <a:buNone/>
            </a:pPr>
            <a:r>
              <a:rPr lang="fr-FR" dirty="0">
                <a:latin typeface="Courier New"/>
                <a:cs typeface="Courier New"/>
              </a:rPr>
              <a:t>  </a:t>
            </a:r>
            <a:r>
              <a:rPr lang="fr-FR" dirty="0" smtClean="0">
                <a:latin typeface="Courier New"/>
                <a:cs typeface="Courier New"/>
              </a:rPr>
              <a:t>		return</a:t>
            </a:r>
          </a:p>
        </p:txBody>
      </p:sp>
    </p:spTree>
    <p:extLst>
      <p:ext uri="{BB962C8B-B14F-4D97-AF65-F5344CB8AC3E}">
        <p14:creationId xmlns:p14="http://schemas.microsoft.com/office/powerpoint/2010/main" val="34364891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Exercise</a:t>
            </a:r>
            <a:endParaRPr lang="en-US" dirty="0"/>
          </a:p>
        </p:txBody>
      </p:sp>
      <p:sp>
        <p:nvSpPr>
          <p:cNvPr id="3" name="Content Placeholder 2"/>
          <p:cNvSpPr>
            <a:spLocks noGrp="1"/>
          </p:cNvSpPr>
          <p:nvPr>
            <p:ph idx="1"/>
          </p:nvPr>
        </p:nvSpPr>
        <p:spPr/>
        <p:txBody>
          <a:bodyPr/>
          <a:lstStyle/>
          <a:p>
            <a:r>
              <a:rPr lang="en-US" dirty="0"/>
              <a:t>Given a list of numbers, return a list where all </a:t>
            </a:r>
            <a:r>
              <a:rPr lang="en-US" dirty="0" smtClean="0"/>
              <a:t>duplicate elements </a:t>
            </a:r>
            <a:r>
              <a:rPr lang="en-US" dirty="0"/>
              <a:t>have been reduced to a single element, so [</a:t>
            </a:r>
            <a:r>
              <a:rPr lang="en-US" dirty="0" smtClean="0">
                <a:latin typeface="Times New Roman"/>
                <a:cs typeface="Times New Roman"/>
              </a:rPr>
              <a:t>1</a:t>
            </a:r>
            <a:r>
              <a:rPr lang="en-US" dirty="0" smtClean="0"/>
              <a:t>,4,2</a:t>
            </a:r>
            <a:r>
              <a:rPr lang="en-US" dirty="0"/>
              <a:t>, 2, </a:t>
            </a:r>
            <a:r>
              <a:rPr lang="en-US" dirty="0" smtClean="0"/>
              <a:t>3,</a:t>
            </a:r>
            <a:r>
              <a:rPr lang="en-US" dirty="0">
                <a:latin typeface="Times New Roman"/>
                <a:cs typeface="Times New Roman"/>
              </a:rPr>
              <a:t> 1</a:t>
            </a:r>
            <a:r>
              <a:rPr lang="en-US" dirty="0" smtClean="0"/>
              <a:t>,2,3] </a:t>
            </a:r>
            <a:r>
              <a:rPr lang="en-US" dirty="0"/>
              <a:t>returns [</a:t>
            </a:r>
            <a:r>
              <a:rPr lang="en-US" dirty="0" smtClean="0">
                <a:latin typeface="Times New Roman"/>
                <a:cs typeface="Times New Roman"/>
              </a:rPr>
              <a:t>1</a:t>
            </a:r>
            <a:r>
              <a:rPr lang="en-US" dirty="0" smtClean="0"/>
              <a:t>,4,2,3</a:t>
            </a:r>
            <a:r>
              <a:rPr lang="en-US" dirty="0"/>
              <a:t>].  You may create a new list or modify the passed in list.</a:t>
            </a:r>
          </a:p>
          <a:p>
            <a:pPr marL="82296" indent="0">
              <a:buNone/>
            </a:pPr>
            <a:r>
              <a:rPr lang="en-US" dirty="0" err="1">
                <a:latin typeface="Courier New"/>
                <a:cs typeface="Courier New"/>
              </a:rPr>
              <a:t>def</a:t>
            </a:r>
            <a:r>
              <a:rPr lang="en-US" dirty="0">
                <a:latin typeface="Courier New"/>
                <a:cs typeface="Courier New"/>
              </a:rPr>
              <a:t> </a:t>
            </a:r>
            <a:r>
              <a:rPr lang="en-US" dirty="0" err="1" smtClean="0">
                <a:latin typeface="Courier New"/>
                <a:cs typeface="Courier New"/>
              </a:rPr>
              <a:t>remove_duplicates</a:t>
            </a:r>
            <a:r>
              <a:rPr lang="en-US" dirty="0" smtClean="0">
                <a:latin typeface="Courier New"/>
                <a:cs typeface="Courier New"/>
              </a:rPr>
              <a:t>(</a:t>
            </a:r>
            <a:r>
              <a:rPr lang="en-US" dirty="0" err="1">
                <a:latin typeface="Courier New"/>
                <a:cs typeface="Courier New"/>
              </a:rPr>
              <a:t>nums</a:t>
            </a:r>
            <a:r>
              <a:rPr lang="en-US" dirty="0">
                <a:latin typeface="Courier New"/>
                <a:cs typeface="Courier New"/>
              </a:rPr>
              <a:t>):</a:t>
            </a:r>
          </a:p>
          <a:p>
            <a:pPr marL="82296" indent="0">
              <a:buNone/>
            </a:pPr>
            <a:r>
              <a:rPr lang="fr-FR" dirty="0">
                <a:latin typeface="Courier New"/>
                <a:cs typeface="Courier New"/>
              </a:rPr>
              <a:t>  # +++</a:t>
            </a:r>
            <a:r>
              <a:rPr lang="fr-FR" dirty="0" err="1">
                <a:latin typeface="Courier New"/>
                <a:cs typeface="Courier New"/>
              </a:rPr>
              <a:t>your</a:t>
            </a:r>
            <a:r>
              <a:rPr lang="fr-FR" dirty="0">
                <a:latin typeface="Courier New"/>
                <a:cs typeface="Courier New"/>
              </a:rPr>
              <a:t> code </a:t>
            </a:r>
            <a:r>
              <a:rPr lang="fr-FR" dirty="0" err="1">
                <a:latin typeface="Courier New"/>
                <a:cs typeface="Courier New"/>
              </a:rPr>
              <a:t>here</a:t>
            </a:r>
            <a:r>
              <a:rPr lang="fr-FR" dirty="0">
                <a:latin typeface="Courier New"/>
                <a:cs typeface="Courier New"/>
              </a:rPr>
              <a:t>+++</a:t>
            </a:r>
          </a:p>
          <a:p>
            <a:pPr marL="82296" indent="0">
              <a:buNone/>
            </a:pPr>
            <a:r>
              <a:rPr lang="fr-FR" dirty="0">
                <a:latin typeface="Courier New"/>
                <a:cs typeface="Courier New"/>
              </a:rPr>
              <a:t>  return</a:t>
            </a:r>
          </a:p>
          <a:p>
            <a:endParaRPr lang="en-US" dirty="0"/>
          </a:p>
        </p:txBody>
      </p:sp>
    </p:spTree>
    <p:extLst>
      <p:ext uri="{BB962C8B-B14F-4D97-AF65-F5344CB8AC3E}">
        <p14:creationId xmlns:p14="http://schemas.microsoft.com/office/powerpoint/2010/main" val="28342967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Exercise</a:t>
            </a:r>
          </a:p>
        </p:txBody>
      </p:sp>
      <p:sp>
        <p:nvSpPr>
          <p:cNvPr id="3" name="Content Placeholder 2"/>
          <p:cNvSpPr>
            <a:spLocks noGrp="1"/>
          </p:cNvSpPr>
          <p:nvPr>
            <p:ph idx="1"/>
          </p:nvPr>
        </p:nvSpPr>
        <p:spPr/>
        <p:txBody>
          <a:bodyPr>
            <a:normAutofit/>
          </a:bodyPr>
          <a:lstStyle/>
          <a:p>
            <a:r>
              <a:rPr lang="en-US" sz="2400" dirty="0" smtClean="0"/>
              <a:t>Given </a:t>
            </a:r>
            <a:r>
              <a:rPr lang="en-US" sz="2400" dirty="0"/>
              <a:t>a list of numbers, return a list </a:t>
            </a:r>
            <a:r>
              <a:rPr lang="en-US" sz="2400" dirty="0" smtClean="0"/>
              <a:t>where all </a:t>
            </a:r>
            <a:r>
              <a:rPr lang="en-US" sz="2400" dirty="0"/>
              <a:t>adjacent </a:t>
            </a:r>
            <a:r>
              <a:rPr lang="en-US" sz="2400" dirty="0" smtClean="0"/>
              <a:t>equal </a:t>
            </a:r>
            <a:r>
              <a:rPr lang="en-US" sz="2400" dirty="0"/>
              <a:t>elements have been reduced to a single element</a:t>
            </a:r>
            <a:r>
              <a:rPr lang="en-US" sz="2400" dirty="0" smtClean="0"/>
              <a:t>, so </a:t>
            </a:r>
            <a:r>
              <a:rPr lang="en-US" sz="2400" dirty="0"/>
              <a:t>[1, 2, 2, </a:t>
            </a:r>
            <a:r>
              <a:rPr lang="en-US" sz="2400" dirty="0" smtClean="0"/>
              <a:t>3,2,3] </a:t>
            </a:r>
            <a:r>
              <a:rPr lang="en-US" sz="2400" dirty="0"/>
              <a:t>returns [1, 2, </a:t>
            </a:r>
            <a:r>
              <a:rPr lang="en-US" sz="2400" dirty="0" smtClean="0"/>
              <a:t>3,2,3].  You </a:t>
            </a:r>
            <a:r>
              <a:rPr lang="en-US" sz="2400" dirty="0"/>
              <a:t>may create a new list </a:t>
            </a:r>
            <a:r>
              <a:rPr lang="en-US" sz="2400" dirty="0" smtClean="0"/>
              <a:t>or modify </a:t>
            </a:r>
            <a:r>
              <a:rPr lang="en-US" sz="2400" dirty="0"/>
              <a:t>the passed in list.</a:t>
            </a:r>
          </a:p>
          <a:p>
            <a:pPr marL="82296" indent="0">
              <a:buNone/>
            </a:pPr>
            <a:r>
              <a:rPr lang="en-US" sz="2400" dirty="0" err="1">
                <a:latin typeface="Courier New"/>
                <a:cs typeface="Courier New"/>
              </a:rPr>
              <a:t>def</a:t>
            </a:r>
            <a:r>
              <a:rPr lang="en-US" sz="2400" dirty="0">
                <a:latin typeface="Courier New"/>
                <a:cs typeface="Courier New"/>
              </a:rPr>
              <a:t> </a:t>
            </a:r>
            <a:r>
              <a:rPr lang="en-US" sz="2400" dirty="0" err="1">
                <a:latin typeface="Courier New"/>
                <a:cs typeface="Courier New"/>
              </a:rPr>
              <a:t>remove_adjacent</a:t>
            </a:r>
            <a:r>
              <a:rPr lang="en-US" sz="2400" dirty="0">
                <a:latin typeface="Courier New"/>
                <a:cs typeface="Courier New"/>
              </a:rPr>
              <a:t>(</a:t>
            </a:r>
            <a:r>
              <a:rPr lang="en-US" sz="2400" dirty="0" err="1">
                <a:latin typeface="Courier New"/>
                <a:cs typeface="Courier New"/>
              </a:rPr>
              <a:t>nums</a:t>
            </a:r>
            <a:r>
              <a:rPr lang="en-US" sz="2400" dirty="0">
                <a:latin typeface="Courier New"/>
                <a:cs typeface="Courier New"/>
              </a:rPr>
              <a:t>):</a:t>
            </a:r>
          </a:p>
          <a:p>
            <a:pPr marL="82296" indent="0">
              <a:buNone/>
            </a:pPr>
            <a:r>
              <a:rPr lang="fr-FR" sz="2400" dirty="0">
                <a:latin typeface="Courier New"/>
                <a:cs typeface="Courier New"/>
              </a:rPr>
              <a:t>  # +++</a:t>
            </a:r>
            <a:r>
              <a:rPr lang="fr-FR" sz="2400" dirty="0" err="1">
                <a:latin typeface="Courier New"/>
                <a:cs typeface="Courier New"/>
              </a:rPr>
              <a:t>your</a:t>
            </a:r>
            <a:r>
              <a:rPr lang="fr-FR" sz="2400" dirty="0">
                <a:latin typeface="Courier New"/>
                <a:cs typeface="Courier New"/>
              </a:rPr>
              <a:t> code </a:t>
            </a:r>
            <a:r>
              <a:rPr lang="fr-FR" sz="2400" dirty="0" err="1">
                <a:latin typeface="Courier New"/>
                <a:cs typeface="Courier New"/>
              </a:rPr>
              <a:t>here</a:t>
            </a:r>
            <a:r>
              <a:rPr lang="fr-FR" sz="2400" dirty="0">
                <a:latin typeface="Courier New"/>
                <a:cs typeface="Courier New"/>
              </a:rPr>
              <a:t>+++</a:t>
            </a:r>
          </a:p>
          <a:p>
            <a:pPr marL="82296" indent="0">
              <a:buNone/>
            </a:pPr>
            <a:r>
              <a:rPr lang="fr-FR" sz="2400" dirty="0">
                <a:latin typeface="Courier New"/>
                <a:cs typeface="Courier New"/>
              </a:rPr>
              <a:t>  </a:t>
            </a:r>
            <a:r>
              <a:rPr lang="fr-FR" sz="2400" dirty="0" smtClean="0">
                <a:latin typeface="Courier New"/>
                <a:cs typeface="Courier New"/>
              </a:rPr>
              <a:t>return</a:t>
            </a:r>
          </a:p>
        </p:txBody>
      </p:sp>
      <p:sp>
        <p:nvSpPr>
          <p:cNvPr id="4" name="TextBox 3"/>
          <p:cNvSpPr txBox="1"/>
          <p:nvPr/>
        </p:nvSpPr>
        <p:spPr>
          <a:xfrm>
            <a:off x="1357137" y="6211559"/>
            <a:ext cx="7687521" cy="861774"/>
          </a:xfrm>
          <a:prstGeom prst="rect">
            <a:avLst/>
          </a:prstGeom>
          <a:noFill/>
        </p:spPr>
        <p:txBody>
          <a:bodyPr wrap="square" rtlCol="0">
            <a:spAutoFit/>
          </a:bodyPr>
          <a:lstStyle/>
          <a:p>
            <a:r>
              <a:rPr lang="en-US" sz="1600" dirty="0">
                <a:latin typeface="Arial" charset="0"/>
                <a:cs typeface="Courier New"/>
              </a:rPr>
              <a:t>(Exercises taken from http://</a:t>
            </a:r>
            <a:r>
              <a:rPr lang="en-US" sz="1600" dirty="0" err="1">
                <a:latin typeface="Arial" charset="0"/>
                <a:cs typeface="Courier New"/>
              </a:rPr>
              <a:t>code.google.com</a:t>
            </a:r>
            <a:r>
              <a:rPr lang="en-US" sz="1600" dirty="0">
                <a:latin typeface="Arial" charset="0"/>
                <a:cs typeface="Courier New"/>
              </a:rPr>
              <a:t>/</a:t>
            </a:r>
            <a:r>
              <a:rPr lang="en-US" sz="1600" dirty="0" err="1">
                <a:latin typeface="Arial" charset="0"/>
                <a:cs typeface="Courier New"/>
              </a:rPr>
              <a:t>edu</a:t>
            </a:r>
            <a:r>
              <a:rPr lang="en-US" sz="1600" dirty="0">
                <a:latin typeface="Arial" charset="0"/>
                <a:cs typeface="Courier New"/>
              </a:rPr>
              <a:t>/languages/</a:t>
            </a:r>
            <a:r>
              <a:rPr lang="en-US" sz="1600" dirty="0" err="1">
                <a:latin typeface="Arial" charset="0"/>
                <a:cs typeface="Courier New"/>
              </a:rPr>
              <a:t>google</a:t>
            </a:r>
            <a:r>
              <a:rPr lang="en-US" sz="1600" dirty="0">
                <a:latin typeface="Arial" charset="0"/>
                <a:cs typeface="Courier New"/>
              </a:rPr>
              <a:t>-python-class/</a:t>
            </a:r>
            <a:r>
              <a:rPr lang="en-US" sz="1600" dirty="0" err="1">
                <a:latin typeface="Arial" charset="0"/>
                <a:cs typeface="Courier New"/>
              </a:rPr>
              <a:t>lists.html</a:t>
            </a:r>
            <a:r>
              <a:rPr lang="en-US" sz="1600" dirty="0">
                <a:latin typeface="Arial" charset="0"/>
                <a:cs typeface="Courier New"/>
              </a:rPr>
              <a:t>)</a:t>
            </a:r>
            <a:endParaRPr lang="fr-FR" sz="1600" dirty="0">
              <a:latin typeface="Arial" charset="0"/>
              <a:cs typeface="Courier New"/>
            </a:endParaRPr>
          </a:p>
          <a:p>
            <a:endParaRPr lang="en-US" dirty="0">
              <a:latin typeface="Arial" charset="0"/>
            </a:endParaRPr>
          </a:p>
        </p:txBody>
      </p:sp>
    </p:spTree>
    <p:extLst>
      <p:ext uri="{BB962C8B-B14F-4D97-AF65-F5344CB8AC3E}">
        <p14:creationId xmlns:p14="http://schemas.microsoft.com/office/powerpoint/2010/main" val="8323506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Exercise</a:t>
            </a:r>
          </a:p>
        </p:txBody>
      </p:sp>
      <p:sp>
        <p:nvSpPr>
          <p:cNvPr id="3" name="Content Placeholder 2"/>
          <p:cNvSpPr>
            <a:spLocks noGrp="1"/>
          </p:cNvSpPr>
          <p:nvPr>
            <p:ph idx="1"/>
          </p:nvPr>
        </p:nvSpPr>
        <p:spPr>
          <a:xfrm>
            <a:off x="1435608" y="1447800"/>
            <a:ext cx="7498080" cy="1329471"/>
          </a:xfrm>
        </p:spPr>
        <p:txBody>
          <a:bodyPr>
            <a:normAutofit/>
          </a:bodyPr>
          <a:lstStyle/>
          <a:p>
            <a:r>
              <a:rPr lang="en-US" sz="1800" dirty="0"/>
              <a:t>Name: Reverse list Question:  </a:t>
            </a:r>
            <a:r>
              <a:rPr lang="en-US" sz="1800" dirty="0" smtClean="0"/>
              <a:t>-  Write </a:t>
            </a:r>
            <a:r>
              <a:rPr lang="en-US" sz="1800" dirty="0"/>
              <a:t>a function to return the reverse of the input list. Hint: Think about iterating backwards. </a:t>
            </a:r>
            <a:endParaRPr lang="en-US" sz="1800" dirty="0" smtClean="0"/>
          </a:p>
        </p:txBody>
      </p:sp>
      <p:sp>
        <p:nvSpPr>
          <p:cNvPr id="4" name="TextBox 3"/>
          <p:cNvSpPr txBox="1"/>
          <p:nvPr/>
        </p:nvSpPr>
        <p:spPr>
          <a:xfrm>
            <a:off x="7898558" y="6411469"/>
            <a:ext cx="1245442" cy="369332"/>
          </a:xfrm>
          <a:prstGeom prst="rect">
            <a:avLst/>
          </a:prstGeom>
          <a:noFill/>
        </p:spPr>
        <p:txBody>
          <a:bodyPr wrap="square" rtlCol="0">
            <a:spAutoFit/>
          </a:bodyPr>
          <a:lstStyle/>
          <a:p>
            <a:endParaRPr lang="en-US" dirty="0">
              <a:latin typeface="Arial" charset="0"/>
            </a:endParaRPr>
          </a:p>
        </p:txBody>
      </p:sp>
      <p:sp>
        <p:nvSpPr>
          <p:cNvPr id="5" name="TextBox 4"/>
          <p:cNvSpPr txBox="1"/>
          <p:nvPr/>
        </p:nvSpPr>
        <p:spPr>
          <a:xfrm>
            <a:off x="4460362" y="2787595"/>
            <a:ext cx="4473327" cy="1477328"/>
          </a:xfrm>
          <a:prstGeom prst="rect">
            <a:avLst/>
          </a:prstGeom>
          <a:noFill/>
        </p:spPr>
        <p:txBody>
          <a:bodyPr wrap="square" rtlCol="0">
            <a:spAutoFit/>
          </a:bodyPr>
          <a:lstStyle/>
          <a:p>
            <a:r>
              <a:rPr lang="en-US" dirty="0">
                <a:latin typeface="Courier"/>
                <a:cs typeface="Courier"/>
              </a:rPr>
              <a:t>Test: </a:t>
            </a:r>
          </a:p>
          <a:p>
            <a:pPr lvl="1"/>
            <a:r>
              <a:rPr lang="en-US" dirty="0" smtClean="0">
                <a:latin typeface="Courier"/>
                <a:cs typeface="Courier"/>
              </a:rPr>
              <a:t>input </a:t>
            </a:r>
            <a:r>
              <a:rPr lang="en-US" dirty="0">
                <a:latin typeface="Courier"/>
                <a:cs typeface="Courier"/>
              </a:rPr>
              <a:t>= </a:t>
            </a:r>
            <a:r>
              <a:rPr lang="en-US" dirty="0" smtClean="0">
                <a:latin typeface="Courier"/>
                <a:cs typeface="Courier"/>
              </a:rPr>
              <a:t>[1,2,5,4,3] </a:t>
            </a:r>
            <a:endParaRPr lang="en-US" dirty="0">
              <a:latin typeface="Courier"/>
              <a:cs typeface="Courier"/>
            </a:endParaRPr>
          </a:p>
          <a:p>
            <a:pPr lvl="1"/>
            <a:r>
              <a:rPr lang="en-US" dirty="0">
                <a:latin typeface="Courier"/>
                <a:cs typeface="Courier"/>
              </a:rPr>
              <a:t>result = reverse(input) </a:t>
            </a:r>
          </a:p>
          <a:p>
            <a:pPr lvl="1"/>
            <a:r>
              <a:rPr lang="en-US" dirty="0">
                <a:latin typeface="Courier"/>
                <a:cs typeface="Courier"/>
              </a:rPr>
              <a:t>Expect: </a:t>
            </a:r>
            <a:r>
              <a:rPr lang="en-US" dirty="0" smtClean="0">
                <a:latin typeface="Courier"/>
                <a:cs typeface="Courier"/>
              </a:rPr>
              <a:t>result=[3,4,5,2,1] </a:t>
            </a:r>
            <a:endParaRPr lang="en-US" dirty="0">
              <a:latin typeface="Courier"/>
              <a:cs typeface="Courier"/>
            </a:endParaRPr>
          </a:p>
          <a:p>
            <a:endParaRPr lang="en-US" dirty="0">
              <a:latin typeface="Arial" charset="0"/>
            </a:endParaRPr>
          </a:p>
        </p:txBody>
      </p:sp>
      <p:sp>
        <p:nvSpPr>
          <p:cNvPr id="6" name="TextBox 5"/>
          <p:cNvSpPr txBox="1"/>
          <p:nvPr/>
        </p:nvSpPr>
        <p:spPr>
          <a:xfrm>
            <a:off x="1435608" y="2777271"/>
            <a:ext cx="3138774" cy="2031325"/>
          </a:xfrm>
          <a:prstGeom prst="rect">
            <a:avLst/>
          </a:prstGeom>
          <a:noFill/>
        </p:spPr>
        <p:txBody>
          <a:bodyPr wrap="square" rtlCol="0">
            <a:spAutoFit/>
          </a:bodyPr>
          <a:lstStyle/>
          <a:p>
            <a:r>
              <a:rPr lang="en-US" dirty="0">
                <a:latin typeface="Courier"/>
                <a:cs typeface="Courier"/>
              </a:rPr>
              <a:t>Skeleton: </a:t>
            </a:r>
          </a:p>
          <a:p>
            <a:r>
              <a:rPr lang="en-US" dirty="0" err="1">
                <a:latin typeface="Courier"/>
                <a:cs typeface="Courier"/>
              </a:rPr>
              <a:t>d</a:t>
            </a:r>
            <a:r>
              <a:rPr lang="en-US" dirty="0" err="1" smtClean="0">
                <a:latin typeface="Courier"/>
                <a:cs typeface="Courier"/>
              </a:rPr>
              <a:t>ef</a:t>
            </a:r>
            <a:r>
              <a:rPr lang="en-US" dirty="0" smtClean="0">
                <a:latin typeface="Courier"/>
                <a:cs typeface="Courier"/>
              </a:rPr>
              <a:t> </a:t>
            </a:r>
            <a:r>
              <a:rPr lang="en-US" dirty="0" err="1" smtClean="0">
                <a:latin typeface="Courier"/>
                <a:cs typeface="Courier"/>
              </a:rPr>
              <a:t>reverse_list</a:t>
            </a:r>
            <a:r>
              <a:rPr lang="en-US" dirty="0" smtClean="0">
                <a:latin typeface="Courier"/>
                <a:cs typeface="Courier"/>
              </a:rPr>
              <a:t>(l)</a:t>
            </a:r>
            <a:r>
              <a:rPr lang="en-US" dirty="0">
                <a:latin typeface="Courier"/>
                <a:cs typeface="Courier"/>
              </a:rPr>
              <a:t>: </a:t>
            </a:r>
          </a:p>
          <a:p>
            <a:r>
              <a:rPr lang="en-US" dirty="0">
                <a:latin typeface="Courier"/>
                <a:cs typeface="Courier"/>
              </a:rPr>
              <a:t>    # write your </a:t>
            </a:r>
            <a:r>
              <a:rPr lang="en-US" dirty="0" smtClean="0">
                <a:latin typeface="Courier"/>
                <a:cs typeface="Courier"/>
              </a:rPr>
              <a:t>     </a:t>
            </a:r>
          </a:p>
          <a:p>
            <a:r>
              <a:rPr lang="en-US" dirty="0">
                <a:latin typeface="Courier"/>
                <a:cs typeface="Courier"/>
              </a:rPr>
              <a:t> </a:t>
            </a:r>
            <a:r>
              <a:rPr lang="en-US" dirty="0" smtClean="0">
                <a:latin typeface="Courier"/>
                <a:cs typeface="Courier"/>
              </a:rPr>
              <a:t>   # solution </a:t>
            </a:r>
            <a:r>
              <a:rPr lang="en-US" dirty="0">
                <a:latin typeface="Courier"/>
                <a:cs typeface="Courier"/>
              </a:rPr>
              <a:t>code </a:t>
            </a:r>
            <a:endParaRPr lang="en-US" dirty="0" smtClean="0">
              <a:latin typeface="Courier"/>
              <a:cs typeface="Courier"/>
            </a:endParaRPr>
          </a:p>
          <a:p>
            <a:r>
              <a:rPr lang="en-US" dirty="0">
                <a:latin typeface="Courier"/>
                <a:cs typeface="Courier"/>
              </a:rPr>
              <a:t>	</a:t>
            </a:r>
            <a:r>
              <a:rPr lang="en-US" dirty="0" smtClean="0">
                <a:latin typeface="Courier"/>
                <a:cs typeface="Courier"/>
              </a:rPr>
              <a:t> # here </a:t>
            </a:r>
            <a:endParaRPr lang="en-US" dirty="0">
              <a:latin typeface="Courier"/>
              <a:cs typeface="Courier"/>
            </a:endParaRPr>
          </a:p>
          <a:p>
            <a:endParaRPr lang="en-US" dirty="0">
              <a:latin typeface="Arial" charset="0"/>
            </a:endParaRPr>
          </a:p>
          <a:p>
            <a:endParaRPr lang="en-US" dirty="0">
              <a:latin typeface="Arial" charset="0"/>
            </a:endParaRPr>
          </a:p>
        </p:txBody>
      </p:sp>
      <p:sp>
        <p:nvSpPr>
          <p:cNvPr id="7" name="TextBox 6"/>
          <p:cNvSpPr txBox="1"/>
          <p:nvPr/>
        </p:nvSpPr>
        <p:spPr>
          <a:xfrm>
            <a:off x="1704056" y="5378200"/>
            <a:ext cx="4625115" cy="1015663"/>
          </a:xfrm>
          <a:prstGeom prst="rect">
            <a:avLst/>
          </a:prstGeom>
          <a:noFill/>
        </p:spPr>
        <p:txBody>
          <a:bodyPr wrap="square" rtlCol="0">
            <a:spAutoFit/>
          </a:bodyPr>
          <a:lstStyle/>
          <a:p>
            <a:r>
              <a:rPr lang="en-US" sz="1400" dirty="0" smtClean="0">
                <a:latin typeface="Arial" charset="0"/>
              </a:rPr>
              <a:t>Taken from: http</a:t>
            </a:r>
            <a:r>
              <a:rPr lang="en-US" sz="1400" dirty="0">
                <a:latin typeface="Arial" charset="0"/>
              </a:rPr>
              <a:t>://</a:t>
            </a:r>
            <a:r>
              <a:rPr lang="en-US" sz="1400" dirty="0" err="1">
                <a:latin typeface="Arial" charset="0"/>
              </a:rPr>
              <a:t>people.csail.mit.edu</a:t>
            </a:r>
            <a:r>
              <a:rPr lang="en-US" sz="1400" dirty="0">
                <a:latin typeface="Arial" charset="0"/>
              </a:rPr>
              <a:t>/</a:t>
            </a:r>
            <a:r>
              <a:rPr lang="en-US" sz="1400" dirty="0" err="1">
                <a:latin typeface="Arial" charset="0"/>
              </a:rPr>
              <a:t>pgbovine</a:t>
            </a:r>
            <a:r>
              <a:rPr lang="en-US" sz="1400" dirty="0">
                <a:latin typeface="Arial" charset="0"/>
              </a:rPr>
              <a:t>/python/questions/</a:t>
            </a:r>
            <a:r>
              <a:rPr lang="en-US" sz="1400" dirty="0" err="1">
                <a:latin typeface="Arial" charset="0"/>
              </a:rPr>
              <a:t>reverse.txt</a:t>
            </a:r>
            <a:endParaRPr lang="en-US" sz="1400" dirty="0">
              <a:latin typeface="Arial" charset="0"/>
            </a:endParaRPr>
          </a:p>
          <a:p>
            <a:endParaRPr lang="en-US" dirty="0">
              <a:latin typeface="Arial" charset="0"/>
            </a:endParaRPr>
          </a:p>
        </p:txBody>
      </p:sp>
      <p:sp>
        <p:nvSpPr>
          <p:cNvPr id="8" name="TextBox 7"/>
          <p:cNvSpPr txBox="1"/>
          <p:nvPr/>
        </p:nvSpPr>
        <p:spPr>
          <a:xfrm>
            <a:off x="2001005" y="4535314"/>
            <a:ext cx="5422607" cy="584776"/>
          </a:xfrm>
          <a:prstGeom prst="rect">
            <a:avLst/>
          </a:prstGeom>
          <a:noFill/>
        </p:spPr>
        <p:txBody>
          <a:bodyPr wrap="square" rtlCol="0">
            <a:spAutoFit/>
          </a:bodyPr>
          <a:lstStyle/>
          <a:p>
            <a:r>
              <a:rPr lang="en-US" sz="1400" dirty="0" smtClean="0">
                <a:latin typeface="Arial" charset="0"/>
              </a:rPr>
              <a:t>Note: Please try to solve this without using the ‘reverse’ method.</a:t>
            </a:r>
            <a:endParaRPr lang="en-US" sz="1400" dirty="0">
              <a:latin typeface="Arial" charset="0"/>
            </a:endParaRPr>
          </a:p>
          <a:p>
            <a:endParaRPr lang="en-US" dirty="0">
              <a:latin typeface="Arial" charset="0"/>
            </a:endParaRPr>
          </a:p>
        </p:txBody>
      </p:sp>
    </p:spTree>
    <p:extLst>
      <p:ext uri="{BB962C8B-B14F-4D97-AF65-F5344CB8AC3E}">
        <p14:creationId xmlns:p14="http://schemas.microsoft.com/office/powerpoint/2010/main" val="19589449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Exercise</a:t>
            </a:r>
            <a:endParaRPr lang="en-US" dirty="0"/>
          </a:p>
        </p:txBody>
      </p:sp>
      <p:sp>
        <p:nvSpPr>
          <p:cNvPr id="3" name="Content Placeholder 2"/>
          <p:cNvSpPr>
            <a:spLocks noGrp="1"/>
          </p:cNvSpPr>
          <p:nvPr>
            <p:ph idx="1"/>
          </p:nvPr>
        </p:nvSpPr>
        <p:spPr/>
        <p:txBody>
          <a:bodyPr>
            <a:normAutofit lnSpcReduction="10000"/>
          </a:bodyPr>
          <a:lstStyle/>
          <a:p>
            <a:r>
              <a:rPr lang="en-US" dirty="0"/>
              <a:t>Given a list of </a:t>
            </a:r>
            <a:r>
              <a:rPr lang="en-US" dirty="0" smtClean="0"/>
              <a:t>numbers, </a:t>
            </a:r>
            <a:r>
              <a:rPr lang="en-US" dirty="0"/>
              <a:t>return a list with the </a:t>
            </a:r>
            <a:r>
              <a:rPr lang="en-US" dirty="0" smtClean="0"/>
              <a:t>list in </a:t>
            </a:r>
            <a:r>
              <a:rPr lang="en-US" dirty="0"/>
              <a:t>sorted order, except group all the </a:t>
            </a:r>
            <a:r>
              <a:rPr lang="en-US" dirty="0" smtClean="0"/>
              <a:t>elements whose value is 3 at the beginning.</a:t>
            </a:r>
            <a:endParaRPr lang="en-US" dirty="0"/>
          </a:p>
          <a:p>
            <a:pPr marL="82296" indent="0">
              <a:buNone/>
            </a:pPr>
            <a:r>
              <a:rPr lang="en-US" dirty="0"/>
              <a:t>   </a:t>
            </a:r>
            <a:r>
              <a:rPr lang="en-US" dirty="0" err="1"/>
              <a:t>Eg</a:t>
            </a:r>
            <a:r>
              <a:rPr lang="en-US" dirty="0"/>
              <a:t>. </a:t>
            </a:r>
            <a:r>
              <a:rPr lang="en-US" dirty="0" smtClean="0"/>
              <a:t>If the input list is </a:t>
            </a:r>
            <a:r>
              <a:rPr lang="en-US" dirty="0" smtClean="0">
                <a:latin typeface="Courier"/>
                <a:cs typeface="Courier"/>
              </a:rPr>
              <a:t>[3,8,44,2,1,3,2] </a:t>
            </a:r>
            <a:r>
              <a:rPr lang="en-US" dirty="0" smtClean="0"/>
              <a:t>the output should be </a:t>
            </a:r>
            <a:r>
              <a:rPr lang="en-US" dirty="0" smtClean="0">
                <a:latin typeface="Courier"/>
                <a:cs typeface="Courier"/>
              </a:rPr>
              <a:t>[3,3,1,2,2,8,44] </a:t>
            </a:r>
          </a:p>
          <a:p>
            <a:pPr marL="82296" indent="0">
              <a:buNone/>
            </a:pPr>
            <a:r>
              <a:rPr lang="en-US" dirty="0" err="1" smtClean="0">
                <a:latin typeface="Courier New"/>
                <a:cs typeface="Courier New"/>
              </a:rPr>
              <a:t>def</a:t>
            </a:r>
            <a:r>
              <a:rPr lang="en-US" dirty="0" smtClean="0">
                <a:latin typeface="Courier New"/>
                <a:cs typeface="Courier New"/>
              </a:rPr>
              <a:t> front_3(</a:t>
            </a:r>
            <a:r>
              <a:rPr lang="en-US" dirty="0" err="1" smtClean="0">
                <a:latin typeface="Courier New"/>
                <a:cs typeface="Courier New"/>
              </a:rPr>
              <a:t>lst</a:t>
            </a:r>
            <a:r>
              <a:rPr lang="en-US" dirty="0" smtClean="0">
                <a:latin typeface="Courier New"/>
                <a:cs typeface="Courier New"/>
              </a:rPr>
              <a:t>)</a:t>
            </a:r>
            <a:r>
              <a:rPr lang="en-US" dirty="0">
                <a:latin typeface="Courier New"/>
                <a:cs typeface="Courier New"/>
              </a:rPr>
              <a:t>:</a:t>
            </a:r>
          </a:p>
          <a:p>
            <a:pPr marL="82296" indent="0">
              <a:buNone/>
            </a:pPr>
            <a:r>
              <a:rPr lang="fr-FR" dirty="0">
                <a:latin typeface="Courier New"/>
                <a:cs typeface="Courier New"/>
              </a:rPr>
              <a:t>  # +++</a:t>
            </a:r>
            <a:r>
              <a:rPr lang="fr-FR" dirty="0" err="1">
                <a:latin typeface="Courier New"/>
                <a:cs typeface="Courier New"/>
              </a:rPr>
              <a:t>your</a:t>
            </a:r>
            <a:r>
              <a:rPr lang="fr-FR" dirty="0">
                <a:latin typeface="Courier New"/>
                <a:cs typeface="Courier New"/>
              </a:rPr>
              <a:t> code </a:t>
            </a:r>
            <a:r>
              <a:rPr lang="fr-FR" dirty="0" err="1">
                <a:latin typeface="Courier New"/>
                <a:cs typeface="Courier New"/>
              </a:rPr>
              <a:t>here</a:t>
            </a:r>
            <a:r>
              <a:rPr lang="fr-FR" dirty="0">
                <a:latin typeface="Courier New"/>
                <a:cs typeface="Courier New"/>
              </a:rPr>
              <a:t>+++</a:t>
            </a:r>
          </a:p>
          <a:p>
            <a:pPr marL="82296" indent="0">
              <a:buNone/>
            </a:pPr>
            <a:r>
              <a:rPr lang="fr-FR" dirty="0">
                <a:latin typeface="Courier New"/>
                <a:cs typeface="Courier New"/>
              </a:rPr>
              <a:t>  return</a:t>
            </a:r>
          </a:p>
          <a:p>
            <a:endParaRPr lang="en-US" dirty="0"/>
          </a:p>
        </p:txBody>
      </p:sp>
    </p:spTree>
    <p:extLst>
      <p:ext uri="{BB962C8B-B14F-4D97-AF65-F5344CB8AC3E}">
        <p14:creationId xmlns:p14="http://schemas.microsoft.com/office/powerpoint/2010/main" val="33694084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35608" y="274638"/>
            <a:ext cx="7498080" cy="1143000"/>
          </a:xfrm>
        </p:spPr>
        <p:txBody>
          <a:bodyPr/>
          <a:lstStyle/>
          <a:p>
            <a:r>
              <a:rPr lang="en-US" dirty="0" smtClean="0"/>
              <a:t>Home Exercise</a:t>
            </a:r>
            <a:endParaRPr lang="en-US" dirty="0"/>
          </a:p>
        </p:txBody>
      </p:sp>
      <p:sp>
        <p:nvSpPr>
          <p:cNvPr id="5" name="Content Placeholder 2"/>
          <p:cNvSpPr>
            <a:spLocks noGrp="1"/>
          </p:cNvSpPr>
          <p:nvPr>
            <p:ph idx="1"/>
          </p:nvPr>
        </p:nvSpPr>
        <p:spPr>
          <a:xfrm>
            <a:off x="1435608" y="1447800"/>
            <a:ext cx="7498080" cy="4800600"/>
          </a:xfrm>
        </p:spPr>
        <p:txBody>
          <a:bodyPr>
            <a:normAutofit fontScale="62500" lnSpcReduction="20000"/>
          </a:bodyPr>
          <a:lstStyle/>
          <a:p>
            <a:r>
              <a:rPr lang="en-US" dirty="0"/>
              <a:t>Write a function that takes in a list of numbers, and</a:t>
            </a:r>
          </a:p>
          <a:p>
            <a:pPr lvl="1"/>
            <a:r>
              <a:rPr lang="en-US" dirty="0"/>
              <a:t>(a) Removes from the list the maximum value of </a:t>
            </a:r>
            <a:r>
              <a:rPr lang="en-US" dirty="0" smtClean="0"/>
              <a:t>all the </a:t>
            </a:r>
            <a:r>
              <a:rPr lang="en-US" dirty="0"/>
              <a:t>elements</a:t>
            </a:r>
          </a:p>
          <a:p>
            <a:pPr lvl="1"/>
            <a:r>
              <a:rPr lang="en-US" dirty="0"/>
              <a:t>(b) Removes from the list the minimum value of </a:t>
            </a:r>
            <a:r>
              <a:rPr lang="en-US" dirty="0" smtClean="0"/>
              <a:t>all the </a:t>
            </a:r>
            <a:r>
              <a:rPr lang="en-US" dirty="0"/>
              <a:t>elements</a:t>
            </a:r>
          </a:p>
          <a:p>
            <a:pPr lvl="1"/>
            <a:r>
              <a:rPr lang="en-US" dirty="0"/>
              <a:t>(c ) Removes all occurrences of the number 3 from the </a:t>
            </a:r>
            <a:r>
              <a:rPr lang="en-US" dirty="0" smtClean="0"/>
              <a:t>list</a:t>
            </a:r>
            <a:endParaRPr lang="en-US" dirty="0"/>
          </a:p>
          <a:p>
            <a:pPr marL="82296" indent="0">
              <a:buNone/>
            </a:pPr>
            <a:r>
              <a:rPr lang="en-US" dirty="0" smtClean="0"/>
              <a:t>Return </a:t>
            </a:r>
            <a:r>
              <a:rPr lang="en-US" dirty="0"/>
              <a:t>the remaining list after removing all the above elements.</a:t>
            </a:r>
          </a:p>
          <a:p>
            <a:r>
              <a:rPr lang="en-US" dirty="0" smtClean="0"/>
              <a:t>For example, if </a:t>
            </a:r>
            <a:r>
              <a:rPr lang="en-US" dirty="0"/>
              <a:t>the input list is [</a:t>
            </a:r>
            <a:r>
              <a:rPr lang="en-US" dirty="0">
                <a:latin typeface="Arial"/>
                <a:cs typeface="Arial"/>
              </a:rPr>
              <a:t>1</a:t>
            </a:r>
            <a:r>
              <a:rPr lang="en-US" dirty="0"/>
              <a:t>,3,5,6,2,3,5,6,8,8</a:t>
            </a:r>
            <a:r>
              <a:rPr lang="en-US" dirty="0" smtClean="0"/>
              <a:t>],</a:t>
            </a:r>
            <a:r>
              <a:rPr lang="en-US" dirty="0"/>
              <a:t> </a:t>
            </a:r>
            <a:r>
              <a:rPr lang="en-US" dirty="0" smtClean="0"/>
              <a:t>the </a:t>
            </a:r>
            <a:r>
              <a:rPr lang="en-US" dirty="0"/>
              <a:t>output list should be [5,6,2,5,6</a:t>
            </a:r>
            <a:r>
              <a:rPr lang="en-US" dirty="0" smtClean="0"/>
              <a:t>].  </a:t>
            </a:r>
          </a:p>
          <a:p>
            <a:pPr lvl="1"/>
            <a:r>
              <a:rPr lang="en-US" dirty="0" smtClean="0">
                <a:latin typeface="Arial"/>
                <a:cs typeface="Arial"/>
              </a:rPr>
              <a:t>1 </a:t>
            </a:r>
            <a:r>
              <a:rPr lang="en-US" dirty="0" smtClean="0"/>
              <a:t>is removed since it is the minimum value.</a:t>
            </a:r>
          </a:p>
          <a:p>
            <a:pPr lvl="1"/>
            <a:r>
              <a:rPr lang="en-US" dirty="0"/>
              <a:t>T</a:t>
            </a:r>
            <a:r>
              <a:rPr lang="en-US" dirty="0" smtClean="0"/>
              <a:t>he two 8’s are removed since 8 is the maximum value.</a:t>
            </a:r>
          </a:p>
          <a:p>
            <a:pPr lvl="1"/>
            <a:r>
              <a:rPr lang="en-US" dirty="0" smtClean="0"/>
              <a:t>And finally all the 3’s are removed as well.</a:t>
            </a:r>
          </a:p>
          <a:p>
            <a:endParaRPr lang="en-US" dirty="0"/>
          </a:p>
          <a:p>
            <a:pPr marL="82296" indent="0">
              <a:buNone/>
            </a:pPr>
            <a:r>
              <a:rPr lang="en-US" dirty="0" err="1">
                <a:latin typeface="Courier New"/>
                <a:cs typeface="Courier New"/>
              </a:rPr>
              <a:t>def</a:t>
            </a:r>
            <a:r>
              <a:rPr lang="en-US" dirty="0">
                <a:latin typeface="Courier New"/>
                <a:cs typeface="Courier New"/>
              </a:rPr>
              <a:t> </a:t>
            </a:r>
            <a:r>
              <a:rPr lang="en-US" dirty="0" err="1" smtClean="0">
                <a:latin typeface="Courier New"/>
                <a:cs typeface="Courier New"/>
              </a:rPr>
              <a:t>remove_elements</a:t>
            </a:r>
            <a:r>
              <a:rPr lang="en-US" dirty="0" smtClean="0">
                <a:latin typeface="Courier New"/>
                <a:cs typeface="Courier New"/>
              </a:rPr>
              <a:t>(</a:t>
            </a:r>
            <a:r>
              <a:rPr lang="en-US" dirty="0" err="1">
                <a:latin typeface="Courier New"/>
                <a:cs typeface="Courier New"/>
              </a:rPr>
              <a:t>lst</a:t>
            </a:r>
            <a:r>
              <a:rPr lang="en-US" dirty="0">
                <a:latin typeface="Courier New"/>
                <a:cs typeface="Courier New"/>
              </a:rPr>
              <a:t>):</a:t>
            </a:r>
          </a:p>
          <a:p>
            <a:pPr marL="82296" indent="0">
              <a:buNone/>
            </a:pPr>
            <a:r>
              <a:rPr lang="fr-FR" dirty="0">
                <a:latin typeface="Courier New"/>
                <a:cs typeface="Courier New"/>
              </a:rPr>
              <a:t>  # +++</a:t>
            </a:r>
            <a:r>
              <a:rPr lang="fr-FR" dirty="0" err="1">
                <a:latin typeface="Courier New"/>
                <a:cs typeface="Courier New"/>
              </a:rPr>
              <a:t>your</a:t>
            </a:r>
            <a:r>
              <a:rPr lang="fr-FR" dirty="0">
                <a:latin typeface="Courier New"/>
                <a:cs typeface="Courier New"/>
              </a:rPr>
              <a:t> code </a:t>
            </a:r>
            <a:r>
              <a:rPr lang="fr-FR" dirty="0" err="1">
                <a:latin typeface="Courier New"/>
                <a:cs typeface="Courier New"/>
              </a:rPr>
              <a:t>here</a:t>
            </a:r>
            <a:r>
              <a:rPr lang="fr-FR" dirty="0">
                <a:latin typeface="Courier New"/>
                <a:cs typeface="Courier New"/>
              </a:rPr>
              <a:t>+++</a:t>
            </a:r>
          </a:p>
          <a:p>
            <a:pPr marL="82296" indent="0">
              <a:buNone/>
            </a:pPr>
            <a:r>
              <a:rPr lang="fr-FR" dirty="0">
                <a:latin typeface="Courier New"/>
                <a:cs typeface="Courier New"/>
              </a:rPr>
              <a:t>  </a:t>
            </a:r>
            <a:r>
              <a:rPr lang="fr-FR" dirty="0" smtClean="0">
                <a:latin typeface="Courier New"/>
                <a:cs typeface="Courier New"/>
              </a:rPr>
              <a:t>return </a:t>
            </a:r>
            <a:r>
              <a:rPr lang="fr-FR" dirty="0" err="1" smtClean="0">
                <a:latin typeface="Courier New"/>
                <a:cs typeface="Courier New"/>
              </a:rPr>
              <a:t>new_lst</a:t>
            </a:r>
            <a:endParaRPr lang="fr-FR" dirty="0">
              <a:latin typeface="Courier New"/>
              <a:cs typeface="Courier New"/>
            </a:endParaRPr>
          </a:p>
          <a:p>
            <a:endParaRPr lang="en-US" dirty="0"/>
          </a:p>
        </p:txBody>
      </p:sp>
    </p:spTree>
    <p:extLst>
      <p:ext uri="{BB962C8B-B14F-4D97-AF65-F5344CB8AC3E}">
        <p14:creationId xmlns:p14="http://schemas.microsoft.com/office/powerpoint/2010/main" val="22766906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Exercise</a:t>
            </a:r>
          </a:p>
        </p:txBody>
      </p:sp>
      <p:sp>
        <p:nvSpPr>
          <p:cNvPr id="3" name="Content Placeholder 2"/>
          <p:cNvSpPr>
            <a:spLocks noGrp="1"/>
          </p:cNvSpPr>
          <p:nvPr>
            <p:ph idx="1"/>
          </p:nvPr>
        </p:nvSpPr>
        <p:spPr/>
        <p:txBody>
          <a:bodyPr>
            <a:normAutofit fontScale="92500" lnSpcReduction="20000"/>
          </a:bodyPr>
          <a:lstStyle/>
          <a:p>
            <a:r>
              <a:rPr lang="en-US" dirty="0" smtClean="0"/>
              <a:t>Given </a:t>
            </a:r>
            <a:r>
              <a:rPr lang="en-US" dirty="0"/>
              <a:t>two </a:t>
            </a:r>
            <a:r>
              <a:rPr lang="en-US" dirty="0" smtClean="0"/>
              <a:t>lists, </a:t>
            </a:r>
            <a:r>
              <a:rPr lang="en-US" dirty="0"/>
              <a:t>create and return a </a:t>
            </a:r>
            <a:r>
              <a:rPr lang="en-US" dirty="0" smtClean="0"/>
              <a:t>merged</a:t>
            </a:r>
            <a:r>
              <a:rPr lang="en-US" dirty="0"/>
              <a:t> </a:t>
            </a:r>
            <a:r>
              <a:rPr lang="en-US" dirty="0" smtClean="0"/>
              <a:t>list </a:t>
            </a:r>
            <a:r>
              <a:rPr lang="en-US" dirty="0"/>
              <a:t>of all the elements in sorted order. You may modify the passed in </a:t>
            </a:r>
            <a:r>
              <a:rPr lang="en-US" dirty="0" smtClean="0"/>
              <a:t>lists. </a:t>
            </a:r>
            <a:endParaRPr lang="en-US" sz="2800" dirty="0" smtClean="0">
              <a:latin typeface="Courier"/>
              <a:cs typeface="Courier"/>
            </a:endParaRPr>
          </a:p>
          <a:p>
            <a:pPr marL="82296" indent="0">
              <a:buNone/>
            </a:pPr>
            <a:endParaRPr lang="en-US" sz="2400" dirty="0" smtClean="0">
              <a:latin typeface="Courier"/>
              <a:cs typeface="Courier"/>
            </a:endParaRPr>
          </a:p>
          <a:p>
            <a:pPr marL="82296" indent="0">
              <a:buNone/>
            </a:pPr>
            <a:r>
              <a:rPr lang="en-US" sz="2400" dirty="0" err="1" smtClean="0">
                <a:cs typeface="Courier"/>
              </a:rPr>
              <a:t>def</a:t>
            </a:r>
            <a:r>
              <a:rPr lang="en-US" sz="2400" dirty="0" smtClean="0">
                <a:cs typeface="Courier"/>
              </a:rPr>
              <a:t> </a:t>
            </a:r>
            <a:r>
              <a:rPr lang="en-US" sz="2400" dirty="0" err="1">
                <a:cs typeface="Courier"/>
              </a:rPr>
              <a:t>linear_merge</a:t>
            </a:r>
            <a:r>
              <a:rPr lang="en-US" sz="2400" dirty="0">
                <a:cs typeface="Courier"/>
              </a:rPr>
              <a:t>(list1, list2):  </a:t>
            </a:r>
            <a:endParaRPr lang="en-US" sz="2400" dirty="0" smtClean="0">
              <a:cs typeface="Courier"/>
            </a:endParaRPr>
          </a:p>
          <a:p>
            <a:pPr marL="402336" lvl="1" indent="0">
              <a:buNone/>
            </a:pPr>
            <a:r>
              <a:rPr lang="en-US" sz="2400" dirty="0" smtClean="0">
                <a:cs typeface="Courier"/>
              </a:rPr>
              <a:t># </a:t>
            </a:r>
            <a:r>
              <a:rPr lang="en-US" sz="2400" dirty="0">
                <a:cs typeface="Courier"/>
              </a:rPr>
              <a:t>+++your code here+++  </a:t>
            </a:r>
            <a:endParaRPr lang="en-US" sz="2400" dirty="0" smtClean="0">
              <a:cs typeface="Courier"/>
            </a:endParaRPr>
          </a:p>
          <a:p>
            <a:pPr marL="128016" indent="0">
              <a:buNone/>
            </a:pPr>
            <a:endParaRPr lang="en-US" sz="2400" dirty="0" smtClean="0">
              <a:latin typeface="Courier"/>
              <a:cs typeface="Courier"/>
            </a:endParaRPr>
          </a:p>
          <a:p>
            <a:pPr marL="128016" indent="0">
              <a:buNone/>
            </a:pPr>
            <a:r>
              <a:rPr lang="en-US" sz="2400" dirty="0" err="1" smtClean="0">
                <a:latin typeface="Courier"/>
                <a:cs typeface="Courier"/>
              </a:rPr>
              <a:t>Eg</a:t>
            </a:r>
            <a:r>
              <a:rPr lang="en-US" sz="2400" dirty="0" smtClean="0">
                <a:latin typeface="Courier"/>
                <a:cs typeface="Courier"/>
              </a:rPr>
              <a:t>: </a:t>
            </a:r>
            <a:r>
              <a:rPr lang="en-US" sz="2400" dirty="0" err="1" smtClean="0">
                <a:latin typeface="Courier"/>
                <a:cs typeface="Courier"/>
              </a:rPr>
              <a:t>linear_merge</a:t>
            </a:r>
            <a:r>
              <a:rPr lang="en-US" sz="2400" dirty="0" smtClean="0">
                <a:latin typeface="Courier"/>
                <a:cs typeface="Courier"/>
              </a:rPr>
              <a:t>([1,2,6],[0,3,4]) should return [0,1,2,3,4,6]</a:t>
            </a:r>
          </a:p>
          <a:p>
            <a:pPr marL="128016" indent="0">
              <a:buNone/>
            </a:pPr>
            <a:endParaRPr lang="en-US" sz="2400" dirty="0">
              <a:latin typeface="Courier"/>
              <a:cs typeface="Courier"/>
            </a:endParaRPr>
          </a:p>
          <a:p>
            <a:pPr marL="128016" indent="0">
              <a:buNone/>
            </a:pPr>
            <a:r>
              <a:rPr lang="en-US" sz="2400" dirty="0" smtClean="0">
                <a:latin typeface="Courier"/>
                <a:cs typeface="Courier"/>
              </a:rPr>
              <a:t>* Please also try to solve this without using the sort() or sorted() methods.</a:t>
            </a:r>
          </a:p>
        </p:txBody>
      </p:sp>
    </p:spTree>
    <p:extLst>
      <p:ext uri="{BB962C8B-B14F-4D97-AF65-F5344CB8AC3E}">
        <p14:creationId xmlns:p14="http://schemas.microsoft.com/office/powerpoint/2010/main" val="2714604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Indentation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Annoyances</a:t>
            </a:r>
          </a:p>
          <a:p>
            <a:pPr lvl="1"/>
            <a:r>
              <a:rPr lang="en-US" dirty="0" smtClean="0"/>
              <a:t>A Tab character and 4 Spaces are not the same even though they visually appear to be equally spaced.</a:t>
            </a:r>
          </a:p>
          <a:p>
            <a:pPr lvl="1"/>
            <a:r>
              <a:rPr lang="en-US" dirty="0" smtClean="0"/>
              <a:t>Good practice: </a:t>
            </a:r>
            <a:r>
              <a:rPr lang="en-US" i="1" dirty="0" smtClean="0"/>
              <a:t>Never</a:t>
            </a:r>
            <a:r>
              <a:rPr lang="en-US" dirty="0" smtClean="0"/>
              <a:t> use tabs, always use spaces.</a:t>
            </a:r>
            <a:br>
              <a:rPr lang="en-US" dirty="0" smtClean="0"/>
            </a:br>
            <a:r>
              <a:rPr lang="en-US" dirty="0" smtClean="0"/>
              <a:t/>
            </a:r>
            <a:br>
              <a:rPr lang="en-US" dirty="0" smtClean="0"/>
            </a:br>
            <a:endParaRPr lang="en-US" dirty="0" smtClean="0"/>
          </a:p>
          <a:p>
            <a:r>
              <a:rPr lang="en-US" dirty="0" smtClean="0"/>
              <a:t>Python </a:t>
            </a:r>
            <a:r>
              <a:rPr lang="en-US" dirty="0"/>
              <a:t>interpreter returns an error message if you have a space (or spaces) preceding the commands you enter at a prompt</a:t>
            </a:r>
            <a:r>
              <a:rPr lang="en-US" dirty="0" smtClean="0"/>
              <a:t>.</a:t>
            </a:r>
          </a:p>
          <a:p>
            <a:pPr lvl="1"/>
            <a:r>
              <a:rPr lang="en-US" dirty="0" smtClean="0"/>
              <a:t>Avoid space(s) at the beginning of a command. </a:t>
            </a:r>
          </a:p>
          <a:p>
            <a:endParaRPr lang="en-US" dirty="0"/>
          </a:p>
        </p:txBody>
      </p:sp>
    </p:spTree>
    <p:extLst>
      <p:ext uri="{BB962C8B-B14F-4D97-AF65-F5344CB8AC3E}">
        <p14:creationId xmlns:p14="http://schemas.microsoft.com/office/powerpoint/2010/main" val="31048138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Exercise</a:t>
            </a:r>
          </a:p>
        </p:txBody>
      </p:sp>
      <p:sp>
        <p:nvSpPr>
          <p:cNvPr id="3" name="Content Placeholder 2"/>
          <p:cNvSpPr>
            <a:spLocks noGrp="1"/>
          </p:cNvSpPr>
          <p:nvPr>
            <p:ph idx="1"/>
          </p:nvPr>
        </p:nvSpPr>
        <p:spPr/>
        <p:txBody>
          <a:bodyPr>
            <a:normAutofit fontScale="77500" lnSpcReduction="20000"/>
          </a:bodyPr>
          <a:lstStyle/>
          <a:p>
            <a:r>
              <a:rPr lang="en-US" dirty="0" smtClean="0"/>
              <a:t>Write a </a:t>
            </a:r>
            <a:r>
              <a:rPr lang="en-US" dirty="0" err="1" smtClean="0"/>
              <a:t>funtion</a:t>
            </a:r>
            <a:r>
              <a:rPr lang="en-US" dirty="0" smtClean="0"/>
              <a:t> </a:t>
            </a:r>
            <a:r>
              <a:rPr lang="en-US" dirty="0" err="1" smtClean="0"/>
              <a:t>num_freq</a:t>
            </a:r>
            <a:r>
              <a:rPr lang="en-US" dirty="0" smtClean="0"/>
              <a:t>() that takes a list of integers as an input and prints out the number of times each number is present in that list. </a:t>
            </a:r>
            <a:endParaRPr lang="en-US" sz="2800" dirty="0" smtClean="0">
              <a:latin typeface="Courier"/>
              <a:cs typeface="Courier"/>
            </a:endParaRPr>
          </a:p>
          <a:p>
            <a:pPr marL="82296" indent="0">
              <a:buNone/>
            </a:pPr>
            <a:endParaRPr lang="en-US" sz="2400" dirty="0" smtClean="0">
              <a:latin typeface="Courier"/>
              <a:cs typeface="Courier"/>
            </a:endParaRPr>
          </a:p>
          <a:p>
            <a:pPr marL="82296" indent="0">
              <a:buNone/>
            </a:pPr>
            <a:r>
              <a:rPr lang="en-US" sz="2400" dirty="0" err="1" smtClean="0">
                <a:cs typeface="Courier"/>
              </a:rPr>
              <a:t>def</a:t>
            </a:r>
            <a:r>
              <a:rPr lang="en-US" sz="2400" dirty="0" smtClean="0">
                <a:cs typeface="Courier"/>
              </a:rPr>
              <a:t> </a:t>
            </a:r>
            <a:r>
              <a:rPr lang="en-US" sz="2400" dirty="0" err="1" smtClean="0">
                <a:cs typeface="Courier"/>
              </a:rPr>
              <a:t>num_freq</a:t>
            </a:r>
            <a:r>
              <a:rPr lang="en-US" sz="2400" dirty="0" smtClean="0">
                <a:cs typeface="Courier"/>
              </a:rPr>
              <a:t>(list1)</a:t>
            </a:r>
            <a:r>
              <a:rPr lang="en-US" sz="2400" dirty="0">
                <a:cs typeface="Courier"/>
              </a:rPr>
              <a:t>:  </a:t>
            </a:r>
            <a:endParaRPr lang="en-US" sz="2400" dirty="0" smtClean="0">
              <a:cs typeface="Courier"/>
            </a:endParaRPr>
          </a:p>
          <a:p>
            <a:pPr marL="402336" lvl="1" indent="0">
              <a:buNone/>
            </a:pPr>
            <a:r>
              <a:rPr lang="en-US" sz="2400" dirty="0" smtClean="0">
                <a:cs typeface="Courier"/>
              </a:rPr>
              <a:t># </a:t>
            </a:r>
            <a:r>
              <a:rPr lang="en-US" sz="2400" dirty="0">
                <a:cs typeface="Courier"/>
              </a:rPr>
              <a:t>+++your code here+++  </a:t>
            </a:r>
            <a:endParaRPr lang="en-US" sz="2400" dirty="0" smtClean="0">
              <a:cs typeface="Courier"/>
            </a:endParaRPr>
          </a:p>
          <a:p>
            <a:pPr marL="128016" indent="0">
              <a:buNone/>
            </a:pPr>
            <a:endParaRPr lang="en-US" sz="2400" dirty="0" smtClean="0">
              <a:latin typeface="Courier"/>
              <a:cs typeface="Courier"/>
            </a:endParaRPr>
          </a:p>
          <a:p>
            <a:pPr marL="128016" indent="0">
              <a:buNone/>
            </a:pPr>
            <a:r>
              <a:rPr lang="en-US" sz="2400" dirty="0" err="1" smtClean="0">
                <a:latin typeface="Courier"/>
                <a:cs typeface="Courier"/>
              </a:rPr>
              <a:t>Eg</a:t>
            </a:r>
            <a:r>
              <a:rPr lang="en-US" sz="2400" dirty="0" smtClean="0">
                <a:latin typeface="Courier"/>
                <a:cs typeface="Courier"/>
              </a:rPr>
              <a:t>: </a:t>
            </a:r>
            <a:r>
              <a:rPr lang="en-US" sz="2400" dirty="0" err="1" smtClean="0">
                <a:latin typeface="Courier"/>
                <a:cs typeface="Courier"/>
              </a:rPr>
              <a:t>num_freq</a:t>
            </a:r>
            <a:r>
              <a:rPr lang="en-US" sz="2400" dirty="0" smtClean="0">
                <a:latin typeface="Courier"/>
                <a:cs typeface="Courier"/>
              </a:rPr>
              <a:t>([1,2,6,1,1,3,4,6,0,3,4]) should output the following:</a:t>
            </a:r>
          </a:p>
          <a:p>
            <a:pPr marL="128016" indent="0">
              <a:buNone/>
            </a:pPr>
            <a:r>
              <a:rPr lang="en-US" sz="2400" dirty="0" smtClean="0">
                <a:latin typeface="Courier"/>
                <a:cs typeface="Courier"/>
              </a:rPr>
              <a:t>1 appears 3 times</a:t>
            </a:r>
          </a:p>
          <a:p>
            <a:pPr marL="128016" indent="0">
              <a:buNone/>
            </a:pPr>
            <a:r>
              <a:rPr lang="en-US" sz="2400" dirty="0" smtClean="0">
                <a:latin typeface="Courier"/>
                <a:cs typeface="Courier"/>
              </a:rPr>
              <a:t>2 appears 1 time</a:t>
            </a:r>
          </a:p>
          <a:p>
            <a:pPr marL="128016" indent="0">
              <a:buNone/>
            </a:pPr>
            <a:r>
              <a:rPr lang="en-US" sz="2400" dirty="0" smtClean="0">
                <a:latin typeface="Courier"/>
                <a:cs typeface="Courier"/>
              </a:rPr>
              <a:t>6 appears 2 times</a:t>
            </a:r>
          </a:p>
          <a:p>
            <a:pPr marL="128016" indent="0">
              <a:buNone/>
            </a:pPr>
            <a:r>
              <a:rPr lang="en-US" sz="2400" dirty="0" smtClean="0">
                <a:latin typeface="Courier"/>
                <a:cs typeface="Courier"/>
              </a:rPr>
              <a:t>3 appears 2 times</a:t>
            </a:r>
          </a:p>
          <a:p>
            <a:pPr marL="128016" indent="0">
              <a:buNone/>
            </a:pPr>
            <a:r>
              <a:rPr lang="en-US" sz="2400" dirty="0" smtClean="0">
                <a:latin typeface="Courier"/>
                <a:cs typeface="Courier"/>
              </a:rPr>
              <a:t>4 appears 2 times</a:t>
            </a:r>
          </a:p>
          <a:p>
            <a:pPr marL="128016" indent="0">
              <a:buNone/>
            </a:pPr>
            <a:r>
              <a:rPr lang="en-US" sz="2400" dirty="0" smtClean="0">
                <a:latin typeface="Courier"/>
                <a:cs typeface="Courier"/>
              </a:rPr>
              <a:t>0 appears 1 time</a:t>
            </a:r>
            <a:endParaRPr lang="en-US" sz="2400" dirty="0">
              <a:latin typeface="Courier"/>
              <a:cs typeface="Courier"/>
            </a:endParaRPr>
          </a:p>
        </p:txBody>
      </p:sp>
    </p:spTree>
    <p:extLst>
      <p:ext uri="{BB962C8B-B14F-4D97-AF65-F5344CB8AC3E}">
        <p14:creationId xmlns:p14="http://schemas.microsoft.com/office/powerpoint/2010/main" val="22383618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Exercise</a:t>
            </a:r>
          </a:p>
        </p:txBody>
      </p:sp>
      <p:sp>
        <p:nvSpPr>
          <p:cNvPr id="3" name="Content Placeholder 2"/>
          <p:cNvSpPr>
            <a:spLocks noGrp="1"/>
          </p:cNvSpPr>
          <p:nvPr>
            <p:ph idx="1"/>
          </p:nvPr>
        </p:nvSpPr>
        <p:spPr/>
        <p:txBody>
          <a:bodyPr>
            <a:normAutofit fontScale="55000" lnSpcReduction="20000"/>
          </a:bodyPr>
          <a:lstStyle/>
          <a:p>
            <a:r>
              <a:rPr lang="en-US" dirty="0" smtClean="0"/>
              <a:t>Implement the following python’s inbuilt methods on lists:</a:t>
            </a:r>
          </a:p>
          <a:p>
            <a:pPr lvl="1"/>
            <a:r>
              <a:rPr lang="en-US" dirty="0" err="1"/>
              <a:t>d</a:t>
            </a:r>
            <a:r>
              <a:rPr lang="en-US" dirty="0" err="1" smtClean="0"/>
              <a:t>ef</a:t>
            </a:r>
            <a:r>
              <a:rPr lang="en-US" dirty="0" smtClean="0"/>
              <a:t> </a:t>
            </a:r>
            <a:r>
              <a:rPr lang="en-US" dirty="0" err="1" smtClean="0"/>
              <a:t>len</a:t>
            </a:r>
            <a:r>
              <a:rPr lang="en-US" dirty="0" smtClean="0"/>
              <a:t>(</a:t>
            </a:r>
            <a:r>
              <a:rPr lang="en-US" dirty="0" err="1" smtClean="0"/>
              <a:t>lst</a:t>
            </a:r>
            <a:r>
              <a:rPr lang="en-US" dirty="0" smtClean="0"/>
              <a:t>): Accept a list as an input and returns its length. </a:t>
            </a:r>
          </a:p>
          <a:p>
            <a:pPr lvl="1"/>
            <a:r>
              <a:rPr lang="en-US" dirty="0" err="1"/>
              <a:t>def</a:t>
            </a:r>
            <a:r>
              <a:rPr lang="en-US" dirty="0"/>
              <a:t> </a:t>
            </a:r>
            <a:r>
              <a:rPr lang="en-US" dirty="0" smtClean="0"/>
              <a:t>min(</a:t>
            </a:r>
            <a:r>
              <a:rPr lang="en-US" dirty="0" err="1"/>
              <a:t>lst</a:t>
            </a:r>
            <a:r>
              <a:rPr lang="en-US" dirty="0"/>
              <a:t>): Accept a list </a:t>
            </a:r>
            <a:r>
              <a:rPr lang="en-US" dirty="0" smtClean="0"/>
              <a:t>as </a:t>
            </a:r>
            <a:r>
              <a:rPr lang="en-US" dirty="0"/>
              <a:t>an input and returns its </a:t>
            </a:r>
            <a:r>
              <a:rPr lang="en-US" dirty="0" smtClean="0"/>
              <a:t>minimum value.</a:t>
            </a:r>
          </a:p>
          <a:p>
            <a:pPr lvl="1"/>
            <a:r>
              <a:rPr lang="en-US" dirty="0" err="1"/>
              <a:t>def</a:t>
            </a:r>
            <a:r>
              <a:rPr lang="en-US" dirty="0"/>
              <a:t> </a:t>
            </a:r>
            <a:r>
              <a:rPr lang="en-US" dirty="0" smtClean="0"/>
              <a:t>max(</a:t>
            </a:r>
            <a:r>
              <a:rPr lang="en-US" dirty="0" err="1"/>
              <a:t>lst</a:t>
            </a:r>
            <a:r>
              <a:rPr lang="en-US" dirty="0"/>
              <a:t>): Accept a list </a:t>
            </a:r>
            <a:r>
              <a:rPr lang="en-US" dirty="0" smtClean="0"/>
              <a:t>as an </a:t>
            </a:r>
            <a:r>
              <a:rPr lang="en-US" dirty="0"/>
              <a:t>input and returns its </a:t>
            </a:r>
            <a:r>
              <a:rPr lang="en-US" dirty="0" smtClean="0"/>
              <a:t>maximum value.</a:t>
            </a:r>
          </a:p>
          <a:p>
            <a:pPr lvl="1"/>
            <a:r>
              <a:rPr lang="en-US" dirty="0" err="1"/>
              <a:t>d</a:t>
            </a:r>
            <a:r>
              <a:rPr lang="en-US" dirty="0" err="1" smtClean="0"/>
              <a:t>ef</a:t>
            </a:r>
            <a:r>
              <a:rPr lang="en-US" dirty="0" smtClean="0"/>
              <a:t> append(</a:t>
            </a:r>
            <a:r>
              <a:rPr lang="en-US" dirty="0" err="1" smtClean="0"/>
              <a:t>lst</a:t>
            </a:r>
            <a:r>
              <a:rPr lang="en-US" dirty="0" smtClean="0"/>
              <a:t>, element)</a:t>
            </a:r>
            <a:r>
              <a:rPr lang="en-US" dirty="0"/>
              <a:t>: Accept a </a:t>
            </a:r>
            <a:r>
              <a:rPr lang="en-US" dirty="0" smtClean="0"/>
              <a:t>list and an element as inputs, append that element at the end of the list and return the new list.</a:t>
            </a:r>
          </a:p>
          <a:p>
            <a:pPr lvl="1"/>
            <a:r>
              <a:rPr lang="en-US" dirty="0" err="1"/>
              <a:t>def</a:t>
            </a:r>
            <a:r>
              <a:rPr lang="en-US" dirty="0"/>
              <a:t> </a:t>
            </a:r>
            <a:r>
              <a:rPr lang="en-US" dirty="0" smtClean="0"/>
              <a:t>insert(</a:t>
            </a:r>
            <a:r>
              <a:rPr lang="en-US" dirty="0" err="1"/>
              <a:t>lst</a:t>
            </a:r>
            <a:r>
              <a:rPr lang="en-US" dirty="0"/>
              <a:t>, </a:t>
            </a:r>
            <a:r>
              <a:rPr lang="en-US" dirty="0" smtClean="0"/>
              <a:t>element, position)</a:t>
            </a:r>
            <a:r>
              <a:rPr lang="en-US" dirty="0"/>
              <a:t>: Accept a </a:t>
            </a:r>
            <a:r>
              <a:rPr lang="en-US" dirty="0" smtClean="0"/>
              <a:t>list, an element, and a number as inputs, insert the element into that list at the specified position, and </a:t>
            </a:r>
            <a:r>
              <a:rPr lang="en-US" dirty="0"/>
              <a:t>return the new </a:t>
            </a:r>
            <a:r>
              <a:rPr lang="en-US" dirty="0" smtClean="0"/>
              <a:t>list.</a:t>
            </a:r>
          </a:p>
          <a:p>
            <a:pPr lvl="1"/>
            <a:r>
              <a:rPr lang="en-US" dirty="0" err="1"/>
              <a:t>def</a:t>
            </a:r>
            <a:r>
              <a:rPr lang="en-US" dirty="0"/>
              <a:t> </a:t>
            </a:r>
            <a:r>
              <a:rPr lang="en-US" dirty="0" smtClean="0"/>
              <a:t>index(</a:t>
            </a:r>
            <a:r>
              <a:rPr lang="en-US" dirty="0" err="1"/>
              <a:t>lst</a:t>
            </a:r>
            <a:r>
              <a:rPr lang="en-US" dirty="0"/>
              <a:t>, </a:t>
            </a:r>
            <a:r>
              <a:rPr lang="en-US" dirty="0" smtClean="0"/>
              <a:t>element)</a:t>
            </a:r>
            <a:r>
              <a:rPr lang="en-US" dirty="0"/>
              <a:t>: Accept a list and an element </a:t>
            </a:r>
            <a:r>
              <a:rPr lang="en-US" dirty="0" smtClean="0"/>
              <a:t>as inputs, and return the position at which that element appears in the list.</a:t>
            </a:r>
          </a:p>
          <a:p>
            <a:pPr lvl="2"/>
            <a:r>
              <a:rPr lang="en-US" dirty="0" smtClean="0"/>
              <a:t>If the element is not present in the list, return </a:t>
            </a:r>
            <a:r>
              <a:rPr lang="en-US" dirty="0" smtClean="0">
                <a:latin typeface="Courier New"/>
                <a:cs typeface="Courier New"/>
              </a:rPr>
              <a:t>-1</a:t>
            </a:r>
            <a:r>
              <a:rPr lang="en-US" dirty="0" smtClean="0"/>
              <a:t>.</a:t>
            </a:r>
          </a:p>
          <a:p>
            <a:pPr lvl="1"/>
            <a:r>
              <a:rPr lang="en-US" dirty="0" err="1"/>
              <a:t>def</a:t>
            </a:r>
            <a:r>
              <a:rPr lang="en-US" dirty="0"/>
              <a:t> </a:t>
            </a:r>
            <a:r>
              <a:rPr lang="en-US" dirty="0" smtClean="0"/>
              <a:t>count(</a:t>
            </a:r>
            <a:r>
              <a:rPr lang="en-US" dirty="0" err="1"/>
              <a:t>lst</a:t>
            </a:r>
            <a:r>
              <a:rPr lang="en-US" dirty="0"/>
              <a:t>, element): Accept a list and an element as inputs, and return </a:t>
            </a:r>
            <a:r>
              <a:rPr lang="en-US" dirty="0" smtClean="0"/>
              <a:t>the number of times the element appears in the list.</a:t>
            </a:r>
          </a:p>
          <a:p>
            <a:pPr marL="402336" lvl="1" indent="0">
              <a:buNone/>
            </a:pPr>
            <a:endParaRPr lang="en-US" dirty="0"/>
          </a:p>
          <a:p>
            <a:pPr marL="402336" lvl="1" indent="0">
              <a:buNone/>
            </a:pPr>
            <a:endParaRPr lang="en-US" dirty="0" smtClean="0"/>
          </a:p>
          <a:p>
            <a:pPr marL="402336" lvl="1" indent="0">
              <a:buNone/>
            </a:pPr>
            <a:r>
              <a:rPr lang="en-US" dirty="0" smtClean="0"/>
              <a:t>Please do not use the corresponding inbuilt methods. Instead iterate thru the list using ‘for’ loop and determine the necessary outputs.</a:t>
            </a:r>
            <a:endParaRPr lang="en-US" dirty="0"/>
          </a:p>
          <a:p>
            <a:pPr lvl="1"/>
            <a:endParaRPr lang="en-US" dirty="0" smtClean="0"/>
          </a:p>
          <a:p>
            <a:pPr lvl="1"/>
            <a:endParaRPr lang="en-US" sz="2400" dirty="0" smtClean="0">
              <a:latin typeface="Courier"/>
              <a:cs typeface="Courier"/>
            </a:endParaRPr>
          </a:p>
        </p:txBody>
      </p:sp>
    </p:spTree>
    <p:extLst>
      <p:ext uri="{BB962C8B-B14F-4D97-AF65-F5344CB8AC3E}">
        <p14:creationId xmlns:p14="http://schemas.microsoft.com/office/powerpoint/2010/main" val="36554209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p:txBody>
          <a:bodyPr>
            <a:normAutofit/>
          </a:bodyPr>
          <a:lstStyle/>
          <a:p>
            <a:r>
              <a:rPr lang="en-US" dirty="0" smtClean="0"/>
              <a:t>Anything </a:t>
            </a:r>
            <a:r>
              <a:rPr lang="en-US" dirty="0"/>
              <a:t>following a # symbol in a Python file is a comment and is disregarded by the language. </a:t>
            </a:r>
            <a:r>
              <a:rPr lang="en-US" dirty="0" err="1" smtClean="0"/>
              <a:t>Eg</a:t>
            </a:r>
            <a:r>
              <a:rPr lang="en-US" dirty="0" smtClean="0"/>
              <a:t>:</a:t>
            </a:r>
          </a:p>
          <a:p>
            <a:pPr marL="457200" lvl="1" indent="0">
              <a:buNone/>
            </a:pPr>
            <a:r>
              <a:rPr lang="pl-PL" dirty="0" smtClean="0">
                <a:latin typeface="Courier"/>
                <a:cs typeface="Courier"/>
              </a:rPr>
              <a:t>	</a:t>
            </a:r>
            <a:r>
              <a:rPr lang="pl-PL" dirty="0" smtClean="0">
                <a:latin typeface="Courier New"/>
                <a:cs typeface="Courier New"/>
              </a:rPr>
              <a:t>x </a:t>
            </a:r>
            <a:r>
              <a:rPr lang="pl-PL" dirty="0">
                <a:latin typeface="Courier New"/>
                <a:cs typeface="Courier New"/>
              </a:rPr>
              <a:t>= 3 # </a:t>
            </a:r>
            <a:r>
              <a:rPr lang="pl-PL" dirty="0" err="1">
                <a:latin typeface="Courier New"/>
                <a:cs typeface="Courier New"/>
              </a:rPr>
              <a:t>Now</a:t>
            </a:r>
            <a:r>
              <a:rPr lang="pl-PL" dirty="0">
                <a:latin typeface="Courier New"/>
                <a:cs typeface="Courier New"/>
              </a:rPr>
              <a:t> x </a:t>
            </a:r>
            <a:r>
              <a:rPr lang="pl-PL" dirty="0" err="1">
                <a:latin typeface="Courier New"/>
                <a:cs typeface="Courier New"/>
              </a:rPr>
              <a:t>is</a:t>
            </a:r>
            <a:r>
              <a:rPr lang="pl-PL" dirty="0">
                <a:latin typeface="Courier New"/>
                <a:cs typeface="Courier New"/>
              </a:rPr>
              <a:t> 3 </a:t>
            </a:r>
            <a:endParaRPr lang="en-US" dirty="0" smtClean="0">
              <a:latin typeface="Courier New"/>
              <a:cs typeface="Courier New"/>
            </a:endParaRPr>
          </a:p>
          <a:p>
            <a:pPr lvl="1"/>
            <a:endParaRPr lang="en-US" dirty="0" smtClean="0"/>
          </a:p>
          <a:p>
            <a:r>
              <a:rPr lang="en-US" dirty="0" smtClean="0"/>
              <a:t>Exception: If the # character appears in a string, the following text is not treated as a comment. </a:t>
            </a:r>
            <a:r>
              <a:rPr lang="en-US" dirty="0" err="1" smtClean="0"/>
              <a:t>Eg</a:t>
            </a:r>
            <a:r>
              <a:rPr lang="en-US" dirty="0" smtClean="0"/>
              <a:t>:</a:t>
            </a:r>
            <a:br>
              <a:rPr lang="en-US" dirty="0" smtClean="0"/>
            </a:br>
            <a:r>
              <a:rPr lang="en-US" dirty="0" smtClean="0"/>
              <a:t>	</a:t>
            </a:r>
            <a:r>
              <a:rPr lang="en-US" sz="2800" dirty="0" smtClean="0">
                <a:latin typeface="Courier New"/>
                <a:cs typeface="Courier New"/>
              </a:rPr>
              <a:t>x </a:t>
            </a:r>
            <a:r>
              <a:rPr lang="en-US" sz="2800" dirty="0">
                <a:latin typeface="Courier New"/>
                <a:cs typeface="Courier New"/>
              </a:rPr>
              <a:t>= "# This is not </a:t>
            </a:r>
            <a:r>
              <a:rPr lang="en-US" sz="2800" dirty="0" smtClean="0">
                <a:latin typeface="Courier New"/>
                <a:cs typeface="Courier New"/>
              </a:rPr>
              <a:t>a comment</a:t>
            </a:r>
            <a:r>
              <a:rPr lang="en-US" sz="2800" dirty="0">
                <a:latin typeface="Courier New"/>
                <a:cs typeface="Courier New"/>
              </a:rPr>
              <a:t>"</a:t>
            </a:r>
            <a:r>
              <a:rPr lang="en-US" dirty="0">
                <a:latin typeface="Courier New"/>
                <a:cs typeface="Courier New"/>
              </a:rPr>
              <a:t> </a:t>
            </a:r>
          </a:p>
        </p:txBody>
      </p:sp>
    </p:spTree>
    <p:extLst>
      <p:ext uri="{BB962C8B-B14F-4D97-AF65-F5344CB8AC3E}">
        <p14:creationId xmlns:p14="http://schemas.microsoft.com/office/powerpoint/2010/main" val="19577281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Assignments</a:t>
            </a:r>
            <a:endParaRPr lang="en-US" dirty="0"/>
          </a:p>
        </p:txBody>
      </p:sp>
      <p:sp>
        <p:nvSpPr>
          <p:cNvPr id="3" name="Content Placeholder 2"/>
          <p:cNvSpPr>
            <a:spLocks noGrp="1"/>
          </p:cNvSpPr>
          <p:nvPr>
            <p:ph idx="1"/>
          </p:nvPr>
        </p:nvSpPr>
        <p:spPr/>
        <p:txBody>
          <a:bodyPr>
            <a:normAutofit/>
          </a:bodyPr>
          <a:lstStyle/>
          <a:p>
            <a:r>
              <a:rPr lang="en-US" dirty="0" smtClean="0"/>
              <a:t>Code </a:t>
            </a:r>
            <a:r>
              <a:rPr lang="en-US" dirty="0"/>
              <a:t>to create a variable </a:t>
            </a:r>
            <a:r>
              <a:rPr lang="en-US" dirty="0" smtClean="0"/>
              <a:t>‘</a:t>
            </a:r>
            <a:r>
              <a:rPr lang="en-US" dirty="0" smtClean="0">
                <a:latin typeface="Courier New"/>
                <a:cs typeface="Courier New"/>
              </a:rPr>
              <a:t>x</a:t>
            </a:r>
            <a:r>
              <a:rPr lang="en-US" dirty="0" smtClean="0"/>
              <a:t>’ </a:t>
            </a:r>
            <a:r>
              <a:rPr lang="en-US" dirty="0"/>
              <a:t>and assign the value 5 to </a:t>
            </a:r>
            <a:r>
              <a:rPr lang="en-US" dirty="0" smtClean="0"/>
              <a:t>‘</a:t>
            </a:r>
            <a:r>
              <a:rPr lang="en-US" dirty="0">
                <a:latin typeface="Courier New"/>
                <a:cs typeface="Courier New"/>
              </a:rPr>
              <a:t>x</a:t>
            </a:r>
            <a:r>
              <a:rPr lang="en-US" dirty="0" smtClean="0"/>
              <a:t>’ is:</a:t>
            </a:r>
            <a:br>
              <a:rPr lang="en-US" dirty="0" smtClean="0"/>
            </a:br>
            <a:r>
              <a:rPr lang="en-US" dirty="0" smtClean="0"/>
              <a:t>	</a:t>
            </a:r>
            <a:r>
              <a:rPr lang="en-US" dirty="0" smtClean="0">
                <a:latin typeface="Courier New"/>
                <a:cs typeface="Courier New"/>
              </a:rPr>
              <a:t>&gt;</a:t>
            </a:r>
            <a:r>
              <a:rPr lang="en-US" dirty="0">
                <a:latin typeface="Courier New"/>
                <a:cs typeface="Courier New"/>
              </a:rPr>
              <a:t>&gt;&gt; x </a:t>
            </a:r>
            <a:r>
              <a:rPr lang="en-US" dirty="0" smtClean="0">
                <a:latin typeface="Courier New"/>
                <a:cs typeface="Courier New"/>
              </a:rPr>
              <a:t>= 5</a:t>
            </a:r>
          </a:p>
          <a:p>
            <a:r>
              <a:rPr lang="en-US" dirty="0" smtClean="0"/>
              <a:t>Note there is no delimiter (</a:t>
            </a:r>
            <a:r>
              <a:rPr lang="en-US" dirty="0" err="1" smtClean="0"/>
              <a:t>Eg</a:t>
            </a:r>
            <a:r>
              <a:rPr lang="en-US" dirty="0" smtClean="0"/>
              <a:t>: a semi-colon) at the end of the statement.</a:t>
            </a:r>
          </a:p>
          <a:p>
            <a:r>
              <a:rPr lang="en-US" dirty="0" smtClean="0"/>
              <a:t>Note that you do not have to specify the type of variable (</a:t>
            </a:r>
            <a:r>
              <a:rPr lang="en-US" dirty="0" err="1" smtClean="0"/>
              <a:t>eg</a:t>
            </a:r>
            <a:r>
              <a:rPr lang="en-US" dirty="0" smtClean="0"/>
              <a:t>: </a:t>
            </a:r>
            <a:r>
              <a:rPr lang="en-US" dirty="0" err="1" smtClean="0"/>
              <a:t>int</a:t>
            </a:r>
            <a:r>
              <a:rPr lang="en-US" dirty="0" smtClean="0"/>
              <a:t>)</a:t>
            </a:r>
          </a:p>
        </p:txBody>
      </p:sp>
    </p:spTree>
    <p:extLst>
      <p:ext uri="{BB962C8B-B14F-4D97-AF65-F5344CB8AC3E}">
        <p14:creationId xmlns:p14="http://schemas.microsoft.com/office/powerpoint/2010/main" val="23904832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same variable ‘x’ can be immediately assigned to another data type, a string for example:</a:t>
            </a:r>
            <a:br>
              <a:rPr lang="en-US" dirty="0" smtClean="0"/>
            </a:br>
            <a:r>
              <a:rPr lang="en-US" dirty="0" smtClean="0"/>
              <a:t/>
            </a:r>
            <a:br>
              <a:rPr lang="en-US" dirty="0" smtClean="0"/>
            </a:br>
            <a:r>
              <a:rPr lang="en-US" dirty="0" smtClean="0"/>
              <a:t>	</a:t>
            </a:r>
            <a:r>
              <a:rPr lang="en-US" dirty="0">
                <a:latin typeface="Courier New"/>
                <a:cs typeface="Courier New"/>
              </a:rPr>
              <a:t>&gt;&gt;&gt; x </a:t>
            </a:r>
            <a:r>
              <a:rPr lang="en-US" dirty="0" smtClean="0">
                <a:latin typeface="Courier New"/>
                <a:cs typeface="Courier New"/>
              </a:rPr>
              <a:t>= 5</a:t>
            </a:r>
            <a:br>
              <a:rPr lang="en-US" dirty="0" smtClean="0">
                <a:latin typeface="Courier New"/>
                <a:cs typeface="Courier New"/>
              </a:rPr>
            </a:br>
            <a:r>
              <a:rPr lang="en-US" dirty="0" smtClean="0">
                <a:latin typeface="Courier New"/>
                <a:cs typeface="Courier New"/>
              </a:rPr>
              <a:t>	</a:t>
            </a:r>
            <a:r>
              <a:rPr lang="en-US" dirty="0">
                <a:latin typeface="Courier New"/>
                <a:cs typeface="Courier New"/>
              </a:rPr>
              <a:t>&gt;&gt;&gt; x </a:t>
            </a:r>
            <a:r>
              <a:rPr lang="en-US" dirty="0" smtClean="0">
                <a:latin typeface="Courier New"/>
                <a:cs typeface="Courier New"/>
              </a:rPr>
              <a:t>= ‘hello’</a:t>
            </a:r>
            <a:br>
              <a:rPr lang="en-US" dirty="0" smtClean="0">
                <a:latin typeface="Courier New"/>
                <a:cs typeface="Courier New"/>
              </a:rPr>
            </a:br>
            <a:endParaRPr lang="en-US" dirty="0" smtClean="0">
              <a:latin typeface="Courier New"/>
              <a:cs typeface="Courier New"/>
            </a:endParaRPr>
          </a:p>
          <a:p>
            <a:r>
              <a:rPr lang="en-US" dirty="0" smtClean="0"/>
              <a:t>The variable can be deleted to remove it from Python’s memory:</a:t>
            </a:r>
            <a:br>
              <a:rPr lang="en-US" dirty="0" smtClean="0"/>
            </a:br>
            <a:r>
              <a:rPr lang="en-US" dirty="0" smtClean="0"/>
              <a:t>	</a:t>
            </a:r>
            <a:r>
              <a:rPr lang="en-US" dirty="0" smtClean="0">
                <a:latin typeface="Courier New"/>
                <a:cs typeface="Courier New"/>
              </a:rPr>
              <a:t>&gt;</a:t>
            </a:r>
            <a:r>
              <a:rPr lang="en-US" dirty="0">
                <a:latin typeface="Courier New"/>
                <a:cs typeface="Courier New"/>
              </a:rPr>
              <a:t>&gt;&gt; x = </a:t>
            </a:r>
            <a:r>
              <a:rPr lang="en-US" dirty="0" smtClean="0">
                <a:latin typeface="Courier New"/>
                <a:cs typeface="Courier New"/>
              </a:rPr>
              <a:t>5</a:t>
            </a:r>
            <a:br>
              <a:rPr lang="en-US" dirty="0" smtClean="0">
                <a:latin typeface="Courier New"/>
                <a:cs typeface="Courier New"/>
              </a:rPr>
            </a:br>
            <a:r>
              <a:rPr lang="en-US" dirty="0" smtClean="0">
                <a:latin typeface="Courier New"/>
                <a:cs typeface="Courier New"/>
              </a:rPr>
              <a:t>	&gt;&gt;&gt; print(x)</a:t>
            </a:r>
            <a:br>
              <a:rPr lang="en-US" dirty="0" smtClean="0">
                <a:latin typeface="Courier New"/>
                <a:cs typeface="Courier New"/>
              </a:rPr>
            </a:br>
            <a:r>
              <a:rPr lang="en-US" dirty="0" smtClean="0">
                <a:latin typeface="Courier New"/>
                <a:cs typeface="Courier New"/>
              </a:rPr>
              <a:t>	5</a:t>
            </a:r>
            <a:br>
              <a:rPr lang="en-US" dirty="0" smtClean="0">
                <a:latin typeface="Courier New"/>
                <a:cs typeface="Courier New"/>
              </a:rPr>
            </a:br>
            <a:r>
              <a:rPr lang="en-US" dirty="0" smtClean="0">
                <a:latin typeface="Courier New"/>
                <a:cs typeface="Courier New"/>
              </a:rPr>
              <a:t>	&gt;&gt;&gt; del x</a:t>
            </a:r>
            <a:br>
              <a:rPr lang="en-US" dirty="0" smtClean="0">
                <a:latin typeface="Courier New"/>
                <a:cs typeface="Courier New"/>
              </a:rPr>
            </a:br>
            <a:r>
              <a:rPr lang="en-US" dirty="0" smtClean="0">
                <a:latin typeface="Courier New"/>
                <a:cs typeface="Courier New"/>
              </a:rPr>
              <a:t>	&gt;&gt;&gt; print(x)</a:t>
            </a:r>
            <a:br>
              <a:rPr lang="en-US" dirty="0" smtClean="0">
                <a:latin typeface="Courier New"/>
                <a:cs typeface="Courier New"/>
              </a:rPr>
            </a:br>
            <a:r>
              <a:rPr lang="en-US" dirty="0" smtClean="0">
                <a:latin typeface="Courier New"/>
                <a:cs typeface="Courier New"/>
              </a:rPr>
              <a:t>	</a:t>
            </a:r>
            <a:r>
              <a:rPr lang="en-US" dirty="0" err="1" smtClean="0">
                <a:latin typeface="Courier New"/>
                <a:cs typeface="Courier New"/>
              </a:rPr>
              <a:t>Traceback</a:t>
            </a:r>
            <a:r>
              <a:rPr lang="en-US" dirty="0" smtClean="0">
                <a:latin typeface="Courier New"/>
                <a:cs typeface="Courier New"/>
              </a:rPr>
              <a:t> (most recent call last): </a:t>
            </a:r>
            <a:br>
              <a:rPr lang="en-US" dirty="0" smtClean="0">
                <a:latin typeface="Courier New"/>
                <a:cs typeface="Courier New"/>
              </a:rPr>
            </a:br>
            <a:r>
              <a:rPr lang="en-US" dirty="0" smtClean="0">
                <a:latin typeface="Courier New"/>
                <a:cs typeface="Courier New"/>
              </a:rPr>
              <a:t>	File "&lt;</a:t>
            </a:r>
            <a:r>
              <a:rPr lang="en-US" dirty="0" err="1" smtClean="0">
                <a:latin typeface="Courier New"/>
                <a:cs typeface="Courier New"/>
              </a:rPr>
              <a:t>stdin</a:t>
            </a:r>
            <a:r>
              <a:rPr lang="en-US" dirty="0" smtClean="0">
                <a:latin typeface="Courier New"/>
                <a:cs typeface="Courier New"/>
              </a:rPr>
              <a:t>&gt;", line 1, in &lt;module&gt; 		</a:t>
            </a:r>
            <a:r>
              <a:rPr lang="en-US" dirty="0" err="1" smtClean="0">
                <a:latin typeface="Courier New"/>
                <a:cs typeface="Courier New"/>
              </a:rPr>
              <a:t>NameError</a:t>
            </a:r>
            <a:r>
              <a:rPr lang="en-US" dirty="0" smtClean="0">
                <a:latin typeface="Courier New"/>
                <a:cs typeface="Courier New"/>
              </a:rPr>
              <a:t>: name 'x' is not defined </a:t>
            </a:r>
            <a:br>
              <a:rPr lang="en-US" dirty="0" smtClean="0">
                <a:latin typeface="Courier New"/>
                <a:cs typeface="Courier New"/>
              </a:rPr>
            </a:br>
            <a:r>
              <a:rPr lang="en-US" dirty="0" smtClean="0">
                <a:latin typeface="Courier New"/>
                <a:cs typeface="Courier New"/>
              </a:rPr>
              <a:t>	&gt;&gt;&gt; </a:t>
            </a:r>
          </a:p>
          <a:p>
            <a:pPr marL="0" indent="0">
              <a:buNone/>
            </a:pPr>
            <a:endParaRPr lang="en-US" dirty="0"/>
          </a:p>
        </p:txBody>
      </p:sp>
    </p:spTree>
    <p:extLst>
      <p:ext uri="{BB962C8B-B14F-4D97-AF65-F5344CB8AC3E}">
        <p14:creationId xmlns:p14="http://schemas.microsoft.com/office/powerpoint/2010/main" val="2112048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Most arithmetic expressions are similar to other languages. </a:t>
            </a:r>
            <a:r>
              <a:rPr lang="en-US" dirty="0" err="1" smtClean="0"/>
              <a:t>Eg</a:t>
            </a:r>
            <a:r>
              <a:rPr lang="en-US" dirty="0" smtClean="0"/>
              <a:t>:</a:t>
            </a:r>
            <a:br>
              <a:rPr lang="en-US" dirty="0" smtClean="0"/>
            </a:br>
            <a:r>
              <a:rPr lang="en-US" dirty="0" smtClean="0"/>
              <a:t>	</a:t>
            </a:r>
            <a:r>
              <a:rPr lang="en-US" dirty="0">
                <a:latin typeface="Courier New"/>
                <a:cs typeface="Courier New"/>
              </a:rPr>
              <a:t>&gt;&gt;&gt; x=</a:t>
            </a:r>
            <a:r>
              <a:rPr lang="en-US" dirty="0" smtClean="0">
                <a:latin typeface="Courier New"/>
                <a:cs typeface="Courier New"/>
              </a:rPr>
              <a:t>3</a:t>
            </a:r>
            <a:br>
              <a:rPr lang="en-US" dirty="0" smtClean="0">
                <a:latin typeface="Courier New"/>
                <a:cs typeface="Courier New"/>
              </a:rPr>
            </a:br>
            <a:r>
              <a:rPr lang="en-US" dirty="0" smtClean="0">
                <a:latin typeface="Courier New"/>
                <a:cs typeface="Courier New"/>
              </a:rPr>
              <a:t>	</a:t>
            </a:r>
            <a:r>
              <a:rPr lang="en-US" dirty="0">
                <a:latin typeface="Courier New"/>
                <a:cs typeface="Courier New"/>
              </a:rPr>
              <a:t>&gt;&gt;&gt; y=</a:t>
            </a:r>
            <a:r>
              <a:rPr lang="en-US" dirty="0" smtClean="0">
                <a:latin typeface="Courier New"/>
                <a:cs typeface="Courier New"/>
              </a:rPr>
              <a:t>5</a:t>
            </a:r>
            <a:br>
              <a:rPr lang="en-US" dirty="0" smtClean="0">
                <a:latin typeface="Courier New"/>
                <a:cs typeface="Courier New"/>
              </a:rPr>
            </a:br>
            <a:r>
              <a:rPr lang="en-US" dirty="0" smtClean="0">
                <a:latin typeface="Courier New"/>
                <a:cs typeface="Courier New"/>
              </a:rPr>
              <a:t>	</a:t>
            </a:r>
            <a:r>
              <a:rPr lang="en-US" dirty="0">
                <a:latin typeface="Courier New"/>
                <a:cs typeface="Courier New"/>
              </a:rPr>
              <a:t>&gt;&gt;&gt; z = (x + y) / 2</a:t>
            </a:r>
            <a:r>
              <a:rPr lang="en-US" dirty="0"/>
              <a:t> </a:t>
            </a:r>
            <a:endParaRPr lang="en-US" dirty="0" smtClean="0"/>
          </a:p>
          <a:p>
            <a:r>
              <a:rPr lang="en-US" dirty="0" smtClean="0"/>
              <a:t>Note, however, that the division (‘/’) operator returns a floating value. If you want the truncated integer, use ‘//’ instead.</a:t>
            </a:r>
            <a:br>
              <a:rPr lang="en-US" dirty="0" smtClean="0"/>
            </a:br>
            <a:r>
              <a:rPr lang="en-US" dirty="0" smtClean="0"/>
              <a:t>	</a:t>
            </a:r>
            <a:r>
              <a:rPr lang="en-US" dirty="0" smtClean="0">
                <a:latin typeface="Courier New"/>
                <a:cs typeface="Courier New"/>
              </a:rPr>
              <a:t>x = 3 / 2 	# Returns 1.5</a:t>
            </a:r>
            <a:br>
              <a:rPr lang="en-US" dirty="0" smtClean="0">
                <a:latin typeface="Courier New"/>
                <a:cs typeface="Courier New"/>
              </a:rPr>
            </a:br>
            <a:r>
              <a:rPr lang="en-US" dirty="0" smtClean="0">
                <a:latin typeface="Courier New"/>
                <a:cs typeface="Courier New"/>
              </a:rPr>
              <a:t>	x = 7 // 2	# Returns 3</a:t>
            </a:r>
          </a:p>
          <a:p>
            <a:pPr marL="402336" lvl="1" indent="0">
              <a:buNone/>
            </a:pPr>
            <a:r>
              <a:rPr lang="en-US" smtClean="0">
                <a:latin typeface="Courier New"/>
                <a:cs typeface="Courier New"/>
              </a:rPr>
              <a:t>   x </a:t>
            </a:r>
            <a:r>
              <a:rPr lang="en-US" dirty="0">
                <a:latin typeface="Courier New"/>
                <a:cs typeface="Courier New"/>
              </a:rPr>
              <a:t>= 7 </a:t>
            </a:r>
            <a:r>
              <a:rPr lang="en-US" dirty="0" smtClean="0">
                <a:latin typeface="Courier New"/>
                <a:cs typeface="Courier New"/>
              </a:rPr>
              <a:t>% </a:t>
            </a:r>
            <a:r>
              <a:rPr lang="en-US" dirty="0">
                <a:latin typeface="Courier New"/>
                <a:cs typeface="Courier New"/>
              </a:rPr>
              <a:t>2	# </a:t>
            </a:r>
            <a:r>
              <a:rPr lang="en-US">
                <a:latin typeface="Courier New"/>
                <a:cs typeface="Courier New"/>
              </a:rPr>
              <a:t>Returns </a:t>
            </a:r>
            <a:r>
              <a:rPr lang="en-US" smtClean="0">
                <a:latin typeface="Courier New"/>
                <a:cs typeface="Courier New"/>
              </a:rPr>
              <a:t>1</a:t>
            </a:r>
            <a:endParaRPr lang="en-US" dirty="0">
              <a:latin typeface="Courier New"/>
              <a:cs typeface="Courier New"/>
            </a:endParaRPr>
          </a:p>
          <a:p>
            <a:endParaRPr lang="en-US" dirty="0" smtClean="0">
              <a:latin typeface="Courier New"/>
              <a:cs typeface="Courier New"/>
            </a:endParaRPr>
          </a:p>
        </p:txBody>
      </p:sp>
    </p:spTree>
    <p:extLst>
      <p:ext uri="{BB962C8B-B14F-4D97-AF65-F5344CB8AC3E}">
        <p14:creationId xmlns:p14="http://schemas.microsoft.com/office/powerpoint/2010/main" val="28596557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Solstice.thmx</Template>
  <TotalTime>2893</TotalTime>
  <Words>1760</Words>
  <Application>Microsoft Macintosh PowerPoint</Application>
  <PresentationFormat>On-screen Show (4:3)</PresentationFormat>
  <Paragraphs>243</Paragraphs>
  <Slides>51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Courier</vt:lpstr>
      <vt:lpstr>Courier New</vt:lpstr>
      <vt:lpstr>Times New Roman</vt:lpstr>
      <vt:lpstr>Verdana</vt:lpstr>
      <vt:lpstr>Wingdings 2</vt:lpstr>
      <vt:lpstr>Arial</vt:lpstr>
      <vt:lpstr>Solstice</vt:lpstr>
      <vt:lpstr>Introduction to Python programming language</vt:lpstr>
      <vt:lpstr>Today’s Agenda</vt:lpstr>
      <vt:lpstr>Python Basics – Indentation and block structuring</vt:lpstr>
      <vt:lpstr>Indentation</vt:lpstr>
      <vt:lpstr>Indentation</vt:lpstr>
      <vt:lpstr>Comments</vt:lpstr>
      <vt:lpstr>Variables and Assignments</vt:lpstr>
      <vt:lpstr>Variables</vt:lpstr>
      <vt:lpstr>Expressions</vt:lpstr>
      <vt:lpstr>Strings</vt:lpstr>
      <vt:lpstr>Strings</vt:lpstr>
      <vt:lpstr>Strings</vt:lpstr>
      <vt:lpstr>Numbers</vt:lpstr>
      <vt:lpstr>Numbers</vt:lpstr>
      <vt:lpstr>None</vt:lpstr>
      <vt:lpstr>Getting input from the user</vt:lpstr>
      <vt:lpstr>Basic Python Style</vt:lpstr>
      <vt:lpstr>Lists</vt:lpstr>
      <vt:lpstr>Lists</vt:lpstr>
      <vt:lpstr>Lists</vt:lpstr>
      <vt:lpstr>Lists</vt:lpstr>
      <vt:lpstr>Lists</vt:lpstr>
      <vt:lpstr>Lists</vt:lpstr>
      <vt:lpstr>Lists</vt:lpstr>
      <vt:lpstr>Lists</vt:lpstr>
      <vt:lpstr>Lists</vt:lpstr>
      <vt:lpstr>Lists</vt:lpstr>
      <vt:lpstr>Lists</vt:lpstr>
      <vt:lpstr>Lists</vt:lpstr>
      <vt:lpstr>Lists</vt:lpstr>
      <vt:lpstr>Lists</vt:lpstr>
      <vt:lpstr>Lists</vt:lpstr>
      <vt:lpstr>Lists</vt:lpstr>
      <vt:lpstr>Lists</vt:lpstr>
      <vt:lpstr>Lists</vt:lpstr>
      <vt:lpstr>List</vt:lpstr>
      <vt:lpstr>Lists</vt:lpstr>
      <vt:lpstr>Lists</vt:lpstr>
      <vt:lpstr>Lists</vt:lpstr>
      <vt:lpstr>To read at home</vt:lpstr>
      <vt:lpstr>FOR loop</vt:lpstr>
      <vt:lpstr>WHILE loop</vt:lpstr>
      <vt:lpstr>Home Exercise</vt:lpstr>
      <vt:lpstr>Home Exercise</vt:lpstr>
      <vt:lpstr>Home Exercise</vt:lpstr>
      <vt:lpstr>Home Exercise</vt:lpstr>
      <vt:lpstr>Home Exercise</vt:lpstr>
      <vt:lpstr>Home Exercise</vt:lpstr>
      <vt:lpstr>Home Exercise</vt:lpstr>
      <vt:lpstr>Home Exercise</vt:lpstr>
      <vt:lpstr>Home Exercise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 programming language</dc:title>
  <dc:creator>Bhava Avula</dc:creator>
  <cp:lastModifiedBy>Microsoft Office User</cp:lastModifiedBy>
  <cp:revision>246</cp:revision>
  <dcterms:created xsi:type="dcterms:W3CDTF">2012-03-16T15:14:48Z</dcterms:created>
  <dcterms:modified xsi:type="dcterms:W3CDTF">2016-09-14T03:25:50Z</dcterms:modified>
</cp:coreProperties>
</file>