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99" r:id="rId6"/>
    <p:sldId id="291" r:id="rId7"/>
    <p:sldId id="270" r:id="rId8"/>
    <p:sldId id="271" r:id="rId9"/>
    <p:sldId id="272" r:id="rId10"/>
    <p:sldId id="268" r:id="rId11"/>
    <p:sldId id="259" r:id="rId12"/>
    <p:sldId id="274" r:id="rId13"/>
    <p:sldId id="273" r:id="rId14"/>
    <p:sldId id="300" r:id="rId15"/>
    <p:sldId id="287" r:id="rId16"/>
    <p:sldId id="264" r:id="rId17"/>
    <p:sldId id="292" r:id="rId18"/>
    <p:sldId id="293" r:id="rId19"/>
    <p:sldId id="294" r:id="rId20"/>
    <p:sldId id="297" r:id="rId21"/>
    <p:sldId id="298" r:id="rId22"/>
    <p:sldId id="295" r:id="rId23"/>
    <p:sldId id="296" r:id="rId24"/>
    <p:sldId id="285" r:id="rId25"/>
    <p:sldId id="288" r:id="rId26"/>
    <p:sldId id="265" r:id="rId27"/>
    <p:sldId id="277" r:id="rId28"/>
    <p:sldId id="301" r:id="rId29"/>
    <p:sldId id="302" r:id="rId30"/>
    <p:sldId id="275" r:id="rId31"/>
    <p:sldId id="276" r:id="rId32"/>
    <p:sldId id="267" r:id="rId33"/>
    <p:sldId id="281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2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786" y="154214"/>
            <a:ext cx="8001000" cy="6985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28864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6786" y="6356350"/>
            <a:ext cx="970643" cy="365125"/>
          </a:xfrm>
        </p:spPr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06286" y="6356350"/>
            <a:ext cx="665009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19143" y="6356350"/>
            <a:ext cx="970643" cy="365125"/>
          </a:xfrm>
        </p:spPr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Bild 6" descr="gopher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86" y="15421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1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1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5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5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2461-075C-0F47-89CA-E08348EB1FB2}" type="datetimeFigureOut">
              <a:rPr lang="de-DE" smtClean="0"/>
              <a:t>04/06/15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27DE-0F1D-6346-A710-C6806123AE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lks.golang.org/2012/waza.slide%23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alks.golang.org/2012/waza.slid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b_Pike" TargetMode="External"/><Relationship Id="rId4" Type="http://schemas.openxmlformats.org/officeDocument/2006/relationships/hyperlink" Target="http://en.wikipedia.org/wiki/Ken_Thompson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obert_Griesem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google.com/trends/explore%23q=gola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trends/explore%23q=golang,%20java&amp;date=1/2009%2084m&amp;cmpt=q&amp;tz=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t.info/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Little Intro </a:t>
            </a:r>
            <a:r>
              <a:rPr lang="de-DE" dirty="0" err="1" smtClean="0"/>
              <a:t>to</a:t>
            </a:r>
            <a:r>
              <a:rPr lang="de-DE" smtClean="0"/>
              <a:t> Go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Softwerkskammer Lübeck,</a:t>
            </a:r>
            <a:br>
              <a:rPr lang="de-DE" dirty="0" smtClean="0"/>
            </a:br>
            <a:r>
              <a:rPr lang="de-DE" dirty="0" smtClean="0"/>
              <a:t>am 04.06.2015</a:t>
            </a:r>
          </a:p>
          <a:p>
            <a:r>
              <a:rPr lang="de-DE" sz="2000" dirty="0" smtClean="0"/>
              <a:t>Daniel Bimschas</a:t>
            </a:r>
            <a:endParaRPr lang="de-DE" sz="2000" dirty="0"/>
          </a:p>
        </p:txBody>
      </p:sp>
      <p:pic>
        <p:nvPicPr>
          <p:cNvPr id="5" name="Bild 4" descr="appenginegopher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14" y="2501310"/>
            <a:ext cx="1453899" cy="9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opher-tagging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762"/>
            <a:ext cx="9144000" cy="474821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Properties</a:t>
            </a:r>
          </a:p>
          <a:p>
            <a:pPr lvl="1"/>
            <a:r>
              <a:rPr lang="de-DE" dirty="0" err="1" smtClean="0"/>
              <a:t>statically-typed</a:t>
            </a:r>
            <a:endParaRPr lang="de-DE" dirty="0" smtClean="0"/>
          </a:p>
          <a:p>
            <a:pPr lvl="1"/>
            <a:r>
              <a:rPr lang="de-DE" dirty="0" err="1" smtClean="0"/>
              <a:t>garbage-collected</a:t>
            </a:r>
            <a:endParaRPr lang="de-DE" dirty="0"/>
          </a:p>
          <a:p>
            <a:pPr lvl="1"/>
            <a:r>
              <a:rPr lang="de-DE" dirty="0" err="1" smtClean="0"/>
              <a:t>structs</a:t>
            </a:r>
            <a:endParaRPr lang="de-DE" dirty="0" smtClean="0"/>
          </a:p>
          <a:p>
            <a:pPr lvl="1"/>
            <a:r>
              <a:rPr lang="de-DE" dirty="0" smtClean="0"/>
              <a:t>variable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("</a:t>
            </a:r>
            <a:r>
              <a:rPr lang="de-DE" dirty="0" err="1" smtClean="0"/>
              <a:t>slices</a:t>
            </a:r>
            <a:r>
              <a:rPr lang="de-DE" dirty="0" smtClean="0"/>
              <a:t>“)</a:t>
            </a:r>
          </a:p>
          <a:p>
            <a:pPr lvl="1"/>
            <a:r>
              <a:rPr lang="de-DE" dirty="0" err="1" smtClean="0"/>
              <a:t>key-value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pPr lvl="1"/>
            <a:r>
              <a:rPr lang="de-DE" dirty="0" err="1" smtClean="0"/>
              <a:t>awesome</a:t>
            </a:r>
            <a:r>
              <a:rPr lang="de-DE" dirty="0" smtClean="0"/>
              <a:t>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type </a:t>
            </a:r>
            <a:r>
              <a:rPr lang="de-DE" dirty="0" err="1" smtClean="0"/>
              <a:t>inference</a:t>
            </a:r>
            <a:endParaRPr lang="de-DE" dirty="0" smtClean="0"/>
          </a:p>
          <a:p>
            <a:pPr lvl="1"/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types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pPr lvl="1"/>
            <a:r>
              <a:rPr lang="de-DE" dirty="0" err="1" smtClean="0"/>
              <a:t>pointers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Simple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type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overloading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circular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arithmetic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assertions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type </a:t>
            </a:r>
            <a:r>
              <a:rPr lang="de-DE" dirty="0" err="1" smtClean="0"/>
              <a:t>conversions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/ </a:t>
            </a:r>
            <a:r>
              <a:rPr lang="de-DE" dirty="0" err="1" smtClean="0"/>
              <a:t>protected</a:t>
            </a:r>
            <a:r>
              <a:rPr lang="de-DE" dirty="0" smtClean="0"/>
              <a:t> /</a:t>
            </a:r>
            <a:r>
              <a:rPr lang="de-DE" dirty="0"/>
              <a:t> </a:t>
            </a:r>
            <a:r>
              <a:rPr lang="de-DE" dirty="0" smtClean="0"/>
              <a:t>private </a:t>
            </a:r>
            <a:r>
              <a:rPr lang="de-DE" i="1" dirty="0" err="1" smtClean="0"/>
              <a:t>keywords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054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Variablen</a:t>
            </a:r>
            <a:r>
              <a:rPr lang="en-GB" dirty="0" smtClean="0"/>
              <a:t> und </a:t>
            </a:r>
            <a:r>
              <a:rPr lang="en-GB" dirty="0" err="1" smtClean="0"/>
              <a:t>Typen</a:t>
            </a:r>
            <a:endParaRPr lang="en-GB" dirty="0"/>
          </a:p>
          <a:p>
            <a:pPr lvl="1"/>
            <a:r>
              <a:rPr lang="en-GB" dirty="0" smtClean="0"/>
              <a:t>intro1: Hello, World</a:t>
            </a:r>
          </a:p>
          <a:p>
            <a:pPr lvl="1"/>
            <a:r>
              <a:rPr lang="en-GB" dirty="0" smtClean="0"/>
              <a:t>intro2: </a:t>
            </a:r>
            <a:r>
              <a:rPr lang="en-GB" dirty="0" err="1" smtClean="0"/>
              <a:t>Variablen</a:t>
            </a:r>
            <a:r>
              <a:rPr lang="en-GB" dirty="0" smtClean="0"/>
              <a:t> und primitive </a:t>
            </a:r>
            <a:r>
              <a:rPr lang="en-GB" dirty="0" err="1" smtClean="0"/>
              <a:t>Typen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err="1" smtClean="0"/>
              <a:t>Flußkontrolle</a:t>
            </a:r>
            <a:endParaRPr lang="en-GB" dirty="0"/>
          </a:p>
          <a:p>
            <a:pPr lvl="1"/>
            <a:r>
              <a:rPr lang="en-GB" dirty="0" smtClean="0"/>
              <a:t>flow1: for, switch</a:t>
            </a:r>
          </a:p>
          <a:p>
            <a:pPr lvl="1"/>
            <a:r>
              <a:rPr lang="en-GB" dirty="0" smtClean="0"/>
              <a:t>flow2: defer</a:t>
            </a:r>
          </a:p>
          <a:p>
            <a:pPr lvl="1"/>
            <a:r>
              <a:rPr lang="en-GB" dirty="0" smtClean="0"/>
              <a:t>flow3: panic</a:t>
            </a:r>
          </a:p>
          <a:p>
            <a:pPr lvl="1"/>
            <a:r>
              <a:rPr lang="en-GB" dirty="0" smtClean="0"/>
              <a:t>flow4: recover</a:t>
            </a:r>
          </a:p>
          <a:p>
            <a:pPr lvl="1"/>
            <a:r>
              <a:rPr lang="en-GB" dirty="0" smtClean="0"/>
              <a:t>flow5: error</a:t>
            </a:r>
          </a:p>
        </p:txBody>
      </p:sp>
    </p:spTree>
    <p:extLst>
      <p:ext uri="{BB962C8B-B14F-4D97-AF65-F5344CB8AC3E}">
        <p14:creationId xmlns:p14="http://schemas.microsoft.com/office/powerpoint/2010/main" val="140920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Funktionen</a:t>
            </a:r>
            <a:endParaRPr lang="en-GB" dirty="0"/>
          </a:p>
          <a:p>
            <a:pPr lvl="1"/>
            <a:r>
              <a:rPr lang="en-GB" dirty="0" smtClean="0"/>
              <a:t>func1: </a:t>
            </a:r>
            <a:r>
              <a:rPr lang="en-GB" dirty="0" err="1" smtClean="0"/>
              <a:t>Deklarationstypen</a:t>
            </a:r>
            <a:endParaRPr lang="en-GB" dirty="0" smtClean="0"/>
          </a:p>
          <a:p>
            <a:pPr lvl="1"/>
            <a:r>
              <a:rPr lang="en-GB" dirty="0" smtClean="0"/>
              <a:t>func2: Functions as values</a:t>
            </a:r>
          </a:p>
          <a:p>
            <a:pPr lvl="1"/>
            <a:r>
              <a:rPr lang="en-GB" dirty="0" smtClean="0"/>
              <a:t>func3: Closures</a:t>
            </a:r>
          </a:p>
          <a:p>
            <a:pPr lvl="1"/>
            <a:endParaRPr lang="en-GB" dirty="0"/>
          </a:p>
          <a:p>
            <a:r>
              <a:rPr lang="en-GB" dirty="0" err="1" smtClean="0"/>
              <a:t>Typen</a:t>
            </a:r>
            <a:endParaRPr lang="en-GB" dirty="0" smtClean="0"/>
          </a:p>
          <a:p>
            <a:pPr lvl="1"/>
            <a:r>
              <a:rPr lang="en-GB" dirty="0" smtClean="0"/>
              <a:t>types1: </a:t>
            </a:r>
            <a:r>
              <a:rPr lang="en-GB" dirty="0" err="1" smtClean="0"/>
              <a:t>structs</a:t>
            </a:r>
            <a:endParaRPr lang="en-GB" dirty="0" smtClean="0"/>
          </a:p>
          <a:p>
            <a:pPr lvl="1"/>
            <a:r>
              <a:rPr lang="en-GB" dirty="0" smtClean="0"/>
              <a:t>types2: slices</a:t>
            </a:r>
          </a:p>
          <a:p>
            <a:pPr lvl="1"/>
            <a:r>
              <a:rPr lang="en-GB" dirty="0" smtClean="0"/>
              <a:t>types3: maps</a:t>
            </a:r>
          </a:p>
          <a:p>
            <a:pPr lvl="1"/>
            <a:r>
              <a:rPr lang="en-GB" dirty="0" smtClean="0"/>
              <a:t>types4: methods for custom types</a:t>
            </a:r>
          </a:p>
          <a:p>
            <a:pPr lvl="1"/>
            <a:r>
              <a:rPr lang="en-GB" dirty="0" smtClean="0"/>
              <a:t>types5: methods for existing types</a:t>
            </a:r>
          </a:p>
          <a:p>
            <a:pPr lvl="1"/>
            <a:r>
              <a:rPr lang="en-GB" dirty="0" smtClean="0"/>
              <a:t>types6: interfaces</a:t>
            </a:r>
          </a:p>
        </p:txBody>
      </p:sp>
    </p:spTree>
    <p:extLst>
      <p:ext uri="{BB962C8B-B14F-4D97-AF65-F5344CB8AC3E}">
        <p14:creationId xmlns:p14="http://schemas.microsoft.com/office/powerpoint/2010/main" val="290321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(Static) Duck Typing / Structural Typing</a:t>
            </a:r>
            <a:endParaRPr lang="en-GB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“When </a:t>
            </a:r>
            <a:r>
              <a:rPr lang="en-GB" dirty="0"/>
              <a:t>I see a bird that walks like a duck and swims like a duck and quacks like a duck, I call that bird a </a:t>
            </a:r>
            <a:r>
              <a:rPr lang="en-GB" dirty="0" smtClean="0"/>
              <a:t>duck”</a:t>
            </a:r>
            <a:endParaRPr lang="en-GB" dirty="0"/>
          </a:p>
        </p:txBody>
      </p:sp>
      <p:pic>
        <p:nvPicPr>
          <p:cNvPr id="4" name="Bild 3" descr="duck_typ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75" y="3083272"/>
            <a:ext cx="3768650" cy="2442085"/>
          </a:xfrm>
          <a:prstGeom prst="rect">
            <a:avLst/>
          </a:prstGeom>
        </p:spPr>
      </p:pic>
      <p:pic>
        <p:nvPicPr>
          <p:cNvPr id="5" name="Bild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52" y="3083272"/>
            <a:ext cx="2298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6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Packages</a:t>
            </a:r>
          </a:p>
          <a:p>
            <a:pPr lvl="1"/>
            <a:r>
              <a:rPr lang="de-DE" dirty="0" smtClean="0"/>
              <a:t>packages1: </a:t>
            </a:r>
            <a:r>
              <a:rPr lang="de-DE" dirty="0" err="1" smtClean="0"/>
              <a:t>export</a:t>
            </a:r>
            <a:r>
              <a:rPr lang="de-DE" dirty="0" smtClean="0"/>
              <a:t>, </a:t>
            </a:r>
            <a:r>
              <a:rPr lang="de-DE" dirty="0" err="1" smtClean="0"/>
              <a:t>import</a:t>
            </a:r>
            <a:r>
              <a:rPr lang="de-DE" dirty="0" smtClean="0"/>
              <a:t>, </a:t>
            </a:r>
            <a:r>
              <a:rPr lang="de-DE" dirty="0" err="1" smtClean="0"/>
              <a:t>rename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8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ophermegaphones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9" y="932589"/>
            <a:ext cx="7445333" cy="3176676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5734622" y="6577727"/>
            <a:ext cx="341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rgbClr val="BFBFBF"/>
                </a:solidFill>
              </a:rPr>
              <a:t>Bild</a:t>
            </a:r>
            <a:r>
              <a:rPr lang="en-GB" sz="1200" dirty="0" smtClean="0">
                <a:solidFill>
                  <a:srgbClr val="BFBFBF"/>
                </a:solidFill>
              </a:rPr>
              <a:t>: http://</a:t>
            </a:r>
            <a:r>
              <a:rPr lang="en-GB" sz="1200" dirty="0" err="1" smtClean="0">
                <a:solidFill>
                  <a:srgbClr val="BFBFBF"/>
                </a:solidFill>
              </a:rPr>
              <a:t>devel.io</a:t>
            </a:r>
            <a:r>
              <a:rPr lang="en-GB" sz="1200" dirty="0" smtClean="0">
                <a:solidFill>
                  <a:srgbClr val="BFBFBF"/>
                </a:solidFill>
              </a:rPr>
              <a:t>/2013/09/11/go-</a:t>
            </a:r>
            <a:r>
              <a:rPr lang="en-GB" sz="1200" dirty="0" err="1" smtClean="0">
                <a:solidFill>
                  <a:srgbClr val="BFBFBF"/>
                </a:solidFill>
              </a:rPr>
              <a:t>fanin</a:t>
            </a:r>
            <a:r>
              <a:rPr lang="en-GB" sz="1200" dirty="0" smtClean="0">
                <a:solidFill>
                  <a:srgbClr val="BFBFBF"/>
                </a:solidFill>
              </a:rPr>
              <a:t>-function/</a:t>
            </a:r>
            <a:endParaRPr lang="en-GB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8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Concurrency vs. Parallelism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Concurrency: „Programming as the composition of independently executing processes“</a:t>
            </a:r>
            <a:r>
              <a:rPr lang="en-US" sz="1900" dirty="0" smtClean="0">
                <a:solidFill>
                  <a:srgbClr val="BFBFBF"/>
                </a:solidFill>
              </a:rPr>
              <a:t> (!= OS process)</a:t>
            </a:r>
            <a:endParaRPr lang="en-US" dirty="0" smtClean="0">
              <a:solidFill>
                <a:srgbClr val="BFBFBF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Parallelism: „Programming as simultaneous execution of (possibly) related computations“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„Concurrency provides a way to structure a solution to solve a problem that may (but not necessarily) be parallelizable“</a:t>
            </a:r>
          </a:p>
          <a:p>
            <a:r>
              <a:rPr lang="en-US" dirty="0" smtClean="0"/>
              <a:t>„Concurrency is about structure, parallelism is about execution“</a:t>
            </a:r>
          </a:p>
          <a:p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hlinkClick r:id="rId2"/>
              </a:rPr>
              <a:t>Source: https://talks.golang.org/2012/waza.slide#8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0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“Concurrency is a way to structure a program by breaking it into pieces that can be executed independently.”</a:t>
            </a:r>
          </a:p>
          <a:p>
            <a:r>
              <a:rPr lang="en-GB" dirty="0" smtClean="0"/>
              <a:t>“Communication is the means to coordinate independent executions”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Go approach based on C.A.R. </a:t>
            </a:r>
            <a:r>
              <a:rPr lang="en-GB" dirty="0" err="1" smtClean="0"/>
              <a:t>Hoares</a:t>
            </a:r>
            <a:r>
              <a:rPr lang="en-GB" dirty="0" smtClean="0"/>
              <a:t> “Communicating Sequential Processes”</a:t>
            </a:r>
            <a:br>
              <a:rPr lang="en-GB" dirty="0" smtClean="0"/>
            </a:br>
            <a:r>
              <a:rPr lang="en-GB" dirty="0" smtClean="0"/>
              <a:t>(CSP, 1978)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91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5" name="Bild 4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1490994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d 5" descr="Screen Shot 2015-05-06 at 07.5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4065735"/>
            <a:ext cx="8105952" cy="2029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6505639" y="306396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Slow: only one worker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1470131" y="6184691"/>
            <a:ext cx="731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Faster, but: bottlenecks at pile and incinerator, plus synchronization needed</a:t>
            </a:r>
            <a:endParaRPr lang="en-GB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604718" y="3218740"/>
            <a:ext cx="0" cy="73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0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Benchmarking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Web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08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5" name="Bild 4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1490994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512682" y="4838145"/>
            <a:ext cx="52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Faster, but scale-out necessary (additional resources)</a:t>
            </a:r>
            <a:endParaRPr lang="en-GB" dirty="0"/>
          </a:p>
        </p:txBody>
      </p:sp>
      <p:pic>
        <p:nvPicPr>
          <p:cNvPr id="9" name="Bild 8" descr="Screen Shot 2015-05-06 at 07.5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" y="3177769"/>
            <a:ext cx="8105952" cy="1533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79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pic>
        <p:nvPicPr>
          <p:cNvPr id="6" name="Bild 5" descr="Screen Shot 2015-05-06 at 07.54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2" y="1034884"/>
            <a:ext cx="8105952" cy="2029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Gerade Verbindung mit Pfeil 3"/>
          <p:cNvCxnSpPr/>
          <p:nvPr/>
        </p:nvCxnSpPr>
        <p:spPr>
          <a:xfrm>
            <a:off x="4604718" y="3218740"/>
            <a:ext cx="0" cy="73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Bild 2" descr="Screen Shot 2015-05-07 at 18.06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0" y="4081595"/>
            <a:ext cx="8107343" cy="1446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5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Goroutines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Channels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6786" y="3591459"/>
            <a:ext cx="8763000" cy="268597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(Ideally) 4 times as “fast“ as the original design</a:t>
            </a:r>
          </a:p>
          <a:p>
            <a:pPr lvl="1"/>
            <a:r>
              <a:rPr lang="en-GB" dirty="0" smtClean="0"/>
              <a:t>Even though we do more work (!)</a:t>
            </a:r>
          </a:p>
          <a:p>
            <a:r>
              <a:rPr lang="en-GB" dirty="0" smtClean="0"/>
              <a:t>4 independent procedures with different jobs</a:t>
            </a:r>
          </a:p>
          <a:p>
            <a:r>
              <a:rPr lang="en-GB" dirty="0" smtClean="0"/>
              <a:t>4 different synchronisation points</a:t>
            </a:r>
          </a:p>
          <a:p>
            <a:r>
              <a:rPr lang="en-GB" dirty="0" smtClean="0"/>
              <a:t>Execution not necessarily parallel, but valid “concurrent design”</a:t>
            </a:r>
            <a:endParaRPr lang="en-GB" dirty="0"/>
          </a:p>
        </p:txBody>
      </p:sp>
      <p:pic>
        <p:nvPicPr>
          <p:cNvPr id="3" name="Bild 2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0" y="1143576"/>
            <a:ext cx="8409801" cy="2269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80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Goroutines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Channels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6786" y="3591459"/>
            <a:ext cx="8763000" cy="2685970"/>
          </a:xfrm>
        </p:spPr>
        <p:txBody>
          <a:bodyPr>
            <a:normAutofit/>
          </a:bodyPr>
          <a:lstStyle/>
          <a:p>
            <a:r>
              <a:rPr lang="de-DE" dirty="0" err="1" smtClean="0"/>
              <a:t>Concurrent</a:t>
            </a:r>
            <a:r>
              <a:rPr lang="de-DE" dirty="0" smtClean="0"/>
              <a:t> Design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scalable</a:t>
            </a:r>
            <a:r>
              <a:rPr lang="de-DE" dirty="0" smtClean="0"/>
              <a:t> Web </a:t>
            </a:r>
            <a:r>
              <a:rPr lang="de-DE" dirty="0" err="1" smtClean="0"/>
              <a:t>service</a:t>
            </a:r>
            <a:endParaRPr lang="de-DE" dirty="0" smtClean="0"/>
          </a:p>
          <a:p>
            <a:pPr lvl="1"/>
            <a:r>
              <a:rPr lang="de-DE" dirty="0" smtClean="0"/>
              <a:t>Book </a:t>
            </a:r>
            <a:r>
              <a:rPr lang="de-DE" dirty="0" err="1" smtClean="0"/>
              <a:t>pile</a:t>
            </a:r>
            <a:r>
              <a:rPr lang="de-DE" dirty="0" smtClean="0"/>
              <a:t> =&gt; Web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Gopher =&gt; CPU</a:t>
            </a:r>
          </a:p>
          <a:p>
            <a:pPr lvl="1"/>
            <a:r>
              <a:rPr lang="de-DE" dirty="0" err="1" smtClean="0"/>
              <a:t>Cart</a:t>
            </a:r>
            <a:r>
              <a:rPr lang="de-DE" dirty="0" smtClean="0"/>
              <a:t> =&gt; </a:t>
            </a:r>
            <a:r>
              <a:rPr lang="de-DE" dirty="0" err="1" smtClean="0"/>
              <a:t>marshalling</a:t>
            </a:r>
            <a:r>
              <a:rPr lang="de-DE" dirty="0" smtClean="0"/>
              <a:t>,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networking</a:t>
            </a:r>
            <a:endParaRPr lang="de-DE" dirty="0" smtClean="0"/>
          </a:p>
          <a:p>
            <a:pPr lvl="1"/>
            <a:r>
              <a:rPr lang="de-DE" dirty="0" err="1" smtClean="0"/>
              <a:t>Incinerator</a:t>
            </a:r>
            <a:r>
              <a:rPr lang="de-DE" dirty="0" smtClean="0"/>
              <a:t> =&gt; </a:t>
            </a:r>
            <a:r>
              <a:rPr lang="de-DE" dirty="0" err="1" smtClean="0"/>
              <a:t>proxy</a:t>
            </a:r>
            <a:r>
              <a:rPr lang="de-DE" dirty="0" smtClean="0"/>
              <a:t>,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consumer</a:t>
            </a:r>
            <a:endParaRPr lang="de-DE" dirty="0" smtClean="0"/>
          </a:p>
        </p:txBody>
      </p:sp>
      <p:pic>
        <p:nvPicPr>
          <p:cNvPr id="3" name="Bild 2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1" y="1143576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Bild 5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6" y="1143576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Bild 6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6" y="2414423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d 7" descr="Screen Shot 2015-05-06 at 07.5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1" y="2414423"/>
            <a:ext cx="4145145" cy="1118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08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Concurrency</a:t>
            </a:r>
            <a:r>
              <a:rPr lang="de-DE" dirty="0" smtClean="0"/>
              <a:t> primitives in Go</a:t>
            </a:r>
          </a:p>
          <a:p>
            <a:pPr lvl="1"/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(</a:t>
            </a:r>
            <a:r>
              <a:rPr lang="de-DE" dirty="0" err="1" smtClean="0"/>
              <a:t>goroutines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Synchronisation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(</a:t>
            </a:r>
            <a:r>
              <a:rPr lang="de-DE" dirty="0" err="1" smtClean="0"/>
              <a:t>channels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Multi-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concurrent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(</a:t>
            </a:r>
            <a:r>
              <a:rPr lang="de-DE" dirty="0" err="1" smtClean="0"/>
              <a:t>select</a:t>
            </a:r>
            <a:r>
              <a:rPr lang="de-DE" dirty="0" smtClean="0"/>
              <a:t>)</a:t>
            </a:r>
            <a:endParaRPr lang="de-DE" dirty="0" smtClean="0">
              <a:hlinkClick r:id="rId2"/>
            </a:endParaRPr>
          </a:p>
          <a:p>
            <a:endParaRPr lang="en-GB" dirty="0" smtClean="0"/>
          </a:p>
          <a:p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goroutines1: synchronous channel communication</a:t>
            </a:r>
          </a:p>
          <a:p>
            <a:pPr lvl="1"/>
            <a:r>
              <a:rPr lang="en-GB" dirty="0" smtClean="0"/>
              <a:t>goroutines2: sync. + flag channel</a:t>
            </a:r>
          </a:p>
          <a:p>
            <a:pPr lvl="1"/>
            <a:r>
              <a:rPr lang="en-GB" dirty="0" smtClean="0"/>
              <a:t>goroutines3: buffered channels</a:t>
            </a:r>
          </a:p>
          <a:p>
            <a:pPr lvl="1"/>
            <a:r>
              <a:rPr lang="en-GB" dirty="0" smtClean="0"/>
              <a:t>goroutines4: timeout concurrent operations</a:t>
            </a:r>
          </a:p>
          <a:p>
            <a:pPr lvl="1"/>
            <a:r>
              <a:rPr lang="en-GB" dirty="0" smtClean="0"/>
              <a:t>goroutines5: query replicated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651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</a:t>
            </a:r>
            <a:r>
              <a:rPr lang="en-GB" dirty="0" err="1" smtClean="0"/>
              <a:t>Goroutines</a:t>
            </a:r>
            <a:r>
              <a:rPr lang="en-GB" dirty="0" smtClean="0"/>
              <a:t> and Channels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APIs are blocking, sequential code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i="1" dirty="0" smtClean="0"/>
              <a:t>go</a:t>
            </a:r>
            <a:r>
              <a:rPr lang="en-GB" dirty="0" smtClean="0"/>
              <a:t> keyword makes it easy to execute concurrently</a:t>
            </a:r>
          </a:p>
          <a:p>
            <a:r>
              <a:rPr lang="en-GB" dirty="0" smtClean="0"/>
              <a:t>Synchronisation is the harder part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03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Unit Testing And Benchmarking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92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Unit Testing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Unit </a:t>
            </a:r>
            <a:r>
              <a:rPr lang="en-GB" dirty="0" smtClean="0"/>
              <a:t>Testing</a:t>
            </a:r>
          </a:p>
          <a:p>
            <a:pPr lvl="1"/>
            <a:r>
              <a:rPr lang="pl-PL" dirty="0" smtClean="0"/>
              <a:t>Run </a:t>
            </a:r>
            <a:r>
              <a:rPr lang="pl-PL" dirty="0" err="1" smtClean="0"/>
              <a:t>tests</a:t>
            </a:r>
            <a:r>
              <a:rPr lang="pl-PL" dirty="0" smtClean="0"/>
              <a:t>:				go </a:t>
            </a:r>
            <a:r>
              <a:rPr lang="pl-PL" dirty="0"/>
              <a:t>test</a:t>
            </a:r>
          </a:p>
          <a:p>
            <a:endParaRPr lang="pl-PL" dirty="0"/>
          </a:p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 smtClean="0"/>
              <a:t>Coverage</a:t>
            </a:r>
            <a:endParaRPr lang="pl-PL" dirty="0" smtClean="0"/>
          </a:p>
          <a:p>
            <a:pPr lvl="1"/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/>
              <a:t>cover</a:t>
            </a:r>
            <a:r>
              <a:rPr lang="pl-PL" dirty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:		go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golang.org</a:t>
            </a:r>
            <a:r>
              <a:rPr lang="pl-PL" dirty="0"/>
              <a:t>/x/</a:t>
            </a:r>
            <a:r>
              <a:rPr lang="pl-PL" dirty="0" err="1"/>
              <a:t>tools</a:t>
            </a:r>
            <a:r>
              <a:rPr lang="pl-PL" dirty="0"/>
              <a:t>/</a:t>
            </a:r>
            <a:r>
              <a:rPr lang="pl-PL" dirty="0" err="1"/>
              <a:t>cmd</a:t>
            </a:r>
            <a:r>
              <a:rPr lang="pl-PL" dirty="0"/>
              <a:t>/</a:t>
            </a:r>
            <a:r>
              <a:rPr lang="pl-PL" dirty="0" err="1" smtClean="0"/>
              <a:t>cover</a:t>
            </a:r>
            <a:endParaRPr lang="pl-PL" dirty="0" smtClean="0"/>
          </a:p>
          <a:p>
            <a:pPr lvl="1"/>
            <a:r>
              <a:rPr lang="pl-PL" dirty="0" smtClean="0"/>
              <a:t>Run </a:t>
            </a:r>
            <a:r>
              <a:rPr lang="pl-PL" dirty="0" err="1"/>
              <a:t>coverate</a:t>
            </a:r>
            <a:r>
              <a:rPr lang="pl-PL" dirty="0"/>
              <a:t> </a:t>
            </a:r>
            <a:r>
              <a:rPr lang="pl-PL" dirty="0" smtClean="0"/>
              <a:t>test:		go </a:t>
            </a:r>
            <a:r>
              <a:rPr lang="pl-PL" dirty="0"/>
              <a:t>test </a:t>
            </a:r>
            <a:r>
              <a:rPr lang="pl-PL" dirty="0" smtClean="0"/>
              <a:t>–</a:t>
            </a:r>
            <a:r>
              <a:rPr lang="pl-PL" dirty="0" err="1" smtClean="0"/>
              <a:t>cover</a:t>
            </a:r>
            <a:endParaRPr lang="pl-PL" dirty="0" smtClean="0"/>
          </a:p>
          <a:p>
            <a:pPr lvl="1"/>
            <a:r>
              <a:rPr lang="pl-PL" dirty="0" err="1" smtClean="0"/>
              <a:t>Generate</a:t>
            </a:r>
            <a:r>
              <a:rPr lang="pl-PL" dirty="0" smtClean="0"/>
              <a:t> </a:t>
            </a:r>
            <a:r>
              <a:rPr lang="pl-PL" dirty="0" err="1" smtClean="0"/>
              <a:t>outfile</a:t>
            </a:r>
            <a:r>
              <a:rPr lang="pl-PL" dirty="0" smtClean="0"/>
              <a:t>:		go </a:t>
            </a:r>
            <a:r>
              <a:rPr lang="pl-PL" dirty="0"/>
              <a:t>test -</a:t>
            </a:r>
            <a:r>
              <a:rPr lang="pl-PL" dirty="0" err="1"/>
              <a:t>coverprofile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breakdown</a:t>
            </a:r>
            <a:r>
              <a:rPr lang="pl-PL" dirty="0" smtClean="0"/>
              <a:t>: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func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smtClean="0"/>
              <a:t>HTML </a:t>
            </a:r>
            <a:r>
              <a:rPr lang="pl-PL" dirty="0" err="1" smtClean="0"/>
              <a:t>view</a:t>
            </a:r>
            <a:r>
              <a:rPr lang="pl-PL" dirty="0" smtClean="0"/>
              <a:t>:	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html</a:t>
            </a:r>
            <a:r>
              <a:rPr lang="pl-PL" dirty="0"/>
              <a:t>=</a:t>
            </a:r>
            <a:r>
              <a:rPr lang="pl-PL" dirty="0" err="1" smtClean="0"/>
              <a:t>coverage.out</a:t>
            </a:r>
            <a:endParaRPr lang="pl-PL" dirty="0" smtClean="0"/>
          </a:p>
          <a:p>
            <a:pPr lvl="1"/>
            <a:r>
              <a:rPr lang="pl-PL" dirty="0" err="1" smtClean="0"/>
              <a:t>Counting</a:t>
            </a:r>
            <a:r>
              <a:rPr lang="pl-PL" dirty="0" smtClean="0"/>
              <a:t> </a:t>
            </a:r>
            <a:r>
              <a:rPr lang="pl-PL" dirty="0" err="1"/>
              <a:t>mode</a:t>
            </a:r>
            <a:r>
              <a:rPr lang="pl-PL" dirty="0"/>
              <a:t> (</a:t>
            </a:r>
            <a:r>
              <a:rPr lang="pl-PL" dirty="0" err="1"/>
              <a:t>outfile</a:t>
            </a:r>
            <a:r>
              <a:rPr lang="pl-PL" dirty="0"/>
              <a:t>): </a:t>
            </a:r>
            <a:r>
              <a:rPr lang="pl-PL" dirty="0" smtClean="0"/>
              <a:t>	go </a:t>
            </a:r>
            <a:r>
              <a:rPr lang="pl-PL" dirty="0"/>
              <a:t>test -</a:t>
            </a:r>
            <a:r>
              <a:rPr lang="pl-PL" dirty="0" err="1"/>
              <a:t>covermode</a:t>
            </a:r>
            <a:r>
              <a:rPr lang="pl-PL" dirty="0"/>
              <a:t>=</a:t>
            </a:r>
            <a:r>
              <a:rPr lang="pl-PL" dirty="0" err="1"/>
              <a:t>count</a:t>
            </a:r>
            <a:r>
              <a:rPr lang="pl-PL" dirty="0"/>
              <a:t> -</a:t>
            </a:r>
            <a:r>
              <a:rPr lang="pl-PL" dirty="0" err="1"/>
              <a:t>coverprofile</a:t>
            </a:r>
            <a:r>
              <a:rPr lang="pl-PL" dirty="0"/>
              <a:t>=</a:t>
            </a:r>
            <a:r>
              <a:rPr lang="pl-PL" dirty="0" err="1" smtClean="0"/>
              <a:t>count.out</a:t>
            </a:r>
            <a:endParaRPr lang="pl-PL" dirty="0" smtClean="0"/>
          </a:p>
          <a:p>
            <a:pPr lvl="1"/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 smtClean="0"/>
              <a:t>results</a:t>
            </a:r>
            <a:r>
              <a:rPr lang="pl-PL" dirty="0" smtClean="0"/>
              <a:t>: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func</a:t>
            </a:r>
            <a:r>
              <a:rPr lang="pl-PL" dirty="0"/>
              <a:t>=</a:t>
            </a:r>
            <a:r>
              <a:rPr lang="pl-PL" dirty="0" err="1" smtClean="0"/>
              <a:t>count.out</a:t>
            </a:r>
            <a:endParaRPr lang="pl-PL" dirty="0" smtClean="0"/>
          </a:p>
          <a:p>
            <a:pPr lvl="1"/>
            <a:r>
              <a:rPr lang="pl-PL" dirty="0" smtClean="0"/>
              <a:t>HTML </a:t>
            </a:r>
            <a:r>
              <a:rPr lang="pl-PL" dirty="0" err="1"/>
              <a:t>counting</a:t>
            </a:r>
            <a:r>
              <a:rPr lang="pl-PL" dirty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:		go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cover</a:t>
            </a:r>
            <a:r>
              <a:rPr lang="pl-PL" dirty="0"/>
              <a:t> -</a:t>
            </a:r>
            <a:r>
              <a:rPr lang="pl-PL" dirty="0" err="1"/>
              <a:t>html</a:t>
            </a:r>
            <a:r>
              <a:rPr lang="pl-PL" dirty="0"/>
              <a:t>=</a:t>
            </a:r>
            <a:r>
              <a:rPr lang="pl-PL" dirty="0" err="1"/>
              <a:t>count.out</a:t>
            </a:r>
            <a:endParaRPr lang="pl-PL" dirty="0"/>
          </a:p>
          <a:p>
            <a:endParaRPr lang="pl-PL" dirty="0"/>
          </a:p>
          <a:p>
            <a:r>
              <a:rPr lang="pl-PL" dirty="0" err="1" smtClean="0"/>
              <a:t>Benchmarking</a:t>
            </a:r>
            <a:endParaRPr lang="pl-PL" dirty="0" smtClean="0"/>
          </a:p>
          <a:p>
            <a:pPr lvl="1"/>
            <a:r>
              <a:rPr lang="pl-PL" dirty="0" smtClean="0"/>
              <a:t>Run benchmark:			go </a:t>
            </a:r>
            <a:r>
              <a:rPr lang="pl-PL" dirty="0"/>
              <a:t>test -</a:t>
            </a:r>
            <a:r>
              <a:rPr lang="pl-PL" dirty="0" err="1"/>
              <a:t>bench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r>
              <a:rPr lang="pl-PL" dirty="0" err="1" smtClean="0"/>
              <a:t>Print</a:t>
            </a:r>
            <a:r>
              <a:rPr lang="pl-PL" dirty="0" smtClean="0"/>
              <a:t> </a:t>
            </a:r>
            <a:r>
              <a:rPr lang="pl-PL" dirty="0" err="1"/>
              <a:t>mem</a:t>
            </a:r>
            <a:r>
              <a:rPr lang="pl-PL" dirty="0"/>
              <a:t> </a:t>
            </a:r>
            <a:r>
              <a:rPr lang="pl-PL" dirty="0" err="1" smtClean="0"/>
              <a:t>stats</a:t>
            </a:r>
            <a:r>
              <a:rPr lang="pl-PL" dirty="0" smtClean="0"/>
              <a:t>:			go </a:t>
            </a:r>
            <a:r>
              <a:rPr lang="pl-PL" dirty="0"/>
              <a:t>test -</a:t>
            </a:r>
            <a:r>
              <a:rPr lang="pl-PL" dirty="0" err="1"/>
              <a:t>bench</a:t>
            </a:r>
            <a:r>
              <a:rPr lang="pl-PL" dirty="0"/>
              <a:t> . -</a:t>
            </a:r>
            <a:r>
              <a:rPr lang="pl-PL" dirty="0" err="1"/>
              <a:t>benchmem</a:t>
            </a:r>
            <a:endParaRPr lang="en-GB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69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Unit Testing</a:t>
            </a:r>
          </a:p>
        </p:txBody>
      </p:sp>
      <p:pic>
        <p:nvPicPr>
          <p:cNvPr id="4" name="Bild 3" descr="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7" y="1369970"/>
            <a:ext cx="84963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2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Unit Testing</a:t>
            </a:r>
          </a:p>
        </p:txBody>
      </p:sp>
      <p:pic>
        <p:nvPicPr>
          <p:cNvPr id="4" name="Bild 3" descr="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189330"/>
            <a:ext cx="8760688" cy="34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Web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04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Web Development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web1: Hello World Web server</a:t>
            </a:r>
          </a:p>
          <a:p>
            <a:r>
              <a:rPr lang="en-GB" dirty="0" smtClean="0"/>
              <a:t>web2: Simple file server</a:t>
            </a:r>
          </a:p>
          <a:p>
            <a:r>
              <a:rPr lang="en-GB" dirty="0" smtClean="0"/>
              <a:t>web3: Templates using html/template package</a:t>
            </a:r>
          </a:p>
        </p:txBody>
      </p:sp>
    </p:spTree>
    <p:extLst>
      <p:ext uri="{BB962C8B-B14F-4D97-AF65-F5344CB8AC3E}">
        <p14:creationId xmlns:p14="http://schemas.microsoft.com/office/powerpoint/2010/main" val="1945672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1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What’s next?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Concurrency Patterns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Functional Programming (map/transform/…)</a:t>
            </a:r>
          </a:p>
          <a:p>
            <a:r>
              <a:rPr lang="en-GB" dirty="0" err="1" smtClean="0">
                <a:solidFill>
                  <a:srgbClr val="000000"/>
                </a:solidFill>
              </a:rPr>
              <a:t>Hackathon</a:t>
            </a:r>
            <a:r>
              <a:rPr lang="en-GB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GB" dirty="0" err="1" smtClean="0">
                <a:solidFill>
                  <a:srgbClr val="000000"/>
                </a:solidFill>
              </a:rPr>
              <a:t>Refactorings</a:t>
            </a:r>
            <a:endParaRPr lang="en-GB" dirty="0" smtClean="0">
              <a:solidFill>
                <a:srgbClr val="000000"/>
              </a:solidFill>
            </a:endParaRPr>
          </a:p>
          <a:p>
            <a:r>
              <a:rPr lang="en-GB" dirty="0" smtClean="0">
                <a:solidFill>
                  <a:srgbClr val="000000"/>
                </a:solidFill>
              </a:rPr>
              <a:t>Debugging and Profiling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Dependency Management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More Web Development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Popular Go-Projects and -Libraries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Deployment (e.g., </a:t>
            </a:r>
            <a:r>
              <a:rPr lang="en-GB" dirty="0" err="1" smtClean="0">
                <a:solidFill>
                  <a:srgbClr val="000000"/>
                </a:solidFill>
              </a:rPr>
              <a:t>Docker</a:t>
            </a:r>
            <a:r>
              <a:rPr lang="en-GB" dirty="0" smtClean="0">
                <a:solidFill>
                  <a:srgbClr val="000000"/>
                </a:solidFill>
              </a:rPr>
              <a:t> + Go)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6786" y="3606540"/>
            <a:ext cx="8763000" cy="267088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hlinkClick r:id="rId2"/>
              </a:rPr>
              <a:t>Robert Griesemer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(V8, </a:t>
            </a:r>
            <a:r>
              <a:rPr lang="en-GB" dirty="0" err="1" smtClean="0"/>
              <a:t>HotSpot</a:t>
            </a:r>
            <a:r>
              <a:rPr lang="en-GB" dirty="0" smtClean="0"/>
              <a:t>, ...)</a:t>
            </a:r>
          </a:p>
          <a:p>
            <a:r>
              <a:rPr lang="en-GB" dirty="0" smtClean="0">
                <a:hlinkClick r:id="rId3"/>
              </a:rPr>
              <a:t>Rob Pike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(First window system for Unix 1981, Plan9, UTF-8, …)</a:t>
            </a:r>
          </a:p>
          <a:p>
            <a:r>
              <a:rPr lang="en-GB" dirty="0" smtClean="0">
                <a:hlinkClick r:id="rId4"/>
              </a:rPr>
              <a:t>Ken Thompson</a:t>
            </a:r>
            <a:r>
              <a:rPr lang="en-GB" dirty="0" smtClean="0"/>
              <a:t> (</a:t>
            </a:r>
            <a:r>
              <a:rPr lang="en-GB" i="1" dirty="0" smtClean="0"/>
              <a:t>ken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(Unix, B, UTF-8, …)</a:t>
            </a:r>
            <a:endParaRPr lang="en-GB" dirty="0"/>
          </a:p>
        </p:txBody>
      </p:sp>
      <p:pic>
        <p:nvPicPr>
          <p:cNvPr id="8" name="Bild 7" descr="Screen shot 2013-09-15 at 1.31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679" y="1715570"/>
            <a:ext cx="4672438" cy="2641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64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Nice properties of Go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76752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Fast (theoretically between C++ / Java)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Compiles incredibly fast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(no time to wander off in thoughts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Easy to program concurrently (multi-core)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Native compiles, self-containing binaries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-&gt; no runtime installation required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Compiler-Errors for (almost) everything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(even unused imports, variables)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Great runtime error messages (e.g. deadlocks)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Garbage-collected</a:t>
            </a:r>
          </a:p>
        </p:txBody>
      </p:sp>
    </p:spTree>
    <p:extLst>
      <p:ext uri="{BB962C8B-B14F-4D97-AF65-F5344CB8AC3E}">
        <p14:creationId xmlns:p14="http://schemas.microsoft.com/office/powerpoint/2010/main" val="264534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Nice properties of Go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786" y="988786"/>
            <a:ext cx="8763000" cy="576752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Very simple type system &amp; syntax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(lang. spec. 46 pages, including examples)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Very rich but simple standard library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Not 1000 ways to do one thing</a:t>
            </a:r>
          </a:p>
          <a:p>
            <a:r>
              <a:rPr lang="en-GB" i="1" dirty="0" smtClean="0">
                <a:solidFill>
                  <a:srgbClr val="000000"/>
                </a:solidFill>
              </a:rPr>
              <a:t>go</a:t>
            </a:r>
            <a:r>
              <a:rPr lang="en-GB" dirty="0" smtClean="0">
                <a:solidFill>
                  <a:srgbClr val="000000"/>
                </a:solidFill>
              </a:rPr>
              <a:t> command(s)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go installs, builds, tests, benchmarks Go programs using nothing more than source as build specification (!)</a:t>
            </a: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gofmt</a:t>
            </a:r>
            <a:r>
              <a:rPr lang="en-GB" dirty="0" smtClean="0">
                <a:solidFill>
                  <a:srgbClr val="000000"/>
                </a:solidFill>
              </a:rPr>
              <a:t>, automatic standardized code formatting</a:t>
            </a: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godoc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analog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zu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JavaDoc</a:t>
            </a:r>
            <a:endParaRPr lang="en-GB" dirty="0" smtClean="0">
              <a:solidFill>
                <a:srgbClr val="000000"/>
              </a:solidFill>
            </a:endParaRPr>
          </a:p>
          <a:p>
            <a:pPr lvl="1"/>
            <a:r>
              <a:rPr lang="en-GB" dirty="0" err="1" smtClean="0">
                <a:solidFill>
                  <a:srgbClr val="000000"/>
                </a:solidFill>
              </a:rPr>
              <a:t>gofix</a:t>
            </a:r>
            <a:r>
              <a:rPr lang="en-GB" dirty="0" smtClean="0">
                <a:solidFill>
                  <a:srgbClr val="000000"/>
                </a:solidFill>
              </a:rPr>
              <a:t>, automates the rewriting of code to use new language features or updated libraries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go get, built-in package manager (git, mercurial)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0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future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6" name="Bild 5" descr="Screen Shot 2015-05-05 at 18.3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296337"/>
            <a:ext cx="8763000" cy="3094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4485027" y="4422502"/>
            <a:ext cx="450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https://www.google.com/trends/explore#q=golang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1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future</a:t>
            </a:r>
            <a:r>
              <a:rPr lang="de-DE" dirty="0" smtClean="0"/>
              <a:t>? </a:t>
            </a:r>
            <a:r>
              <a:rPr lang="de-DE" dirty="0" smtClean="0">
                <a:solidFill>
                  <a:schemeClr val="accent1"/>
                </a:solidFill>
              </a:rPr>
              <a:t>Go</a:t>
            </a:r>
            <a:r>
              <a:rPr lang="de-DE" dirty="0" smtClean="0"/>
              <a:t> vs. </a:t>
            </a:r>
            <a:r>
              <a:rPr lang="de-DE" dirty="0" smtClean="0">
                <a:solidFill>
                  <a:schemeClr val="accent2"/>
                </a:solidFill>
              </a:rPr>
              <a:t>Java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6411" y="4430995"/>
            <a:ext cx="8383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https://www.google.com/trends/explore#q=golang%2C%20java&amp;date=1%2F2009%2084m&amp;cmpt=q&amp;tz=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Bild 7" descr="Screen Shot 2015-05-05 at 18.38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311799"/>
            <a:ext cx="8763000" cy="308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10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future</a:t>
            </a:r>
            <a:r>
              <a:rPr lang="de-DE" dirty="0"/>
              <a:t>?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787519" y="5884779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75000"/>
                  </a:schemeClr>
                </a:solidFill>
              </a:rPr>
              <a:t>Quelle: </a:t>
            </a:r>
            <a:r>
              <a:rPr lang="de-DE" sz="1400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http://githut.info/</a:t>
            </a: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Bild 1" descr="Screen Shot 2015-05-07 at 18.15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1336061"/>
            <a:ext cx="8643354" cy="4534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24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Macintosh PowerPoint</Application>
  <PresentationFormat>Bildschirmpräsentation (4:3)</PresentationFormat>
  <Paragraphs>174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Office-Design</vt:lpstr>
      <vt:lpstr>Little Intro to Go</vt:lpstr>
      <vt:lpstr>Inhalt</vt:lpstr>
      <vt:lpstr>1. Motivation</vt:lpstr>
      <vt:lpstr>Who made it?</vt:lpstr>
      <vt:lpstr>Nice properties of Go</vt:lpstr>
      <vt:lpstr>Nice properties of Go</vt:lpstr>
      <vt:lpstr>Does it have a future?</vt:lpstr>
      <vt:lpstr>Does it have a future? Go vs. Java</vt:lpstr>
      <vt:lpstr>Does it have a future?</vt:lpstr>
      <vt:lpstr>2. Introduction into the language</vt:lpstr>
      <vt:lpstr>2. Introduction into the language</vt:lpstr>
      <vt:lpstr>2. Introduction into the language</vt:lpstr>
      <vt:lpstr>2. Introduction into the language</vt:lpstr>
      <vt:lpstr>(Static) Duck Typing / Structural Typing</vt:lpstr>
      <vt:lpstr>2. Introduction into the language</vt:lpstr>
      <vt:lpstr>3. GoRoutines and Channels</vt:lpstr>
      <vt:lpstr>3. Concurrency vs. Parallelism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3. Goroutines and Channels</vt:lpstr>
      <vt:lpstr>4. Unit Testing And Benchmarking</vt:lpstr>
      <vt:lpstr>4. Unit Testing</vt:lpstr>
      <vt:lpstr>4. Unit Testing</vt:lpstr>
      <vt:lpstr>4. Unit Testing</vt:lpstr>
      <vt:lpstr>5. Web Development</vt:lpstr>
      <vt:lpstr>5. Web Development</vt:lpstr>
      <vt:lpstr>6. What’s Next?</vt:lpstr>
      <vt:lpstr>6. What’s next?</vt:lpstr>
    </vt:vector>
  </TitlesOfParts>
  <Company>Universität zu Lübeck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Bimschas</dc:creator>
  <cp:lastModifiedBy>Daniel Bimschas</cp:lastModifiedBy>
  <cp:revision>72</cp:revision>
  <dcterms:created xsi:type="dcterms:W3CDTF">2015-05-05T15:57:59Z</dcterms:created>
  <dcterms:modified xsi:type="dcterms:W3CDTF">2015-06-04T15:31:16Z</dcterms:modified>
</cp:coreProperties>
</file>