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9" r:id="rId6"/>
    <p:sldId id="290" r:id="rId7"/>
    <p:sldId id="270" r:id="rId8"/>
    <p:sldId id="271" r:id="rId9"/>
    <p:sldId id="272" r:id="rId10"/>
    <p:sldId id="268" r:id="rId11"/>
    <p:sldId id="259" r:id="rId12"/>
    <p:sldId id="274" r:id="rId13"/>
    <p:sldId id="273" r:id="rId14"/>
    <p:sldId id="287" r:id="rId15"/>
    <p:sldId id="264" r:id="rId16"/>
    <p:sldId id="285" r:id="rId17"/>
    <p:sldId id="288" r:id="rId18"/>
    <p:sldId id="260" r:id="rId19"/>
    <p:sldId id="279" r:id="rId20"/>
    <p:sldId id="282" r:id="rId21"/>
    <p:sldId id="284" r:id="rId22"/>
    <p:sldId id="289" r:id="rId23"/>
    <p:sldId id="265" r:id="rId24"/>
    <p:sldId id="277" r:id="rId25"/>
    <p:sldId id="275" r:id="rId26"/>
    <p:sldId id="276" r:id="rId27"/>
    <p:sldId id="267" r:id="rId28"/>
    <p:sldId id="281" r:id="rId2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2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786" y="154214"/>
            <a:ext cx="8001000" cy="6985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28864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6786" y="6356350"/>
            <a:ext cx="970643" cy="365125"/>
          </a:xfrm>
        </p:spPr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06286" y="6356350"/>
            <a:ext cx="665009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19143" y="6356350"/>
            <a:ext cx="970643" cy="365125"/>
          </a:xfrm>
        </p:spPr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Bild 6" descr="gopher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86" y="15421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5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5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%23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_Pike" TargetMode="External"/><Relationship Id="rId4" Type="http://schemas.openxmlformats.org/officeDocument/2006/relationships/hyperlink" Target="http://en.wikipedia.org/wiki/Ken_Thompson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obert_Griesem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google.com/trends/explore%23q=gola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trends/explore%23q=golang,%20java&amp;date=1/2009%2084m&amp;cmpt=q&amp;tz=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githut.inf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Kleine Einführung in Go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Softwerkskammer Lübeck,</a:t>
            </a:r>
            <a:br>
              <a:rPr lang="de-DE" dirty="0" smtClean="0"/>
            </a:br>
            <a:r>
              <a:rPr lang="de-DE" dirty="0" smtClean="0"/>
              <a:t>am 07.05.2015</a:t>
            </a:r>
          </a:p>
          <a:p>
            <a:r>
              <a:rPr lang="de-DE" sz="2000" dirty="0" smtClean="0"/>
              <a:t>Daniel Bimschas</a:t>
            </a:r>
            <a:endParaRPr lang="de-DE" sz="2000" dirty="0"/>
          </a:p>
        </p:txBody>
      </p:sp>
      <p:pic>
        <p:nvPicPr>
          <p:cNvPr id="5" name="Bild 4" descr="appenginegopher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14" y="2501310"/>
            <a:ext cx="1453899" cy="9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Einführung in die Sprache</a:t>
            </a:r>
            <a:endParaRPr lang="de-DE"/>
          </a:p>
        </p:txBody>
      </p:sp>
      <p:pic>
        <p:nvPicPr>
          <p:cNvPr id="6" name="Bild 5" descr="gopher-tagging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762"/>
            <a:ext cx="9144000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Einführung in die 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Properties</a:t>
            </a:r>
          </a:p>
          <a:p>
            <a:pPr lvl="1"/>
            <a:r>
              <a:rPr lang="de-DE" dirty="0" err="1" smtClean="0"/>
              <a:t>statically-typed</a:t>
            </a:r>
            <a:endParaRPr lang="de-DE" dirty="0" smtClean="0"/>
          </a:p>
          <a:p>
            <a:pPr lvl="1"/>
            <a:r>
              <a:rPr lang="de-DE" dirty="0" err="1" smtClean="0"/>
              <a:t>garbage-collected</a:t>
            </a:r>
            <a:endParaRPr lang="de-DE" dirty="0"/>
          </a:p>
          <a:p>
            <a:pPr lvl="1"/>
            <a:r>
              <a:rPr lang="de-DE" dirty="0" err="1" smtClean="0"/>
              <a:t>structs</a:t>
            </a:r>
            <a:endParaRPr lang="de-DE" dirty="0" smtClean="0"/>
          </a:p>
          <a:p>
            <a:pPr lvl="1"/>
            <a:r>
              <a:rPr lang="de-DE" dirty="0" smtClean="0"/>
              <a:t>variable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("</a:t>
            </a:r>
            <a:r>
              <a:rPr lang="de-DE" dirty="0" err="1" smtClean="0"/>
              <a:t>slices</a:t>
            </a:r>
            <a:r>
              <a:rPr lang="de-DE" dirty="0" smtClean="0"/>
              <a:t>“)</a:t>
            </a:r>
          </a:p>
          <a:p>
            <a:pPr lvl="1"/>
            <a:r>
              <a:rPr lang="de-DE" dirty="0" err="1" smtClean="0"/>
              <a:t>key-value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pPr lvl="1"/>
            <a:r>
              <a:rPr lang="de-DE" dirty="0" err="1" smtClean="0"/>
              <a:t>awesome</a:t>
            </a:r>
            <a:r>
              <a:rPr lang="de-DE" dirty="0" smtClean="0"/>
              <a:t>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type </a:t>
            </a:r>
            <a:r>
              <a:rPr lang="de-DE" dirty="0" err="1" smtClean="0"/>
              <a:t>inference</a:t>
            </a:r>
            <a:endParaRPr lang="de-DE" dirty="0" smtClean="0"/>
          </a:p>
          <a:p>
            <a:pPr lvl="1"/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types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pPr lvl="1"/>
            <a:r>
              <a:rPr lang="de-DE" dirty="0" err="1" smtClean="0"/>
              <a:t>pointers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Simple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type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overloading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circular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assertions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type </a:t>
            </a:r>
            <a:r>
              <a:rPr lang="de-DE" dirty="0" err="1" smtClean="0"/>
              <a:t>conversions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/ </a:t>
            </a:r>
            <a:r>
              <a:rPr lang="de-DE" dirty="0" err="1" smtClean="0"/>
              <a:t>protected</a:t>
            </a:r>
            <a:r>
              <a:rPr lang="de-DE" dirty="0" smtClean="0"/>
              <a:t> /</a:t>
            </a:r>
            <a:r>
              <a:rPr lang="de-DE" dirty="0"/>
              <a:t> </a:t>
            </a:r>
            <a:r>
              <a:rPr lang="de-DE" dirty="0" smtClean="0"/>
              <a:t>private </a:t>
            </a:r>
            <a:r>
              <a:rPr lang="de-DE" i="1" dirty="0" err="1" smtClean="0"/>
              <a:t>keywords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054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Einführung in die Sprache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Variablen</a:t>
            </a:r>
            <a:r>
              <a:rPr lang="en-GB" dirty="0" smtClean="0"/>
              <a:t> und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r>
              <a:rPr lang="en-GB" dirty="0" smtClean="0"/>
              <a:t>intro1: Hello, World</a:t>
            </a:r>
          </a:p>
          <a:p>
            <a:pPr lvl="1"/>
            <a:r>
              <a:rPr lang="en-GB" dirty="0" smtClean="0"/>
              <a:t>intro2: </a:t>
            </a:r>
            <a:r>
              <a:rPr lang="en-GB" dirty="0" err="1" smtClean="0"/>
              <a:t>Variablen</a:t>
            </a:r>
            <a:r>
              <a:rPr lang="en-GB" dirty="0" smtClean="0"/>
              <a:t> und primitive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err="1" smtClean="0"/>
              <a:t>Flußkontrolle</a:t>
            </a:r>
            <a:endParaRPr lang="en-GB" dirty="0"/>
          </a:p>
          <a:p>
            <a:pPr lvl="1"/>
            <a:r>
              <a:rPr lang="en-GB" dirty="0" smtClean="0"/>
              <a:t>flow1: for, switch</a:t>
            </a:r>
          </a:p>
          <a:p>
            <a:pPr lvl="1"/>
            <a:r>
              <a:rPr lang="en-GB" dirty="0" smtClean="0"/>
              <a:t>flow2: defer</a:t>
            </a:r>
          </a:p>
          <a:p>
            <a:pPr lvl="1"/>
            <a:r>
              <a:rPr lang="en-GB" dirty="0" smtClean="0"/>
              <a:t>flow3: panic</a:t>
            </a:r>
          </a:p>
          <a:p>
            <a:pPr lvl="1"/>
            <a:r>
              <a:rPr lang="en-GB" dirty="0" smtClean="0"/>
              <a:t>flow4: recover</a:t>
            </a:r>
          </a:p>
        </p:txBody>
      </p:sp>
    </p:spTree>
    <p:extLst>
      <p:ext uri="{BB962C8B-B14F-4D97-AF65-F5344CB8AC3E}">
        <p14:creationId xmlns:p14="http://schemas.microsoft.com/office/powerpoint/2010/main" val="140920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Einführung in die Sprache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Funktionen</a:t>
            </a:r>
            <a:endParaRPr lang="en-GB" dirty="0"/>
          </a:p>
          <a:p>
            <a:pPr lvl="1"/>
            <a:r>
              <a:rPr lang="en-GB" dirty="0" smtClean="0"/>
              <a:t>func1: </a:t>
            </a:r>
            <a:r>
              <a:rPr lang="en-GB" dirty="0" err="1" smtClean="0"/>
              <a:t>Deklarationstypen</a:t>
            </a:r>
            <a:endParaRPr lang="en-GB" dirty="0" smtClean="0"/>
          </a:p>
          <a:p>
            <a:pPr lvl="1"/>
            <a:r>
              <a:rPr lang="en-GB" dirty="0" smtClean="0"/>
              <a:t>func2: Functions as values</a:t>
            </a:r>
          </a:p>
          <a:p>
            <a:pPr lvl="1"/>
            <a:r>
              <a:rPr lang="en-GB" dirty="0" smtClean="0"/>
              <a:t>func3: Closures</a:t>
            </a:r>
          </a:p>
          <a:p>
            <a:pPr lvl="1"/>
            <a:endParaRPr lang="en-GB" dirty="0"/>
          </a:p>
          <a:p>
            <a:r>
              <a:rPr lang="en-GB" dirty="0" err="1" smtClean="0"/>
              <a:t>Typen</a:t>
            </a:r>
            <a:endParaRPr lang="en-GB" dirty="0" smtClean="0"/>
          </a:p>
          <a:p>
            <a:pPr lvl="1"/>
            <a:r>
              <a:rPr lang="en-GB" dirty="0" smtClean="0"/>
              <a:t>types1: </a:t>
            </a:r>
            <a:r>
              <a:rPr lang="en-GB" dirty="0" err="1" smtClean="0"/>
              <a:t>structs</a:t>
            </a:r>
            <a:endParaRPr lang="en-GB" dirty="0" smtClean="0"/>
          </a:p>
          <a:p>
            <a:pPr lvl="1"/>
            <a:r>
              <a:rPr lang="en-GB" dirty="0" smtClean="0"/>
              <a:t>types2: slices</a:t>
            </a:r>
          </a:p>
          <a:p>
            <a:pPr lvl="1"/>
            <a:r>
              <a:rPr lang="en-GB" dirty="0" smtClean="0"/>
              <a:t>types3: maps</a:t>
            </a:r>
          </a:p>
          <a:p>
            <a:pPr lvl="1"/>
            <a:r>
              <a:rPr lang="en-GB" dirty="0" smtClean="0"/>
              <a:t>types4: methods for custom types</a:t>
            </a:r>
          </a:p>
          <a:p>
            <a:pPr lvl="1"/>
            <a:r>
              <a:rPr lang="en-GB" dirty="0" smtClean="0"/>
              <a:t>types5: methods for existing types</a:t>
            </a:r>
          </a:p>
          <a:p>
            <a:pPr lvl="1"/>
            <a:r>
              <a:rPr lang="en-GB" dirty="0" smtClean="0"/>
              <a:t>types6: interfaces</a:t>
            </a:r>
          </a:p>
        </p:txBody>
      </p:sp>
    </p:spTree>
    <p:extLst>
      <p:ext uri="{BB962C8B-B14F-4D97-AF65-F5344CB8AC3E}">
        <p14:creationId xmlns:p14="http://schemas.microsoft.com/office/powerpoint/2010/main" val="290321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Einführung in die 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Packages</a:t>
            </a:r>
          </a:p>
          <a:p>
            <a:pPr lvl="1"/>
            <a:r>
              <a:rPr lang="de-DE" dirty="0" smtClean="0"/>
              <a:t>packages1: </a:t>
            </a:r>
            <a:r>
              <a:rPr lang="de-DE" dirty="0" err="1" smtClean="0"/>
              <a:t>export</a:t>
            </a:r>
            <a:r>
              <a:rPr lang="de-DE" dirty="0" smtClean="0"/>
              <a:t>, </a:t>
            </a:r>
            <a:r>
              <a:rPr lang="de-DE" dirty="0" err="1" smtClean="0"/>
              <a:t>import</a:t>
            </a:r>
            <a:r>
              <a:rPr lang="de-DE" dirty="0" smtClean="0"/>
              <a:t>, </a:t>
            </a:r>
            <a:r>
              <a:rPr lang="de-DE" dirty="0" err="1" smtClean="0"/>
              <a:t>rename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8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ophermegaphones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9" y="932589"/>
            <a:ext cx="7445333" cy="317667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5734622" y="6577727"/>
            <a:ext cx="341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rgbClr val="BFBFBF"/>
                </a:solidFill>
              </a:rPr>
              <a:t>Bild</a:t>
            </a:r>
            <a:r>
              <a:rPr lang="en-GB" sz="1200" dirty="0" smtClean="0">
                <a:solidFill>
                  <a:srgbClr val="BFBFBF"/>
                </a:solidFill>
              </a:rPr>
              <a:t>: http://</a:t>
            </a:r>
            <a:r>
              <a:rPr lang="en-GB" sz="1200" dirty="0" err="1" smtClean="0">
                <a:solidFill>
                  <a:srgbClr val="BFBFBF"/>
                </a:solidFill>
              </a:rPr>
              <a:t>devel.io</a:t>
            </a:r>
            <a:r>
              <a:rPr lang="en-GB" sz="1200" dirty="0" smtClean="0">
                <a:solidFill>
                  <a:srgbClr val="BFBFBF"/>
                </a:solidFill>
              </a:rPr>
              <a:t>/2013/09/11/go-</a:t>
            </a:r>
            <a:r>
              <a:rPr lang="en-GB" sz="1200" dirty="0" err="1" smtClean="0">
                <a:solidFill>
                  <a:srgbClr val="BFBFBF"/>
                </a:solidFill>
              </a:rPr>
              <a:t>fanin</a:t>
            </a:r>
            <a:r>
              <a:rPr lang="en-GB" sz="1200" dirty="0" smtClean="0">
                <a:solidFill>
                  <a:srgbClr val="BFBFBF"/>
                </a:solidFill>
              </a:rPr>
              <a:t>-function/</a:t>
            </a:r>
            <a:endParaRPr lang="en-GB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8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Concurrency</a:t>
            </a:r>
            <a:r>
              <a:rPr lang="de-DE" dirty="0" smtClean="0"/>
              <a:t> primitives in Go</a:t>
            </a:r>
          </a:p>
          <a:p>
            <a:pPr lvl="1"/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(</a:t>
            </a:r>
            <a:r>
              <a:rPr lang="de-DE" dirty="0" err="1" smtClean="0"/>
              <a:t>goroutines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Synchronisation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(</a:t>
            </a:r>
            <a:r>
              <a:rPr lang="de-DE" dirty="0" err="1" smtClean="0"/>
              <a:t>channels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</a:t>
            </a:r>
            <a:r>
              <a:rPr lang="de-DE" dirty="0" err="1" smtClean="0"/>
              <a:t>select</a:t>
            </a:r>
            <a:r>
              <a:rPr lang="de-DE" dirty="0" smtClean="0"/>
              <a:t>)</a:t>
            </a:r>
            <a:endParaRPr lang="de-DE" dirty="0" smtClean="0">
              <a:hlinkClick r:id="rId2"/>
            </a:endParaRPr>
          </a:p>
          <a:p>
            <a:endParaRPr lang="en-GB" dirty="0" smtClean="0"/>
          </a:p>
          <a:p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goroutines1: synchronous channel communication</a:t>
            </a:r>
          </a:p>
          <a:p>
            <a:pPr lvl="1"/>
            <a:r>
              <a:rPr lang="en-GB" dirty="0" smtClean="0"/>
              <a:t>goroutines2: sync. + flag channel</a:t>
            </a:r>
          </a:p>
          <a:p>
            <a:pPr lvl="1"/>
            <a:r>
              <a:rPr lang="en-GB" dirty="0" smtClean="0"/>
              <a:t>goroutines3: buffered channels</a:t>
            </a:r>
          </a:p>
          <a:p>
            <a:pPr lvl="1"/>
            <a:r>
              <a:rPr lang="en-GB" dirty="0" smtClean="0"/>
              <a:t>goroutines4: timeout concurrent operations</a:t>
            </a:r>
          </a:p>
          <a:p>
            <a:pPr lvl="1"/>
            <a:r>
              <a:rPr lang="en-GB" dirty="0" smtClean="0"/>
              <a:t>goroutines5: query replicated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65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APIs are blocking, sequential code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i="1" dirty="0" smtClean="0"/>
              <a:t>go</a:t>
            </a:r>
            <a:r>
              <a:rPr lang="en-GB" dirty="0" smtClean="0"/>
              <a:t> keyword makes it easy to execute concurrently</a:t>
            </a:r>
          </a:p>
          <a:p>
            <a:r>
              <a:rPr lang="en-GB" dirty="0" smtClean="0"/>
              <a:t>Synchronisation is the harder part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03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Concurrency</a:t>
            </a:r>
            <a:r>
              <a:rPr lang="de-DE" dirty="0" smtClean="0"/>
              <a:t> vs. </a:t>
            </a:r>
            <a:r>
              <a:rPr lang="de-DE" dirty="0" err="1" smtClean="0"/>
              <a:t>Parallelism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Concurrency</a:t>
            </a:r>
            <a:r>
              <a:rPr lang="de-DE" dirty="0" smtClean="0"/>
              <a:t>: „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independently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“</a:t>
            </a:r>
            <a:r>
              <a:rPr lang="de-DE" sz="1900" dirty="0" smtClean="0">
                <a:solidFill>
                  <a:srgbClr val="BFBFBF"/>
                </a:solidFill>
              </a:rPr>
              <a:t> (!= OS </a:t>
            </a:r>
            <a:r>
              <a:rPr lang="de-DE" sz="1900" dirty="0" err="1" smtClean="0">
                <a:solidFill>
                  <a:srgbClr val="BFBFBF"/>
                </a:solidFill>
              </a:rPr>
              <a:t>process</a:t>
            </a:r>
            <a:r>
              <a:rPr lang="de-DE" sz="1900" dirty="0" smtClean="0">
                <a:solidFill>
                  <a:srgbClr val="BFBFBF"/>
                </a:solidFill>
              </a:rPr>
              <a:t>)</a:t>
            </a:r>
            <a:endParaRPr lang="de-DE" dirty="0" smtClean="0">
              <a:solidFill>
                <a:srgbClr val="BFBFBF"/>
              </a:solidFill>
            </a:endParaRPr>
          </a:p>
          <a:p>
            <a:pPr lvl="1"/>
            <a:endParaRPr lang="de-DE" dirty="0" smtClean="0"/>
          </a:p>
          <a:p>
            <a:r>
              <a:rPr lang="de-DE" dirty="0" err="1" smtClean="0"/>
              <a:t>Parallelism</a:t>
            </a:r>
            <a:r>
              <a:rPr lang="de-DE" dirty="0" smtClean="0"/>
              <a:t>: „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simultaneous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possibly</a:t>
            </a:r>
            <a:r>
              <a:rPr lang="de-DE" dirty="0" smtClean="0"/>
              <a:t>)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“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„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(but not </a:t>
            </a:r>
            <a:r>
              <a:rPr lang="de-DE" dirty="0" err="1" smtClean="0"/>
              <a:t>necessarily</a:t>
            </a:r>
            <a:r>
              <a:rPr lang="de-DE" dirty="0" smtClean="0"/>
              <a:t>)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parallelizable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, </a:t>
            </a:r>
            <a:r>
              <a:rPr lang="de-DE" dirty="0" err="1" smtClean="0"/>
              <a:t>parallelism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de-DE" dirty="0" smtClean="0">
                <a:hlinkClick r:id="rId2"/>
              </a:rPr>
              <a:t>https://talks.golang.org/2012/waza.slide#8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13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“Concurrency is a way to structure a program by breaking it into pieces that can be executed independently.”</a:t>
            </a:r>
          </a:p>
          <a:p>
            <a:r>
              <a:rPr lang="en-GB" dirty="0" smtClean="0"/>
              <a:t>“Communication is the means to coordinate independent executions”</a:t>
            </a:r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Basiert</a:t>
            </a:r>
            <a:r>
              <a:rPr lang="en-GB" dirty="0" smtClean="0"/>
              <a:t> auf “Communication Sequential Processes” (CSP, 1978) von C.A.R Hoare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3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Einführung in die 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Packages, Exports &amp; Imports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 und Benchmarking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Web-Entwicklung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08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5" name="Bild 4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1490994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4065735"/>
            <a:ext cx="8105952" cy="2029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505639" y="306396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Slow: only one worker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1470131" y="6184691"/>
            <a:ext cx="731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Faster, but: bottlenecks at pile and incinerator, plus synchronization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13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(Im Idealfall) Fast 4 mal so schnell wie das ursprüngliche Design</a:t>
            </a:r>
          </a:p>
          <a:p>
            <a:pPr lvl="1"/>
            <a:r>
              <a:rPr lang="de-DE" dirty="0" smtClean="0"/>
              <a:t>obwohl mehr Arbeit erledigt wird (!)</a:t>
            </a:r>
          </a:p>
          <a:p>
            <a:r>
              <a:rPr lang="de-DE" dirty="0" smtClean="0"/>
              <a:t>4 unabhängige Prozeduren mit unterschiedlichen Aufgaben + 4 Synchronisationspunkte</a:t>
            </a:r>
          </a:p>
          <a:p>
            <a:r>
              <a:rPr lang="de-DE" dirty="0" smtClean="0"/>
              <a:t>Ausführung nicht zwangsweise parallel aber valides “</a:t>
            </a:r>
            <a:r>
              <a:rPr lang="de-DE" dirty="0" err="1" smtClean="0"/>
              <a:t>concurrent</a:t>
            </a:r>
            <a:r>
              <a:rPr lang="de-DE" dirty="0" smtClean="0"/>
              <a:t> design”</a:t>
            </a:r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0" y="1143576"/>
            <a:ext cx="8409801" cy="2269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3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/>
          </a:bodyPr>
          <a:lstStyle/>
          <a:p>
            <a:r>
              <a:rPr lang="de-DE" dirty="0" err="1" smtClean="0"/>
              <a:t>Concurrent</a:t>
            </a:r>
            <a:r>
              <a:rPr lang="de-DE" dirty="0" smtClean="0"/>
              <a:t> Design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scalable</a:t>
            </a:r>
            <a:r>
              <a:rPr lang="de-DE" dirty="0" smtClean="0"/>
              <a:t> Web </a:t>
            </a:r>
            <a:r>
              <a:rPr lang="de-DE" dirty="0" err="1" smtClean="0"/>
              <a:t>service</a:t>
            </a:r>
            <a:endParaRPr lang="de-DE" dirty="0" smtClean="0"/>
          </a:p>
          <a:p>
            <a:pPr lvl="1"/>
            <a:r>
              <a:rPr lang="de-DE" dirty="0" smtClean="0"/>
              <a:t>Book </a:t>
            </a:r>
            <a:r>
              <a:rPr lang="de-DE" dirty="0" err="1" smtClean="0"/>
              <a:t>pile</a:t>
            </a:r>
            <a:r>
              <a:rPr lang="de-DE" dirty="0" smtClean="0"/>
              <a:t> =&gt; Web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Gopher =&gt; CPU</a:t>
            </a:r>
          </a:p>
          <a:p>
            <a:pPr lvl="1"/>
            <a:r>
              <a:rPr lang="de-DE" dirty="0" err="1" smtClean="0"/>
              <a:t>Cart</a:t>
            </a:r>
            <a:r>
              <a:rPr lang="de-DE" dirty="0" smtClean="0"/>
              <a:t> =&gt; </a:t>
            </a:r>
            <a:r>
              <a:rPr lang="de-DE" dirty="0" err="1" smtClean="0"/>
              <a:t>marshalling</a:t>
            </a:r>
            <a:r>
              <a:rPr lang="de-DE" dirty="0" smtClean="0"/>
              <a:t>,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networking</a:t>
            </a:r>
            <a:endParaRPr lang="de-DE" dirty="0" smtClean="0"/>
          </a:p>
          <a:p>
            <a:pPr lvl="1"/>
            <a:r>
              <a:rPr lang="de-DE" dirty="0" err="1" smtClean="0"/>
              <a:t>Incinerator</a:t>
            </a:r>
            <a:r>
              <a:rPr lang="de-DE" dirty="0" smtClean="0"/>
              <a:t> =&gt; </a:t>
            </a:r>
            <a:r>
              <a:rPr lang="de-DE" dirty="0" err="1" smtClean="0"/>
              <a:t>proxy</a:t>
            </a:r>
            <a:r>
              <a:rPr lang="de-DE" dirty="0" smtClean="0"/>
              <a:t>,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consumer</a:t>
            </a:r>
            <a:endParaRPr lang="de-DE" dirty="0" smtClean="0"/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d 6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d 7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573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Unit Testing und Benchmarking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92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Unit Testing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Unit </a:t>
            </a:r>
            <a:r>
              <a:rPr lang="en-GB" dirty="0" smtClean="0"/>
              <a:t>Testing</a:t>
            </a:r>
          </a:p>
          <a:p>
            <a:pPr lvl="1"/>
            <a:r>
              <a:rPr lang="pl-PL" dirty="0" smtClean="0"/>
              <a:t>Run </a:t>
            </a:r>
            <a:r>
              <a:rPr lang="pl-PL" dirty="0" err="1" smtClean="0"/>
              <a:t>tests</a:t>
            </a:r>
            <a:r>
              <a:rPr lang="pl-PL" dirty="0" smtClean="0"/>
              <a:t>:				go </a:t>
            </a:r>
            <a:r>
              <a:rPr lang="pl-PL" dirty="0"/>
              <a:t>test</a:t>
            </a:r>
          </a:p>
          <a:p>
            <a:endParaRPr lang="pl-PL" dirty="0"/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 smtClean="0"/>
              <a:t>Coverage</a:t>
            </a:r>
            <a:endParaRPr lang="pl-PL" dirty="0" smtClean="0"/>
          </a:p>
          <a:p>
            <a:pPr lvl="1"/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/>
              <a:t>cover</a:t>
            </a:r>
            <a:r>
              <a:rPr lang="pl-PL" dirty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:		go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golang.org</a:t>
            </a:r>
            <a:r>
              <a:rPr lang="pl-PL" dirty="0"/>
              <a:t>/x/</a:t>
            </a:r>
            <a:r>
              <a:rPr lang="pl-PL" dirty="0" err="1"/>
              <a:t>tools</a:t>
            </a:r>
            <a:r>
              <a:rPr lang="pl-PL" dirty="0"/>
              <a:t>/</a:t>
            </a:r>
            <a:r>
              <a:rPr lang="pl-PL" dirty="0" err="1"/>
              <a:t>cmd</a:t>
            </a:r>
            <a:r>
              <a:rPr lang="pl-PL" dirty="0"/>
              <a:t>/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smtClean="0"/>
              <a:t>Run </a:t>
            </a:r>
            <a:r>
              <a:rPr lang="pl-PL" dirty="0" err="1"/>
              <a:t>coverate</a:t>
            </a:r>
            <a:r>
              <a:rPr lang="pl-PL" dirty="0"/>
              <a:t> </a:t>
            </a:r>
            <a:r>
              <a:rPr lang="pl-PL" dirty="0" smtClean="0"/>
              <a:t>test:		go </a:t>
            </a:r>
            <a:r>
              <a:rPr lang="pl-PL" dirty="0"/>
              <a:t>test </a:t>
            </a:r>
            <a:r>
              <a:rPr lang="pl-PL" dirty="0" smtClean="0"/>
              <a:t>–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outfile</a:t>
            </a:r>
            <a:r>
              <a:rPr lang="pl-PL" dirty="0" smtClean="0"/>
              <a:t>:		go </a:t>
            </a:r>
            <a:r>
              <a:rPr lang="pl-PL" dirty="0"/>
              <a:t>test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breakdown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 smtClean="0"/>
              <a:t>view</a:t>
            </a:r>
            <a:r>
              <a:rPr lang="pl-PL" dirty="0" smtClean="0"/>
              <a:t>:	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Counting</a:t>
            </a:r>
            <a:r>
              <a:rPr lang="pl-PL" dirty="0" smtClean="0"/>
              <a:t> </a:t>
            </a:r>
            <a:r>
              <a:rPr lang="pl-PL" dirty="0" err="1"/>
              <a:t>mode</a:t>
            </a:r>
            <a:r>
              <a:rPr lang="pl-PL" dirty="0"/>
              <a:t> (</a:t>
            </a:r>
            <a:r>
              <a:rPr lang="pl-PL" dirty="0" err="1"/>
              <a:t>outfile</a:t>
            </a:r>
            <a:r>
              <a:rPr lang="pl-PL" dirty="0"/>
              <a:t>): </a:t>
            </a:r>
            <a:r>
              <a:rPr lang="pl-PL" dirty="0" smtClean="0"/>
              <a:t>	go </a:t>
            </a:r>
            <a:r>
              <a:rPr lang="pl-PL" dirty="0"/>
              <a:t>test -</a:t>
            </a:r>
            <a:r>
              <a:rPr lang="pl-PL" dirty="0" err="1"/>
              <a:t>covermode</a:t>
            </a:r>
            <a:r>
              <a:rPr lang="pl-PL" dirty="0"/>
              <a:t>=</a:t>
            </a:r>
            <a:r>
              <a:rPr lang="pl-PL" dirty="0" err="1"/>
              <a:t>count</a:t>
            </a:r>
            <a:r>
              <a:rPr lang="pl-PL" dirty="0"/>
              <a:t>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results</a:t>
            </a:r>
            <a:r>
              <a:rPr lang="pl-PL" dirty="0" smtClean="0"/>
              <a:t>: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/>
              <a:t>count.out</a:t>
            </a:r>
            <a:endParaRPr lang="pl-PL" dirty="0"/>
          </a:p>
          <a:p>
            <a:endParaRPr lang="pl-PL" dirty="0"/>
          </a:p>
          <a:p>
            <a:r>
              <a:rPr lang="pl-PL" dirty="0" err="1" smtClean="0"/>
              <a:t>Benchmarking</a:t>
            </a:r>
            <a:endParaRPr lang="pl-PL" dirty="0" smtClean="0"/>
          </a:p>
          <a:p>
            <a:pPr lvl="1"/>
            <a:r>
              <a:rPr lang="pl-PL" dirty="0" smtClean="0"/>
              <a:t>Run benchmark: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mem</a:t>
            </a:r>
            <a:r>
              <a:rPr lang="pl-PL" dirty="0"/>
              <a:t> </a:t>
            </a:r>
            <a:r>
              <a:rPr lang="pl-PL" dirty="0" err="1" smtClean="0"/>
              <a:t>stats</a:t>
            </a:r>
            <a:r>
              <a:rPr lang="pl-PL" dirty="0" smtClean="0"/>
              <a:t>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. -</a:t>
            </a:r>
            <a:r>
              <a:rPr lang="pl-PL" dirty="0" err="1"/>
              <a:t>benchmem</a:t>
            </a:r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6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Web-</a:t>
            </a:r>
            <a:r>
              <a:rPr lang="en-GB" dirty="0" err="1" smtClean="0"/>
              <a:t>Entwicklung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04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Web-</a:t>
            </a:r>
            <a:r>
              <a:rPr lang="en-GB" dirty="0" err="1" smtClean="0"/>
              <a:t>Entwicklung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504D"/>
                </a:solidFill>
              </a:rPr>
              <a:t>Hello World-Server</a:t>
            </a:r>
          </a:p>
          <a:p>
            <a:r>
              <a:rPr lang="en-GB" dirty="0" smtClean="0">
                <a:solidFill>
                  <a:srgbClr val="C0504D"/>
                </a:solidFill>
              </a:rPr>
              <a:t>Templates </a:t>
            </a:r>
            <a:r>
              <a:rPr lang="en-GB" dirty="0" err="1" smtClean="0">
                <a:solidFill>
                  <a:srgbClr val="C0504D"/>
                </a:solidFill>
              </a:rPr>
              <a:t>mit</a:t>
            </a:r>
            <a:r>
              <a:rPr lang="en-GB" dirty="0" smtClean="0">
                <a:solidFill>
                  <a:srgbClr val="C0504D"/>
                </a:solidFill>
              </a:rPr>
              <a:t> html/template</a:t>
            </a:r>
          </a:p>
          <a:p>
            <a:r>
              <a:rPr lang="en-GB" dirty="0" smtClean="0">
                <a:solidFill>
                  <a:srgbClr val="C0504D"/>
                </a:solidFill>
              </a:rPr>
              <a:t>JSON support</a:t>
            </a:r>
          </a:p>
        </p:txBody>
      </p:sp>
    </p:spTree>
    <p:extLst>
      <p:ext uri="{BB962C8B-B14F-4D97-AF65-F5344CB8AC3E}">
        <p14:creationId xmlns:p14="http://schemas.microsoft.com/office/powerpoint/2010/main" val="194567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</a:t>
            </a:r>
            <a:r>
              <a:rPr lang="en-GB" dirty="0" err="1" smtClean="0"/>
              <a:t>Ausblick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1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Concurrency Patterns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Functional Programming (map/transform/…)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Debugging and Profiling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Dependency Management</a:t>
            </a:r>
          </a:p>
          <a:p>
            <a:r>
              <a:rPr lang="en-GB" dirty="0" err="1" smtClean="0">
                <a:solidFill>
                  <a:srgbClr val="000000"/>
                </a:solidFill>
              </a:rPr>
              <a:t>Mehr</a:t>
            </a:r>
            <a:r>
              <a:rPr lang="en-GB" dirty="0" smtClean="0">
                <a:solidFill>
                  <a:srgbClr val="000000"/>
                </a:solidFill>
              </a:rPr>
              <a:t> Web-</a:t>
            </a:r>
            <a:r>
              <a:rPr lang="en-GB" dirty="0" err="1" smtClean="0">
                <a:solidFill>
                  <a:srgbClr val="000000"/>
                </a:solidFill>
              </a:rPr>
              <a:t>Entwicklung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err="1" smtClean="0">
                <a:solidFill>
                  <a:srgbClr val="000000"/>
                </a:solidFill>
              </a:rPr>
              <a:t>Populäre</a:t>
            </a:r>
            <a:r>
              <a:rPr lang="en-GB" dirty="0" smtClean="0">
                <a:solidFill>
                  <a:srgbClr val="000000"/>
                </a:solidFill>
              </a:rPr>
              <a:t> Go-</a:t>
            </a:r>
            <a:r>
              <a:rPr lang="en-GB" dirty="0" err="1" smtClean="0">
                <a:solidFill>
                  <a:srgbClr val="000000"/>
                </a:solidFill>
              </a:rPr>
              <a:t>Projekte</a:t>
            </a:r>
            <a:r>
              <a:rPr lang="en-GB" dirty="0" smtClean="0">
                <a:solidFill>
                  <a:srgbClr val="000000"/>
                </a:solidFill>
              </a:rPr>
              <a:t> und -</a:t>
            </a:r>
            <a:r>
              <a:rPr lang="en-GB" dirty="0" err="1" smtClean="0">
                <a:solidFill>
                  <a:srgbClr val="000000"/>
                </a:solidFill>
              </a:rPr>
              <a:t>Bibliotheken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Deployment (e.g., </a:t>
            </a:r>
            <a:r>
              <a:rPr lang="en-GB" dirty="0" err="1" smtClean="0">
                <a:solidFill>
                  <a:srgbClr val="000000"/>
                </a:solidFill>
              </a:rPr>
              <a:t>Docker</a:t>
            </a:r>
            <a:r>
              <a:rPr lang="en-GB" dirty="0" smtClean="0">
                <a:solidFill>
                  <a:srgbClr val="000000"/>
                </a:solidFill>
              </a:rPr>
              <a:t> + Go)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hat’s erfunden?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6786" y="3606540"/>
            <a:ext cx="8763000" cy="267088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Robert Griesemer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(V8, </a:t>
            </a:r>
            <a:r>
              <a:rPr lang="en-GB" dirty="0" err="1" smtClean="0"/>
              <a:t>HotSpot</a:t>
            </a:r>
            <a:r>
              <a:rPr lang="en-GB" dirty="0" smtClean="0"/>
              <a:t>, ...)</a:t>
            </a:r>
          </a:p>
          <a:p>
            <a:r>
              <a:rPr lang="en-GB" dirty="0" smtClean="0">
                <a:hlinkClick r:id="rId3"/>
              </a:rPr>
              <a:t>Rob Pike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(First window system for Unix 1981, UTF-8, …)</a:t>
            </a:r>
          </a:p>
          <a:p>
            <a:r>
              <a:rPr lang="en-GB" dirty="0" smtClean="0">
                <a:hlinkClick r:id="rId4"/>
              </a:rPr>
              <a:t>Ken Thompson</a:t>
            </a:r>
            <a:r>
              <a:rPr lang="en-GB" dirty="0" smtClean="0"/>
              <a:t> (</a:t>
            </a:r>
            <a:r>
              <a:rPr lang="en-GB" i="1" dirty="0" smtClean="0"/>
              <a:t>ken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(Unix…)</a:t>
            </a:r>
            <a:endParaRPr lang="en-GB" dirty="0"/>
          </a:p>
        </p:txBody>
      </p:sp>
      <p:pic>
        <p:nvPicPr>
          <p:cNvPr id="8" name="Bild 7" descr="Screen shot 2013-09-15 at 1.31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79" y="1715570"/>
            <a:ext cx="4672438" cy="264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64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Und warum?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FF0000"/>
                </a:solidFill>
              </a:rPr>
              <a:t>TODO Origins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Great Stuff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767522"/>
          </a:xfrm>
        </p:spPr>
        <p:txBody>
          <a:bodyPr>
            <a:normAutofit fontScale="85000" lnSpcReduction="20000"/>
          </a:bodyPr>
          <a:lstStyle/>
          <a:p>
            <a:r>
              <a:rPr lang="en-GB" smtClean="0">
                <a:solidFill>
                  <a:srgbClr val="000000"/>
                </a:solidFill>
              </a:rPr>
              <a:t>Compiles incredibly fast (no time to wander off in thoughts)</a:t>
            </a:r>
          </a:p>
          <a:p>
            <a:r>
              <a:rPr lang="en-GB" smtClean="0">
                <a:solidFill>
                  <a:srgbClr val="000000"/>
                </a:solidFill>
              </a:rPr>
              <a:t>Native compiles, self-containing binaries</a:t>
            </a:r>
            <a:br>
              <a:rPr lang="en-GB" smtClean="0">
                <a:solidFill>
                  <a:srgbClr val="000000"/>
                </a:solidFill>
              </a:rPr>
            </a:br>
            <a:r>
              <a:rPr lang="en-GB" smtClean="0">
                <a:solidFill>
                  <a:srgbClr val="000000"/>
                </a:solidFill>
              </a:rPr>
              <a:t>-&gt; no runtime installation required</a:t>
            </a:r>
          </a:p>
          <a:p>
            <a:r>
              <a:rPr lang="en-GB" smtClean="0">
                <a:solidFill>
                  <a:srgbClr val="000000"/>
                </a:solidFill>
              </a:rPr>
              <a:t>Compiler-Errors for (almost) everything</a:t>
            </a:r>
            <a:br>
              <a:rPr lang="en-GB" smtClean="0">
                <a:solidFill>
                  <a:srgbClr val="000000"/>
                </a:solidFill>
              </a:rPr>
            </a:br>
            <a:r>
              <a:rPr lang="en-GB" smtClean="0">
                <a:solidFill>
                  <a:srgbClr val="000000"/>
                </a:solidFill>
              </a:rPr>
              <a:t>(even unused imports, variables)</a:t>
            </a:r>
          </a:p>
          <a:p>
            <a:r>
              <a:rPr lang="en-GB" smtClean="0">
                <a:solidFill>
                  <a:srgbClr val="000000"/>
                </a:solidFill>
              </a:rPr>
              <a:t>Great runtime error messages (e.g. deadlocks)</a:t>
            </a:r>
          </a:p>
          <a:p>
            <a:r>
              <a:rPr lang="en-GB" i="1" smtClean="0">
                <a:solidFill>
                  <a:srgbClr val="000000"/>
                </a:solidFill>
              </a:rPr>
              <a:t>go</a:t>
            </a:r>
            <a:r>
              <a:rPr lang="en-GB" smtClean="0">
                <a:solidFill>
                  <a:srgbClr val="000000"/>
                </a:solidFill>
              </a:rPr>
              <a:t> command(s)</a:t>
            </a:r>
          </a:p>
          <a:p>
            <a:pPr lvl="1"/>
            <a:r>
              <a:rPr lang="en-GB" smtClean="0">
                <a:solidFill>
                  <a:srgbClr val="000000"/>
                </a:solidFill>
              </a:rPr>
              <a:t>installs, builds, tests, benchmarks Go programs using nothing more than source as build specification (!)</a:t>
            </a:r>
          </a:p>
          <a:p>
            <a:pPr lvl="1"/>
            <a:r>
              <a:rPr lang="en-GB" smtClean="0">
                <a:solidFill>
                  <a:srgbClr val="000000"/>
                </a:solidFill>
              </a:rPr>
              <a:t>gofmt, automatic standardized code formatting</a:t>
            </a:r>
          </a:p>
          <a:p>
            <a:pPr lvl="1"/>
            <a:r>
              <a:rPr lang="en-GB" smtClean="0">
                <a:solidFill>
                  <a:srgbClr val="000000"/>
                </a:solidFill>
              </a:rPr>
              <a:t>godoc, analog zu JavaDoc</a:t>
            </a:r>
          </a:p>
          <a:p>
            <a:pPr lvl="1"/>
            <a:r>
              <a:rPr lang="en-GB" smtClean="0">
                <a:solidFill>
                  <a:srgbClr val="000000"/>
                </a:solidFill>
              </a:rPr>
              <a:t>gofix, automates the rewriting of code to use new language features or updated libraries</a:t>
            </a:r>
          </a:p>
          <a:p>
            <a:pPr lvl="1"/>
            <a:r>
              <a:rPr lang="en-GB" smtClean="0">
                <a:solidFill>
                  <a:srgbClr val="000000"/>
                </a:solidFill>
              </a:rPr>
              <a:t>Go get, built-in package manager (git, mercurial)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5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Hat es eine Zukunft?</a:t>
            </a:r>
            <a:endParaRPr lang="de-DE"/>
          </a:p>
        </p:txBody>
      </p:sp>
      <p:pic>
        <p:nvPicPr>
          <p:cNvPr id="6" name="Bild 5" descr="Screen Shot 2015-05-05 at 18.3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296337"/>
            <a:ext cx="8763000" cy="3094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4485027" y="4422502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https://www.google.com/trends/explore#q=golang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1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Hat es eine Zukunft? </a:t>
            </a:r>
            <a:r>
              <a:rPr lang="de-DE" dirty="0" smtClean="0">
                <a:solidFill>
                  <a:schemeClr val="accent1"/>
                </a:solidFill>
              </a:rPr>
              <a:t>Go</a:t>
            </a:r>
            <a:r>
              <a:rPr lang="de-DE" dirty="0" smtClean="0"/>
              <a:t> vs. </a:t>
            </a:r>
            <a:r>
              <a:rPr lang="de-DE" dirty="0" smtClean="0">
                <a:solidFill>
                  <a:schemeClr val="accent2"/>
                </a:solidFill>
              </a:rPr>
              <a:t>Java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6411" y="4430995"/>
            <a:ext cx="838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https://www.google.com/trends/explore#q=golang%2C%20java&amp;date=1%2F2009%2084m&amp;cmpt=q&amp;tz=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Bild 7" descr="Screen Shot 2015-05-05 at 18.38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311799"/>
            <a:ext cx="8763000" cy="308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10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Hat es eine Zukunft?</a:t>
            </a:r>
            <a:endParaRPr lang="de-DE"/>
          </a:p>
        </p:txBody>
      </p:sp>
      <p:pic>
        <p:nvPicPr>
          <p:cNvPr id="6" name="Bild 5" descr="Screen Shot 2015-05-05 at 18.4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7" y="1093066"/>
            <a:ext cx="8768059" cy="491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6907165" y="6025399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75000"/>
                  </a:schemeClr>
                </a:solidFill>
              </a:rPr>
              <a:t>Quelle: </a:t>
            </a:r>
            <a:r>
              <a:rPr lang="de-DE" sz="140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http://githut.info/</a:t>
            </a:r>
            <a:endParaRPr lang="de-D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Macintosh PowerPoint</Application>
  <PresentationFormat>Bildschirmpräsentation (4:3)</PresentationFormat>
  <Paragraphs>159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Office-Design</vt:lpstr>
      <vt:lpstr>Kleine Einführung in Go</vt:lpstr>
      <vt:lpstr>Inhalt</vt:lpstr>
      <vt:lpstr>1. Motivation</vt:lpstr>
      <vt:lpstr>Wer hat’s erfunden?</vt:lpstr>
      <vt:lpstr>Und warum?</vt:lpstr>
      <vt:lpstr>Great Stuff</vt:lpstr>
      <vt:lpstr>Hat es eine Zukunft?</vt:lpstr>
      <vt:lpstr>Hat es eine Zukunft? Go vs. Java</vt:lpstr>
      <vt:lpstr>Hat es eine Zukunft?</vt:lpstr>
      <vt:lpstr>2. Einführung in die Sprache</vt:lpstr>
      <vt:lpstr>2. Einführung in die Sprache</vt:lpstr>
      <vt:lpstr>2. Einführung in die Sprache</vt:lpstr>
      <vt:lpstr>2. Einführung in die Sprache</vt:lpstr>
      <vt:lpstr>2. Einführung in die Sprache</vt:lpstr>
      <vt:lpstr>4. GoRoutines and Channels</vt:lpstr>
      <vt:lpstr>4. Goroutines and Channels</vt:lpstr>
      <vt:lpstr>4. Goroutines and Channels</vt:lpstr>
      <vt:lpstr>4. Concurrency vs. Parallelism</vt:lpstr>
      <vt:lpstr>4. Goroutines and Channels</vt:lpstr>
      <vt:lpstr>4. Goroutines and Channels</vt:lpstr>
      <vt:lpstr>4. Goroutines and Channels</vt:lpstr>
      <vt:lpstr>4. Goroutines and Channels</vt:lpstr>
      <vt:lpstr>5. Unit Testing und Benchmarking</vt:lpstr>
      <vt:lpstr>5. Unit Testing</vt:lpstr>
      <vt:lpstr>6. Web-Entwicklung</vt:lpstr>
      <vt:lpstr>6. Web-Entwicklung</vt:lpstr>
      <vt:lpstr>7. Ausblick</vt:lpstr>
      <vt:lpstr>7. Ausblick</vt:lpstr>
    </vt:vector>
  </TitlesOfParts>
  <Company>Universität zu Lübeck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Bimschas</dc:creator>
  <cp:lastModifiedBy>Daniel Bimschas</cp:lastModifiedBy>
  <cp:revision>46</cp:revision>
  <dcterms:created xsi:type="dcterms:W3CDTF">2015-05-05T15:57:59Z</dcterms:created>
  <dcterms:modified xsi:type="dcterms:W3CDTF">2015-05-06T07:31:56Z</dcterms:modified>
</cp:coreProperties>
</file>