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7556500" cy="10693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377640" y="2502000"/>
            <a:ext cx="6800400" cy="295812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377640" y="5741640"/>
            <a:ext cx="680040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38624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377640" y="2502000"/>
            <a:ext cx="2189520" cy="2958120"/>
          </a:xfrm>
          <a:prstGeom prst="rect">
            <a:avLst/>
          </a:prstGeom>
        </p:spPr>
        <p:txBody>
          <a:bodyPr lIns="0" rIns="0" tIns="0" bIns="0">
            <a:normAutofit/>
          </a:bodyPr>
          <a:p>
            <a:endParaRPr b="0" lang="ru-RU" sz="3200" spc="-1" strike="noStrike">
              <a:latin typeface="Arial"/>
            </a:endParaRPr>
          </a:p>
        </p:txBody>
      </p:sp>
      <p:sp>
        <p:nvSpPr>
          <p:cNvPr id="33" name="PlaceHolder 3"/>
          <p:cNvSpPr>
            <a:spLocks noGrp="1"/>
          </p:cNvSpPr>
          <p:nvPr>
            <p:ph type="body"/>
          </p:nvPr>
        </p:nvSpPr>
        <p:spPr>
          <a:xfrm>
            <a:off x="2676960" y="2502000"/>
            <a:ext cx="2189520" cy="2958120"/>
          </a:xfrm>
          <a:prstGeom prst="rect">
            <a:avLst/>
          </a:prstGeom>
        </p:spPr>
        <p:txBody>
          <a:bodyPr lIns="0" rIns="0" tIns="0" bIns="0">
            <a:normAutofit/>
          </a:bodyPr>
          <a:p>
            <a:endParaRPr b="0" lang="ru-RU" sz="3200" spc="-1" strike="noStrike">
              <a:latin typeface="Arial"/>
            </a:endParaRPr>
          </a:p>
        </p:txBody>
      </p:sp>
      <p:sp>
        <p:nvSpPr>
          <p:cNvPr id="34" name="PlaceHolder 4"/>
          <p:cNvSpPr>
            <a:spLocks noGrp="1"/>
          </p:cNvSpPr>
          <p:nvPr>
            <p:ph type="body"/>
          </p:nvPr>
        </p:nvSpPr>
        <p:spPr>
          <a:xfrm>
            <a:off x="4976280" y="2502000"/>
            <a:ext cx="2189520" cy="2958120"/>
          </a:xfrm>
          <a:prstGeom prst="rect">
            <a:avLst/>
          </a:prstGeom>
        </p:spPr>
        <p:txBody>
          <a:bodyPr lIns="0" rIns="0" tIns="0" bIns="0">
            <a:normAutofit/>
          </a:bodyPr>
          <a:p>
            <a:endParaRPr b="0" lang="ru-RU" sz="3200" spc="-1" strike="noStrike">
              <a:latin typeface="Arial"/>
            </a:endParaRPr>
          </a:p>
        </p:txBody>
      </p:sp>
      <p:sp>
        <p:nvSpPr>
          <p:cNvPr id="35" name="PlaceHolder 5"/>
          <p:cNvSpPr>
            <a:spLocks noGrp="1"/>
          </p:cNvSpPr>
          <p:nvPr>
            <p:ph type="body"/>
          </p:nvPr>
        </p:nvSpPr>
        <p:spPr>
          <a:xfrm>
            <a:off x="377640" y="5741640"/>
            <a:ext cx="2189520" cy="2958120"/>
          </a:xfrm>
          <a:prstGeom prst="rect">
            <a:avLst/>
          </a:prstGeom>
        </p:spPr>
        <p:txBody>
          <a:bodyPr lIns="0" rIns="0" tIns="0" bIns="0">
            <a:normAutofit/>
          </a:bodyPr>
          <a:p>
            <a:endParaRPr b="0" lang="ru-RU" sz="3200" spc="-1" strike="noStrike">
              <a:latin typeface="Arial"/>
            </a:endParaRPr>
          </a:p>
        </p:txBody>
      </p:sp>
      <p:sp>
        <p:nvSpPr>
          <p:cNvPr id="36" name="PlaceHolder 6"/>
          <p:cNvSpPr>
            <a:spLocks noGrp="1"/>
          </p:cNvSpPr>
          <p:nvPr>
            <p:ph type="body"/>
          </p:nvPr>
        </p:nvSpPr>
        <p:spPr>
          <a:xfrm>
            <a:off x="2676960" y="5741640"/>
            <a:ext cx="2189520" cy="2958120"/>
          </a:xfrm>
          <a:prstGeom prst="rect">
            <a:avLst/>
          </a:prstGeom>
        </p:spPr>
        <p:txBody>
          <a:bodyPr lIns="0" rIns="0" tIns="0" bIns="0">
            <a:normAutofit/>
          </a:bodyPr>
          <a:p>
            <a:endParaRPr b="0" lang="ru-RU" sz="3200" spc="-1" strike="noStrike">
              <a:latin typeface="Arial"/>
            </a:endParaRPr>
          </a:p>
        </p:txBody>
      </p:sp>
      <p:sp>
        <p:nvSpPr>
          <p:cNvPr id="37" name="PlaceHolder 7"/>
          <p:cNvSpPr>
            <a:spLocks noGrp="1"/>
          </p:cNvSpPr>
          <p:nvPr>
            <p:ph type="body"/>
          </p:nvPr>
        </p:nvSpPr>
        <p:spPr>
          <a:xfrm>
            <a:off x="4976280" y="5741640"/>
            <a:ext cx="218952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377640" y="2502000"/>
            <a:ext cx="6800400" cy="620172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377640" y="2502000"/>
            <a:ext cx="6800400" cy="6201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77640" y="426600"/>
            <a:ext cx="6800400" cy="82767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377640" y="2502000"/>
            <a:ext cx="6800400" cy="620172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38624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377640" y="5741640"/>
            <a:ext cx="680040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377640" y="2502000"/>
            <a:ext cx="6800400" cy="295812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377640" y="5741640"/>
            <a:ext cx="680040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38624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377640" y="2502000"/>
            <a:ext cx="2189520" cy="2958120"/>
          </a:xfrm>
          <a:prstGeom prst="rect">
            <a:avLst/>
          </a:prstGeom>
        </p:spPr>
        <p:txBody>
          <a:bodyPr lIns="0" rIns="0" tIns="0" bIns="0">
            <a:normAutofit/>
          </a:bodyPr>
          <a:p>
            <a:endParaRPr b="0" lang="ru-RU" sz="3200" spc="-1" strike="noStrike">
              <a:latin typeface="Arial"/>
            </a:endParaRPr>
          </a:p>
        </p:txBody>
      </p:sp>
      <p:sp>
        <p:nvSpPr>
          <p:cNvPr id="71" name="PlaceHolder 3"/>
          <p:cNvSpPr>
            <a:spLocks noGrp="1"/>
          </p:cNvSpPr>
          <p:nvPr>
            <p:ph type="body"/>
          </p:nvPr>
        </p:nvSpPr>
        <p:spPr>
          <a:xfrm>
            <a:off x="2676960" y="2502000"/>
            <a:ext cx="2189520" cy="2958120"/>
          </a:xfrm>
          <a:prstGeom prst="rect">
            <a:avLst/>
          </a:prstGeom>
        </p:spPr>
        <p:txBody>
          <a:bodyPr lIns="0" rIns="0" tIns="0" bIns="0">
            <a:normAutofit/>
          </a:bodyPr>
          <a:p>
            <a:endParaRPr b="0" lang="ru-RU" sz="3200" spc="-1" strike="noStrike">
              <a:latin typeface="Arial"/>
            </a:endParaRPr>
          </a:p>
        </p:txBody>
      </p:sp>
      <p:sp>
        <p:nvSpPr>
          <p:cNvPr id="72" name="PlaceHolder 4"/>
          <p:cNvSpPr>
            <a:spLocks noGrp="1"/>
          </p:cNvSpPr>
          <p:nvPr>
            <p:ph type="body"/>
          </p:nvPr>
        </p:nvSpPr>
        <p:spPr>
          <a:xfrm>
            <a:off x="4976280" y="2502000"/>
            <a:ext cx="2189520" cy="2958120"/>
          </a:xfrm>
          <a:prstGeom prst="rect">
            <a:avLst/>
          </a:prstGeom>
        </p:spPr>
        <p:txBody>
          <a:bodyPr lIns="0" rIns="0" tIns="0" bIns="0">
            <a:normAutofit/>
          </a:bodyPr>
          <a:p>
            <a:endParaRPr b="0" lang="ru-RU" sz="3200" spc="-1" strike="noStrike">
              <a:latin typeface="Arial"/>
            </a:endParaRPr>
          </a:p>
        </p:txBody>
      </p:sp>
      <p:sp>
        <p:nvSpPr>
          <p:cNvPr id="73" name="PlaceHolder 5"/>
          <p:cNvSpPr>
            <a:spLocks noGrp="1"/>
          </p:cNvSpPr>
          <p:nvPr>
            <p:ph type="body"/>
          </p:nvPr>
        </p:nvSpPr>
        <p:spPr>
          <a:xfrm>
            <a:off x="377640" y="5741640"/>
            <a:ext cx="2189520" cy="2958120"/>
          </a:xfrm>
          <a:prstGeom prst="rect">
            <a:avLst/>
          </a:prstGeom>
        </p:spPr>
        <p:txBody>
          <a:bodyPr lIns="0" rIns="0" tIns="0" bIns="0">
            <a:normAutofit/>
          </a:bodyPr>
          <a:p>
            <a:endParaRPr b="0" lang="ru-RU" sz="3200" spc="-1" strike="noStrike">
              <a:latin typeface="Arial"/>
            </a:endParaRPr>
          </a:p>
        </p:txBody>
      </p:sp>
      <p:sp>
        <p:nvSpPr>
          <p:cNvPr id="74" name="PlaceHolder 6"/>
          <p:cNvSpPr>
            <a:spLocks noGrp="1"/>
          </p:cNvSpPr>
          <p:nvPr>
            <p:ph type="body"/>
          </p:nvPr>
        </p:nvSpPr>
        <p:spPr>
          <a:xfrm>
            <a:off x="2676960" y="5741640"/>
            <a:ext cx="2189520" cy="2958120"/>
          </a:xfrm>
          <a:prstGeom prst="rect">
            <a:avLst/>
          </a:prstGeom>
        </p:spPr>
        <p:txBody>
          <a:bodyPr lIns="0" rIns="0" tIns="0" bIns="0">
            <a:normAutofit/>
          </a:bodyPr>
          <a:p>
            <a:endParaRPr b="0" lang="ru-RU" sz="3200" spc="-1" strike="noStrike">
              <a:latin typeface="Arial"/>
            </a:endParaRPr>
          </a:p>
        </p:txBody>
      </p:sp>
      <p:sp>
        <p:nvSpPr>
          <p:cNvPr id="75" name="PlaceHolder 7"/>
          <p:cNvSpPr>
            <a:spLocks noGrp="1"/>
          </p:cNvSpPr>
          <p:nvPr>
            <p:ph type="body"/>
          </p:nvPr>
        </p:nvSpPr>
        <p:spPr>
          <a:xfrm>
            <a:off x="4976280" y="5741640"/>
            <a:ext cx="218952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377640" y="2502000"/>
            <a:ext cx="6800400" cy="6201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26600"/>
            <a:ext cx="6800400" cy="827676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3862440" y="5741640"/>
            <a:ext cx="3318480" cy="295812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26600"/>
            <a:ext cx="6800400" cy="178524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377640" y="5741640"/>
            <a:ext cx="6800400" cy="295812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26600"/>
            <a:ext cx="6800400" cy="178524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 name="PlaceHolder 2"/>
          <p:cNvSpPr>
            <a:spLocks noGrp="1"/>
          </p:cNvSpPr>
          <p:nvPr>
            <p:ph type="body"/>
          </p:nvPr>
        </p:nvSpPr>
        <p:spPr>
          <a:xfrm>
            <a:off x="377640" y="2502000"/>
            <a:ext cx="6800400" cy="6201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77640" y="426600"/>
            <a:ext cx="6800400" cy="178524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9" name="PlaceHolder 2"/>
          <p:cNvSpPr>
            <a:spLocks noGrp="1"/>
          </p:cNvSpPr>
          <p:nvPr>
            <p:ph type="body"/>
          </p:nvPr>
        </p:nvSpPr>
        <p:spPr>
          <a:xfrm>
            <a:off x="377640" y="2502000"/>
            <a:ext cx="6800400" cy="6201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st.github.com/Dexaran/ddb3e89fe64bf2e06ed15fbd5679bd20" TargetMode="External"/><Relationship Id="rId2" Type="http://schemas.openxmlformats.org/officeDocument/2006/relationships/hyperlink" Target="https://gist.github.com/Dexaran/ddb3e89fe64bf2e06ed15fbd5679bd20" TargetMode="External"/><Relationship Id="rId3" Type="http://schemas.openxmlformats.org/officeDocument/2006/relationships/hyperlink" Target="https://eips.ethereum.org/EIPS/eip-20" TargetMode="External"/><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evai.io/" TargetMode="External"/><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hyperlink" Target="https://www.evai.io/" TargetMode="External"/><Relationship Id="rId4" Type="http://schemas.openxmlformats.org/officeDocument/2006/relationships/hyperlink" Target="https://www.evai.io/" TargetMode="External"/><Relationship Id="rId5" Type="http://schemas.openxmlformats.org/officeDocument/2006/relationships/hyperlink" Target="http://www.evai.io/" TargetMode="External"/><Relationship Id="rId6" Type="http://schemas.openxmlformats.org/officeDocument/2006/relationships/image" Target="../media/image5.png"/><Relationship Id="rId7" Type="http://schemas.openxmlformats.org/officeDocument/2006/relationships/hyperlink" Target="https://github.com/danbogd" TargetMode="External"/><Relationship Id="rId8" Type="http://schemas.openxmlformats.org/officeDocument/2006/relationships/hyperlink" Target="https://etherscan.io/address/0x8bd135bb2543955045ca8859c05033d07636d963#code" TargetMode="External"/><Relationship Id="rId9"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171160" y="4195080"/>
            <a:ext cx="3202200" cy="657000"/>
          </a:xfrm>
          <a:prstGeom prst="rect">
            <a:avLst/>
          </a:prstGeom>
          <a:noFill/>
          <a:ln w="0">
            <a:solidFill>
              <a:srgbClr val="ffffff"/>
            </a:solidFill>
          </a:ln>
        </p:spPr>
        <p:style>
          <a:lnRef idx="0"/>
          <a:fillRef idx="0"/>
          <a:effectRef idx="0"/>
          <a:fontRef idx="minor"/>
        </p:style>
        <p:txBody>
          <a:bodyPr wrap="none" lIns="90000" rIns="90000" tIns="45000" bIns="45000">
            <a:noAutofit/>
          </a:bodyPr>
          <a:p>
            <a:pPr>
              <a:lnSpc>
                <a:spcPct val="100000"/>
              </a:lnSpc>
            </a:pPr>
            <a:r>
              <a:rPr b="1" lang="ru-RU" sz="4000" spc="-1" strike="noStrike">
                <a:solidFill>
                  <a:srgbClr val="00a65d"/>
                </a:solidFill>
                <a:latin typeface="Ubuntu"/>
                <a:ea typeface="DejaVu Sans"/>
              </a:rPr>
              <a:t>Audit report</a:t>
            </a:r>
            <a:endParaRPr b="0" lang="ru-RU" sz="4000" spc="-1" strike="noStrike">
              <a:latin typeface="Arial"/>
            </a:endParaRPr>
          </a:p>
        </p:txBody>
      </p:sp>
      <p:sp>
        <p:nvSpPr>
          <p:cNvPr id="77" name="CustomShape 2"/>
          <p:cNvSpPr/>
          <p:nvPr/>
        </p:nvSpPr>
        <p:spPr>
          <a:xfrm>
            <a:off x="2448000" y="5156280"/>
            <a:ext cx="2618280" cy="3142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2000" spc="-1" strike="noStrike">
                <a:solidFill>
                  <a:srgbClr val="000000"/>
                </a:solidFill>
                <a:latin typeface="Times New Roman"/>
                <a:ea typeface="DejaVu Sans"/>
              </a:rPr>
              <a:t>The </a:t>
            </a:r>
            <a:r>
              <a:rPr b="0" lang="ru-RU" sz="2000" spc="-46" strike="noStrike">
                <a:solidFill>
                  <a:srgbClr val="000000"/>
                </a:solidFill>
                <a:latin typeface="Times New Roman"/>
                <a:ea typeface="DejaVu Sans"/>
              </a:rPr>
              <a:t>EVAI </a:t>
            </a:r>
            <a:r>
              <a:rPr b="0" lang="ru-RU" sz="2000" spc="-1" strike="noStrike">
                <a:solidFill>
                  <a:srgbClr val="000000"/>
                </a:solidFill>
                <a:latin typeface="Times New Roman"/>
                <a:ea typeface="DejaVu Sans"/>
              </a:rPr>
              <a:t>token contract.</a:t>
            </a:r>
            <a:endParaRPr b="0" lang="ru-RU" sz="2000" spc="-1" strike="noStrike">
              <a:latin typeface="Arial"/>
            </a:endParaRPr>
          </a:p>
        </p:txBody>
      </p:sp>
      <p:sp>
        <p:nvSpPr>
          <p:cNvPr id="78" name="CustomShape 3"/>
          <p:cNvSpPr/>
          <p:nvPr/>
        </p:nvSpPr>
        <p:spPr>
          <a:xfrm>
            <a:off x="2837520" y="9162360"/>
            <a:ext cx="18702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i="1" lang="ru-RU" sz="1200" spc="-1" strike="noStrike">
                <a:solidFill>
                  <a:srgbClr val="000000"/>
                </a:solidFill>
                <a:latin typeface="Times New Roman"/>
                <a:ea typeface="DejaVu Sans"/>
              </a:rPr>
              <a:t>AUTHOR: DAN BOGDANOV</a:t>
            </a:r>
            <a:endParaRPr b="0" lang="ru-RU" sz="1200" spc="-1" strike="noStrike">
              <a:latin typeface="Arial"/>
            </a:endParaRPr>
          </a:p>
        </p:txBody>
      </p:sp>
      <p:sp>
        <p:nvSpPr>
          <p:cNvPr id="79" name="CustomShape 4"/>
          <p:cNvSpPr/>
          <p:nvPr/>
        </p:nvSpPr>
        <p:spPr>
          <a:xfrm>
            <a:off x="4902840" y="920160"/>
            <a:ext cx="1999800" cy="530280"/>
          </a:xfrm>
          <a:custGeom>
            <a:avLst/>
            <a:gdLst/>
            <a:ahLst/>
            <a:rect l="l" t="t" r="r" b="b"/>
            <a:pathLst>
              <a:path w="2003425" h="534035">
                <a:moveTo>
                  <a:pt x="88773" y="0"/>
                </a:moveTo>
                <a:lnTo>
                  <a:pt x="56176" y="7626"/>
                </a:lnTo>
                <a:lnTo>
                  <a:pt x="27741" y="27733"/>
                </a:lnTo>
                <a:lnTo>
                  <a:pt x="7628" y="56160"/>
                </a:lnTo>
                <a:lnTo>
                  <a:pt x="0" y="88747"/>
                </a:lnTo>
                <a:lnTo>
                  <a:pt x="0" y="443801"/>
                </a:lnTo>
                <a:lnTo>
                  <a:pt x="7628" y="476561"/>
                </a:lnTo>
                <a:lnTo>
                  <a:pt x="27741" y="505418"/>
                </a:lnTo>
                <a:lnTo>
                  <a:pt x="56176" y="525965"/>
                </a:lnTo>
                <a:lnTo>
                  <a:pt x="88773" y="533793"/>
                </a:lnTo>
                <a:lnTo>
                  <a:pt x="1914486" y="533793"/>
                </a:lnTo>
                <a:lnTo>
                  <a:pt x="1947081" y="525965"/>
                </a:lnTo>
                <a:lnTo>
                  <a:pt x="1975512" y="505418"/>
                </a:lnTo>
                <a:lnTo>
                  <a:pt x="1995620" y="476561"/>
                </a:lnTo>
                <a:lnTo>
                  <a:pt x="2003247" y="443801"/>
                </a:lnTo>
                <a:lnTo>
                  <a:pt x="2003247" y="88747"/>
                </a:lnTo>
                <a:lnTo>
                  <a:pt x="1995620" y="56160"/>
                </a:lnTo>
                <a:lnTo>
                  <a:pt x="1975512" y="27733"/>
                </a:lnTo>
                <a:lnTo>
                  <a:pt x="1947081" y="7626"/>
                </a:lnTo>
                <a:lnTo>
                  <a:pt x="1914486" y="0"/>
                </a:lnTo>
                <a:lnTo>
                  <a:pt x="88773" y="0"/>
                </a:lnTo>
                <a:close/>
              </a:path>
            </a:pathLst>
          </a:custGeom>
          <a:noFill/>
          <a:ln w="71640">
            <a:solidFill>
              <a:srgbClr val="00b173"/>
            </a:solidFill>
            <a:round/>
          </a:ln>
        </p:spPr>
        <p:style>
          <a:lnRef idx="0"/>
          <a:fillRef idx="0"/>
          <a:effectRef idx="0"/>
          <a:fontRef idx="minor"/>
        </p:style>
      </p:sp>
      <p:sp>
        <p:nvSpPr>
          <p:cNvPr id="80" name="CustomShape 5"/>
          <p:cNvSpPr/>
          <p:nvPr/>
        </p:nvSpPr>
        <p:spPr>
          <a:xfrm>
            <a:off x="5275440" y="1076040"/>
            <a:ext cx="12898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September 25,</a:t>
            </a:r>
            <a:r>
              <a:rPr b="1" lang="ru-RU" sz="1200" spc="-55" strike="noStrike">
                <a:solidFill>
                  <a:srgbClr val="000000"/>
                </a:solidFill>
                <a:latin typeface="Times New Roman"/>
                <a:ea typeface="DejaVu Sans"/>
              </a:rPr>
              <a:t> </a:t>
            </a:r>
            <a:r>
              <a:rPr b="1" lang="ru-RU" sz="1200" spc="-1" strike="noStrike">
                <a:solidFill>
                  <a:srgbClr val="000000"/>
                </a:solidFill>
                <a:latin typeface="Times New Roman"/>
                <a:ea typeface="DejaVu Sans"/>
              </a:rPr>
              <a:t>2020</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object 2" descr=""/>
          <p:cNvPicPr/>
          <p:nvPr/>
        </p:nvPicPr>
        <p:blipFill>
          <a:blip r:embed="rId1"/>
          <a:stretch/>
        </p:blipFill>
        <p:spPr>
          <a:xfrm>
            <a:off x="953280" y="764280"/>
            <a:ext cx="135720" cy="102960"/>
          </a:xfrm>
          <a:prstGeom prst="rect">
            <a:avLst/>
          </a:prstGeom>
          <a:ln w="0">
            <a:noFill/>
          </a:ln>
        </p:spPr>
      </p:pic>
      <p:sp>
        <p:nvSpPr>
          <p:cNvPr id="170" name="CustomShape 1"/>
          <p:cNvSpPr/>
          <p:nvPr/>
        </p:nvSpPr>
        <p:spPr>
          <a:xfrm>
            <a:off x="1163880" y="705960"/>
            <a:ext cx="3481200" cy="48240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5.3 LOW SEVERTY</a:t>
            </a:r>
            <a:r>
              <a:rPr b="1" lang="ru-RU" sz="1200" spc="-35" strike="noStrike">
                <a:solidFill>
                  <a:srgbClr val="000000"/>
                </a:solidFill>
                <a:latin typeface="Times New Roman"/>
                <a:ea typeface="DejaVu Sans"/>
              </a:rPr>
              <a:t> </a:t>
            </a:r>
            <a:r>
              <a:rPr b="1" lang="ru-RU" sz="1200" spc="-1" strike="noStrike">
                <a:solidFill>
                  <a:srgbClr val="000000"/>
                </a:solidFill>
                <a:latin typeface="Times New Roman"/>
                <a:ea typeface="DejaVu Sans"/>
              </a:rPr>
              <a:t>ISSUES</a:t>
            </a:r>
            <a:endParaRPr b="0" lang="ru-RU" sz="1200" spc="-1" strike="noStrike">
              <a:latin typeface="Arial"/>
            </a:endParaRPr>
          </a:p>
          <a:p>
            <a:pPr marL="12600">
              <a:lnSpc>
                <a:spcPct val="100000"/>
              </a:lnSpc>
              <a:spcBef>
                <a:spcPts val="850"/>
              </a:spcBef>
            </a:pPr>
            <a:r>
              <a:rPr b="0" lang="ru-RU" sz="1200" spc="-1" strike="noStrike">
                <a:solidFill>
                  <a:srgbClr val="000000"/>
                </a:solidFill>
                <a:latin typeface="Times New Roman"/>
                <a:ea typeface="DejaVu Sans"/>
              </a:rPr>
              <a:t>No low severity issues were identified in smart contract..</a:t>
            </a:r>
            <a:endParaRPr b="0" lang="ru-RU" sz="1200" spc="-1" strike="noStrike">
              <a:latin typeface="Arial"/>
            </a:endParaRPr>
          </a:p>
        </p:txBody>
      </p:sp>
      <p:sp>
        <p:nvSpPr>
          <p:cNvPr id="171" name="CustomShape 2"/>
          <p:cNvSpPr/>
          <p:nvPr/>
        </p:nvSpPr>
        <p:spPr>
          <a:xfrm>
            <a:off x="3661560" y="9783720"/>
            <a:ext cx="225000" cy="6198840"/>
          </a:xfrm>
          <a:prstGeom prst="rect">
            <a:avLst/>
          </a:prstGeom>
          <a:noFill/>
          <a:ln w="0">
            <a:noFill/>
          </a:ln>
        </p:spPr>
        <p:style>
          <a:lnRef idx="0"/>
          <a:fillRef idx="0"/>
          <a:effectRef idx="0"/>
          <a:fontRef idx="minor"/>
        </p:style>
      </p:sp>
      <p:pic>
        <p:nvPicPr>
          <p:cNvPr id="172" name="Рисунок 1" descr=""/>
          <p:cNvPicPr/>
          <p:nvPr/>
        </p:nvPicPr>
        <p:blipFill>
          <a:blip r:embed="rId2"/>
          <a:stretch/>
        </p:blipFill>
        <p:spPr>
          <a:xfrm>
            <a:off x="960840" y="1049400"/>
            <a:ext cx="120960" cy="139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07400" y="609120"/>
            <a:ext cx="5959800" cy="1308240"/>
          </a:xfrm>
          <a:prstGeom prst="rect">
            <a:avLst/>
          </a:prstGeom>
          <a:noFill/>
          <a:ln w="0">
            <a:noFill/>
          </a:ln>
        </p:spPr>
        <p:style>
          <a:lnRef idx="0"/>
          <a:fillRef idx="0"/>
          <a:effectRef idx="0"/>
          <a:fontRef idx="minor"/>
        </p:style>
        <p:txBody>
          <a:bodyPr lIns="0" rIns="0" tIns="12240" bIns="0">
            <a:noAutofit/>
          </a:bodyPr>
          <a:p>
            <a:pPr lvl="1" marL="772920" indent="-225000">
              <a:lnSpc>
                <a:spcPct val="100000"/>
              </a:lnSpc>
              <a:spcBef>
                <a:spcPts val="96"/>
              </a:spcBef>
              <a:buClr>
                <a:srgbClr val="000000"/>
              </a:buClr>
              <a:buFont typeface="StarSymbol"/>
              <a:buAutoNum type="arabicPeriod" startAt="4"/>
            </a:pPr>
            <a:r>
              <a:rPr b="1" lang="ru-RU" sz="1200" spc="-1" strike="noStrike">
                <a:solidFill>
                  <a:srgbClr val="000000"/>
                </a:solidFill>
                <a:latin typeface="Times New Roman"/>
                <a:ea typeface="DejaVu Sans"/>
              </a:rPr>
              <a:t>NOTES</a:t>
            </a:r>
            <a:endParaRPr b="0" lang="ru-RU" sz="1200" spc="-1" strike="noStrike">
              <a:latin typeface="Arial"/>
            </a:endParaRPr>
          </a:p>
          <a:p>
            <a:pPr marL="546840">
              <a:lnSpc>
                <a:spcPct val="100000"/>
              </a:lnSpc>
              <a:spcBef>
                <a:spcPts val="850"/>
              </a:spcBef>
            </a:pPr>
            <a:r>
              <a:rPr b="0" lang="ru-RU" sz="1200" spc="-1" strike="noStrike">
                <a:solidFill>
                  <a:srgbClr val="000000"/>
                </a:solidFill>
                <a:latin typeface="Times New Roman"/>
                <a:ea typeface="DejaVu Sans"/>
              </a:rPr>
              <a:t>4.1 Known vulnerabilities of ERC-20 token</a:t>
            </a:r>
            <a:endParaRPr b="0" lang="ru-RU" sz="1200" spc="-1" strike="noStrike">
              <a:latin typeface="Arial"/>
            </a:endParaRPr>
          </a:p>
          <a:p>
            <a:pPr marL="12600">
              <a:lnSpc>
                <a:spcPct val="100000"/>
              </a:lnSpc>
              <a:spcBef>
                <a:spcPts val="836"/>
              </a:spcBef>
            </a:pPr>
            <a:r>
              <a:rPr b="1" lang="ru-RU" sz="1200" spc="-1" strike="noStrike">
                <a:solidFill>
                  <a:srgbClr val="000000"/>
                </a:solidFill>
                <a:latin typeface="Times New Roman"/>
                <a:ea typeface="DejaVu Sans"/>
              </a:rPr>
              <a:t>Description</a:t>
            </a:r>
            <a:endParaRPr b="0" lang="ru-RU" sz="1200" spc="-1" strike="noStrike">
              <a:latin typeface="Arial"/>
            </a:endParaRPr>
          </a:p>
          <a:p>
            <a:pPr marL="12600">
              <a:lnSpc>
                <a:spcPct val="100000"/>
              </a:lnSpc>
              <a:spcBef>
                <a:spcPts val="31"/>
              </a:spcBef>
            </a:pPr>
            <a:endParaRPr b="0" lang="ru-RU" sz="1200" spc="-1" strike="noStrike">
              <a:latin typeface="Arial"/>
            </a:endParaRPr>
          </a:p>
          <a:p>
            <a:pPr marL="12600">
              <a:lnSpc>
                <a:spcPct val="100000"/>
              </a:lnSpc>
            </a:pPr>
            <a:r>
              <a:rPr b="0" lang="ru-RU" sz="1200" spc="-1" strike="noStrike">
                <a:solidFill>
                  <a:srgbClr val="000000"/>
                </a:solidFill>
                <a:latin typeface="Times New Roman"/>
                <a:ea typeface="DejaVu Sans"/>
              </a:rPr>
              <a:t>Lack of transaction handling mechanism issue. This is a very common issue and it already caused millions of dollars losses for lots of token users! More information on </a:t>
            </a:r>
            <a:r>
              <a:rPr b="0" lang="ru-RU" sz="1200" spc="-1" strike="noStrike" u="sng">
                <a:solidFill>
                  <a:srgbClr val="0000ff"/>
                </a:solidFill>
                <a:uFillTx/>
                <a:latin typeface="Times New Roman"/>
                <a:ea typeface="DejaVu Sans"/>
                <a:hlinkClick r:id="rId1"/>
              </a:rPr>
              <a:t>here</a:t>
            </a:r>
            <a:r>
              <a:rPr b="0" lang="ru-RU" sz="1200" spc="-1" strike="noStrike">
                <a:solidFill>
                  <a:srgbClr val="000000"/>
                </a:solidFill>
                <a:latin typeface="Times New Roman"/>
                <a:ea typeface="DejaVu Sans"/>
              </a:rPr>
              <a:t>.</a:t>
            </a:r>
            <a:endParaRPr b="0" lang="ru-RU" sz="1200" spc="-1" strike="noStrike">
              <a:latin typeface="Arial"/>
            </a:endParaRPr>
          </a:p>
        </p:txBody>
      </p:sp>
      <p:sp>
        <p:nvSpPr>
          <p:cNvPr id="174" name="CustomShape 2"/>
          <p:cNvSpPr/>
          <p:nvPr/>
        </p:nvSpPr>
        <p:spPr>
          <a:xfrm>
            <a:off x="707400" y="2368800"/>
            <a:ext cx="6048720" cy="1812600"/>
          </a:xfrm>
          <a:prstGeom prst="rect">
            <a:avLst/>
          </a:prstGeom>
          <a:noFill/>
          <a:ln w="0">
            <a:noFill/>
          </a:ln>
        </p:spPr>
        <p:style>
          <a:lnRef idx="0"/>
          <a:fillRef idx="0"/>
          <a:effectRef idx="0"/>
          <a:fontRef idx="minor"/>
        </p:style>
        <p:txBody>
          <a:bodyPr lIns="0" rIns="0" tIns="12240" bIns="0">
            <a:noAutofit/>
          </a:bodyPr>
          <a:p>
            <a:pPr marL="544680">
              <a:lnSpc>
                <a:spcPct val="100000"/>
              </a:lnSpc>
              <a:spcBef>
                <a:spcPts val="96"/>
              </a:spcBef>
            </a:pPr>
            <a:r>
              <a:rPr b="0" lang="ru-RU" sz="1200" spc="-1" strike="noStrike">
                <a:solidFill>
                  <a:srgbClr val="000000"/>
                </a:solidFill>
                <a:latin typeface="Times New Roman"/>
                <a:ea typeface="DejaVu Sans"/>
              </a:rPr>
              <a:t>4.2 No checking for zero address.</a:t>
            </a:r>
            <a:endParaRPr b="0" lang="ru-RU" sz="1200" spc="-1" strike="noStrike">
              <a:latin typeface="Arial"/>
            </a:endParaRPr>
          </a:p>
          <a:p>
            <a:pPr marL="12600">
              <a:lnSpc>
                <a:spcPct val="100000"/>
              </a:lnSpc>
              <a:spcBef>
                <a:spcPts val="850"/>
              </a:spcBef>
            </a:pPr>
            <a:r>
              <a:rPr b="1" lang="ru-RU" sz="1200" spc="-1" strike="noStrike">
                <a:solidFill>
                  <a:srgbClr val="000000"/>
                </a:solidFill>
                <a:latin typeface="Times New Roman"/>
                <a:ea typeface="DejaVu Sans"/>
              </a:rPr>
              <a:t>Description</a:t>
            </a:r>
            <a:endParaRPr b="0" lang="ru-RU" sz="1200" spc="-1" strike="noStrike">
              <a:latin typeface="Arial"/>
            </a:endParaRPr>
          </a:p>
          <a:p>
            <a:pPr marL="12600">
              <a:lnSpc>
                <a:spcPct val="100000"/>
              </a:lnSpc>
              <a:spcBef>
                <a:spcPts val="20"/>
              </a:spcBef>
            </a:pPr>
            <a:endParaRPr b="0" lang="ru-RU" sz="1200" spc="-1" strike="noStrike">
              <a:latin typeface="Arial"/>
            </a:endParaRPr>
          </a:p>
          <a:p>
            <a:pPr marL="12600">
              <a:lnSpc>
                <a:spcPct val="100000"/>
              </a:lnSpc>
            </a:pPr>
            <a:r>
              <a:rPr b="0" lang="ru-RU" sz="1200" spc="-21" strike="noStrike">
                <a:solidFill>
                  <a:srgbClr val="000000"/>
                </a:solidFill>
                <a:latin typeface="Times New Roman"/>
                <a:ea typeface="DejaVu Sans"/>
              </a:rPr>
              <a:t>You </a:t>
            </a:r>
            <a:r>
              <a:rPr b="0" lang="ru-RU" sz="1200" spc="-1" strike="noStrike">
                <a:solidFill>
                  <a:srgbClr val="000000"/>
                </a:solidFill>
                <a:latin typeface="Times New Roman"/>
                <a:ea typeface="DejaVu Sans"/>
              </a:rPr>
              <a:t>may add checking for zero address for </a:t>
            </a:r>
            <a:r>
              <a:rPr b="1" lang="ru-RU" sz="1200" spc="-1" strike="noStrike">
                <a:solidFill>
                  <a:srgbClr val="58c5c7"/>
                </a:solidFill>
                <a:latin typeface="Times New Roman"/>
                <a:ea typeface="DejaVu Sans"/>
              </a:rPr>
              <a:t>from</a:t>
            </a:r>
            <a:r>
              <a:rPr b="0" lang="ru-RU" sz="1200" spc="-1" strike="noStrike">
                <a:solidFill>
                  <a:srgbClr val="000000"/>
                </a:solidFill>
                <a:latin typeface="Times New Roman"/>
                <a:ea typeface="DejaVu Sans"/>
              </a:rPr>
              <a:t> in</a:t>
            </a:r>
            <a:r>
              <a:rPr b="0" lang="ru-RU" sz="1200" spc="-1" strike="noStrike">
                <a:solidFill>
                  <a:srgbClr val="58c5c7"/>
                </a:solidFill>
                <a:latin typeface="Times New Roman"/>
                <a:ea typeface="DejaVu Sans"/>
              </a:rPr>
              <a:t> </a:t>
            </a:r>
            <a:r>
              <a:rPr b="1" lang="ru-RU" sz="1200" spc="-1" strike="noStrike">
                <a:solidFill>
                  <a:srgbClr val="58c5c7"/>
                </a:solidFill>
                <a:latin typeface="Times New Roman"/>
                <a:ea typeface="DejaVu Sans"/>
              </a:rPr>
              <a:t>transferFrom </a:t>
            </a:r>
            <a:r>
              <a:rPr b="0" lang="ru-RU" sz="1200" spc="-1" strike="noStrike">
                <a:solidFill>
                  <a:srgbClr val="000000"/>
                </a:solidFill>
                <a:latin typeface="Times New Roman"/>
                <a:ea typeface="DejaVu Sans"/>
              </a:rPr>
              <a:t>function like in OpenZeppelin  implementation </a:t>
            </a:r>
            <a:r>
              <a:rPr b="0" lang="ru-RU" sz="1200" spc="-1" strike="noStrike" u="sng">
                <a:solidFill>
                  <a:srgbClr val="0000ff"/>
                </a:solidFill>
                <a:uFillTx/>
                <a:latin typeface="Times New Roman"/>
                <a:ea typeface="DejaVu Sans"/>
                <a:hlinkClick r:id="rId2"/>
              </a:rPr>
              <a:t>https://gist.github.com/Dexaran/ddb3e89fe64bf2e06ed15fbd5679bd20</a:t>
            </a:r>
            <a:r>
              <a:rPr b="0" lang="ru-RU" sz="1200" spc="-1" strike="noStrike">
                <a:solidFill>
                  <a:srgbClr val="000000"/>
                </a:solidFill>
                <a:latin typeface="Times New Roman"/>
                <a:ea typeface="DejaVu Sans"/>
              </a:rPr>
              <a:t>      where requirements:  sender and recipient cannot be the zero address. But this is not required by the </a:t>
            </a:r>
            <a:r>
              <a:rPr b="0" lang="ru-RU" sz="1200" spc="-1" strike="noStrike" u="sng">
                <a:solidFill>
                  <a:srgbClr val="0000ff"/>
                </a:solidFill>
                <a:uFillTx/>
                <a:latin typeface="Times New Roman"/>
                <a:ea typeface="DejaVu Sans"/>
                <a:hlinkClick r:id="rId3"/>
              </a:rPr>
              <a:t>EIP</a:t>
            </a:r>
            <a:r>
              <a:rPr b="0" lang="ru-RU" sz="1200" spc="-1" strike="noStrike">
                <a:solidFill>
                  <a:srgbClr val="000000"/>
                </a:solidFill>
                <a:latin typeface="Times New Roman"/>
                <a:ea typeface="DejaVu Sans"/>
              </a:rPr>
              <a:t>.</a:t>
            </a:r>
            <a:endParaRPr b="0" lang="ru-RU" sz="1200" spc="-1" strike="noStrike">
              <a:latin typeface="Arial"/>
            </a:endParaRPr>
          </a:p>
          <a:p>
            <a:pPr marL="12600">
              <a:lnSpc>
                <a:spcPct val="100000"/>
              </a:lnSpc>
            </a:pPr>
            <a:endParaRPr b="0" lang="ru-RU" sz="1200" spc="-1" strike="noStrike">
              <a:latin typeface="Arial"/>
            </a:endParaRPr>
          </a:p>
          <a:p>
            <a:pPr marL="12600">
              <a:lnSpc>
                <a:spcPct val="100000"/>
              </a:lnSpc>
            </a:pPr>
            <a:r>
              <a:rPr b="1" lang="ru-RU" sz="1200" spc="-1" strike="noStrike">
                <a:solidFill>
                  <a:srgbClr val="000000"/>
                </a:solidFill>
                <a:latin typeface="Times New Roman"/>
                <a:ea typeface="DejaVu Sans"/>
              </a:rPr>
              <a:t>Code snippet</a:t>
            </a:r>
            <a:endParaRPr b="0" lang="ru-RU" sz="1200" spc="-1" strike="noStrike">
              <a:latin typeface="Arial"/>
            </a:endParaRPr>
          </a:p>
          <a:p>
            <a:pPr marL="12600">
              <a:lnSpc>
                <a:spcPct val="100000"/>
              </a:lnSpc>
              <a:spcBef>
                <a:spcPts val="850"/>
              </a:spcBef>
            </a:pPr>
            <a:r>
              <a:rPr b="0" lang="ru-RU" sz="1200" spc="-1" strike="noStrike">
                <a:solidFill>
                  <a:srgbClr val="00007f"/>
                </a:solidFill>
                <a:latin typeface="Times New Roman"/>
                <a:ea typeface="DejaVu Sans"/>
              </a:rPr>
              <a:t>Line 109.</a:t>
            </a:r>
            <a:endParaRPr b="0" lang="ru-RU" sz="1200" spc="-1" strike="noStrike">
              <a:latin typeface="Arial"/>
            </a:endParaRPr>
          </a:p>
        </p:txBody>
      </p:sp>
      <p:sp>
        <p:nvSpPr>
          <p:cNvPr id="175" name="CustomShape 3"/>
          <p:cNvSpPr/>
          <p:nvPr/>
        </p:nvSpPr>
        <p:spPr>
          <a:xfrm>
            <a:off x="3661560" y="9783720"/>
            <a:ext cx="225000" cy="6198840"/>
          </a:xfrm>
          <a:prstGeom prst="rect">
            <a:avLst/>
          </a:prstGeom>
          <a:noFill/>
          <a:ln w="0">
            <a:noFill/>
          </a:ln>
        </p:spPr>
        <p:style>
          <a:lnRef idx="0"/>
          <a:fillRef idx="0"/>
          <a:effectRef idx="0"/>
          <a:fontRef idx="minor"/>
        </p:style>
      </p:sp>
      <p:pic>
        <p:nvPicPr>
          <p:cNvPr id="176" name="Рисунок 178" descr=""/>
          <p:cNvPicPr/>
          <p:nvPr/>
        </p:nvPicPr>
        <p:blipFill>
          <a:blip r:embed="rId4"/>
          <a:stretch/>
        </p:blipFill>
        <p:spPr>
          <a:xfrm>
            <a:off x="648000" y="4536000"/>
            <a:ext cx="5974560" cy="1384200"/>
          </a:xfrm>
          <a:prstGeom prst="rect">
            <a:avLst/>
          </a:prstGeom>
          <a:ln w="0">
            <a:noFill/>
          </a:ln>
        </p:spPr>
      </p:pic>
      <p:pic>
        <p:nvPicPr>
          <p:cNvPr id="177" name="Рисунок 1" descr=""/>
          <p:cNvPicPr/>
          <p:nvPr/>
        </p:nvPicPr>
        <p:blipFill>
          <a:blip r:embed="rId5"/>
          <a:stretch/>
        </p:blipFill>
        <p:spPr>
          <a:xfrm>
            <a:off x="953280" y="2404800"/>
            <a:ext cx="120960" cy="139320"/>
          </a:xfrm>
          <a:prstGeom prst="rect">
            <a:avLst/>
          </a:prstGeom>
          <a:ln w="0">
            <a:noFill/>
          </a:ln>
        </p:spPr>
      </p:pic>
      <p:pic>
        <p:nvPicPr>
          <p:cNvPr id="178" name="Рисунок 2" descr=""/>
          <p:cNvPicPr/>
          <p:nvPr/>
        </p:nvPicPr>
        <p:blipFill>
          <a:blip r:embed="rId6"/>
          <a:stretch/>
        </p:blipFill>
        <p:spPr>
          <a:xfrm>
            <a:off x="951480" y="640440"/>
            <a:ext cx="120960" cy="139320"/>
          </a:xfrm>
          <a:prstGeom prst="rect">
            <a:avLst/>
          </a:prstGeom>
          <a:ln w="0">
            <a:noFill/>
          </a:ln>
        </p:spPr>
      </p:pic>
      <p:pic>
        <p:nvPicPr>
          <p:cNvPr id="179" name="Рисунок 3" descr=""/>
          <p:cNvPicPr/>
          <p:nvPr/>
        </p:nvPicPr>
        <p:blipFill>
          <a:blip r:embed="rId7"/>
          <a:stretch/>
        </p:blipFill>
        <p:spPr>
          <a:xfrm>
            <a:off x="951480" y="955800"/>
            <a:ext cx="120960" cy="139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163880" y="705960"/>
            <a:ext cx="12034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6.</a:t>
            </a:r>
            <a:r>
              <a:rPr b="1" lang="ru-RU" sz="1200" spc="-26" strike="noStrike">
                <a:solidFill>
                  <a:srgbClr val="000000"/>
                </a:solidFill>
                <a:latin typeface="Times New Roman"/>
                <a:ea typeface="DejaVu Sans"/>
              </a:rPr>
              <a:t> </a:t>
            </a:r>
            <a:r>
              <a:rPr b="1" lang="ru-RU" sz="1200" spc="-1" strike="noStrike">
                <a:solidFill>
                  <a:srgbClr val="000000"/>
                </a:solidFill>
                <a:latin typeface="Times New Roman"/>
                <a:ea typeface="DejaVu Sans"/>
              </a:rPr>
              <a:t>CONCLUSION</a:t>
            </a:r>
            <a:endParaRPr b="0" lang="ru-RU" sz="1200" spc="-1" strike="noStrike">
              <a:latin typeface="Arial"/>
            </a:endParaRPr>
          </a:p>
        </p:txBody>
      </p:sp>
      <p:sp>
        <p:nvSpPr>
          <p:cNvPr id="181" name="CustomShape 2"/>
          <p:cNvSpPr/>
          <p:nvPr/>
        </p:nvSpPr>
        <p:spPr>
          <a:xfrm>
            <a:off x="3661560" y="9783720"/>
            <a:ext cx="225000" cy="6198840"/>
          </a:xfrm>
          <a:prstGeom prst="rect">
            <a:avLst/>
          </a:prstGeom>
          <a:noFill/>
          <a:ln w="0">
            <a:noFill/>
          </a:ln>
        </p:spPr>
        <p:style>
          <a:lnRef idx="0"/>
          <a:fillRef idx="0"/>
          <a:effectRef idx="0"/>
          <a:fontRef idx="minor"/>
        </p:style>
      </p:sp>
      <p:sp>
        <p:nvSpPr>
          <p:cNvPr id="182" name="CustomShape 3"/>
          <p:cNvSpPr/>
          <p:nvPr/>
        </p:nvSpPr>
        <p:spPr>
          <a:xfrm>
            <a:off x="707400" y="1386720"/>
            <a:ext cx="6003360" cy="606600"/>
          </a:xfrm>
          <a:prstGeom prst="rect">
            <a:avLst/>
          </a:prstGeom>
          <a:noFill/>
          <a:ln w="0">
            <a:noFill/>
          </a:ln>
        </p:spPr>
        <p:style>
          <a:lnRef idx="0"/>
          <a:fillRef idx="0"/>
          <a:effectRef idx="0"/>
          <a:fontRef idx="minor"/>
        </p:style>
        <p:txBody>
          <a:bodyPr lIns="0" rIns="0" tIns="13320" bIns="0">
            <a:noAutofit/>
          </a:bodyPr>
          <a:p>
            <a:pPr marL="12600" indent="449640">
              <a:lnSpc>
                <a:spcPct val="109000"/>
              </a:lnSpc>
              <a:spcBef>
                <a:spcPts val="105"/>
              </a:spcBef>
              <a:tabLst>
                <a:tab algn="l" pos="0"/>
              </a:tabLst>
            </a:pPr>
            <a:r>
              <a:rPr b="0" lang="ru-RU" sz="1200" spc="-1" strike="noStrike">
                <a:solidFill>
                  <a:srgbClr val="000000"/>
                </a:solidFill>
                <a:latin typeface="Times New Roman"/>
                <a:ea typeface="DejaVu Sans"/>
              </a:rPr>
              <a:t>In the end, I should mention the high code quality of the project and the pleasant UI of  </a:t>
            </a:r>
            <a:r>
              <a:rPr b="0" lang="ru-RU" sz="1200" spc="-1" strike="noStrike" u="sng">
                <a:solidFill>
                  <a:srgbClr val="0000ff"/>
                </a:solidFill>
                <a:uFillTx/>
                <a:latin typeface="Times New Roman"/>
                <a:ea typeface="DejaVu Sans"/>
                <a:hlinkClick r:id="rId1"/>
              </a:rPr>
              <a:t>https://www.evai.io/</a:t>
            </a:r>
            <a:r>
              <a:rPr b="0" lang="ru-RU" sz="1200" spc="-1" strike="noStrike">
                <a:solidFill>
                  <a:srgbClr val="000000"/>
                </a:solidFill>
                <a:latin typeface="Times New Roman"/>
                <a:ea typeface="DejaVu Sans"/>
              </a:rPr>
              <a:t> webpage.</a:t>
            </a:r>
            <a:r>
              <a:rPr b="0" lang="ru-RU" sz="1200" spc="-1" strike="noStrike">
                <a:solidFill>
                  <a:srgbClr val="0000ff"/>
                </a:solidFill>
                <a:latin typeface="Times New Roman"/>
                <a:ea typeface="DejaVu Sans"/>
              </a:rPr>
              <a:t> </a:t>
            </a:r>
            <a:r>
              <a:rPr b="0" lang="ru-RU" sz="1200" spc="-1" strike="noStrike">
                <a:solidFill>
                  <a:srgbClr val="000000"/>
                </a:solidFill>
                <a:latin typeface="Times New Roman"/>
                <a:ea typeface="DejaVu Sans"/>
              </a:rPr>
              <a:t>The audited smart contract is</a:t>
            </a:r>
            <a:r>
              <a:rPr b="0" lang="ru-RU" sz="1200" spc="-1" strike="noStrike">
                <a:solidFill>
                  <a:srgbClr val="0000ff"/>
                </a:solidFill>
                <a:latin typeface="Times New Roman"/>
                <a:ea typeface="DejaVu Sans"/>
              </a:rPr>
              <a:t> </a:t>
            </a:r>
            <a:r>
              <a:rPr b="0" lang="ru-RU" sz="1200" spc="-1" strike="noStrike">
                <a:solidFill>
                  <a:srgbClr val="00b050"/>
                </a:solidFill>
                <a:latin typeface="Times New Roman"/>
                <a:ea typeface="DejaVu Sans"/>
              </a:rPr>
              <a:t>safe to deploy</a:t>
            </a:r>
            <a:r>
              <a:rPr b="0" lang="ru-RU" sz="1200" spc="-1" strike="noStrike">
                <a:solidFill>
                  <a:srgbClr val="00a9ac"/>
                </a:solidFill>
                <a:latin typeface="Times New Roman"/>
                <a:ea typeface="DejaVu Sans"/>
              </a:rPr>
              <a:t>. </a:t>
            </a:r>
            <a:r>
              <a:rPr b="0" lang="ru-RU" sz="1200" spc="-1" strike="noStrike">
                <a:solidFill>
                  <a:srgbClr val="000000"/>
                </a:solidFill>
                <a:latin typeface="Times New Roman"/>
                <a:ea typeface="DejaVu Sans"/>
              </a:rPr>
              <a:t>No severity issues were found duaring the audit .</a:t>
            </a:r>
            <a:endParaRPr b="0" lang="ru-RU" sz="1200" spc="-1" strike="noStrike">
              <a:latin typeface="Arial"/>
            </a:endParaRPr>
          </a:p>
        </p:txBody>
      </p:sp>
      <p:pic>
        <p:nvPicPr>
          <p:cNvPr id="183" name="object 2" descr=""/>
          <p:cNvPicPr/>
          <p:nvPr/>
        </p:nvPicPr>
        <p:blipFill>
          <a:blip r:embed="rId2"/>
          <a:stretch/>
        </p:blipFill>
        <p:spPr>
          <a:xfrm>
            <a:off x="953280" y="764280"/>
            <a:ext cx="102960" cy="102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object 2" descr=""/>
          <p:cNvPicPr/>
          <p:nvPr/>
        </p:nvPicPr>
        <p:blipFill>
          <a:blip r:embed="rId1"/>
          <a:stretch/>
        </p:blipFill>
        <p:spPr>
          <a:xfrm>
            <a:off x="953280" y="939240"/>
            <a:ext cx="102960" cy="102960"/>
          </a:xfrm>
          <a:prstGeom prst="rect">
            <a:avLst/>
          </a:prstGeom>
          <a:ln w="0">
            <a:noFill/>
          </a:ln>
        </p:spPr>
      </p:pic>
      <p:sp>
        <p:nvSpPr>
          <p:cNvPr id="82" name="CustomShape 1"/>
          <p:cNvSpPr/>
          <p:nvPr/>
        </p:nvSpPr>
        <p:spPr>
          <a:xfrm>
            <a:off x="1163880" y="880920"/>
            <a:ext cx="167976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TABLE OF</a:t>
            </a:r>
            <a:r>
              <a:rPr b="1" lang="ru-RU" sz="1200" spc="188" strike="noStrike">
                <a:solidFill>
                  <a:srgbClr val="000000"/>
                </a:solidFill>
                <a:latin typeface="Times New Roman"/>
                <a:ea typeface="DejaVu Sans"/>
              </a:rPr>
              <a:t> </a:t>
            </a:r>
            <a:r>
              <a:rPr b="1" lang="ru-RU" sz="1200" spc="-1" strike="noStrike">
                <a:solidFill>
                  <a:srgbClr val="000000"/>
                </a:solidFill>
                <a:latin typeface="Times New Roman"/>
                <a:ea typeface="DejaVu Sans"/>
              </a:rPr>
              <a:t>CONTENTS</a:t>
            </a:r>
            <a:endParaRPr b="0" lang="ru-RU" sz="1200" spc="-1" strike="noStrike">
              <a:latin typeface="Arial"/>
            </a:endParaRPr>
          </a:p>
        </p:txBody>
      </p:sp>
      <p:sp>
        <p:nvSpPr>
          <p:cNvPr id="83" name="CustomShape 2"/>
          <p:cNvSpPr/>
          <p:nvPr/>
        </p:nvSpPr>
        <p:spPr>
          <a:xfrm>
            <a:off x="718920" y="190764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4" name="CustomShape 3"/>
          <p:cNvSpPr/>
          <p:nvPr/>
        </p:nvSpPr>
        <p:spPr>
          <a:xfrm>
            <a:off x="718920" y="237564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5" name="CustomShape 4"/>
          <p:cNvSpPr/>
          <p:nvPr/>
        </p:nvSpPr>
        <p:spPr>
          <a:xfrm>
            <a:off x="718920" y="385380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6" name="CustomShape 5"/>
          <p:cNvSpPr/>
          <p:nvPr/>
        </p:nvSpPr>
        <p:spPr>
          <a:xfrm>
            <a:off x="718920" y="521928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7" name="CustomShape 6"/>
          <p:cNvSpPr/>
          <p:nvPr/>
        </p:nvSpPr>
        <p:spPr>
          <a:xfrm>
            <a:off x="718920" y="572004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8" name="CustomShape 7"/>
          <p:cNvSpPr/>
          <p:nvPr/>
        </p:nvSpPr>
        <p:spPr>
          <a:xfrm>
            <a:off x="718920" y="8089920"/>
            <a:ext cx="611136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9" name="CustomShape 8"/>
          <p:cNvSpPr/>
          <p:nvPr/>
        </p:nvSpPr>
        <p:spPr>
          <a:xfrm>
            <a:off x="743040" y="1663200"/>
            <a:ext cx="11617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1.</a:t>
            </a:r>
            <a:r>
              <a:rPr b="1" lang="ru-RU" sz="1200" spc="-15" strike="noStrike">
                <a:solidFill>
                  <a:srgbClr val="000000"/>
                </a:solidFill>
                <a:latin typeface="Times New Roman"/>
                <a:ea typeface="DejaVu Sans"/>
              </a:rPr>
              <a:t> </a:t>
            </a:r>
            <a:r>
              <a:rPr b="1" lang="ru-RU" sz="1200" spc="-1" strike="noStrike">
                <a:solidFill>
                  <a:srgbClr val="000000"/>
                </a:solidFill>
                <a:latin typeface="Times New Roman"/>
                <a:ea typeface="DejaVu Sans"/>
              </a:rPr>
              <a:t>DISCLAIMER</a:t>
            </a:r>
            <a:endParaRPr b="0" lang="ru-RU" sz="1200" spc="-1" strike="noStrike">
              <a:latin typeface="Arial"/>
            </a:endParaRPr>
          </a:p>
        </p:txBody>
      </p:sp>
      <p:sp>
        <p:nvSpPr>
          <p:cNvPr id="90" name="CustomShape 9"/>
          <p:cNvSpPr/>
          <p:nvPr/>
        </p:nvSpPr>
        <p:spPr>
          <a:xfrm>
            <a:off x="3661560" y="9783720"/>
            <a:ext cx="225000" cy="6198840"/>
          </a:xfrm>
          <a:prstGeom prst="rect">
            <a:avLst/>
          </a:prstGeom>
          <a:noFill/>
          <a:ln w="0">
            <a:noFill/>
          </a:ln>
        </p:spPr>
        <p:style>
          <a:lnRef idx="0"/>
          <a:fillRef idx="0"/>
          <a:effectRef idx="0"/>
          <a:fontRef idx="minor"/>
        </p:style>
      </p:sp>
      <p:sp>
        <p:nvSpPr>
          <p:cNvPr id="91" name="CustomShape 10"/>
          <p:cNvSpPr/>
          <p:nvPr/>
        </p:nvSpPr>
        <p:spPr>
          <a:xfrm>
            <a:off x="6603120" y="166320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3</a:t>
            </a:r>
            <a:endParaRPr b="0" lang="ru-RU" sz="1200" spc="-1" strike="noStrike">
              <a:latin typeface="Arial"/>
            </a:endParaRPr>
          </a:p>
        </p:txBody>
      </p:sp>
      <p:sp>
        <p:nvSpPr>
          <p:cNvPr id="92" name="CustomShape 11"/>
          <p:cNvSpPr/>
          <p:nvPr/>
        </p:nvSpPr>
        <p:spPr>
          <a:xfrm>
            <a:off x="743040" y="2129760"/>
            <a:ext cx="13888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2.</a:t>
            </a:r>
            <a:r>
              <a:rPr b="1" lang="ru-RU" sz="1200" spc="-15" strike="noStrike">
                <a:solidFill>
                  <a:srgbClr val="000000"/>
                </a:solidFill>
                <a:latin typeface="Times New Roman"/>
                <a:ea typeface="DejaVu Sans"/>
              </a:rPr>
              <a:t> </a:t>
            </a:r>
            <a:r>
              <a:rPr b="1" lang="ru-RU" sz="1200" spc="-1" strike="noStrike">
                <a:solidFill>
                  <a:srgbClr val="000000"/>
                </a:solidFill>
                <a:latin typeface="Times New Roman"/>
                <a:ea typeface="DejaVu Sans"/>
              </a:rPr>
              <a:t>INTRODUCTION</a:t>
            </a:r>
            <a:endParaRPr b="0" lang="ru-RU" sz="1200" spc="-1" strike="noStrike">
              <a:latin typeface="Arial"/>
            </a:endParaRPr>
          </a:p>
        </p:txBody>
      </p:sp>
      <p:sp>
        <p:nvSpPr>
          <p:cNvPr id="93" name="CustomShape 12"/>
          <p:cNvSpPr/>
          <p:nvPr/>
        </p:nvSpPr>
        <p:spPr>
          <a:xfrm>
            <a:off x="6603120" y="212976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4</a:t>
            </a:r>
            <a:endParaRPr b="0" lang="ru-RU" sz="1200" spc="-1" strike="noStrike">
              <a:latin typeface="Arial"/>
            </a:endParaRPr>
          </a:p>
        </p:txBody>
      </p:sp>
      <p:sp>
        <p:nvSpPr>
          <p:cNvPr id="94" name="CustomShape 13"/>
          <p:cNvSpPr/>
          <p:nvPr/>
        </p:nvSpPr>
        <p:spPr>
          <a:xfrm>
            <a:off x="819000" y="2631600"/>
            <a:ext cx="11026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2.1 Audit</a:t>
            </a:r>
            <a:r>
              <a:rPr b="0" lang="ru-RU" sz="1200" spc="137" strike="noStrike">
                <a:solidFill>
                  <a:srgbClr val="000000"/>
                </a:solidFill>
                <a:latin typeface="Times New Roman"/>
                <a:ea typeface="DejaVu Sans"/>
              </a:rPr>
              <a:t> </a:t>
            </a:r>
            <a:r>
              <a:rPr b="0" lang="ru-RU" sz="1200" spc="-1" strike="noStrike">
                <a:solidFill>
                  <a:srgbClr val="000000"/>
                </a:solidFill>
                <a:latin typeface="Times New Roman"/>
                <a:ea typeface="DejaVu Sans"/>
              </a:rPr>
              <a:t>request</a:t>
            </a:r>
            <a:endParaRPr b="0" lang="ru-RU" sz="1200" spc="-1" strike="noStrike">
              <a:latin typeface="Arial"/>
            </a:endParaRPr>
          </a:p>
        </p:txBody>
      </p:sp>
      <p:sp>
        <p:nvSpPr>
          <p:cNvPr id="95" name="CustomShape 14"/>
          <p:cNvSpPr/>
          <p:nvPr/>
        </p:nvSpPr>
        <p:spPr>
          <a:xfrm>
            <a:off x="6603120" y="263160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4</a:t>
            </a:r>
            <a:endParaRPr b="0" lang="ru-RU" sz="1200" spc="-1" strike="noStrike">
              <a:latin typeface="Arial"/>
            </a:endParaRPr>
          </a:p>
        </p:txBody>
      </p:sp>
      <p:sp>
        <p:nvSpPr>
          <p:cNvPr id="96" name="CustomShape 15"/>
          <p:cNvSpPr/>
          <p:nvPr/>
        </p:nvSpPr>
        <p:spPr>
          <a:xfrm>
            <a:off x="819000" y="3141360"/>
            <a:ext cx="7614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2.2 In</a:t>
            </a:r>
            <a:r>
              <a:rPr b="0" lang="ru-RU" sz="1200" spc="-41" strike="noStrike">
                <a:solidFill>
                  <a:srgbClr val="000000"/>
                </a:solidFill>
                <a:latin typeface="Times New Roman"/>
                <a:ea typeface="DejaVu Sans"/>
              </a:rPr>
              <a:t> </a:t>
            </a:r>
            <a:r>
              <a:rPr b="0" lang="ru-RU" sz="1200" spc="-1" strike="noStrike">
                <a:solidFill>
                  <a:srgbClr val="000000"/>
                </a:solidFill>
                <a:latin typeface="Times New Roman"/>
                <a:ea typeface="DejaVu Sans"/>
              </a:rPr>
              <a:t>scope</a:t>
            </a:r>
            <a:endParaRPr b="0" lang="ru-RU" sz="1200" spc="-1" strike="noStrike">
              <a:latin typeface="Arial"/>
            </a:endParaRPr>
          </a:p>
        </p:txBody>
      </p:sp>
      <p:sp>
        <p:nvSpPr>
          <p:cNvPr id="97" name="CustomShape 16"/>
          <p:cNvSpPr/>
          <p:nvPr/>
        </p:nvSpPr>
        <p:spPr>
          <a:xfrm>
            <a:off x="6603120" y="314136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4</a:t>
            </a:r>
            <a:endParaRPr b="0" lang="ru-RU" sz="1200" spc="-1" strike="noStrike">
              <a:latin typeface="Arial"/>
            </a:endParaRPr>
          </a:p>
        </p:txBody>
      </p:sp>
      <p:sp>
        <p:nvSpPr>
          <p:cNvPr id="98" name="CustomShape 17"/>
          <p:cNvSpPr/>
          <p:nvPr/>
        </p:nvSpPr>
        <p:spPr>
          <a:xfrm>
            <a:off x="743040" y="3607920"/>
            <a:ext cx="14320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3.</a:t>
            </a:r>
            <a:r>
              <a:rPr b="1" lang="ru-RU" sz="1200" spc="-9" strike="noStrike">
                <a:solidFill>
                  <a:srgbClr val="000000"/>
                </a:solidFill>
                <a:latin typeface="Times New Roman"/>
                <a:ea typeface="DejaVu Sans"/>
              </a:rPr>
              <a:t> </a:t>
            </a:r>
            <a:r>
              <a:rPr b="1" lang="ru-RU" sz="1200" spc="-1" strike="noStrike">
                <a:solidFill>
                  <a:srgbClr val="000000"/>
                </a:solidFill>
                <a:latin typeface="Times New Roman"/>
                <a:ea typeface="DejaVu Sans"/>
              </a:rPr>
              <a:t>METHODOLOGY</a:t>
            </a:r>
            <a:endParaRPr b="0" lang="ru-RU" sz="1200" spc="-1" strike="noStrike">
              <a:latin typeface="Arial"/>
            </a:endParaRPr>
          </a:p>
        </p:txBody>
      </p:sp>
      <p:sp>
        <p:nvSpPr>
          <p:cNvPr id="99" name="CustomShape 18"/>
          <p:cNvSpPr/>
          <p:nvPr/>
        </p:nvSpPr>
        <p:spPr>
          <a:xfrm>
            <a:off x="6603120" y="360792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5</a:t>
            </a:r>
            <a:endParaRPr b="0" lang="ru-RU" sz="1200" spc="-1" strike="noStrike">
              <a:latin typeface="Arial"/>
            </a:endParaRPr>
          </a:p>
        </p:txBody>
      </p:sp>
      <p:sp>
        <p:nvSpPr>
          <p:cNvPr id="100" name="CustomShape 19"/>
          <p:cNvSpPr/>
          <p:nvPr/>
        </p:nvSpPr>
        <p:spPr>
          <a:xfrm>
            <a:off x="819000" y="4031280"/>
            <a:ext cx="175284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3.1 My review</a:t>
            </a:r>
            <a:r>
              <a:rPr b="0" lang="ru-RU" sz="1200" spc="-26" strike="noStrike">
                <a:solidFill>
                  <a:srgbClr val="000000"/>
                </a:solidFill>
                <a:latin typeface="Times New Roman"/>
                <a:ea typeface="DejaVu Sans"/>
              </a:rPr>
              <a:t> </a:t>
            </a:r>
            <a:r>
              <a:rPr b="0" lang="ru-RU" sz="1200" spc="-1" strike="noStrike">
                <a:solidFill>
                  <a:srgbClr val="000000"/>
                </a:solidFill>
                <a:latin typeface="Times New Roman"/>
                <a:ea typeface="DejaVu Sans"/>
              </a:rPr>
              <a:t>methodology</a:t>
            </a:r>
            <a:endParaRPr b="0" lang="ru-RU" sz="1200" spc="-1" strike="noStrike">
              <a:latin typeface="Arial"/>
            </a:endParaRPr>
          </a:p>
        </p:txBody>
      </p:sp>
      <p:sp>
        <p:nvSpPr>
          <p:cNvPr id="101" name="CustomShape 20"/>
          <p:cNvSpPr/>
          <p:nvPr/>
        </p:nvSpPr>
        <p:spPr>
          <a:xfrm>
            <a:off x="6603120" y="403128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5</a:t>
            </a:r>
            <a:endParaRPr b="0" lang="ru-RU" sz="1200" spc="-1" strike="noStrike">
              <a:latin typeface="Arial"/>
            </a:endParaRPr>
          </a:p>
        </p:txBody>
      </p:sp>
      <p:sp>
        <p:nvSpPr>
          <p:cNvPr id="102" name="CustomShape 21"/>
          <p:cNvSpPr/>
          <p:nvPr/>
        </p:nvSpPr>
        <p:spPr>
          <a:xfrm>
            <a:off x="819000" y="4463640"/>
            <a:ext cx="22032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3.2 Classification of detected</a:t>
            </a:r>
            <a:r>
              <a:rPr b="0" lang="ru-RU" sz="1200" spc="-26"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p:txBody>
      </p:sp>
      <p:sp>
        <p:nvSpPr>
          <p:cNvPr id="103" name="CustomShape 22"/>
          <p:cNvSpPr/>
          <p:nvPr/>
        </p:nvSpPr>
        <p:spPr>
          <a:xfrm>
            <a:off x="6603120" y="446364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6</a:t>
            </a:r>
            <a:endParaRPr b="0" lang="ru-RU" sz="1200" spc="-1" strike="noStrike">
              <a:latin typeface="Arial"/>
            </a:endParaRPr>
          </a:p>
        </p:txBody>
      </p:sp>
      <p:sp>
        <p:nvSpPr>
          <p:cNvPr id="104" name="CustomShape 23"/>
          <p:cNvSpPr/>
          <p:nvPr/>
        </p:nvSpPr>
        <p:spPr>
          <a:xfrm>
            <a:off x="743040" y="4973400"/>
            <a:ext cx="19972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4. SUMMARY OF</a:t>
            </a:r>
            <a:r>
              <a:rPr b="1" lang="ru-RU" sz="1200" spc="-80"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FINDINGS</a:t>
            </a:r>
            <a:endParaRPr b="0" lang="ru-RU" sz="1200" spc="-1" strike="noStrike">
              <a:latin typeface="Arial"/>
            </a:endParaRPr>
          </a:p>
        </p:txBody>
      </p:sp>
      <p:sp>
        <p:nvSpPr>
          <p:cNvPr id="105" name="CustomShape 24"/>
          <p:cNvSpPr/>
          <p:nvPr/>
        </p:nvSpPr>
        <p:spPr>
          <a:xfrm>
            <a:off x="6603120" y="497340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7</a:t>
            </a:r>
            <a:endParaRPr b="0" lang="ru-RU" sz="1200" spc="-1" strike="noStrike">
              <a:latin typeface="Arial"/>
            </a:endParaRPr>
          </a:p>
        </p:txBody>
      </p:sp>
      <p:sp>
        <p:nvSpPr>
          <p:cNvPr id="106" name="CustomShape 25"/>
          <p:cNvSpPr/>
          <p:nvPr/>
        </p:nvSpPr>
        <p:spPr>
          <a:xfrm>
            <a:off x="743040" y="5475600"/>
            <a:ext cx="135036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5. AUDIT</a:t>
            </a:r>
            <a:r>
              <a:rPr b="1" lang="ru-RU" sz="1200" spc="-114"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a:t>
            </a:r>
            <a:endParaRPr b="0" lang="ru-RU" sz="1200" spc="-1" strike="noStrike">
              <a:latin typeface="Arial"/>
            </a:endParaRPr>
          </a:p>
        </p:txBody>
      </p:sp>
      <p:sp>
        <p:nvSpPr>
          <p:cNvPr id="107" name="CustomShape 26"/>
          <p:cNvSpPr/>
          <p:nvPr/>
        </p:nvSpPr>
        <p:spPr>
          <a:xfrm>
            <a:off x="6603120" y="547560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8</a:t>
            </a:r>
            <a:endParaRPr b="0" lang="ru-RU" sz="1200" spc="-1" strike="noStrike">
              <a:latin typeface="Arial"/>
            </a:endParaRPr>
          </a:p>
        </p:txBody>
      </p:sp>
      <p:sp>
        <p:nvSpPr>
          <p:cNvPr id="108" name="CustomShape 27"/>
          <p:cNvSpPr/>
          <p:nvPr/>
        </p:nvSpPr>
        <p:spPr>
          <a:xfrm>
            <a:off x="819000" y="5976360"/>
            <a:ext cx="5544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5.1</a:t>
            </a:r>
            <a:r>
              <a:rPr b="0" lang="ru-RU" sz="1200" spc="-41" strike="noStrike">
                <a:solidFill>
                  <a:srgbClr val="000000"/>
                </a:solidFill>
                <a:latin typeface="Times New Roman"/>
                <a:ea typeface="DejaVu Sans"/>
              </a:rPr>
              <a:t> </a:t>
            </a:r>
            <a:r>
              <a:rPr b="0" lang="ru-RU" sz="1200" spc="-1" strike="noStrike">
                <a:solidFill>
                  <a:srgbClr val="000000"/>
                </a:solidFill>
                <a:latin typeface="Times New Roman"/>
                <a:ea typeface="DejaVu Sans"/>
              </a:rPr>
              <a:t>High</a:t>
            </a:r>
            <a:endParaRPr b="0" lang="ru-RU" sz="1200" spc="-1" strike="noStrike">
              <a:latin typeface="Arial"/>
            </a:endParaRPr>
          </a:p>
        </p:txBody>
      </p:sp>
      <p:sp>
        <p:nvSpPr>
          <p:cNvPr id="109" name="CustomShape 28"/>
          <p:cNvSpPr/>
          <p:nvPr/>
        </p:nvSpPr>
        <p:spPr>
          <a:xfrm>
            <a:off x="6603120" y="597636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8</a:t>
            </a:r>
            <a:endParaRPr b="0" lang="ru-RU" sz="1200" spc="-1" strike="noStrike">
              <a:latin typeface="Arial"/>
            </a:endParaRPr>
          </a:p>
        </p:txBody>
      </p:sp>
      <p:sp>
        <p:nvSpPr>
          <p:cNvPr id="110" name="CustomShape 29"/>
          <p:cNvSpPr/>
          <p:nvPr/>
        </p:nvSpPr>
        <p:spPr>
          <a:xfrm>
            <a:off x="819000" y="6442920"/>
            <a:ext cx="76536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5.2</a:t>
            </a:r>
            <a:r>
              <a:rPr b="0" lang="ru-RU" sz="1200" spc="-41" strike="noStrike">
                <a:solidFill>
                  <a:srgbClr val="000000"/>
                </a:solidFill>
                <a:latin typeface="Times New Roman"/>
                <a:ea typeface="DejaVu Sans"/>
              </a:rPr>
              <a:t> </a:t>
            </a:r>
            <a:r>
              <a:rPr b="0" lang="ru-RU" sz="1200" spc="-1" strike="noStrike">
                <a:solidFill>
                  <a:srgbClr val="000000"/>
                </a:solidFill>
                <a:latin typeface="Times New Roman"/>
                <a:ea typeface="DejaVu Sans"/>
              </a:rPr>
              <a:t>Medium</a:t>
            </a:r>
            <a:endParaRPr b="0" lang="ru-RU" sz="1200" spc="-1" strike="noStrike">
              <a:latin typeface="Arial"/>
            </a:endParaRPr>
          </a:p>
        </p:txBody>
      </p:sp>
      <p:sp>
        <p:nvSpPr>
          <p:cNvPr id="111" name="CustomShape 30"/>
          <p:cNvSpPr/>
          <p:nvPr/>
        </p:nvSpPr>
        <p:spPr>
          <a:xfrm>
            <a:off x="6603120" y="6442920"/>
            <a:ext cx="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9</a:t>
            </a:r>
            <a:endParaRPr b="0" lang="ru-RU" sz="1200" spc="-1" strike="noStrike">
              <a:latin typeface="Arial"/>
            </a:endParaRPr>
          </a:p>
        </p:txBody>
      </p:sp>
      <p:sp>
        <p:nvSpPr>
          <p:cNvPr id="112" name="CustomShape 31"/>
          <p:cNvSpPr/>
          <p:nvPr/>
        </p:nvSpPr>
        <p:spPr>
          <a:xfrm>
            <a:off x="819000" y="6910920"/>
            <a:ext cx="5284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5.3</a:t>
            </a:r>
            <a:r>
              <a:rPr b="0" lang="ru-RU" sz="1200" spc="-41" strike="noStrike">
                <a:solidFill>
                  <a:srgbClr val="000000"/>
                </a:solidFill>
                <a:latin typeface="Times New Roman"/>
                <a:ea typeface="DejaVu Sans"/>
              </a:rPr>
              <a:t> </a:t>
            </a:r>
            <a:r>
              <a:rPr b="0" lang="ru-RU" sz="1200" spc="-1" strike="noStrike">
                <a:solidFill>
                  <a:srgbClr val="000000"/>
                </a:solidFill>
                <a:latin typeface="Times New Roman"/>
                <a:ea typeface="DejaVu Sans"/>
              </a:rPr>
              <a:t>Low</a:t>
            </a:r>
            <a:endParaRPr b="0" lang="ru-RU" sz="1200" spc="-1" strike="noStrike">
              <a:latin typeface="Arial"/>
            </a:endParaRPr>
          </a:p>
        </p:txBody>
      </p:sp>
      <p:sp>
        <p:nvSpPr>
          <p:cNvPr id="113" name="CustomShape 32"/>
          <p:cNvSpPr/>
          <p:nvPr/>
        </p:nvSpPr>
        <p:spPr>
          <a:xfrm>
            <a:off x="6564960" y="6910920"/>
            <a:ext cx="17424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10</a:t>
            </a:r>
            <a:endParaRPr b="0" lang="ru-RU" sz="1200" spc="-1" strike="noStrike">
              <a:latin typeface="Arial"/>
            </a:endParaRPr>
          </a:p>
        </p:txBody>
      </p:sp>
      <p:sp>
        <p:nvSpPr>
          <p:cNvPr id="114" name="CustomShape 33"/>
          <p:cNvSpPr/>
          <p:nvPr/>
        </p:nvSpPr>
        <p:spPr>
          <a:xfrm>
            <a:off x="819000" y="7411680"/>
            <a:ext cx="6048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5.4</a:t>
            </a:r>
            <a:r>
              <a:rPr b="0" lang="ru-RU" sz="1200" spc="-46" strike="noStrike">
                <a:solidFill>
                  <a:srgbClr val="000000"/>
                </a:solidFill>
                <a:latin typeface="Times New Roman"/>
                <a:ea typeface="DejaVu Sans"/>
              </a:rPr>
              <a:t> </a:t>
            </a:r>
            <a:r>
              <a:rPr b="0" lang="ru-RU" sz="1200" spc="-1" strike="noStrike">
                <a:solidFill>
                  <a:srgbClr val="000000"/>
                </a:solidFill>
                <a:latin typeface="Times New Roman"/>
                <a:ea typeface="DejaVu Sans"/>
              </a:rPr>
              <a:t>Notes</a:t>
            </a:r>
            <a:endParaRPr b="0" lang="ru-RU" sz="1200" spc="-1" strike="noStrike">
              <a:latin typeface="Arial"/>
            </a:endParaRPr>
          </a:p>
        </p:txBody>
      </p:sp>
      <p:sp>
        <p:nvSpPr>
          <p:cNvPr id="115" name="CustomShape 34"/>
          <p:cNvSpPr/>
          <p:nvPr/>
        </p:nvSpPr>
        <p:spPr>
          <a:xfrm>
            <a:off x="6568920" y="7411680"/>
            <a:ext cx="1692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21" strike="noStrike">
                <a:solidFill>
                  <a:srgbClr val="000000"/>
                </a:solidFill>
                <a:latin typeface="Times New Roman"/>
                <a:ea typeface="DejaVu Sans"/>
              </a:rPr>
              <a:t>1</a:t>
            </a:r>
            <a:r>
              <a:rPr b="0" lang="ru-RU" sz="1200" spc="-1" strike="noStrike">
                <a:solidFill>
                  <a:srgbClr val="000000"/>
                </a:solidFill>
                <a:latin typeface="Times New Roman"/>
                <a:ea typeface="DejaVu Sans"/>
              </a:rPr>
              <a:t>1</a:t>
            </a:r>
            <a:endParaRPr b="0" lang="ru-RU" sz="1200" spc="-1" strike="noStrike">
              <a:latin typeface="Arial"/>
            </a:endParaRPr>
          </a:p>
        </p:txBody>
      </p:sp>
      <p:sp>
        <p:nvSpPr>
          <p:cNvPr id="116" name="CustomShape 35"/>
          <p:cNvSpPr/>
          <p:nvPr/>
        </p:nvSpPr>
        <p:spPr>
          <a:xfrm>
            <a:off x="743040" y="7844040"/>
            <a:ext cx="12042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6.</a:t>
            </a:r>
            <a:r>
              <a:rPr b="1" lang="ru-RU" sz="1200" spc="-15" strike="noStrike">
                <a:solidFill>
                  <a:srgbClr val="000000"/>
                </a:solidFill>
                <a:latin typeface="Times New Roman"/>
                <a:ea typeface="DejaVu Sans"/>
              </a:rPr>
              <a:t> </a:t>
            </a:r>
            <a:r>
              <a:rPr b="1" lang="ru-RU" sz="1200" spc="-1" strike="noStrike">
                <a:solidFill>
                  <a:srgbClr val="000000"/>
                </a:solidFill>
                <a:latin typeface="Times New Roman"/>
                <a:ea typeface="DejaVu Sans"/>
              </a:rPr>
              <a:t>CONCLUSION</a:t>
            </a:r>
            <a:endParaRPr b="0" lang="ru-RU" sz="1200" spc="-1" strike="noStrike">
              <a:latin typeface="Arial"/>
            </a:endParaRPr>
          </a:p>
        </p:txBody>
      </p:sp>
      <p:sp>
        <p:nvSpPr>
          <p:cNvPr id="117" name="CustomShape 36"/>
          <p:cNvSpPr/>
          <p:nvPr/>
        </p:nvSpPr>
        <p:spPr>
          <a:xfrm>
            <a:off x="6564960" y="7844040"/>
            <a:ext cx="17424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12</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object 2" descr=""/>
          <p:cNvPicPr/>
          <p:nvPr/>
        </p:nvPicPr>
        <p:blipFill>
          <a:blip r:embed="rId1"/>
          <a:stretch/>
        </p:blipFill>
        <p:spPr>
          <a:xfrm>
            <a:off x="953280" y="764280"/>
            <a:ext cx="102960" cy="102960"/>
          </a:xfrm>
          <a:prstGeom prst="rect">
            <a:avLst/>
          </a:prstGeom>
          <a:ln w="0">
            <a:noFill/>
          </a:ln>
        </p:spPr>
      </p:pic>
      <p:sp>
        <p:nvSpPr>
          <p:cNvPr id="119" name="CustomShape 1"/>
          <p:cNvSpPr/>
          <p:nvPr/>
        </p:nvSpPr>
        <p:spPr>
          <a:xfrm>
            <a:off x="707400" y="705960"/>
            <a:ext cx="6076440" cy="1413720"/>
          </a:xfrm>
          <a:prstGeom prst="rect">
            <a:avLst/>
          </a:prstGeom>
          <a:noFill/>
          <a:ln w="0">
            <a:noFill/>
          </a:ln>
        </p:spPr>
        <p:style>
          <a:lnRef idx="0"/>
          <a:fillRef idx="0"/>
          <a:effectRef idx="0"/>
          <a:fontRef idx="minor"/>
        </p:style>
        <p:txBody>
          <a:bodyPr lIns="0" rIns="0" tIns="12240" bIns="0">
            <a:noAutofit/>
          </a:bodyPr>
          <a:p>
            <a:pPr marL="468720">
              <a:lnSpc>
                <a:spcPct val="100000"/>
              </a:lnSpc>
              <a:spcBef>
                <a:spcPts val="96"/>
              </a:spcBef>
            </a:pPr>
            <a:r>
              <a:rPr b="1" lang="ru-RU" sz="1200" spc="-1" strike="noStrike">
                <a:solidFill>
                  <a:srgbClr val="000000"/>
                </a:solidFill>
                <a:latin typeface="Times New Roman"/>
                <a:ea typeface="DejaVu Sans"/>
              </a:rPr>
              <a:t>1</a:t>
            </a:r>
            <a:r>
              <a:rPr b="0" lang="ru-RU" sz="1200" spc="-1" strike="noStrike">
                <a:solidFill>
                  <a:srgbClr val="000000"/>
                </a:solidFill>
                <a:latin typeface="Times New Roman"/>
                <a:ea typeface="DejaVu Sans"/>
              </a:rPr>
              <a:t>. </a:t>
            </a:r>
            <a:r>
              <a:rPr b="1" lang="ru-RU" sz="1200" spc="-1" strike="noStrike">
                <a:solidFill>
                  <a:srgbClr val="000000"/>
                </a:solidFill>
                <a:latin typeface="Times New Roman"/>
                <a:ea typeface="DejaVu Sans"/>
              </a:rPr>
              <a:t>DISCLAIMER</a:t>
            </a:r>
            <a:endParaRPr b="0" lang="ru-RU" sz="1200" spc="-1" strike="noStrike">
              <a:latin typeface="Arial"/>
            </a:endParaRPr>
          </a:p>
          <a:p>
            <a:pPr marL="468720">
              <a:lnSpc>
                <a:spcPct val="100000"/>
              </a:lnSpc>
              <a:spcBef>
                <a:spcPts val="26"/>
              </a:spcBef>
            </a:pPr>
            <a:endParaRPr b="0" lang="ru-RU" sz="1200" spc="-1" strike="noStrike">
              <a:latin typeface="Arial"/>
            </a:endParaRPr>
          </a:p>
          <a:p>
            <a:pPr marL="12600">
              <a:lnSpc>
                <a:spcPct val="109000"/>
              </a:lnSpc>
            </a:pPr>
            <a:r>
              <a:rPr b="0" lang="ru-RU" sz="1200" spc="-1" strike="noStrike">
                <a:solidFill>
                  <a:srgbClr val="000000"/>
                </a:solidFill>
                <a:latin typeface="Times New Roman"/>
                <a:ea typeface="DejaVu Sans"/>
              </a:rPr>
              <a:t>This audit report presents the findings of a security review of the smart contracts under scope of the  audit. The audit does not give any </a:t>
            </a:r>
            <a:r>
              <a:rPr b="0" i="1" lang="ru-RU" sz="1200" spc="-1" strike="noStrike">
                <a:solidFill>
                  <a:srgbClr val="000000"/>
                </a:solidFill>
                <a:latin typeface="Times New Roman"/>
                <a:ea typeface="DejaVu Sans"/>
              </a:rPr>
              <a:t>warranties on the security of the code</a:t>
            </a:r>
            <a:r>
              <a:rPr b="0" lang="ru-RU" sz="1200" spc="-1" strike="noStrike">
                <a:solidFill>
                  <a:srgbClr val="000000"/>
                </a:solidFill>
                <a:latin typeface="Times New Roman"/>
                <a:ea typeface="DejaVu Sans"/>
              </a:rPr>
              <a:t>. Using specially designed  tools for debugging and using automated tests to verify minor changes and</a:t>
            </a:r>
            <a:r>
              <a:rPr b="0" lang="ru-RU" sz="1200" spc="12" strike="noStrike">
                <a:solidFill>
                  <a:srgbClr val="000000"/>
                </a:solidFill>
                <a:latin typeface="Times New Roman"/>
                <a:ea typeface="DejaVu Sans"/>
              </a:rPr>
              <a:t> </a:t>
            </a:r>
            <a:r>
              <a:rPr b="0" lang="ru-RU" sz="1200" spc="-1" strike="noStrike">
                <a:solidFill>
                  <a:srgbClr val="000000"/>
                </a:solidFill>
                <a:latin typeface="Times New Roman"/>
                <a:ea typeface="DejaVu Sans"/>
              </a:rPr>
              <a:t>fixes.</a:t>
            </a:r>
            <a:endParaRPr b="0" lang="ru-RU" sz="1200" spc="-1" strike="noStrike">
              <a:latin typeface="Arial"/>
            </a:endParaRPr>
          </a:p>
          <a:p>
            <a:pPr marL="12600">
              <a:lnSpc>
                <a:spcPts val="1380"/>
              </a:lnSpc>
              <a:spcBef>
                <a:spcPts val="941"/>
              </a:spcBef>
            </a:pPr>
            <a:r>
              <a:rPr b="0" lang="ru-RU" sz="1200" spc="-1" strike="noStrike">
                <a:solidFill>
                  <a:srgbClr val="000000"/>
                </a:solidFill>
                <a:latin typeface="Times New Roman"/>
                <a:ea typeface="DejaVu Sans"/>
              </a:rPr>
              <a:t>I always recommend proceeding to several independent audits and a public bug bounty program to  ensure the security of the smart contracts.</a:t>
            </a:r>
            <a:endParaRPr b="0" lang="ru-RU" sz="1200" spc="-1" strike="noStrike">
              <a:latin typeface="Arial"/>
            </a:endParaRPr>
          </a:p>
        </p:txBody>
      </p:sp>
      <p:sp>
        <p:nvSpPr>
          <p:cNvPr id="120" name="CustomShape 2"/>
          <p:cNvSpPr/>
          <p:nvPr/>
        </p:nvSpPr>
        <p:spPr>
          <a:xfrm>
            <a:off x="3661560" y="9783720"/>
            <a:ext cx="225000" cy="61988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object 2" descr=""/>
          <p:cNvPicPr/>
          <p:nvPr/>
        </p:nvPicPr>
        <p:blipFill>
          <a:blip r:embed="rId1"/>
          <a:stretch/>
        </p:blipFill>
        <p:spPr>
          <a:xfrm>
            <a:off x="953280" y="764280"/>
            <a:ext cx="102960" cy="102960"/>
          </a:xfrm>
          <a:prstGeom prst="rect">
            <a:avLst/>
          </a:prstGeom>
          <a:ln w="0">
            <a:noFill/>
          </a:ln>
        </p:spPr>
      </p:pic>
      <p:pic>
        <p:nvPicPr>
          <p:cNvPr id="122" name="object 3" descr=""/>
          <p:cNvPicPr/>
          <p:nvPr/>
        </p:nvPicPr>
        <p:blipFill>
          <a:blip r:embed="rId2"/>
          <a:stretch/>
        </p:blipFill>
        <p:spPr>
          <a:xfrm>
            <a:off x="953280" y="1114200"/>
            <a:ext cx="135720" cy="102960"/>
          </a:xfrm>
          <a:prstGeom prst="rect">
            <a:avLst/>
          </a:prstGeom>
          <a:ln w="0">
            <a:noFill/>
          </a:ln>
        </p:spPr>
      </p:pic>
      <p:sp>
        <p:nvSpPr>
          <p:cNvPr id="123" name="CustomShape 1"/>
          <p:cNvSpPr/>
          <p:nvPr/>
        </p:nvSpPr>
        <p:spPr>
          <a:xfrm>
            <a:off x="707400" y="705960"/>
            <a:ext cx="6121440" cy="1436040"/>
          </a:xfrm>
          <a:prstGeom prst="rect">
            <a:avLst/>
          </a:prstGeom>
          <a:noFill/>
          <a:ln w="0">
            <a:noFill/>
          </a:ln>
        </p:spPr>
        <p:style>
          <a:lnRef idx="0"/>
          <a:fillRef idx="0"/>
          <a:effectRef idx="0"/>
          <a:fontRef idx="minor"/>
        </p:style>
        <p:txBody>
          <a:bodyPr lIns="0" rIns="0" tIns="12240" bIns="0">
            <a:noAutofit/>
          </a:bodyPr>
          <a:p>
            <a:pPr marL="621000" indent="-149400">
              <a:lnSpc>
                <a:spcPct val="100000"/>
              </a:lnSpc>
              <a:spcBef>
                <a:spcPts val="96"/>
              </a:spcBef>
              <a:buClr>
                <a:srgbClr val="000000"/>
              </a:buClr>
              <a:buFont typeface="StarSymbol"/>
              <a:buAutoNum type="arabicPeriod" startAt="2"/>
            </a:pPr>
            <a:r>
              <a:rPr b="1" lang="ru-RU" sz="1200" spc="-1" strike="noStrike">
                <a:solidFill>
                  <a:srgbClr val="000000"/>
                </a:solidFill>
                <a:latin typeface="Times New Roman"/>
                <a:ea typeface="DejaVu Sans"/>
              </a:rPr>
              <a:t>INTRODUCTION</a:t>
            </a:r>
            <a:endParaRPr b="0" lang="ru-RU" sz="1200" spc="-1" strike="noStrike">
              <a:latin typeface="Arial"/>
            </a:endParaRPr>
          </a:p>
          <a:p>
            <a:pPr>
              <a:lnSpc>
                <a:spcPct val="100000"/>
              </a:lnSpc>
              <a:spcBef>
                <a:spcPts val="51"/>
              </a:spcBef>
            </a:pPr>
            <a:endParaRPr b="0" lang="ru-RU" sz="1200" spc="-1" strike="noStrike">
              <a:latin typeface="Arial"/>
            </a:endParaRPr>
          </a:p>
          <a:p>
            <a:pPr marL="508680">
              <a:lnSpc>
                <a:spcPct val="100000"/>
              </a:lnSpc>
            </a:pPr>
            <a:r>
              <a:rPr b="0" lang="ru-RU" sz="1200" spc="-1" strike="noStrike">
                <a:solidFill>
                  <a:srgbClr val="000000"/>
                </a:solidFill>
                <a:latin typeface="Times New Roman"/>
                <a:ea typeface="DejaVu Sans"/>
              </a:rPr>
              <a:t>2.1 Audit request</a:t>
            </a:r>
            <a:endParaRPr b="0" lang="ru-RU" sz="1200" spc="-1" strike="noStrike">
              <a:latin typeface="Arial"/>
            </a:endParaRPr>
          </a:p>
          <a:p>
            <a:pPr marL="508680">
              <a:lnSpc>
                <a:spcPct val="100000"/>
              </a:lnSpc>
              <a:spcBef>
                <a:spcPts val="31"/>
              </a:spcBef>
            </a:pPr>
            <a:endParaRPr b="0" lang="ru-RU" sz="1200" spc="-1" strike="noStrike">
              <a:latin typeface="Arial"/>
            </a:endParaRPr>
          </a:p>
          <a:p>
            <a:pPr marL="12600" indent="449640" algn="just">
              <a:lnSpc>
                <a:spcPts val="1380"/>
              </a:lnSpc>
              <a:spcBef>
                <a:spcPts val="6"/>
              </a:spcBef>
              <a:tabLst>
                <a:tab algn="l" pos="0"/>
              </a:tabLst>
            </a:pPr>
            <a:r>
              <a:rPr b="0" lang="ru-RU" sz="1200" spc="-7"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will leverage the current industry standards via the Ethereum blockchain for issuing  custom digital assets and smart contracts. By conforming to the ERC20 token interface, </a:t>
            </a:r>
            <a:r>
              <a:rPr b="0" lang="ru-RU" sz="1200" spc="-21"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will  be compatible with existing Ethereum infrastructure, such as wallets and exchanges.  More information can be found on </a:t>
            </a:r>
            <a:r>
              <a:rPr b="0" lang="ru-RU" sz="1200" spc="-1" strike="noStrike" u="sng">
                <a:solidFill>
                  <a:srgbClr val="0000ff"/>
                </a:solidFill>
                <a:uFillTx/>
                <a:latin typeface="Times New Roman"/>
                <a:ea typeface="DejaVu Sans"/>
                <a:hlinkClick r:id="rId3"/>
              </a:rPr>
              <a:t>https://</a:t>
            </a:r>
            <a:r>
              <a:rPr b="0" lang="ru-RU" sz="1200" spc="-1" strike="noStrike" u="sng">
                <a:solidFill>
                  <a:srgbClr val="0000ff"/>
                </a:solidFill>
                <a:uFillTx/>
                <a:latin typeface="Times New Roman"/>
                <a:ea typeface="DejaVu Sans"/>
                <a:hlinkClick r:id="rId4"/>
              </a:rPr>
              <a:t>www.evai.io/</a:t>
            </a:r>
            <a:r>
              <a:rPr b="0" lang="ru-RU" sz="1200" spc="-1" strike="noStrike" u="sng">
                <a:solidFill>
                  <a:srgbClr val="0000ff"/>
                </a:solidFill>
                <a:uFill>
                  <a:solidFill>
                    <a:srgbClr val="00007f"/>
                  </a:solidFill>
                </a:uFill>
                <a:latin typeface="Times New Roman"/>
                <a:ea typeface="DejaVu Sans"/>
                <a:hlinkClick r:id="rId5"/>
              </a:rPr>
              <a:t>.</a:t>
            </a:r>
            <a:endParaRPr b="0" lang="ru-RU" sz="1200" spc="-1" strike="noStrike">
              <a:latin typeface="Arial"/>
            </a:endParaRPr>
          </a:p>
        </p:txBody>
      </p:sp>
      <p:pic>
        <p:nvPicPr>
          <p:cNvPr id="124" name="object 5" descr=""/>
          <p:cNvPicPr/>
          <p:nvPr/>
        </p:nvPicPr>
        <p:blipFill>
          <a:blip r:embed="rId6"/>
          <a:stretch/>
        </p:blipFill>
        <p:spPr>
          <a:xfrm>
            <a:off x="953280" y="2688840"/>
            <a:ext cx="135720" cy="102960"/>
          </a:xfrm>
          <a:prstGeom prst="rect">
            <a:avLst/>
          </a:prstGeom>
          <a:ln w="0">
            <a:noFill/>
          </a:ln>
        </p:spPr>
      </p:pic>
      <p:sp>
        <p:nvSpPr>
          <p:cNvPr id="125" name="CustomShape 2"/>
          <p:cNvSpPr/>
          <p:nvPr/>
        </p:nvSpPr>
        <p:spPr>
          <a:xfrm>
            <a:off x="707400" y="2630520"/>
            <a:ext cx="5952600" cy="1080360"/>
          </a:xfrm>
          <a:prstGeom prst="rect">
            <a:avLst/>
          </a:prstGeom>
          <a:noFill/>
          <a:ln w="0">
            <a:noFill/>
          </a:ln>
        </p:spPr>
        <p:style>
          <a:lnRef idx="0"/>
          <a:fillRef idx="0"/>
          <a:effectRef idx="0"/>
          <a:fontRef idx="minor"/>
        </p:style>
        <p:txBody>
          <a:bodyPr lIns="0" rIns="0" tIns="12240" bIns="0">
            <a:noAutofit/>
          </a:bodyPr>
          <a:p>
            <a:pPr marL="468720">
              <a:lnSpc>
                <a:spcPct val="100000"/>
              </a:lnSpc>
              <a:spcBef>
                <a:spcPts val="96"/>
              </a:spcBef>
            </a:pPr>
            <a:r>
              <a:rPr b="0" lang="ru-RU" sz="1200" spc="-1" strike="noStrike">
                <a:solidFill>
                  <a:srgbClr val="000000"/>
                </a:solidFill>
                <a:latin typeface="Times New Roman"/>
                <a:ea typeface="DejaVu Sans"/>
              </a:rPr>
              <a:t>2.2 In scope</a:t>
            </a:r>
            <a:endParaRPr b="0" lang="ru-RU" sz="1200" spc="-1" strike="noStrike">
              <a:latin typeface="Arial"/>
            </a:endParaRPr>
          </a:p>
          <a:p>
            <a:pPr marL="468720">
              <a:lnSpc>
                <a:spcPct val="100000"/>
              </a:lnSpc>
              <a:spcBef>
                <a:spcPts val="31"/>
              </a:spcBef>
            </a:pPr>
            <a:endParaRPr b="0" lang="ru-RU" sz="1200" spc="-1" strike="noStrike">
              <a:latin typeface="Arial"/>
            </a:endParaRPr>
          </a:p>
          <a:p>
            <a:pPr marL="468720">
              <a:lnSpc>
                <a:spcPct val="100000"/>
              </a:lnSpc>
            </a:pPr>
            <a:r>
              <a:rPr b="0" lang="ru-RU" sz="1200" spc="-1" strike="noStrike">
                <a:solidFill>
                  <a:srgbClr val="000000"/>
                </a:solidFill>
                <a:latin typeface="Times New Roman"/>
                <a:ea typeface="DejaVu Sans"/>
              </a:rPr>
              <a:t>This document is a security audit report performed by Denis Bogdanov </a:t>
            </a:r>
            <a:r>
              <a:rPr b="0" lang="ru-RU" sz="1200" spc="-1" strike="noStrike" u="sng">
                <a:solidFill>
                  <a:srgbClr val="0000ff"/>
                </a:solidFill>
                <a:uFillTx/>
                <a:latin typeface="Times New Roman"/>
                <a:ea typeface="DejaVu Sans"/>
                <a:hlinkClick r:id="rId7"/>
              </a:rPr>
              <a:t>https://github.com/danbogd</a:t>
            </a:r>
            <a:r>
              <a:rPr b="0" lang="ru-RU" sz="1200" spc="-1" strike="noStrike">
                <a:solidFill>
                  <a:srgbClr val="000000"/>
                </a:solidFill>
                <a:latin typeface="Times New Roman"/>
                <a:ea typeface="DejaVu Sans"/>
              </a:rPr>
              <a:t>,  where </a:t>
            </a:r>
            <a:r>
              <a:rPr b="0" lang="ru-RU" sz="1200" spc="-21"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smart contract </a:t>
            </a:r>
            <a:endParaRPr b="0" lang="ru-RU" sz="1200" spc="-1" strike="noStrike">
              <a:latin typeface="Arial"/>
            </a:endParaRPr>
          </a:p>
          <a:p>
            <a:pPr marL="468720">
              <a:lnSpc>
                <a:spcPct val="100000"/>
              </a:lnSpc>
            </a:pPr>
            <a:r>
              <a:rPr b="0" lang="ru-RU" sz="1200" spc="-1" strike="noStrike">
                <a:solidFill>
                  <a:srgbClr val="000000"/>
                </a:solidFill>
                <a:latin typeface="Times New Roman"/>
                <a:ea typeface="DejaVu Sans"/>
                <a:hlinkClick r:id="rId8"/>
              </a:rPr>
              <a:t>https://etherscan.io/address/0x8bd135bb2543955045ca8859c05033d07636d963#code</a:t>
            </a:r>
            <a:r>
              <a:rPr b="0" lang="ru-RU" sz="1200" spc="-1" strike="noStrike">
                <a:solidFill>
                  <a:srgbClr val="ed1c23"/>
                </a:solidFill>
                <a:latin typeface="Times New Roman"/>
                <a:ea typeface="DejaVu Sans"/>
              </a:rPr>
              <a:t> </a:t>
            </a:r>
            <a:endParaRPr b="0" lang="ru-RU" sz="1200" spc="-1" strike="noStrike">
              <a:latin typeface="Arial"/>
            </a:endParaRPr>
          </a:p>
          <a:p>
            <a:pPr marL="468720">
              <a:lnSpc>
                <a:spcPct val="100000"/>
              </a:lnSpc>
            </a:pPr>
            <a:r>
              <a:rPr b="0" lang="ru-RU" sz="1200" spc="-1" strike="noStrike">
                <a:solidFill>
                  <a:srgbClr val="000000"/>
                </a:solidFill>
                <a:latin typeface="Times New Roman"/>
                <a:ea typeface="DejaVu Sans"/>
              </a:rPr>
              <a:t>have been reviewed.</a:t>
            </a:r>
            <a:endParaRPr b="0" lang="ru-RU" sz="1200" spc="-1" strike="noStrike">
              <a:latin typeface="Arial"/>
            </a:endParaRPr>
          </a:p>
          <a:p>
            <a:pPr marL="468720">
              <a:lnSpc>
                <a:spcPct val="100000"/>
              </a:lnSpc>
            </a:pPr>
            <a:endParaRPr b="0" lang="ru-RU" sz="1200" spc="-1" strike="noStrike">
              <a:latin typeface="Arial"/>
            </a:endParaRPr>
          </a:p>
        </p:txBody>
      </p:sp>
      <p:sp>
        <p:nvSpPr>
          <p:cNvPr id="126" name="CustomShape 3"/>
          <p:cNvSpPr/>
          <p:nvPr/>
        </p:nvSpPr>
        <p:spPr>
          <a:xfrm>
            <a:off x="3661560" y="9783720"/>
            <a:ext cx="225000" cy="6198840"/>
          </a:xfrm>
          <a:prstGeom prst="rect">
            <a:avLst/>
          </a:prstGeom>
          <a:noFill/>
          <a:ln w="0">
            <a:noFill/>
          </a:ln>
        </p:spPr>
        <p:style>
          <a:lnRef idx="0"/>
          <a:fillRef idx="0"/>
          <a:effectRef idx="0"/>
          <a:fontRef idx="minor"/>
        </p:style>
      </p:sp>
      <p:sp>
        <p:nvSpPr>
          <p:cNvPr id="127" name="CustomShape 4"/>
          <p:cNvSpPr/>
          <p:nvPr/>
        </p:nvSpPr>
        <p:spPr>
          <a:xfrm>
            <a:off x="976320" y="3960000"/>
            <a:ext cx="1033200" cy="191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object 3" descr=""/>
          <p:cNvPicPr/>
          <p:nvPr/>
        </p:nvPicPr>
        <p:blipFill>
          <a:blip r:embed="rId1"/>
          <a:stretch/>
        </p:blipFill>
        <p:spPr>
          <a:xfrm>
            <a:off x="953280" y="1114200"/>
            <a:ext cx="135720" cy="102960"/>
          </a:xfrm>
          <a:prstGeom prst="rect">
            <a:avLst/>
          </a:prstGeom>
          <a:ln w="0">
            <a:noFill/>
          </a:ln>
        </p:spPr>
      </p:pic>
      <p:sp>
        <p:nvSpPr>
          <p:cNvPr id="129" name="CustomShape 1"/>
          <p:cNvSpPr/>
          <p:nvPr/>
        </p:nvSpPr>
        <p:spPr>
          <a:xfrm>
            <a:off x="707400" y="705960"/>
            <a:ext cx="6125400" cy="2163960"/>
          </a:xfrm>
          <a:prstGeom prst="rect">
            <a:avLst/>
          </a:prstGeom>
          <a:noFill/>
          <a:ln w="0">
            <a:noFill/>
          </a:ln>
        </p:spPr>
        <p:style>
          <a:lnRef idx="0"/>
          <a:fillRef idx="0"/>
          <a:effectRef idx="0"/>
          <a:fontRef idx="minor"/>
        </p:style>
        <p:txBody>
          <a:bodyPr lIns="0" rIns="0" tIns="12240" bIns="0">
            <a:noAutofit/>
          </a:bodyPr>
          <a:p>
            <a:pPr marL="621000" indent="-149400">
              <a:lnSpc>
                <a:spcPct val="100000"/>
              </a:lnSpc>
              <a:spcBef>
                <a:spcPts val="96"/>
              </a:spcBef>
              <a:buClr>
                <a:srgbClr val="000000"/>
              </a:buClr>
              <a:buFont typeface="StarSymbol"/>
              <a:buAutoNum type="arabicPeriod" startAt="3"/>
            </a:pPr>
            <a:r>
              <a:rPr b="1" lang="ru-RU" sz="1200" spc="-1" strike="noStrike">
                <a:solidFill>
                  <a:srgbClr val="000000"/>
                </a:solidFill>
                <a:latin typeface="Times New Roman"/>
                <a:ea typeface="DejaVu Sans"/>
              </a:rPr>
              <a:t>METHODOLOGY</a:t>
            </a:r>
            <a:endParaRPr b="0" lang="ru-RU" sz="1200" spc="-1" strike="noStrike">
              <a:latin typeface="Arial"/>
            </a:endParaRPr>
          </a:p>
          <a:p>
            <a:pPr>
              <a:lnSpc>
                <a:spcPct val="100000"/>
              </a:lnSpc>
              <a:spcBef>
                <a:spcPts val="51"/>
              </a:spcBef>
            </a:pPr>
            <a:endParaRPr b="0" lang="ru-RU" sz="1200" spc="-1" strike="noStrike">
              <a:latin typeface="Arial"/>
            </a:endParaRPr>
          </a:p>
          <a:p>
            <a:pPr marL="470520">
              <a:lnSpc>
                <a:spcPct val="100000"/>
              </a:lnSpc>
            </a:pPr>
            <a:r>
              <a:rPr b="0" lang="ru-RU" sz="1200" spc="-1" strike="noStrike">
                <a:solidFill>
                  <a:srgbClr val="000000"/>
                </a:solidFill>
                <a:latin typeface="Times New Roman"/>
                <a:ea typeface="DejaVu Sans"/>
              </a:rPr>
              <a:t>3.1 My review methodology</a:t>
            </a:r>
            <a:endParaRPr b="0" lang="ru-RU" sz="1200" spc="-1" strike="noStrike">
              <a:latin typeface="Arial"/>
            </a:endParaRPr>
          </a:p>
          <a:p>
            <a:pPr marL="470520">
              <a:lnSpc>
                <a:spcPct val="100000"/>
              </a:lnSpc>
              <a:spcBef>
                <a:spcPts val="26"/>
              </a:spcBef>
            </a:pPr>
            <a:endParaRPr b="0" lang="ru-RU" sz="1200" spc="-1" strike="noStrike">
              <a:latin typeface="Arial"/>
            </a:endParaRPr>
          </a:p>
          <a:p>
            <a:pPr marL="470520" algn="just">
              <a:lnSpc>
                <a:spcPct val="100000"/>
              </a:lnSpc>
            </a:pPr>
            <a:r>
              <a:rPr b="0" lang="ru-RU" sz="1200" spc="-1" strike="noStrike">
                <a:solidFill>
                  <a:srgbClr val="000000"/>
                </a:solidFill>
                <a:latin typeface="Times New Roman"/>
                <a:ea typeface="DejaVu Sans"/>
              </a:rPr>
              <a:t>My smart contract review methodology involves automated and manual audit techniques.  The applications are subjected to a round of dynamic analysis using tools like linters, program  profilers and source code security scanners (publicly available automated Solidity analysis tools  such as Remix, Oyente, Solidity static code analyzer SmartCheck). The contracts have their source  code manually inspected for security vulnerabilities. This type of analysis has the ability to detect  issues that are missed by automated scanners and static analyzers, as it can discover edge-cases and  business logic-related problems. Special attention is directed towards to the ability of an owner to  manipulate contract.</a:t>
            </a:r>
            <a:endParaRPr b="0" lang="ru-RU" sz="1200" spc="-1" strike="noStrike">
              <a:latin typeface="Arial"/>
            </a:endParaRPr>
          </a:p>
        </p:txBody>
      </p:sp>
      <p:sp>
        <p:nvSpPr>
          <p:cNvPr id="130" name="CustomShape 2"/>
          <p:cNvSpPr/>
          <p:nvPr/>
        </p:nvSpPr>
        <p:spPr>
          <a:xfrm>
            <a:off x="3661560" y="9783720"/>
            <a:ext cx="225000" cy="6198840"/>
          </a:xfrm>
          <a:prstGeom prst="rect">
            <a:avLst/>
          </a:prstGeom>
          <a:noFill/>
          <a:ln w="0">
            <a:noFill/>
          </a:ln>
        </p:spPr>
        <p:style>
          <a:lnRef idx="0"/>
          <a:fillRef idx="0"/>
          <a:effectRef idx="0"/>
          <a:fontRef idx="minor"/>
        </p:style>
      </p:sp>
      <p:pic>
        <p:nvPicPr>
          <p:cNvPr id="131" name="object 2" descr=""/>
          <p:cNvPicPr/>
          <p:nvPr/>
        </p:nvPicPr>
        <p:blipFill>
          <a:blip r:embed="rId2"/>
          <a:stretch/>
        </p:blipFill>
        <p:spPr>
          <a:xfrm>
            <a:off x="953280" y="764280"/>
            <a:ext cx="102960" cy="102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object 2" descr=""/>
          <p:cNvPicPr/>
          <p:nvPr/>
        </p:nvPicPr>
        <p:blipFill>
          <a:blip r:embed="rId1"/>
          <a:stretch/>
        </p:blipFill>
        <p:spPr>
          <a:xfrm>
            <a:off x="953280" y="764280"/>
            <a:ext cx="135720" cy="102960"/>
          </a:xfrm>
          <a:prstGeom prst="rect">
            <a:avLst/>
          </a:prstGeom>
          <a:ln w="0">
            <a:noFill/>
          </a:ln>
        </p:spPr>
      </p:pic>
      <p:sp>
        <p:nvSpPr>
          <p:cNvPr id="133" name="CustomShape 1"/>
          <p:cNvSpPr/>
          <p:nvPr/>
        </p:nvSpPr>
        <p:spPr>
          <a:xfrm>
            <a:off x="1163880" y="705960"/>
            <a:ext cx="2194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3.2 Classification of detected issues</a:t>
            </a:r>
            <a:endParaRPr b="0" lang="ru-RU" sz="1200" spc="-1" strike="noStrike">
              <a:latin typeface="Arial"/>
            </a:endParaRPr>
          </a:p>
        </p:txBody>
      </p:sp>
      <p:sp>
        <p:nvSpPr>
          <p:cNvPr id="134" name="CustomShape 2"/>
          <p:cNvSpPr/>
          <p:nvPr/>
        </p:nvSpPr>
        <p:spPr>
          <a:xfrm>
            <a:off x="718920" y="1154520"/>
            <a:ext cx="329760" cy="169920"/>
          </a:xfrm>
          <a:prstGeom prst="rect">
            <a:avLst/>
          </a:prstGeom>
          <a:solidFill>
            <a:srgbClr val="ff0000"/>
          </a:solidFill>
          <a:ln w="0">
            <a:noFill/>
          </a:ln>
        </p:spPr>
        <p:style>
          <a:lnRef idx="0"/>
          <a:fillRef idx="0"/>
          <a:effectRef idx="0"/>
          <a:fontRef idx="minor"/>
        </p:style>
        <p:txBody>
          <a:bodyPr lIns="0" rIns="0" tIns="0" bIns="0">
            <a:noAutofit/>
          </a:bodyPr>
          <a:p>
            <a:pPr marL="720">
              <a:lnSpc>
                <a:spcPts val="1361"/>
              </a:lnSpc>
            </a:pPr>
            <a:r>
              <a:rPr b="1" lang="ru-RU" sz="1200" spc="-1" strike="noStrike">
                <a:solidFill>
                  <a:srgbClr val="000000"/>
                </a:solidFill>
                <a:latin typeface="Times New Roman"/>
                <a:ea typeface="DejaVu Sans"/>
              </a:rPr>
              <a:t>High</a:t>
            </a:r>
            <a:endParaRPr b="0" lang="ru-RU" sz="1200" spc="-1" strike="noStrike">
              <a:latin typeface="Arial"/>
            </a:endParaRPr>
          </a:p>
        </p:txBody>
      </p:sp>
      <p:sp>
        <p:nvSpPr>
          <p:cNvPr id="135" name="CustomShape 3"/>
          <p:cNvSpPr/>
          <p:nvPr/>
        </p:nvSpPr>
        <p:spPr>
          <a:xfrm>
            <a:off x="1069920" y="1131840"/>
            <a:ext cx="57556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 vulnerability can</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be exploited</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at any time and cause</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a loss of customers funds</a:t>
            </a:r>
            <a:r>
              <a:rPr b="0" lang="ru-RU" sz="1200" spc="7" strike="noStrike">
                <a:solidFill>
                  <a:srgbClr val="000000"/>
                </a:solidFill>
                <a:latin typeface="Times New Roman"/>
                <a:ea typeface="DejaVu Sans"/>
              </a:rPr>
              <a:t> </a:t>
            </a:r>
            <a:r>
              <a:rPr b="0" lang="ru-RU" sz="1200" spc="-1" strike="noStrike">
                <a:solidFill>
                  <a:srgbClr val="000000"/>
                </a:solidFill>
                <a:latin typeface="Times New Roman"/>
                <a:ea typeface="DejaVu Sans"/>
              </a:rPr>
              <a:t>or a complete</a:t>
            </a:r>
            <a:endParaRPr b="0" lang="ru-RU" sz="1200" spc="-1" strike="noStrike">
              <a:latin typeface="Arial"/>
            </a:endParaRPr>
          </a:p>
        </p:txBody>
      </p:sp>
      <p:sp>
        <p:nvSpPr>
          <p:cNvPr id="136" name="CustomShape 4"/>
          <p:cNvSpPr/>
          <p:nvPr/>
        </p:nvSpPr>
        <p:spPr>
          <a:xfrm>
            <a:off x="718920" y="1321560"/>
            <a:ext cx="6119640" cy="547200"/>
          </a:xfrm>
          <a:prstGeom prst="rect">
            <a:avLst/>
          </a:prstGeom>
          <a:noFill/>
          <a:ln w="0">
            <a:noFill/>
          </a:ln>
        </p:spPr>
        <p:style>
          <a:lnRef idx="0"/>
          <a:fillRef idx="0"/>
          <a:effectRef idx="0"/>
          <a:fontRef idx="minor"/>
        </p:style>
        <p:txBody>
          <a:bodyPr lIns="0" rIns="0" tIns="24120" bIns="0">
            <a:noAutofit/>
          </a:bodyPr>
          <a:p>
            <a:pPr marL="12600" algn="just">
              <a:lnSpc>
                <a:spcPts val="1380"/>
              </a:lnSpc>
              <a:spcBef>
                <a:spcPts val="190"/>
              </a:spcBef>
            </a:pPr>
            <a:r>
              <a:rPr b="0" lang="ru-RU" sz="1200" spc="-1" strike="noStrike">
                <a:solidFill>
                  <a:srgbClr val="000000"/>
                </a:solidFill>
                <a:latin typeface="Times New Roman"/>
                <a:ea typeface="DejaVu Sans"/>
              </a:rPr>
              <a:t>breach of contract operability. (Example: Parity Multisig hack, a user has exploited a vulnerability  and violated the operability of the whole system of smart-contracts (Parity Multisigs). This could  performed regardless of external conditions at any time.)</a:t>
            </a:r>
            <a:endParaRPr b="0" lang="ru-RU" sz="1200" spc="-1" strike="noStrike">
              <a:latin typeface="Arial"/>
            </a:endParaRPr>
          </a:p>
        </p:txBody>
      </p:sp>
      <p:sp>
        <p:nvSpPr>
          <p:cNvPr id="137" name="CustomShape 5"/>
          <p:cNvSpPr/>
          <p:nvPr/>
        </p:nvSpPr>
        <p:spPr>
          <a:xfrm>
            <a:off x="720000" y="2257920"/>
            <a:ext cx="560160" cy="169920"/>
          </a:xfrm>
          <a:prstGeom prst="rect">
            <a:avLst/>
          </a:prstGeom>
          <a:solidFill>
            <a:srgbClr val="ffff00"/>
          </a:solidFill>
          <a:ln w="0">
            <a:noFill/>
          </a:ln>
        </p:spPr>
        <p:style>
          <a:lnRef idx="0"/>
          <a:fillRef idx="0"/>
          <a:effectRef idx="0"/>
          <a:fontRef idx="minor"/>
        </p:style>
        <p:txBody>
          <a:bodyPr lIns="0" rIns="0" tIns="0" bIns="0">
            <a:noAutofit/>
          </a:bodyPr>
          <a:p>
            <a:pPr marL="720">
              <a:lnSpc>
                <a:spcPts val="1361"/>
              </a:lnSpc>
            </a:pPr>
            <a:r>
              <a:rPr b="1" lang="ru-RU" sz="1200" spc="-1" strike="noStrike">
                <a:solidFill>
                  <a:srgbClr val="000000"/>
                </a:solidFill>
                <a:latin typeface="Times New Roman"/>
                <a:ea typeface="DejaVu Sans"/>
              </a:rPr>
              <a:t>Medium</a:t>
            </a:r>
            <a:endParaRPr b="0" lang="ru-RU" sz="1200" spc="-1" strike="noStrike">
              <a:latin typeface="Arial"/>
            </a:endParaRPr>
          </a:p>
        </p:txBody>
      </p:sp>
      <p:sp>
        <p:nvSpPr>
          <p:cNvPr id="138" name="CustomShape 6"/>
          <p:cNvSpPr/>
          <p:nvPr/>
        </p:nvSpPr>
        <p:spPr>
          <a:xfrm>
            <a:off x="1332000" y="2235960"/>
            <a:ext cx="549792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 vulnerability can be exploited in some specific circumstances and cause a loss</a:t>
            </a:r>
            <a:r>
              <a:rPr b="0" lang="ru-RU" sz="1200" spc="233"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endParaRPr b="0" lang="ru-RU" sz="1200" spc="-1" strike="noStrike">
              <a:latin typeface="Arial"/>
            </a:endParaRPr>
          </a:p>
        </p:txBody>
      </p:sp>
      <p:sp>
        <p:nvSpPr>
          <p:cNvPr id="139" name="CustomShape 7"/>
          <p:cNvSpPr/>
          <p:nvPr/>
        </p:nvSpPr>
        <p:spPr>
          <a:xfrm>
            <a:off x="707400" y="2410920"/>
            <a:ext cx="6122880" cy="897840"/>
          </a:xfrm>
          <a:prstGeom prst="rect">
            <a:avLst/>
          </a:prstGeom>
          <a:noFill/>
          <a:ln w="0">
            <a:noFill/>
          </a:ln>
        </p:spPr>
        <p:style>
          <a:lnRef idx="0"/>
          <a:fillRef idx="0"/>
          <a:effectRef idx="0"/>
          <a:fontRef idx="minor"/>
        </p:style>
        <p:txBody>
          <a:bodyPr lIns="0" rIns="0" tIns="24120" bIns="0">
            <a:noAutofit/>
          </a:bodyPr>
          <a:p>
            <a:pPr marL="12600" algn="just">
              <a:lnSpc>
                <a:spcPts val="1380"/>
              </a:lnSpc>
              <a:spcBef>
                <a:spcPts val="190"/>
              </a:spcBef>
            </a:pPr>
            <a:r>
              <a:rPr b="0" lang="ru-RU" sz="1200" spc="-1" strike="noStrike">
                <a:solidFill>
                  <a:srgbClr val="000000"/>
                </a:solidFill>
                <a:latin typeface="Times New Roman"/>
                <a:ea typeface="DejaVu Sans"/>
              </a:rPr>
              <a:t>customers funds or a breach of operability of smart-contract (or smart-contract system). (Example:  ERC20 bug, a user can exploit a bug (or "undocumented opportunity") of transfer function and  occasionally burn his tokens. A user can not violate someone else's funds or cause a complete  breach of the whole contract operability. However, this leads to millions of dollars losses for  Ethereum ecosystem and token developers.)</a:t>
            </a:r>
            <a:endParaRPr b="0" lang="ru-RU" sz="1200" spc="-1" strike="noStrike">
              <a:latin typeface="Arial"/>
            </a:endParaRPr>
          </a:p>
        </p:txBody>
      </p:sp>
      <p:sp>
        <p:nvSpPr>
          <p:cNvPr id="140" name="CustomShape 8"/>
          <p:cNvSpPr/>
          <p:nvPr/>
        </p:nvSpPr>
        <p:spPr>
          <a:xfrm>
            <a:off x="718920" y="3711960"/>
            <a:ext cx="178560" cy="169920"/>
          </a:xfrm>
          <a:prstGeom prst="rect">
            <a:avLst/>
          </a:prstGeom>
          <a:solidFill>
            <a:srgbClr val="00ff00"/>
          </a:solidFill>
          <a:ln w="0">
            <a:noFill/>
          </a:ln>
        </p:spPr>
        <p:style>
          <a:lnRef idx="0"/>
          <a:fillRef idx="0"/>
          <a:effectRef idx="0"/>
          <a:fontRef idx="minor"/>
        </p:style>
        <p:txBody>
          <a:bodyPr lIns="0" rIns="0" tIns="0" bIns="0">
            <a:noAutofit/>
          </a:bodyPr>
          <a:p>
            <a:pPr marL="720">
              <a:lnSpc>
                <a:spcPts val="1361"/>
              </a:lnSpc>
            </a:pPr>
            <a:r>
              <a:rPr b="1" lang="ru-RU" sz="1200" spc="-1" strike="noStrike">
                <a:solidFill>
                  <a:srgbClr val="000000"/>
                </a:solidFill>
                <a:latin typeface="Times New Roman"/>
                <a:ea typeface="DejaVu Sans"/>
              </a:rPr>
              <a:t>Lo</a:t>
            </a:r>
            <a:endParaRPr b="0" lang="ru-RU" sz="1200" spc="-1" strike="noStrike">
              <a:latin typeface="Arial"/>
            </a:endParaRPr>
          </a:p>
        </p:txBody>
      </p:sp>
      <p:sp>
        <p:nvSpPr>
          <p:cNvPr id="141" name="CustomShape 9"/>
          <p:cNvSpPr/>
          <p:nvPr/>
        </p:nvSpPr>
        <p:spPr>
          <a:xfrm>
            <a:off x="1051920" y="3688920"/>
            <a:ext cx="577728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a:t>
            </a:r>
            <a:r>
              <a:rPr b="0" lang="ru-RU" sz="1200" spc="111" strike="noStrike">
                <a:solidFill>
                  <a:srgbClr val="000000"/>
                </a:solidFill>
                <a:latin typeface="Times New Roman"/>
                <a:ea typeface="DejaVu Sans"/>
              </a:rPr>
              <a:t> </a:t>
            </a:r>
            <a:r>
              <a:rPr b="0" lang="ru-RU" sz="1200" spc="-1" strike="noStrike">
                <a:solidFill>
                  <a:srgbClr val="000000"/>
                </a:solidFill>
                <a:latin typeface="Times New Roman"/>
                <a:ea typeface="DejaVu Sans"/>
              </a:rPr>
              <a:t>vulnerability</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can</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not</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cause</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a</a:t>
            </a:r>
            <a:r>
              <a:rPr b="0" lang="ru-RU" sz="1200" spc="109" strike="noStrike">
                <a:solidFill>
                  <a:srgbClr val="000000"/>
                </a:solidFill>
                <a:latin typeface="Times New Roman"/>
                <a:ea typeface="DejaVu Sans"/>
              </a:rPr>
              <a:t> </a:t>
            </a:r>
            <a:r>
              <a:rPr b="0" lang="ru-RU" sz="1200" spc="-1" strike="noStrike">
                <a:solidFill>
                  <a:srgbClr val="000000"/>
                </a:solidFill>
                <a:latin typeface="Times New Roman"/>
                <a:ea typeface="DejaVu Sans"/>
              </a:rPr>
              <a:t>loss</a:t>
            </a:r>
            <a:r>
              <a:rPr b="0" lang="ru-RU" sz="1200" spc="131"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r>
              <a:rPr b="0" lang="ru-RU" sz="1200" spc="111" strike="noStrike">
                <a:solidFill>
                  <a:srgbClr val="000000"/>
                </a:solidFill>
                <a:latin typeface="Times New Roman"/>
                <a:ea typeface="DejaVu Sans"/>
              </a:rPr>
              <a:t> </a:t>
            </a:r>
            <a:r>
              <a:rPr b="0" lang="ru-RU" sz="1200" spc="-1" strike="noStrike">
                <a:solidFill>
                  <a:srgbClr val="000000"/>
                </a:solidFill>
                <a:latin typeface="Times New Roman"/>
                <a:ea typeface="DejaVu Sans"/>
              </a:rPr>
              <a:t>customers</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funds</a:t>
            </a:r>
            <a:r>
              <a:rPr b="0" lang="ru-RU" sz="1200" spc="111" strike="noStrike">
                <a:solidFill>
                  <a:srgbClr val="000000"/>
                </a:solidFill>
                <a:latin typeface="Times New Roman"/>
                <a:ea typeface="DejaVu Sans"/>
              </a:rPr>
              <a:t> </a:t>
            </a:r>
            <a:r>
              <a:rPr b="0" lang="ru-RU" sz="1200" spc="-1" strike="noStrike">
                <a:solidFill>
                  <a:srgbClr val="000000"/>
                </a:solidFill>
                <a:latin typeface="Times New Roman"/>
                <a:ea typeface="DejaVu Sans"/>
              </a:rPr>
              <a:t>or</a:t>
            </a:r>
            <a:r>
              <a:rPr b="0" lang="ru-RU" sz="1200" spc="128" strike="noStrike">
                <a:solidFill>
                  <a:srgbClr val="000000"/>
                </a:solidFill>
                <a:latin typeface="Times New Roman"/>
                <a:ea typeface="DejaVu Sans"/>
              </a:rPr>
              <a:t> </a:t>
            </a:r>
            <a:r>
              <a:rPr b="0" lang="ru-RU" sz="1200" spc="-1" strike="noStrike">
                <a:solidFill>
                  <a:srgbClr val="000000"/>
                </a:solidFill>
                <a:latin typeface="Times New Roman"/>
                <a:ea typeface="DejaVu Sans"/>
              </a:rPr>
              <a:t>a</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breach</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r>
              <a:rPr b="0" lang="ru-RU" sz="1200" spc="111" strike="noStrike">
                <a:solidFill>
                  <a:srgbClr val="000000"/>
                </a:solidFill>
                <a:latin typeface="Times New Roman"/>
                <a:ea typeface="DejaVu Sans"/>
              </a:rPr>
              <a:t> </a:t>
            </a:r>
            <a:r>
              <a:rPr b="0" lang="ru-RU" sz="1200" spc="-1" strike="noStrike">
                <a:solidFill>
                  <a:srgbClr val="000000"/>
                </a:solidFill>
                <a:latin typeface="Times New Roman"/>
                <a:ea typeface="DejaVu Sans"/>
              </a:rPr>
              <a:t>contracts</a:t>
            </a:r>
            <a:r>
              <a:rPr b="0" lang="ru-RU" sz="1200" spc="131" strike="noStrike">
                <a:solidFill>
                  <a:srgbClr val="000000"/>
                </a:solidFill>
                <a:latin typeface="Times New Roman"/>
                <a:ea typeface="DejaVu Sans"/>
              </a:rPr>
              <a:t> </a:t>
            </a:r>
            <a:r>
              <a:rPr b="0" lang="ru-RU" sz="1200" spc="-1" strike="noStrike">
                <a:solidFill>
                  <a:srgbClr val="000000"/>
                </a:solidFill>
                <a:latin typeface="Times New Roman"/>
                <a:ea typeface="DejaVu Sans"/>
              </a:rPr>
              <a:t>operability.</a:t>
            </a:r>
            <a:endParaRPr b="0" lang="ru-RU" sz="1200" spc="-1" strike="noStrike">
              <a:latin typeface="Arial"/>
            </a:endParaRPr>
          </a:p>
        </p:txBody>
      </p:sp>
      <p:sp>
        <p:nvSpPr>
          <p:cNvPr id="142" name="CustomShape 10"/>
          <p:cNvSpPr/>
          <p:nvPr/>
        </p:nvSpPr>
        <p:spPr>
          <a:xfrm>
            <a:off x="718920" y="3852000"/>
            <a:ext cx="6122880" cy="249480"/>
          </a:xfrm>
          <a:prstGeom prst="rect">
            <a:avLst/>
          </a:prstGeom>
          <a:noFill/>
          <a:ln w="0">
            <a:noFill/>
          </a:ln>
        </p:spPr>
        <p:style>
          <a:lnRef idx="0"/>
          <a:fillRef idx="0"/>
          <a:effectRef idx="0"/>
          <a:fontRef idx="minor"/>
        </p:style>
        <p:txBody>
          <a:bodyPr lIns="0" rIns="0" tIns="24120" bIns="0">
            <a:noAutofit/>
          </a:bodyPr>
          <a:p>
            <a:pPr marL="12600" algn="just">
              <a:lnSpc>
                <a:spcPts val="1380"/>
              </a:lnSpc>
              <a:spcBef>
                <a:spcPts val="190"/>
              </a:spcBef>
            </a:pPr>
            <a:r>
              <a:rPr b="0" lang="ru-RU" sz="1200" spc="-1" strike="noStrike">
                <a:solidFill>
                  <a:srgbClr val="000000"/>
                </a:solidFill>
                <a:latin typeface="Times New Roman"/>
                <a:ea typeface="DejaVu Sans"/>
              </a:rPr>
              <a:t>However it can cause any kind of problems or inconveniences. (Example: Permanent owners of  multisig contracts, owners are permanent, thus if it will be necessary to remove a misbehaving  "owner" from the owners list then it will require to redeploy the whole contract and transfer funds  to a new one.)</a:t>
            </a:r>
            <a:endParaRPr b="0" lang="ru-RU" sz="1200" spc="-1" strike="noStrike">
              <a:latin typeface="Arial"/>
            </a:endParaRPr>
          </a:p>
        </p:txBody>
      </p:sp>
      <p:sp>
        <p:nvSpPr>
          <p:cNvPr id="143" name="CustomShape 11"/>
          <p:cNvSpPr/>
          <p:nvPr/>
        </p:nvSpPr>
        <p:spPr>
          <a:xfrm>
            <a:off x="718920" y="4915080"/>
            <a:ext cx="1060920" cy="169920"/>
          </a:xfrm>
          <a:prstGeom prst="rect">
            <a:avLst/>
          </a:prstGeom>
          <a:solidFill>
            <a:srgbClr val="0000ff"/>
          </a:solidFill>
          <a:ln w="0">
            <a:noFill/>
          </a:ln>
        </p:spPr>
        <p:style>
          <a:lnRef idx="0"/>
          <a:fillRef idx="0"/>
          <a:effectRef idx="0"/>
          <a:fontRef idx="minor"/>
        </p:style>
        <p:txBody>
          <a:bodyPr lIns="0" rIns="0" tIns="0" bIns="0">
            <a:noAutofit/>
          </a:bodyPr>
          <a:p>
            <a:pPr marL="720">
              <a:lnSpc>
                <a:spcPts val="1361"/>
              </a:lnSpc>
            </a:pPr>
            <a:r>
              <a:rPr b="1" lang="ru-RU" sz="1200" spc="-1" strike="noStrike">
                <a:solidFill>
                  <a:srgbClr val="000000"/>
                </a:solidFill>
                <a:latin typeface="Times New Roman"/>
                <a:ea typeface="DejaVu Sans"/>
              </a:rPr>
              <a:t>Owner privilegs</a:t>
            </a:r>
            <a:r>
              <a:rPr b="1" lang="ru-RU" sz="1200" spc="-80" strike="noStrike">
                <a:solidFill>
                  <a:srgbClr val="000000"/>
                </a:solidFill>
                <a:latin typeface="Times New Roman"/>
                <a:ea typeface="DejaVu Sans"/>
              </a:rPr>
              <a:t> </a:t>
            </a:r>
            <a:endParaRPr b="0" lang="ru-RU" sz="1200" spc="-1" strike="noStrike">
              <a:latin typeface="Arial"/>
            </a:endParaRPr>
          </a:p>
        </p:txBody>
      </p:sp>
      <p:sp>
        <p:nvSpPr>
          <p:cNvPr id="144" name="CustomShape 12"/>
          <p:cNvSpPr/>
          <p:nvPr/>
        </p:nvSpPr>
        <p:spPr>
          <a:xfrm>
            <a:off x="1853640" y="4892400"/>
            <a:ext cx="458316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 the ability of an owner to manipulate contract, may be risky for investors.</a:t>
            </a:r>
            <a:r>
              <a:rPr b="0" lang="ru-RU" sz="1200" spc="24" strike="noStrike">
                <a:solidFill>
                  <a:srgbClr val="000000"/>
                </a:solidFill>
                <a:latin typeface="Times New Roman"/>
                <a:ea typeface="DejaVu Sans"/>
              </a:rPr>
              <a:t> </a:t>
            </a:r>
            <a:endParaRPr b="0" lang="ru-RU" sz="1200" spc="-1" strike="noStrike">
              <a:latin typeface="Arial"/>
            </a:endParaRPr>
          </a:p>
        </p:txBody>
      </p:sp>
      <p:sp>
        <p:nvSpPr>
          <p:cNvPr id="145" name="CustomShape 13"/>
          <p:cNvSpPr/>
          <p:nvPr/>
        </p:nvSpPr>
        <p:spPr>
          <a:xfrm>
            <a:off x="718920" y="5280120"/>
            <a:ext cx="329760" cy="169920"/>
          </a:xfrm>
          <a:prstGeom prst="rect">
            <a:avLst/>
          </a:prstGeom>
          <a:solidFill>
            <a:srgbClr val="7f007f"/>
          </a:solidFill>
          <a:ln w="0">
            <a:noFill/>
          </a:ln>
        </p:spPr>
        <p:style>
          <a:lnRef idx="0"/>
          <a:fillRef idx="0"/>
          <a:effectRef idx="0"/>
          <a:fontRef idx="minor"/>
        </p:style>
        <p:txBody>
          <a:bodyPr lIns="0" rIns="0" tIns="0" bIns="0">
            <a:noAutofit/>
          </a:bodyPr>
          <a:p>
            <a:pPr marL="720">
              <a:lnSpc>
                <a:spcPts val="1361"/>
              </a:lnSpc>
            </a:pPr>
            <a:r>
              <a:rPr b="1" lang="ru-RU" sz="1200" spc="-1" strike="noStrike">
                <a:solidFill>
                  <a:srgbClr val="000000"/>
                </a:solidFill>
                <a:latin typeface="Times New Roman"/>
                <a:ea typeface="DejaVu Sans"/>
              </a:rPr>
              <a:t>Note</a:t>
            </a:r>
            <a:endParaRPr b="0" lang="ru-RU" sz="1200" spc="-1" strike="noStrike">
              <a:latin typeface="Arial"/>
            </a:endParaRPr>
          </a:p>
        </p:txBody>
      </p:sp>
      <p:sp>
        <p:nvSpPr>
          <p:cNvPr id="146" name="CustomShape 14"/>
          <p:cNvSpPr/>
          <p:nvPr/>
        </p:nvSpPr>
        <p:spPr>
          <a:xfrm>
            <a:off x="1049760" y="5257440"/>
            <a:ext cx="28062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 other code flaws, not security-related</a:t>
            </a:r>
            <a:r>
              <a:rPr b="0" lang="ru-RU" sz="1200" spc="-7"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p:txBody>
      </p:sp>
      <p:sp>
        <p:nvSpPr>
          <p:cNvPr id="147" name="CustomShape 15"/>
          <p:cNvSpPr/>
          <p:nvPr/>
        </p:nvSpPr>
        <p:spPr>
          <a:xfrm>
            <a:off x="707400" y="6049800"/>
            <a:ext cx="5515200" cy="371880"/>
          </a:xfrm>
          <a:prstGeom prst="rect">
            <a:avLst/>
          </a:prstGeom>
          <a:noFill/>
          <a:ln w="0">
            <a:noFill/>
          </a:ln>
        </p:spPr>
        <p:style>
          <a:lnRef idx="0"/>
          <a:fillRef idx="0"/>
          <a:effectRef idx="0"/>
          <a:fontRef idx="minor"/>
        </p:style>
        <p:txBody>
          <a:bodyPr lIns="0" rIns="0" tIns="24120" bIns="0">
            <a:noAutofit/>
          </a:bodyPr>
          <a:p>
            <a:pPr marL="12600">
              <a:lnSpc>
                <a:spcPts val="1380"/>
              </a:lnSpc>
              <a:spcBef>
                <a:spcPts val="190"/>
              </a:spcBef>
            </a:pPr>
            <a:r>
              <a:rPr b="0" i="1" lang="ru-RU" sz="1200" spc="-1" strike="noStrike">
                <a:solidFill>
                  <a:srgbClr val="000000"/>
                </a:solidFill>
                <a:latin typeface="Times New Roman"/>
                <a:ea typeface="DejaVu Sans"/>
              </a:rPr>
              <a:t>The severity is calculated according to the OWASP risk rating model based on Impact and Likelihood:</a:t>
            </a:r>
            <a:endParaRPr b="0" lang="ru-RU" sz="1200" spc="-1" strike="noStrike">
              <a:latin typeface="Arial"/>
            </a:endParaRPr>
          </a:p>
        </p:txBody>
      </p:sp>
      <p:pic>
        <p:nvPicPr>
          <p:cNvPr id="148" name="object 18" descr=""/>
          <p:cNvPicPr/>
          <p:nvPr/>
        </p:nvPicPr>
        <p:blipFill>
          <a:blip r:embed="rId2"/>
          <a:stretch/>
        </p:blipFill>
        <p:spPr>
          <a:xfrm>
            <a:off x="775440" y="6802200"/>
            <a:ext cx="5983560" cy="2342520"/>
          </a:xfrm>
          <a:prstGeom prst="rect">
            <a:avLst/>
          </a:prstGeom>
          <a:ln w="0">
            <a:noFill/>
          </a:ln>
        </p:spPr>
      </p:pic>
      <p:sp>
        <p:nvSpPr>
          <p:cNvPr id="149" name="CustomShape 16"/>
          <p:cNvSpPr/>
          <p:nvPr/>
        </p:nvSpPr>
        <p:spPr>
          <a:xfrm>
            <a:off x="3661560" y="9783720"/>
            <a:ext cx="225000" cy="61988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163880" y="705960"/>
            <a:ext cx="1998000" cy="191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4. SUMMARY OF</a:t>
            </a:r>
            <a:r>
              <a:rPr b="1" lang="ru-RU" sz="1200" spc="-114"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FINDINGS</a:t>
            </a:r>
            <a:endParaRPr b="0" lang="ru-RU" sz="1200" spc="-1" strike="noStrike">
              <a:latin typeface="Arial"/>
            </a:endParaRPr>
          </a:p>
        </p:txBody>
      </p:sp>
      <p:pic>
        <p:nvPicPr>
          <p:cNvPr id="151" name="object 4" descr=""/>
          <p:cNvPicPr/>
          <p:nvPr/>
        </p:nvPicPr>
        <p:blipFill>
          <a:blip r:embed="rId1"/>
          <a:stretch/>
        </p:blipFill>
        <p:spPr>
          <a:xfrm>
            <a:off x="953280" y="1464120"/>
            <a:ext cx="135720" cy="102960"/>
          </a:xfrm>
          <a:prstGeom prst="rect">
            <a:avLst/>
          </a:prstGeom>
          <a:ln w="0">
            <a:noFill/>
          </a:ln>
        </p:spPr>
      </p:pic>
      <p:sp>
        <p:nvSpPr>
          <p:cNvPr id="152" name="CustomShape 2"/>
          <p:cNvSpPr/>
          <p:nvPr/>
        </p:nvSpPr>
        <p:spPr>
          <a:xfrm>
            <a:off x="1163880" y="1405800"/>
            <a:ext cx="2542680" cy="197388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0" lang="ru-RU" sz="1200" spc="-1" strike="noStrike">
                <a:solidFill>
                  <a:srgbClr val="000000"/>
                </a:solidFill>
                <a:latin typeface="Times New Roman"/>
                <a:ea typeface="DejaVu Sans"/>
              </a:rPr>
              <a:t>In total, </a:t>
            </a:r>
            <a:r>
              <a:rPr b="1" lang="ru-RU" sz="1200" spc="-1" strike="noStrike">
                <a:solidFill>
                  <a:srgbClr val="000000"/>
                </a:solidFill>
                <a:latin typeface="Times New Roman"/>
                <a:ea typeface="DejaVu Sans"/>
              </a:rPr>
              <a:t>2 </a:t>
            </a:r>
            <a:r>
              <a:rPr b="0" lang="ru-RU" sz="1200" spc="-1" strike="noStrike">
                <a:solidFill>
                  <a:srgbClr val="000000"/>
                </a:solidFill>
                <a:latin typeface="Times New Roman"/>
                <a:ea typeface="DejaVu Sans"/>
              </a:rPr>
              <a:t>issues were reported including:</a:t>
            </a:r>
            <a:endParaRPr b="0" lang="ru-RU" sz="1200" spc="-1" strike="noStrike">
              <a:latin typeface="Arial"/>
            </a:endParaRPr>
          </a:p>
          <a:p>
            <a:pPr marL="12600">
              <a:lnSpc>
                <a:spcPct val="100000"/>
              </a:lnSpc>
              <a:spcBef>
                <a:spcPts val="51"/>
              </a:spcBef>
            </a:pPr>
            <a:endParaRPr b="0" lang="ru-RU" sz="1200" spc="-1" strike="noStrike">
              <a:latin typeface="Arial"/>
            </a:endParaRPr>
          </a:p>
          <a:p>
            <a:pPr marL="138960" indent="-86040">
              <a:lnSpc>
                <a:spcPct val="100000"/>
              </a:lnSpc>
              <a:buClr>
                <a:srgbClr val="000000"/>
              </a:buClr>
              <a:buFont typeface="StarSymbol"/>
              <a:buChar char="-"/>
            </a:pPr>
            <a:r>
              <a:rPr b="0" lang="ru-RU" sz="1200" spc="-1" strike="noStrike">
                <a:solidFill>
                  <a:srgbClr val="000000"/>
                </a:solidFill>
                <a:latin typeface="Times New Roman"/>
                <a:ea typeface="DejaVu Sans"/>
              </a:rPr>
              <a:t>0 high severity issues.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040">
              <a:lnSpc>
                <a:spcPct val="100000"/>
              </a:lnSpc>
              <a:buClr>
                <a:srgbClr val="000000"/>
              </a:buClr>
              <a:buFont typeface="Times New Roman"/>
              <a:buChar char="-"/>
            </a:pPr>
            <a:r>
              <a:rPr b="0" lang="ru-RU" sz="1200" spc="-1" strike="noStrike">
                <a:solidFill>
                  <a:srgbClr val="000000"/>
                </a:solidFill>
                <a:latin typeface="Times New Roman"/>
                <a:ea typeface="DejaVu Sans"/>
              </a:rPr>
              <a:t>0 medium severity issues.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040">
              <a:lnSpc>
                <a:spcPct val="100000"/>
              </a:lnSpc>
              <a:spcBef>
                <a:spcPts val="6"/>
              </a:spcBef>
              <a:buClr>
                <a:srgbClr val="000000"/>
              </a:buClr>
              <a:buFont typeface="Times New Roman"/>
              <a:buChar char="-"/>
            </a:pPr>
            <a:r>
              <a:rPr b="0" lang="ru-RU" sz="1200" spc="-1" strike="noStrike">
                <a:solidFill>
                  <a:srgbClr val="000000"/>
                </a:solidFill>
                <a:latin typeface="Times New Roman"/>
                <a:ea typeface="DejaVu Sans"/>
              </a:rPr>
              <a:t>0 low severity issues.</a:t>
            </a:r>
            <a:endParaRPr b="0" lang="ru-RU" sz="1200" spc="-1" strike="noStrike">
              <a:latin typeface="Arial"/>
            </a:endParaRPr>
          </a:p>
          <a:p>
            <a:pPr>
              <a:lnSpc>
                <a:spcPct val="100000"/>
              </a:lnSpc>
              <a:spcBef>
                <a:spcPts val="45"/>
              </a:spcBef>
            </a:pPr>
            <a:endParaRPr b="0" lang="ru-RU" sz="1200" spc="-1" strike="noStrike">
              <a:latin typeface="Arial"/>
            </a:endParaRPr>
          </a:p>
          <a:p>
            <a:pPr marL="138960" indent="-86040">
              <a:lnSpc>
                <a:spcPct val="100000"/>
              </a:lnSpc>
              <a:spcBef>
                <a:spcPts val="6"/>
              </a:spcBef>
              <a:buClr>
                <a:srgbClr val="000000"/>
              </a:buClr>
              <a:buFont typeface="Times New Roman"/>
              <a:buChar char="-"/>
            </a:pPr>
            <a:r>
              <a:rPr b="0" lang="ru-RU" sz="1200" spc="-1" strike="noStrike">
                <a:solidFill>
                  <a:srgbClr val="000000"/>
                </a:solidFill>
                <a:latin typeface="Times New Roman"/>
                <a:ea typeface="DejaVu Sans"/>
              </a:rPr>
              <a:t>2 notes.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040">
              <a:lnSpc>
                <a:spcPct val="100000"/>
              </a:lnSpc>
              <a:buClr>
                <a:srgbClr val="000000"/>
              </a:buClr>
              <a:buFont typeface="Times New Roman"/>
              <a:buChar char="-"/>
            </a:pPr>
            <a:r>
              <a:rPr b="0" lang="ru-RU" sz="1200" spc="-1" strike="noStrike">
                <a:solidFill>
                  <a:srgbClr val="000000"/>
                </a:solidFill>
                <a:latin typeface="Times New Roman"/>
                <a:ea typeface="DejaVu Sans"/>
              </a:rPr>
              <a:t>0 owner privileges (optional).</a:t>
            </a:r>
            <a:endParaRPr b="0" lang="ru-RU" sz="1200" spc="-1" strike="noStrike">
              <a:latin typeface="Arial"/>
            </a:endParaRPr>
          </a:p>
          <a:p>
            <a:pPr>
              <a:lnSpc>
                <a:spcPct val="100000"/>
              </a:lnSpc>
            </a:pPr>
            <a:endParaRPr b="0" lang="ru-RU" sz="1200" spc="-1" strike="noStrike">
              <a:latin typeface="Arial"/>
            </a:endParaRPr>
          </a:p>
          <a:p>
            <a:pPr>
              <a:lnSpc>
                <a:spcPct val="100000"/>
              </a:lnSpc>
            </a:pPr>
            <a:endParaRPr b="0" lang="ru-RU" sz="1200" spc="-1" strike="noStrike">
              <a:latin typeface="Arial"/>
            </a:endParaRPr>
          </a:p>
          <a:p>
            <a:pPr marL="51840">
              <a:lnSpc>
                <a:spcPct val="100000"/>
              </a:lnSpc>
            </a:pPr>
            <a:endParaRPr b="0" lang="ru-RU" sz="1200" spc="-1" strike="noStrike">
              <a:latin typeface="Arial"/>
            </a:endParaRPr>
          </a:p>
        </p:txBody>
      </p:sp>
      <p:pic>
        <p:nvPicPr>
          <p:cNvPr id="153" name="object 6" descr=""/>
          <p:cNvPicPr/>
          <p:nvPr/>
        </p:nvPicPr>
        <p:blipFill>
          <a:blip r:embed="rId2"/>
          <a:stretch/>
        </p:blipFill>
        <p:spPr>
          <a:xfrm>
            <a:off x="961560" y="1855800"/>
            <a:ext cx="102960" cy="102960"/>
          </a:xfrm>
          <a:prstGeom prst="rect">
            <a:avLst/>
          </a:prstGeom>
          <a:ln w="0">
            <a:noFill/>
          </a:ln>
        </p:spPr>
      </p:pic>
      <p:sp>
        <p:nvSpPr>
          <p:cNvPr id="154" name="CustomShape 3"/>
          <p:cNvSpPr/>
          <p:nvPr/>
        </p:nvSpPr>
        <p:spPr>
          <a:xfrm>
            <a:off x="3661560" y="9783720"/>
            <a:ext cx="225000" cy="6198840"/>
          </a:xfrm>
          <a:prstGeom prst="rect">
            <a:avLst/>
          </a:prstGeom>
          <a:noFill/>
          <a:ln w="0">
            <a:noFill/>
          </a:ln>
        </p:spPr>
        <p:style>
          <a:lnRef idx="0"/>
          <a:fillRef idx="0"/>
          <a:effectRef idx="0"/>
          <a:fontRef idx="minor"/>
        </p:style>
      </p:sp>
      <p:pic>
        <p:nvPicPr>
          <p:cNvPr id="155" name="object 2" descr=""/>
          <p:cNvPicPr/>
          <p:nvPr/>
        </p:nvPicPr>
        <p:blipFill>
          <a:blip r:embed="rId3"/>
          <a:stretch/>
        </p:blipFill>
        <p:spPr>
          <a:xfrm>
            <a:off x="953640" y="764640"/>
            <a:ext cx="102960" cy="102960"/>
          </a:xfrm>
          <a:prstGeom prst="rect">
            <a:avLst/>
          </a:prstGeom>
          <a:ln w="0">
            <a:noFill/>
          </a:ln>
        </p:spPr>
      </p:pic>
      <p:pic>
        <p:nvPicPr>
          <p:cNvPr id="156" name="Рисунок 3" descr=""/>
          <p:cNvPicPr/>
          <p:nvPr/>
        </p:nvPicPr>
        <p:blipFill>
          <a:blip r:embed="rId4"/>
          <a:stretch/>
        </p:blipFill>
        <p:spPr>
          <a:xfrm>
            <a:off x="956160" y="3337200"/>
            <a:ext cx="122040" cy="141480"/>
          </a:xfrm>
          <a:prstGeom prst="rect">
            <a:avLst/>
          </a:prstGeom>
          <a:ln w="0">
            <a:noFill/>
          </a:ln>
        </p:spPr>
      </p:pic>
      <p:pic>
        <p:nvPicPr>
          <p:cNvPr id="157" name="Рисунок 5" descr=""/>
          <p:cNvPicPr/>
          <p:nvPr/>
        </p:nvPicPr>
        <p:blipFill>
          <a:blip r:embed="rId5"/>
          <a:srcRect l="5030" t="0" r="0" b="0"/>
          <a:stretch/>
        </p:blipFill>
        <p:spPr>
          <a:xfrm>
            <a:off x="955800" y="2209680"/>
            <a:ext cx="114840" cy="139320"/>
          </a:xfrm>
          <a:prstGeom prst="rect">
            <a:avLst/>
          </a:prstGeom>
          <a:ln w="0">
            <a:noFill/>
          </a:ln>
        </p:spPr>
      </p:pic>
      <p:pic>
        <p:nvPicPr>
          <p:cNvPr id="158" name="Рисунок 6" descr=""/>
          <p:cNvPicPr/>
          <p:nvPr/>
        </p:nvPicPr>
        <p:blipFill>
          <a:blip r:embed="rId6"/>
          <a:stretch/>
        </p:blipFill>
        <p:spPr>
          <a:xfrm>
            <a:off x="954000" y="2593080"/>
            <a:ext cx="120960" cy="139320"/>
          </a:xfrm>
          <a:prstGeom prst="rect">
            <a:avLst/>
          </a:prstGeom>
          <a:ln w="0">
            <a:noFill/>
          </a:ln>
        </p:spPr>
      </p:pic>
      <p:pic>
        <p:nvPicPr>
          <p:cNvPr id="159" name="Рисунок 7" descr=""/>
          <p:cNvPicPr/>
          <p:nvPr/>
        </p:nvPicPr>
        <p:blipFill>
          <a:blip r:embed="rId7"/>
          <a:stretch/>
        </p:blipFill>
        <p:spPr>
          <a:xfrm>
            <a:off x="954000" y="2959920"/>
            <a:ext cx="120960" cy="139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163880" y="705960"/>
            <a:ext cx="3484440" cy="904320"/>
          </a:xfrm>
          <a:prstGeom prst="rect">
            <a:avLst/>
          </a:prstGeom>
          <a:noFill/>
          <a:ln w="0">
            <a:noFill/>
          </a:ln>
        </p:spPr>
        <p:style>
          <a:lnRef idx="0"/>
          <a:fillRef idx="0"/>
          <a:effectRef idx="0"/>
          <a:fontRef idx="minor"/>
        </p:style>
        <p:txBody>
          <a:bodyPr lIns="0" rIns="0" tIns="12240" bIns="0">
            <a:noAutofit/>
          </a:bodyPr>
          <a:p>
            <a:pPr marL="155520" indent="-140040">
              <a:lnSpc>
                <a:spcPct val="100000"/>
              </a:lnSpc>
              <a:spcBef>
                <a:spcPts val="96"/>
              </a:spcBef>
              <a:buClr>
                <a:srgbClr val="000000"/>
              </a:buClr>
              <a:buFont typeface="StarSymbol"/>
              <a:buAutoNum type="arabicPeriod" startAt="5"/>
            </a:pPr>
            <a:r>
              <a:rPr b="1" lang="ru-RU" sz="1200" spc="-1" strike="noStrike">
                <a:solidFill>
                  <a:srgbClr val="000000"/>
                </a:solidFill>
                <a:latin typeface="Times New Roman"/>
                <a:ea typeface="DejaVu Sans"/>
              </a:rPr>
              <a:t>AUDIT</a:t>
            </a:r>
            <a:r>
              <a:rPr b="1" lang="ru-RU" sz="1200" spc="-7"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a:t>
            </a:r>
            <a:endParaRPr b="0" lang="ru-RU" sz="1200" spc="-1" strike="noStrike">
              <a:latin typeface="Arial"/>
            </a:endParaRPr>
          </a:p>
          <a:p>
            <a:pPr>
              <a:lnSpc>
                <a:spcPct val="100000"/>
              </a:lnSpc>
              <a:spcBef>
                <a:spcPts val="51"/>
              </a:spcBef>
            </a:pPr>
            <a:endParaRPr b="0" lang="ru-RU" sz="1200" spc="-1" strike="noStrike">
              <a:latin typeface="Arial"/>
            </a:endParaRPr>
          </a:p>
          <a:p>
            <a:pPr marL="14760">
              <a:lnSpc>
                <a:spcPct val="100000"/>
              </a:lnSpc>
            </a:pPr>
            <a:r>
              <a:rPr b="0" lang="ru-RU" sz="1200" spc="-1" strike="noStrike">
                <a:solidFill>
                  <a:srgbClr val="000000"/>
                </a:solidFill>
                <a:latin typeface="Times New Roman"/>
                <a:ea typeface="DejaVu Sans"/>
              </a:rPr>
              <a:t>5.1 HIGH SEVERTY</a:t>
            </a:r>
            <a:r>
              <a:rPr b="0" lang="ru-RU" sz="1200" spc="-29"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a:p>
            <a:pPr marL="14760">
              <a:lnSpc>
                <a:spcPct val="100000"/>
              </a:lnSpc>
              <a:spcBef>
                <a:spcPts val="51"/>
              </a:spcBef>
            </a:pPr>
            <a:endParaRPr b="0" lang="ru-RU" sz="1200" spc="-1" strike="noStrike">
              <a:latin typeface="Arial"/>
            </a:endParaRPr>
          </a:p>
          <a:p>
            <a:pPr marL="12600">
              <a:lnSpc>
                <a:spcPct val="100000"/>
              </a:lnSpc>
            </a:pPr>
            <a:r>
              <a:rPr b="0" lang="ru-RU" sz="1200" spc="-1" strike="noStrike">
                <a:solidFill>
                  <a:srgbClr val="000000"/>
                </a:solidFill>
                <a:latin typeface="Times New Roman"/>
                <a:ea typeface="DejaVu Sans"/>
              </a:rPr>
              <a:t>No high severity issues were identified in smart contract.</a:t>
            </a:r>
            <a:endParaRPr b="0" lang="ru-RU" sz="1200" spc="-1" strike="noStrike">
              <a:latin typeface="Arial"/>
            </a:endParaRPr>
          </a:p>
        </p:txBody>
      </p:sp>
      <p:pic>
        <p:nvPicPr>
          <p:cNvPr id="161" name="object 4" descr=""/>
          <p:cNvPicPr/>
          <p:nvPr/>
        </p:nvPicPr>
        <p:blipFill>
          <a:blip r:embed="rId1"/>
          <a:stretch/>
        </p:blipFill>
        <p:spPr>
          <a:xfrm>
            <a:off x="953280" y="1114200"/>
            <a:ext cx="135720" cy="102960"/>
          </a:xfrm>
          <a:prstGeom prst="rect">
            <a:avLst/>
          </a:prstGeom>
          <a:ln w="0">
            <a:noFill/>
          </a:ln>
        </p:spPr>
      </p:pic>
      <p:pic>
        <p:nvPicPr>
          <p:cNvPr id="162" name="object 5" descr=""/>
          <p:cNvPicPr/>
          <p:nvPr/>
        </p:nvPicPr>
        <p:blipFill>
          <a:blip r:embed="rId2"/>
          <a:stretch/>
        </p:blipFill>
        <p:spPr>
          <a:xfrm>
            <a:off x="970920" y="1507320"/>
            <a:ext cx="102960" cy="102960"/>
          </a:xfrm>
          <a:prstGeom prst="rect">
            <a:avLst/>
          </a:prstGeom>
          <a:ln w="0">
            <a:noFill/>
          </a:ln>
        </p:spPr>
      </p:pic>
      <p:sp>
        <p:nvSpPr>
          <p:cNvPr id="163" name="CustomShape 2"/>
          <p:cNvSpPr/>
          <p:nvPr/>
        </p:nvSpPr>
        <p:spPr>
          <a:xfrm>
            <a:off x="3661560" y="9783720"/>
            <a:ext cx="225000" cy="6198840"/>
          </a:xfrm>
          <a:prstGeom prst="rect">
            <a:avLst/>
          </a:prstGeom>
          <a:noFill/>
          <a:ln w="0">
            <a:noFill/>
          </a:ln>
        </p:spPr>
        <p:style>
          <a:lnRef idx="0"/>
          <a:fillRef idx="0"/>
          <a:effectRef idx="0"/>
          <a:fontRef idx="minor"/>
        </p:style>
      </p:sp>
      <p:pic>
        <p:nvPicPr>
          <p:cNvPr id="164" name="object 2" descr=""/>
          <p:cNvPicPr/>
          <p:nvPr/>
        </p:nvPicPr>
        <p:blipFill>
          <a:blip r:embed="rId3"/>
          <a:stretch/>
        </p:blipFill>
        <p:spPr>
          <a:xfrm>
            <a:off x="953280" y="764280"/>
            <a:ext cx="102960" cy="102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object 2" descr=""/>
          <p:cNvPicPr/>
          <p:nvPr/>
        </p:nvPicPr>
        <p:blipFill>
          <a:blip r:embed="rId1"/>
          <a:stretch/>
        </p:blipFill>
        <p:spPr>
          <a:xfrm>
            <a:off x="953280" y="764280"/>
            <a:ext cx="135720" cy="102960"/>
          </a:xfrm>
          <a:prstGeom prst="rect">
            <a:avLst/>
          </a:prstGeom>
          <a:ln w="0">
            <a:noFill/>
          </a:ln>
        </p:spPr>
      </p:pic>
      <p:sp>
        <p:nvSpPr>
          <p:cNvPr id="166" name="CustomShape 1"/>
          <p:cNvSpPr/>
          <p:nvPr/>
        </p:nvSpPr>
        <p:spPr>
          <a:xfrm>
            <a:off x="1163880" y="705960"/>
            <a:ext cx="3560760" cy="482400"/>
          </a:xfrm>
          <a:prstGeom prst="rect">
            <a:avLst/>
          </a:prstGeom>
          <a:noFill/>
          <a:ln w="0">
            <a:noFill/>
          </a:ln>
        </p:spPr>
        <p:style>
          <a:lnRef idx="0"/>
          <a:fillRef idx="0"/>
          <a:effectRef idx="0"/>
          <a:fontRef idx="minor"/>
        </p:style>
        <p:txBody>
          <a:bodyPr lIns="0" rIns="0" tIns="12240" bIns="0">
            <a:noAutofit/>
          </a:bodyPr>
          <a:p>
            <a:pPr marL="12600">
              <a:lnSpc>
                <a:spcPct val="100000"/>
              </a:lnSpc>
              <a:spcBef>
                <a:spcPts val="96"/>
              </a:spcBef>
            </a:pPr>
            <a:r>
              <a:rPr b="1" lang="ru-RU" sz="1200" spc="-1" strike="noStrike">
                <a:solidFill>
                  <a:srgbClr val="000000"/>
                </a:solidFill>
                <a:latin typeface="Times New Roman"/>
                <a:ea typeface="DejaVu Sans"/>
              </a:rPr>
              <a:t>5.2 MEDIUM SEVERTY</a:t>
            </a:r>
            <a:r>
              <a:rPr b="1" lang="ru-RU" sz="1200" spc="-21" strike="noStrike">
                <a:solidFill>
                  <a:srgbClr val="000000"/>
                </a:solidFill>
                <a:latin typeface="Times New Roman"/>
                <a:ea typeface="DejaVu Sans"/>
              </a:rPr>
              <a:t> </a:t>
            </a:r>
            <a:r>
              <a:rPr b="1" lang="ru-RU" sz="1200" spc="-1" strike="noStrike">
                <a:solidFill>
                  <a:srgbClr val="000000"/>
                </a:solidFill>
                <a:latin typeface="Times New Roman"/>
                <a:ea typeface="DejaVu Sans"/>
              </a:rPr>
              <a:t>ISSUE</a:t>
            </a:r>
            <a:endParaRPr b="0" lang="ru-RU" sz="1200" spc="-1" strike="noStrike">
              <a:latin typeface="Arial"/>
            </a:endParaRPr>
          </a:p>
          <a:p>
            <a:pPr marL="88200">
              <a:lnSpc>
                <a:spcPct val="100000"/>
              </a:lnSpc>
              <a:spcBef>
                <a:spcPts val="850"/>
              </a:spcBef>
            </a:pPr>
            <a:r>
              <a:rPr b="0" lang="ru-RU" sz="1200" spc="-1" strike="noStrike">
                <a:solidFill>
                  <a:srgbClr val="000000"/>
                </a:solidFill>
                <a:latin typeface="Times New Roman"/>
                <a:ea typeface="DejaVu Sans"/>
              </a:rPr>
              <a:t>No medium severity issues were identified in smart contract.</a:t>
            </a:r>
            <a:endParaRPr b="0" lang="ru-RU" sz="1200" spc="-1" strike="noStrike">
              <a:latin typeface="Arial"/>
            </a:endParaRPr>
          </a:p>
        </p:txBody>
      </p:sp>
      <p:sp>
        <p:nvSpPr>
          <p:cNvPr id="167" name="CustomShape 2"/>
          <p:cNvSpPr/>
          <p:nvPr/>
        </p:nvSpPr>
        <p:spPr>
          <a:xfrm>
            <a:off x="3661560" y="9783720"/>
            <a:ext cx="225000" cy="6198840"/>
          </a:xfrm>
          <a:prstGeom prst="rect">
            <a:avLst/>
          </a:prstGeom>
          <a:noFill/>
          <a:ln w="0">
            <a:noFill/>
          </a:ln>
        </p:spPr>
        <p:style>
          <a:lnRef idx="0"/>
          <a:fillRef idx="0"/>
          <a:effectRef idx="0"/>
          <a:fontRef idx="minor"/>
        </p:style>
      </p:sp>
      <p:pic>
        <p:nvPicPr>
          <p:cNvPr id="168" name="Рисунок 1" descr=""/>
          <p:cNvPicPr/>
          <p:nvPr/>
        </p:nvPicPr>
        <p:blipFill>
          <a:blip r:embed="rId2"/>
          <a:stretch/>
        </p:blipFill>
        <p:spPr>
          <a:xfrm>
            <a:off x="960840" y="1049400"/>
            <a:ext cx="120960" cy="139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LibreOffice/7.0.0.3$Windows_X86_64 LibreOffice_project/8061b3e9204bef6b321a21033174034a5e2ea88e</Application>
  <Words>869</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2020-09-23T00:33:35Z</dcterms:created>
  <dc:creator/>
  <dc:description/>
  <dc:language>ru-RU</dc:language>
  <cp:lastModifiedBy/>
  <dcterms:modified xsi:type="dcterms:W3CDTF">2020-09-29T10:58:12Z</dcterms:modified>
  <cp:revision>36</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reated">
    <vt:filetime>2020-09-24T00:00:00Z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2020-09-23T00:00:00Z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Произвольный</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