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71" r:id="rId4"/>
    <p:sldId id="272" r:id="rId5"/>
    <p:sldId id="273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59" r:id="rId1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19"/>
    <a:srgbClr val="F2B800"/>
    <a:srgbClr val="FFD03B"/>
    <a:srgbClr val="FFDA65"/>
    <a:srgbClr val="FFCD2F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65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661AC-F0E8-4D51-AE61-49607B32510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8DD9-5A92-4FE8-844C-1D234C3DD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2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8DD9-5A92-4FE8-844C-1D234C3DD1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3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6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8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4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3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6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4E7D-F855-4DD8-9E8A-F98CC4A7FDD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1CC6-66DE-4675-B944-206C3D5BF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12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microsoft.com/office/2007/relationships/hdphoto" Target="../media/hdphoto5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7236296" y="3219822"/>
            <a:ext cx="2421317" cy="2421317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699792" y="1203598"/>
            <a:ext cx="1872208" cy="1872208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-396552" y="-745138"/>
            <a:ext cx="2988332" cy="2988332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15616" y="1559118"/>
            <a:ext cx="1368152" cy="1368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8966" y="2071757"/>
            <a:ext cx="38459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모두를 위한 동요 창작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AI</a:t>
            </a:r>
          </a:p>
          <a:p>
            <a:pPr algn="r"/>
            <a:r>
              <a:rPr lang="en-US" altLang="ko-KR" sz="6000" dirty="0" smtClean="0">
                <a:solidFill>
                  <a:srgbClr val="FFC000"/>
                </a:solidFill>
                <a:latin typeface="Noto Sans KR Black" pitchFamily="34" charset="-127"/>
                <a:ea typeface="Noto Sans KR Black" pitchFamily="34" charset="-127"/>
              </a:rPr>
              <a:t>AI</a:t>
            </a:r>
            <a:r>
              <a:rPr lang="ko-KR" altLang="en-US" sz="6000" dirty="0" smtClean="0">
                <a:solidFill>
                  <a:srgbClr val="FFC000"/>
                </a:solidFill>
                <a:latin typeface="Noto Sans KR Black" pitchFamily="34" charset="-127"/>
                <a:ea typeface="Noto Sans KR Black" pitchFamily="34" charset="-127"/>
              </a:rPr>
              <a:t>랑</a:t>
            </a:r>
            <a:endParaRPr lang="ko-KR" altLang="en-US" sz="6000" dirty="0">
              <a:solidFill>
                <a:srgbClr val="FFC000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3921" y="186676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스타트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12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딥공댕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47664" y="406990"/>
            <a:ext cx="2088232" cy="2088232"/>
          </a:xfrm>
          <a:prstGeom prst="ellipse">
            <a:avLst/>
          </a:prstGeom>
          <a:gradFill flip="none" rotWithShape="1">
            <a:gsLst>
              <a:gs pos="38000">
                <a:srgbClr val="FED053">
                  <a:lumMod val="82000"/>
                </a:srgbClr>
              </a:gs>
              <a:gs pos="0">
                <a:srgbClr val="FFC00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38100" sx="105000" sy="105000" algn="l" rotWithShape="0">
              <a:prstClr val="black">
                <a:alpha val="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390" y="699542"/>
            <a:ext cx="302433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4134" y="4659982"/>
            <a:ext cx="302433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95442" y="667453"/>
            <a:ext cx="109896" cy="1098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919174" y="4627893"/>
            <a:ext cx="109896" cy="1098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91880" y="1491630"/>
            <a:ext cx="1656184" cy="2664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04248" y="1491630"/>
            <a:ext cx="23397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9702" y="41151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작곡 진행률 및 상황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48064" y="1491630"/>
            <a:ext cx="1656184" cy="2664296"/>
          </a:xfrm>
          <a:prstGeom prst="rect">
            <a:avLst/>
          </a:prstGeom>
          <a:solidFill>
            <a:srgbClr val="FFC8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5003576" y="2715766"/>
            <a:ext cx="468052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Zoom I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28866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데이터셋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5049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알고리즘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1885786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smtClean="0">
                <a:solidFill>
                  <a:srgbClr val="F2B800"/>
                </a:solidFill>
                <a:latin typeface="Noto Sans CJK KR Medium" pitchFamily="34" charset="-127"/>
                <a:ea typeface="Noto Sans CJK KR Medium" pitchFamily="34" charset="-127"/>
              </a:rPr>
              <a:t>구현방법</a:t>
            </a:r>
            <a:endParaRPr lang="ko-KR" altLang="en-US" sz="1050" spc="-150">
              <a:solidFill>
                <a:srgbClr val="F2B8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2822" y="2818041"/>
            <a:ext cx="13712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깃허브에서 동요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50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곡의 가사를 제공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추가적으로 그 외 동요들의 가사를 웹크롤링 등으로 수집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1032" name="Picture 8" descr="https://lh3.googleusercontent.com/OSO_9L1S0FrcXFo8ArcCfdtgYwS9i-VmGCDau8IfXfVYnzaQGM-NjWg2WxD0QgMKi8Ei1fs_QKevqpPslqpCuqiNsTOGNOeaDG_y5CkX8PnVNWRPvyYxbOGkap3d80KkTe8HbkqUUu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38" y="2340967"/>
            <a:ext cx="702931" cy="5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948264" y="2988990"/>
            <a:ext cx="1371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파이썬 텐서플로우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2.0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6000" y="16945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90541" y="2818040"/>
            <a:ext cx="137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Markov Music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알고리즘 이용 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미국에서 상용화된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AI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작곡 프로그램인 앰퍼뮤직을 밴치마킹한  우리나라 스타트업 포자랩스와 컨택 예정</a:t>
            </a:r>
          </a:p>
          <a:p>
            <a:pPr algn="ctr"/>
            <a:endParaRPr lang="ko-KR" altLang="en-US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1491630"/>
            <a:ext cx="2545190" cy="143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31284" y="3239244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참고</a:t>
            </a:r>
            <a:endParaRPr lang="en-US" altLang="ko-KR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https://github.com/kairess/MarkovMusic</a:t>
            </a: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http://pozalabs.com/</a:t>
            </a:r>
          </a:p>
          <a:p>
            <a:endParaRPr lang="ko-KR" altLang="en-US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5" y="1446012"/>
            <a:ext cx="2703727" cy="14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s://lh4.googleusercontent.com/FuoGykGQeD1u93HAnt-u_fMp-8Zey10jOcqy3yfxgzoTPoHLE8MzufvB1yPpBbZZJTayuYDl3aipjJeQW-kNojDGuiKz-2obWH9vee8T9tE6_VnpjdtJiWlE-K1ATKmClKKW7usvlB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91629"/>
            <a:ext cx="2339752" cy="127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6b1_lY05-Jl6SHRN0D5QzfrEKk3YZCp9UPwBKV4xIdBBAL9fLuL3Xeg-3QTDeICSxR9a1yRpEMwyjl5DNw8I-tFOT5kxqKDfl6BWx6wu6Jd_Doe4u1uPkXL0QLU2-VllqKHzo1lp5c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68038"/>
            <a:ext cx="2339751" cy="13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5.googleusercontent.com/WqD8AfsgVMKYsx4LM5B1IBPcW4VSLaInST8HKzkil7GxXUgWUqSegvdw8QsP0KugM3mazZLrxsJiFyHKD3A3YcRxF_Kl25GZAZpYl97XSNLAFyXpswZB9g--NIV8Z0CbeuM7DnPhi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90" y="1491630"/>
            <a:ext cx="4698506" cy="26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491630"/>
            <a:ext cx="1656184" cy="2664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04248" y="1491630"/>
            <a:ext cx="23397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9702" y="41151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작곡 진행률 및 상황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48064" y="1491630"/>
            <a:ext cx="1656184" cy="2664296"/>
          </a:xfrm>
          <a:prstGeom prst="rect">
            <a:avLst/>
          </a:prstGeom>
          <a:solidFill>
            <a:srgbClr val="FFC8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5003576" y="2715766"/>
            <a:ext cx="468052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Zoom I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28866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데이터셋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5049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알고리즘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1885786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smtClean="0">
                <a:solidFill>
                  <a:srgbClr val="F2B800"/>
                </a:solidFill>
                <a:latin typeface="Noto Sans CJK KR Medium" pitchFamily="34" charset="-127"/>
                <a:ea typeface="Noto Sans CJK KR Medium" pitchFamily="34" charset="-127"/>
              </a:rPr>
              <a:t>구현방법</a:t>
            </a:r>
            <a:endParaRPr lang="ko-KR" altLang="en-US" sz="1050" spc="-150">
              <a:solidFill>
                <a:srgbClr val="F2B8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2822" y="2818041"/>
            <a:ext cx="13712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깃허브에서 동요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50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곡의 가사를 제공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추가적으로 그 외 동요들의 가사를 웹크롤링 등으로 수집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1032" name="Picture 8" descr="https://lh3.googleusercontent.com/OSO_9L1S0FrcXFo8ArcCfdtgYwS9i-VmGCDau8IfXfVYnzaQGM-NjWg2WxD0QgMKi8Ei1fs_QKevqpPslqpCuqiNsTOGNOeaDG_y5CkX8PnVNWRPvyYxbOGkap3d80KkTe8HbkqUUu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38" y="2340967"/>
            <a:ext cx="702931" cy="5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948264" y="2988990"/>
            <a:ext cx="1371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파이썬 텐서플로우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2.0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6000" y="16945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90541" y="2818040"/>
            <a:ext cx="137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KoGPT2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를 활용</a:t>
            </a:r>
            <a:r>
              <a:rPr lang="ko-KR" altLang="en-US" sz="90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해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발라드 가사 학습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Lua, Torch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를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사용</a:t>
            </a:r>
            <a:r>
              <a:rPr lang="ko-KR" altLang="en-US" sz="90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해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한국어 가사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lyric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학습</a:t>
            </a: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1491630"/>
            <a:ext cx="2545190" cy="143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5" y="1446012"/>
            <a:ext cx="2703727" cy="14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1520" y="41151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웹</a:t>
            </a:r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진행률 및 상황 </a:t>
            </a:r>
            <a:r>
              <a:rPr lang="en-US" altLang="ko-K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&amp; </a:t>
            </a:r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프로토타입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563637"/>
            <a:ext cx="2286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프론트엔드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300" spc="-150" smtClean="0">
                <a:latin typeface="Noto Sans CJK KR Medium" pitchFamily="34" charset="-127"/>
                <a:ea typeface="Noto Sans CJK KR Medium" pitchFamily="34" charset="-127"/>
              </a:rPr>
              <a:t>자바스크립트</a:t>
            </a:r>
            <a:r>
              <a:rPr lang="en-US" altLang="ko-KR" sz="1300" spc="-150"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en-US" altLang="ko-KR" sz="1300" spc="-150" smtClean="0">
                <a:latin typeface="Noto Sans CJK KR Medium" pitchFamily="34" charset="-127"/>
                <a:ea typeface="Noto Sans CJK KR Medium" pitchFamily="34" charset="-127"/>
              </a:rPr>
              <a:t>React</a:t>
            </a:r>
          </a:p>
          <a:p>
            <a:endParaRPr lang="en-US" altLang="ko-KR" sz="1400" b="0" smtClean="0">
              <a:effectLst/>
              <a:latin typeface="Noto Sans CJK KR Medium" pitchFamily="34" charset="-127"/>
              <a:ea typeface="Noto Sans CJK KR Medium" pitchFamily="34" charset="-127"/>
            </a:endParaRPr>
          </a:p>
          <a:p>
            <a:endParaRPr lang="ko-KR" altLang="en-US" sz="1400" b="0" smtClean="0">
              <a:effectLst/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Noto Sans KR Bold" pitchFamily="34" charset="-127"/>
                <a:ea typeface="Noto Sans KR Bold" pitchFamily="34" charset="-127"/>
              </a:rPr>
              <a:t>백엔드 </a:t>
            </a:r>
            <a:endParaRPr lang="en-US" altLang="ko-KR" spc="300">
              <a:solidFill>
                <a:schemeClr val="tx1">
                  <a:lumMod val="65000"/>
                  <a:lumOff val="35000"/>
                </a:schemeClr>
              </a:solidFill>
              <a:latin typeface="Noto Sans KR Bold" pitchFamily="34" charset="-127"/>
              <a:ea typeface="Noto Sans KR Bold" pitchFamily="34" charset="-127"/>
            </a:endParaRPr>
          </a:p>
          <a:p>
            <a:r>
              <a:rPr lang="ko-KR" altLang="en-US" sz="1300" spc="-150" smtClean="0">
                <a:latin typeface="Noto Sans CJK KR Medium" pitchFamily="34" charset="-127"/>
                <a:ea typeface="Noto Sans CJK KR Medium" pitchFamily="34" charset="-127"/>
              </a:rPr>
              <a:t>자바스크립트</a:t>
            </a:r>
            <a:r>
              <a:rPr lang="en-US" altLang="ko-KR" sz="1300" spc="-150">
                <a:latin typeface="Noto Sans CJK KR Medium" pitchFamily="34" charset="-127"/>
                <a:ea typeface="Noto Sans CJK KR Medium" pitchFamily="34" charset="-127"/>
              </a:rPr>
              <a:t>, Node. js</a:t>
            </a:r>
            <a:endParaRPr lang="ko-KR" altLang="en-US" sz="1300" b="0" spc="-150" smtClean="0">
              <a:effectLst/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프로토타입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300" spc="-150" smtClean="0">
                <a:latin typeface="Noto Sans CJK KR Medium" pitchFamily="34" charset="-127"/>
                <a:ea typeface="Noto Sans CJK KR Medium" pitchFamily="34" charset="-127"/>
              </a:rPr>
              <a:t>Adobe XD</a:t>
            </a:r>
          </a:p>
          <a:p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194" name="Picture 2" descr="https://lh4.googleusercontent.com/pu_lLaNar06A5FrqFsBukL8Ol-EZtn78aT8_MFhO3ayfM64lvNdOuSV5EFEe3EnhiNz7TZ2-4XsQ1RWzIeB2na4NB2kfWR_x9EqV4J86DqIKZTsFnFQ7_-GXGMbHPwVbTG8LISY1v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90" y="155013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6.googleusercontent.com/kFSvhFjM5ByU2uAg8uyTbzvUZNXdxRBog2Nj3pyrzv9rPKNnq-C6ZEU_Qi5L5DtYcNBMT0_KEhQbzLj6b1u1YWcM7sdxaoB2TtHTM4PcpIIRJPzQAnp1jsnR6ggmRwxrOLLCtE0R_W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3018"/>
            <a:ext cx="654805" cy="4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38790" y="238708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smtClean="0">
                <a:effectLst/>
              </a:rPr>
              <a:t> 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38790" y="238708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smtClean="0">
                <a:effectLst/>
              </a:rPr>
              <a:t> </a:t>
            </a:r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51" y="1802166"/>
            <a:ext cx="37719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662264" y="1589603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</a:b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9"/>
          <a:stretch/>
        </p:blipFill>
        <p:spPr bwMode="auto">
          <a:xfrm>
            <a:off x="3069364" y="3581829"/>
            <a:ext cx="347708" cy="3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7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179512" y="555526"/>
            <a:ext cx="720080" cy="720080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24328" y="3867894"/>
            <a:ext cx="1872208" cy="1872208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648580" y="-452586"/>
            <a:ext cx="1368152" cy="1368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3528" y="-1044116"/>
            <a:ext cx="2088232" cy="2088232"/>
          </a:xfrm>
          <a:prstGeom prst="ellipse">
            <a:avLst/>
          </a:prstGeom>
          <a:gradFill flip="none" rotWithShape="1">
            <a:gsLst>
              <a:gs pos="38000">
                <a:srgbClr val="FED053">
                  <a:lumMod val="82000"/>
                </a:srgbClr>
              </a:gs>
              <a:gs pos="0">
                <a:srgbClr val="FFC00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38100" sx="105000" sy="105000" algn="l" rotWithShape="0">
              <a:prstClr val="black">
                <a:alpha val="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67944" y="1707654"/>
            <a:ext cx="10903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프론트 개발 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백 개발 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작사 구현 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작곡 구현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176" y="192473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역할분담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_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개발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9285" y="1707654"/>
            <a:ext cx="1268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민은영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김선우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정혜민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김채윤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정혜민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민은영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김선우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김채윤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9462" y="2355726"/>
            <a:ext cx="3024336" cy="45719"/>
          </a:xfrm>
          <a:prstGeom prst="rect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913846" y="2323637"/>
            <a:ext cx="109896" cy="109896"/>
          </a:xfrm>
          <a:prstGeom prst="ellipse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179512" y="555526"/>
            <a:ext cx="720080" cy="720080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24328" y="3867894"/>
            <a:ext cx="1872208" cy="1872208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648580" y="-452586"/>
            <a:ext cx="1368152" cy="1368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3528" y="-1044116"/>
            <a:ext cx="2088232" cy="2088232"/>
          </a:xfrm>
          <a:prstGeom prst="ellipse">
            <a:avLst/>
          </a:prstGeom>
          <a:gradFill flip="none" rotWithShape="1">
            <a:gsLst>
              <a:gs pos="38000">
                <a:srgbClr val="FED053">
                  <a:lumMod val="82000"/>
                </a:srgbClr>
              </a:gs>
              <a:gs pos="0">
                <a:srgbClr val="FFC00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38100" sx="105000" sy="105000" algn="l" rotWithShape="0">
              <a:prstClr val="black">
                <a:alpha val="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79912" y="1731222"/>
            <a:ext cx="813043" cy="1754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정혜민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: 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김선우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김채윤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민은영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57118" y="18873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fontAlgn="base"/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PM,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조리더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자료조사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작사 관련 논문 조사 및 발표</a:t>
            </a:r>
            <a:endParaRPr lang="en-US" altLang="ko-KR" sz="1200" spc="-150" smtClean="0">
              <a:latin typeface="Noto Sans CJK KR Light" pitchFamily="34" charset="-127"/>
              <a:ea typeface="Noto Sans CJK KR Light" pitchFamily="34" charset="-127"/>
            </a:endParaRPr>
          </a:p>
          <a:p>
            <a:pPr lvl="1" fontAlgn="base"/>
            <a:endParaRPr lang="en-US" altLang="ko-KR" sz="1600" spc="-150" smtClean="0">
              <a:latin typeface="Noto Sans CJK KR Light" pitchFamily="34" charset="-127"/>
              <a:ea typeface="Noto Sans CJK KR Light" pitchFamily="34" charset="-127"/>
            </a:endParaRPr>
          </a:p>
          <a:p>
            <a:pPr lvl="1" fontAlgn="base"/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스터디장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자료조사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작곡 관련 논문 조사 및 발표</a:t>
            </a:r>
            <a:endParaRPr lang="en-US" altLang="ko-KR" sz="1200" spc="-150" smtClean="0">
              <a:latin typeface="Noto Sans CJK KR Light" pitchFamily="34" charset="-127"/>
              <a:ea typeface="Noto Sans CJK KR Light" pitchFamily="34" charset="-127"/>
            </a:endParaRPr>
          </a:p>
          <a:p>
            <a:pPr lvl="1" fontAlgn="base"/>
            <a:endParaRPr lang="en-US" altLang="ko-KR" sz="1600" spc="-150">
              <a:latin typeface="Noto Sans CJK KR Light" pitchFamily="34" charset="-127"/>
              <a:ea typeface="Noto Sans CJK KR Light" pitchFamily="34" charset="-127"/>
            </a:endParaRPr>
          </a:p>
          <a:p>
            <a:pPr lvl="1" fontAlgn="base"/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회의 서기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자료조사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오픈소스 작곡 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SW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와 데이터셋 조사 및 발표</a:t>
            </a:r>
            <a:endParaRPr lang="en-US" altLang="ko-KR" sz="1200" spc="-150" smtClean="0">
              <a:latin typeface="Noto Sans CJK KR Light" pitchFamily="34" charset="-127"/>
              <a:ea typeface="Noto Sans CJK KR Light" pitchFamily="34" charset="-127"/>
            </a:endParaRPr>
          </a:p>
          <a:p>
            <a:pPr lvl="1" fontAlgn="base"/>
            <a:endParaRPr lang="en-US" altLang="ko-KR" sz="1600" spc="-150">
              <a:latin typeface="Noto Sans CJK KR Light" pitchFamily="34" charset="-127"/>
              <a:ea typeface="Noto Sans CJK KR Light" pitchFamily="34" charset="-127"/>
            </a:endParaRPr>
          </a:p>
          <a:p>
            <a:pPr lvl="1" fontAlgn="base"/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대외협력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디자인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자료조사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상업적으로 중요한 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TOP 3 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작곡 </a:t>
            </a:r>
            <a:r>
              <a:rPr lang="en-US" altLang="ko-KR" sz="1200" spc="-150" smtClean="0">
                <a:latin typeface="Noto Sans CJK KR Light" pitchFamily="34" charset="-127"/>
                <a:ea typeface="Noto Sans CJK KR Light" pitchFamily="34" charset="-127"/>
              </a:rPr>
              <a:t>SW</a:t>
            </a:r>
            <a:r>
              <a:rPr lang="ko-KR" altLang="en-US" sz="1200" spc="-150" smtClean="0">
                <a:latin typeface="Noto Sans CJK KR Light" pitchFamily="34" charset="-127"/>
                <a:ea typeface="Noto Sans CJK KR Light" pitchFamily="34" charset="-127"/>
              </a:rPr>
              <a:t>조사 및 발표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19462" y="2355726"/>
            <a:ext cx="3024336" cy="45719"/>
          </a:xfrm>
          <a:prstGeom prst="rect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913846" y="2323637"/>
            <a:ext cx="109896" cy="109896"/>
          </a:xfrm>
          <a:prstGeom prst="ellipse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3984" y="192473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역할분담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_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프로젝트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2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699792" y="1189034"/>
            <a:ext cx="2034226" cy="2034226"/>
          </a:xfrm>
          <a:prstGeom prst="ellipse">
            <a:avLst/>
          </a:prstGeom>
          <a:pattFill prst="openDmnd">
            <a:fgClr>
              <a:srgbClr val="FFDA65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235098" y="987574"/>
            <a:ext cx="1368152" cy="1368152"/>
          </a:xfrm>
          <a:prstGeom prst="ellipse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1800" y="2009184"/>
            <a:ext cx="4733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0390" y="1019663"/>
            <a:ext cx="302433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14134" y="4659982"/>
            <a:ext cx="302433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95442" y="987574"/>
            <a:ext cx="109896" cy="109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919174" y="4627893"/>
            <a:ext cx="109896" cy="109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07558" y="742664"/>
            <a:ext cx="2106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모두를 위한 동요 창작 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AI, AI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랑</a:t>
            </a:r>
            <a:endParaRPr lang="ko-KR" altLang="en-US" sz="12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04248" y="3291830"/>
            <a:ext cx="3087960" cy="3087960"/>
          </a:xfrm>
          <a:prstGeom prst="ellipse">
            <a:avLst/>
          </a:prstGeom>
          <a:pattFill prst="openDmnd">
            <a:fgClr>
              <a:srgbClr val="FFDA65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09873" y="2929175"/>
            <a:ext cx="8932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err="1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스타트</a:t>
            </a:r>
            <a:r>
              <a:rPr lang="ko-KR" altLang="en-US" sz="110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en-US" altLang="ko-KR" sz="110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12</a:t>
            </a:r>
            <a:r>
              <a:rPr lang="ko-KR" altLang="en-US" sz="110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팀</a:t>
            </a:r>
            <a:endParaRPr lang="en-US" altLang="ko-KR" sz="1100" smtClean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algn="r"/>
            <a:r>
              <a:rPr lang="ko-KR" altLang="en-US" sz="110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김선우</a:t>
            </a:r>
            <a:endParaRPr lang="en-US" altLang="ko-KR" sz="1100" smtClean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algn="r"/>
            <a:r>
              <a:rPr lang="ko-KR" altLang="en-US" sz="110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김채윤</a:t>
            </a:r>
            <a:endParaRPr lang="en-US" altLang="ko-KR" sz="1100" smtClean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algn="r"/>
            <a:r>
              <a:rPr lang="ko-KR" altLang="en-US" sz="110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민은</a:t>
            </a:r>
            <a:r>
              <a:rPr lang="ko-KR" altLang="en-US" sz="11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영</a:t>
            </a:r>
            <a:endParaRPr lang="en-US" altLang="ko-KR" sz="1100" smtClean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algn="r"/>
            <a:r>
              <a:rPr lang="ko-KR" altLang="en-US" sz="110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정혜</a:t>
            </a:r>
            <a:r>
              <a:rPr lang="ko-KR" altLang="en-US" sz="11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민</a:t>
            </a:r>
          </a:p>
        </p:txBody>
      </p:sp>
    </p:spTree>
    <p:extLst>
      <p:ext uri="{BB962C8B-B14F-4D97-AF65-F5344CB8AC3E}">
        <p14:creationId xmlns:p14="http://schemas.microsoft.com/office/powerpoint/2010/main" val="41413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2483768" y="2258514"/>
            <a:ext cx="720080" cy="720080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24328" y="3867894"/>
            <a:ext cx="1872208" cy="1872208"/>
          </a:xfrm>
          <a:prstGeom prst="ellipse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648580" y="-452586"/>
            <a:ext cx="1368152" cy="1368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29410" y="2042490"/>
            <a:ext cx="112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목차</a:t>
            </a:r>
            <a:endParaRPr lang="ko-KR" altLang="en-US" sz="400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3528" y="-1044116"/>
            <a:ext cx="2088232" cy="2088232"/>
          </a:xfrm>
          <a:prstGeom prst="ellipse">
            <a:avLst/>
          </a:prstGeom>
          <a:gradFill flip="none" rotWithShape="1">
            <a:gsLst>
              <a:gs pos="38000">
                <a:srgbClr val="FED053">
                  <a:lumMod val="82000"/>
                </a:srgbClr>
              </a:gs>
              <a:gs pos="0">
                <a:srgbClr val="FFC00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38100" sx="105000" sy="105000" algn="l" rotWithShape="0">
              <a:prstClr val="black">
                <a:alpha val="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8168" y="1866186"/>
            <a:ext cx="1366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프로젝트 소개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진행 상황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역할 분담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20630" y="2109614"/>
            <a:ext cx="144016" cy="174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0630" y="2613670"/>
            <a:ext cx="144016" cy="174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0630" y="3090468"/>
            <a:ext cx="144016" cy="174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95889" y="2109614"/>
            <a:ext cx="45719" cy="174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95889" y="2613670"/>
            <a:ext cx="45719" cy="174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95889" y="3090468"/>
            <a:ext cx="45719" cy="174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/>
          <p:cNvSpPr/>
          <p:nvPr/>
        </p:nvSpPr>
        <p:spPr>
          <a:xfrm>
            <a:off x="1907704" y="3445718"/>
            <a:ext cx="5400600" cy="72008"/>
          </a:xfrm>
          <a:prstGeom prst="parallelogram">
            <a:avLst>
              <a:gd name="adj" fmla="val 450474"/>
            </a:avLst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1520" y="411510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프로젝트 소개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2525" y="1707654"/>
            <a:ext cx="20185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AI</a:t>
            </a: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랑</a:t>
            </a:r>
          </a:p>
          <a:p>
            <a:pPr algn="ct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모두를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위한 동요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창작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itchFamily="34" charset="-127"/>
                <a:ea typeface="Noto Sans KR Black" pitchFamily="34" charset="-127"/>
              </a:rPr>
              <a:t>AI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9367" y="3291830"/>
            <a:ext cx="734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atin typeface="Noto Sans CJK KR Light" pitchFamily="34" charset="-127"/>
                <a:ea typeface="Noto Sans CJK KR Light" pitchFamily="34" charset="-127"/>
              </a:rPr>
              <a:t>인공지능을 통해 동요를 </a:t>
            </a:r>
            <a:r>
              <a:rPr lang="ko-KR" altLang="en-US" sz="1200" b="1">
                <a:latin typeface="Noto Sans CJK KR Light" pitchFamily="34" charset="-127"/>
                <a:ea typeface="Noto Sans CJK KR Light" pitchFamily="34" charset="-127"/>
              </a:rPr>
              <a:t>작사</a:t>
            </a:r>
            <a:r>
              <a:rPr lang="en-US" altLang="ko-KR" sz="1200"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1200" b="1">
                <a:latin typeface="Noto Sans CJK KR Light" pitchFamily="34" charset="-127"/>
                <a:ea typeface="Noto Sans CJK KR Light" pitchFamily="34" charset="-127"/>
              </a:rPr>
              <a:t>작곡</a:t>
            </a:r>
            <a:r>
              <a:rPr lang="ko-KR" altLang="en-US" sz="1200">
                <a:latin typeface="Noto Sans CJK KR Light" pitchFamily="34" charset="-127"/>
                <a:ea typeface="Noto Sans CJK KR Light" pitchFamily="34" charset="-127"/>
              </a:rPr>
              <a:t>하여 보다 많은 </a:t>
            </a:r>
            <a:r>
              <a:rPr lang="ko-KR" altLang="en-US" sz="1200" smtClean="0">
                <a:latin typeface="Noto Sans CJK KR Light" pitchFamily="34" charset="-127"/>
                <a:ea typeface="Noto Sans CJK KR Light" pitchFamily="34" charset="-127"/>
              </a:rPr>
              <a:t>곡을 손쉽고 </a:t>
            </a:r>
            <a:r>
              <a:rPr lang="ko-KR" altLang="en-US" sz="1200">
                <a:latin typeface="Noto Sans CJK KR Light" pitchFamily="34" charset="-127"/>
                <a:ea typeface="Noto Sans CJK KR Light" pitchFamily="34" charset="-127"/>
              </a:rPr>
              <a:t>빠르게 제공하는 </a:t>
            </a:r>
            <a:r>
              <a:rPr lang="ko-KR" altLang="en-US" sz="1200" smtClean="0">
                <a:latin typeface="Noto Sans CJK KR Light" pitchFamily="34" charset="-127"/>
                <a:ea typeface="Noto Sans CJK KR Light" pitchFamily="34" charset="-127"/>
              </a:rPr>
              <a:t>서비스</a:t>
            </a:r>
            <a:endParaRPr lang="ko-KR" altLang="en-US" sz="1200">
              <a:latin typeface="Noto Sans CJK KR Light" pitchFamily="34" charset="-127"/>
              <a:ea typeface="Noto Sans CJK KR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3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1520" y="41151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주제 선정 이유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4008" y="0"/>
            <a:ext cx="4499992" cy="5154016"/>
          </a:xfrm>
          <a:prstGeom prst="rect">
            <a:avLst/>
          </a:prstGeom>
          <a:solidFill>
            <a:srgbClr val="FFC8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조명, 전구, 에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4" y="164753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75284" y="2465189"/>
            <a:ext cx="1625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창작 동요의 수 </a:t>
            </a:r>
            <a:r>
              <a:rPr lang="ko-KR" altLang="en-US" sz="1400" smtClean="0">
                <a:solidFill>
                  <a:srgbClr val="FFC000"/>
                </a:solidFill>
                <a:latin typeface="Noto Sans CJK KR Medium" pitchFamily="34" charset="-127"/>
                <a:ea typeface="Noto Sans CJK KR Medium" pitchFamily="34" charset="-127"/>
              </a:rPr>
              <a:t>감소</a:t>
            </a:r>
            <a:endParaRPr lang="ko-KR" altLang="en-US" sz="1400">
              <a:solidFill>
                <a:srgbClr val="FFC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1784" y="2871976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창작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AI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 대한 연구 </a:t>
            </a:r>
            <a:r>
              <a:rPr lang="ko-KR" altLang="en-US" sz="1400" smtClean="0">
                <a:solidFill>
                  <a:srgbClr val="FFC000"/>
                </a:solidFill>
                <a:latin typeface="Noto Sans CJK KR Medium" pitchFamily="34" charset="-127"/>
                <a:ea typeface="Noto Sans CJK KR Medium" pitchFamily="34" charset="-127"/>
              </a:rPr>
              <a:t>증가</a:t>
            </a:r>
            <a:endParaRPr lang="ko-KR" altLang="en-US" sz="1400">
              <a:solidFill>
                <a:srgbClr val="FFC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2634466"/>
            <a:ext cx="648072" cy="314776"/>
          </a:xfrm>
          <a:prstGeom prst="rect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4441008" y="2611834"/>
            <a:ext cx="720080" cy="360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78103" y="2502644"/>
            <a:ext cx="1431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동요 창작</a:t>
            </a:r>
            <a:endParaRPr lang="en-US" altLang="ko-KR" sz="240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AI </a:t>
            </a:r>
            <a:r>
              <a:rPr lang="ko-KR" altLang="en-US" sz="320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320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4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9512" y="41151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기존 프로그램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1419622"/>
            <a:ext cx="6624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특징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 Deep Learning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기반으로 사진을 분석해 시계열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Data Generation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기술을 이용해 음악 창작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한계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선택의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폭이 굉장히 좁음</a:t>
            </a: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작곡되는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음악이 단조로움</a:t>
            </a: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기존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음악이 편곡된 경우가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많음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050" name="Picture 2" descr="https://lh3.googleusercontent.com/OCFu-IGbPtIE1VLu0pcXt8g3Nr-AQL0tAd1hr6S-Q94SrhKOAqqjxb_ybimzPpHCP_mSKkf2vES5hOxlm8LjKb3_HZvYWG-1qXzv5TvO_QhB8Fdu2jzhf1jH4Ec6JgD5qoGUpiFHW-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655" y="1059582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VpXmmr6cYFVkPVtK5JG6eiS8sMdn6n9vMDCsd-meojG-0qbIoZM-BeXk3X2N-Y0M7iyzYANMeYmp8U4WlASkILwCS4rx_g39RXR7CX7-zGJDYvt7kddjEqklijdhHoT7yVaxAU7DaRI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" r="57434"/>
          <a:stretch/>
        </p:blipFill>
        <p:spPr bwMode="auto">
          <a:xfrm>
            <a:off x="2564942" y="3094182"/>
            <a:ext cx="288032" cy="2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3767" y="3507854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특징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작곡가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협회에 등록된 최초의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AI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작곡가이며 클래식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음악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팝 뮤직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재즈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영화 음악 등을 작곡</a:t>
            </a: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한계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게임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및 영화 산업에 주로 활용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장르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악기 종류에 한계가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있음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2059" y="1019512"/>
            <a:ext cx="817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MuAI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3" y="3025770"/>
            <a:ext cx="75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AIVA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2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5.googleusercontent.com/WqD8AfsgVMKYsx4LM5B1IBPcW4VSLaInST8HKzkil7GxXUgWUqSegvdw8QsP0KugM3mazZLrxsJiFyHKD3A3YcRxF_Kl25GZAZpYl97XSNLAFyXpswZB9g--NIV8Z0CbeuM7DnPhi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90" y="1491630"/>
            <a:ext cx="4698506" cy="26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491630"/>
            <a:ext cx="1656184" cy="2664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9702" y="41151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작사 진행률 및 상황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>
            <a:off x="5003576" y="2715766"/>
            <a:ext cx="468052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Zoom I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28866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데이터셋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5049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알고리즘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2822" y="2818041"/>
            <a:ext cx="13712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깃허브에서 동요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50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곡의 가사를 제공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추가적으로 그 외 동요들의 가사를 웹크롤링 등으로 수집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1491630"/>
            <a:ext cx="2545190" cy="143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1284" y="3239244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참고</a:t>
            </a:r>
            <a:endParaRPr lang="en-US" altLang="ko-KR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https://github.com/emotiontts/emotion</a:t>
            </a: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tts_open_db/tree/master/CSD</a:t>
            </a:r>
          </a:p>
          <a:p>
            <a:endParaRPr lang="ko-KR" altLang="en-US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5.googleusercontent.com/WqD8AfsgVMKYsx4LM5B1IBPcW4VSLaInST8HKzkil7GxXUgWUqSegvdw8QsP0KugM3mazZLrxsJiFyHKD3A3YcRxF_Kl25GZAZpYl97XSNLAFyXpswZB9g--NIV8Z0CbeuM7DnPhi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90" y="1491630"/>
            <a:ext cx="4698506" cy="26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491630"/>
            <a:ext cx="1656184" cy="2664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04248" y="1491630"/>
            <a:ext cx="23397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9702" y="41151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작사 진행률 및 상황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48064" y="1491630"/>
            <a:ext cx="1656184" cy="2664296"/>
          </a:xfrm>
          <a:prstGeom prst="rect">
            <a:avLst/>
          </a:prstGeom>
          <a:solidFill>
            <a:srgbClr val="FFC8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5003576" y="2715766"/>
            <a:ext cx="468052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Zoom I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28866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데이터셋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5049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알고리즘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1885786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smtClean="0">
                <a:solidFill>
                  <a:srgbClr val="F2B800"/>
                </a:solidFill>
                <a:latin typeface="Noto Sans CJK KR Medium" pitchFamily="34" charset="-127"/>
                <a:ea typeface="Noto Sans CJK KR Medium" pitchFamily="34" charset="-127"/>
              </a:rPr>
              <a:t>구현방법</a:t>
            </a:r>
            <a:endParaRPr lang="ko-KR" altLang="en-US" sz="1050" spc="-150">
              <a:solidFill>
                <a:srgbClr val="F2B8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2822" y="2818041"/>
            <a:ext cx="13712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깃허브에서 동요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50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곡의 가사를 제공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추가적으로 그 외 동요들의 가사를 웹크롤링 등으로 수집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1032" name="Picture 8" descr="https://lh3.googleusercontent.com/OSO_9L1S0FrcXFo8ArcCfdtgYwS9i-VmGCDau8IfXfVYnzaQGM-NjWg2WxD0QgMKi8Ei1fs_QKevqpPslqpCuqiNsTOGNOeaDG_y5CkX8PnVNWRPvyYxbOGkap3d80KkTe8HbkqUUu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38" y="2340967"/>
            <a:ext cx="702931" cy="5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948264" y="2988990"/>
            <a:ext cx="1371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파이썬 텐서플로우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2.0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6000" y="16945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90541" y="2818040"/>
            <a:ext cx="137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KoGPT2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를 활용</a:t>
            </a:r>
            <a:r>
              <a:rPr lang="ko-KR" altLang="en-US" sz="90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해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발라드 가사 학습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Lua, Torch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를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사용</a:t>
            </a:r>
            <a:r>
              <a:rPr lang="ko-KR" altLang="en-US" sz="90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해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한국어 가사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lyric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학습</a:t>
            </a: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1034" name="Picture 10" descr="https://lh6.googleusercontent.com/Slbyl1XXa4r-RoDJRMrl6SoayGssMqnUgb6vG9hI1L8i9s2ug-tTL3gjux_MaabRDTqCpnZeS62uZhfq4dFpe7HYxt-V9OuXKFY-9kZnv5fT23I7Qd62yysZDZp0wB3VhyEdKnOoDa8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2" t="10662" b="14623"/>
          <a:stretch/>
        </p:blipFill>
        <p:spPr bwMode="auto">
          <a:xfrm>
            <a:off x="6732240" y="1494357"/>
            <a:ext cx="2357544" cy="135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7a3welTuL599s3CsSiFQ6YLaW1Jy2hRcV8jLGTYY4qvGnqkNfFtPDXnovsBy1eH0rBTlREoK4US4GYbKAjjkHQu50PldGbbobLV5Pe6GieXf0KEw5S2xqRIjiCNQGZ7Rkd_BGjNTbDk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5" b="23932"/>
          <a:stretch/>
        </p:blipFill>
        <p:spPr bwMode="auto">
          <a:xfrm>
            <a:off x="6804247" y="2844453"/>
            <a:ext cx="2402352" cy="13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1491630"/>
            <a:ext cx="2545190" cy="143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31284" y="3239244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참고</a:t>
            </a:r>
            <a:endParaRPr lang="en-US" altLang="ko-KR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https://github.com/gyunggyung/KoGPT2</a:t>
            </a: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-FineTuning </a:t>
            </a: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https://github.com/socurites/char-rnn-k</a:t>
            </a: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orean</a:t>
            </a:r>
          </a:p>
          <a:p>
            <a:endParaRPr lang="ko-KR" altLang="en-US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0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5.googleusercontent.com/WqD8AfsgVMKYsx4LM5B1IBPcW4VSLaInST8HKzkil7GxXUgWUqSegvdw8QsP0KugM3mazZLrxsJiFyHKD3A3YcRxF_Kl25GZAZpYl97XSNLAFyXpswZB9g--NIV8Z0CbeuM7DnPhi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90" y="1491630"/>
            <a:ext cx="4698506" cy="26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491630"/>
            <a:ext cx="1656184" cy="2664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04248" y="1491630"/>
            <a:ext cx="23397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9702" y="41151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작사 진행률 및 상황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48064" y="1491630"/>
            <a:ext cx="1656184" cy="2664296"/>
          </a:xfrm>
          <a:prstGeom prst="rect">
            <a:avLst/>
          </a:prstGeom>
          <a:solidFill>
            <a:srgbClr val="FFC8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5003576" y="2715766"/>
            <a:ext cx="468052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Zoom I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28866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데이터셋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5049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알고리즘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1885786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smtClean="0">
                <a:solidFill>
                  <a:srgbClr val="F2B800"/>
                </a:solidFill>
                <a:latin typeface="Noto Sans CJK KR Medium" pitchFamily="34" charset="-127"/>
                <a:ea typeface="Noto Sans CJK KR Medium" pitchFamily="34" charset="-127"/>
              </a:rPr>
              <a:t>구현방법</a:t>
            </a:r>
            <a:endParaRPr lang="ko-KR" altLang="en-US" sz="1050" spc="-150">
              <a:solidFill>
                <a:srgbClr val="F2B8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2822" y="2818041"/>
            <a:ext cx="13712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깃허브에서 동요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50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곡의 가사를 제공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추가적으로 그 외 동요들의 가사를 웹크롤링 등으로 수집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1032" name="Picture 8" descr="https://lh3.googleusercontent.com/OSO_9L1S0FrcXFo8ArcCfdtgYwS9i-VmGCDau8IfXfVYnzaQGM-NjWg2WxD0QgMKi8Ei1fs_QKevqpPslqpCuqiNsTOGNOeaDG_y5CkX8PnVNWRPvyYxbOGkap3d80KkTe8HbkqUUu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38" y="2340967"/>
            <a:ext cx="702931" cy="5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948264" y="2988990"/>
            <a:ext cx="1371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파이썬 텐서플로우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2.0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6000" y="16945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90541" y="2818040"/>
            <a:ext cx="137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KoGPT2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를 활용</a:t>
            </a:r>
            <a:r>
              <a:rPr lang="ko-KR" altLang="en-US" sz="90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해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발라드 가사 학습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Lua, Torch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를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사용</a:t>
            </a:r>
            <a:r>
              <a:rPr lang="ko-KR" altLang="en-US" sz="90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해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한국어 가사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lyric 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학습</a:t>
            </a:r>
          </a:p>
          <a:p>
            <a:pPr algn="ctr"/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1491630"/>
            <a:ext cx="2545190" cy="143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5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5.googleusercontent.com/WqD8AfsgVMKYsx4LM5B1IBPcW4VSLaInST8HKzkil7GxXUgWUqSegvdw8QsP0KugM3mazZLrxsJiFyHKD3A3YcRxF_Kl25GZAZpYl97XSNLAFyXpswZB9g--NIV8Z0CbeuM7DnPhi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90" y="1491630"/>
            <a:ext cx="4698506" cy="26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491630"/>
            <a:ext cx="1656184" cy="2664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724" y="342044"/>
            <a:ext cx="18443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9702" y="41151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작곡 진행률 및 상황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>
            <a:off x="5003576" y="2715766"/>
            <a:ext cx="468052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Zoom I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9759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28866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데이터셋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5049" y="243531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알고리즘</a:t>
            </a:r>
            <a:endParaRPr lang="ko-KR" altLang="en-US" sz="1000" spc="-15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2822" y="2818041"/>
            <a:ext cx="1371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깃허브에서 동요 </a:t>
            </a:r>
            <a:r>
              <a:rPr lang="en-US" altLang="ko-KR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50</a:t>
            </a:r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곡의 멜로디를 제공</a:t>
            </a:r>
            <a:endParaRPr lang="en-US" altLang="ko-KR" sz="90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endParaRPr lang="en-US" altLang="ko-KR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/>
            <a:r>
              <a:rPr lang="ko-KR" altLang="en-US" sz="90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그 외 동요들의 작곡 데이터셋 수집 방법을 탐색 중</a:t>
            </a:r>
            <a:endParaRPr lang="ko-KR" altLang="en-US" sz="90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1491630"/>
            <a:ext cx="2545190" cy="143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1284" y="3239244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참고</a:t>
            </a:r>
            <a:endParaRPr lang="en-US" altLang="ko-KR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https://github.com/emotiontts/emotion</a:t>
            </a: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tts_open_db/tree/master/CSD</a:t>
            </a:r>
          </a:p>
          <a:p>
            <a:endParaRPr lang="ko-KR" altLang="en-US" sz="1000" spc="-150">
              <a:solidFill>
                <a:schemeClr val="tx1">
                  <a:lumMod val="65000"/>
                  <a:lumOff val="3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5" y="1446012"/>
            <a:ext cx="2703727" cy="14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474</Words>
  <Application>Microsoft Office PowerPoint</Application>
  <PresentationFormat>화면 슬라이드 쇼(16:9)</PresentationFormat>
  <Paragraphs>153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굴림</vt:lpstr>
      <vt:lpstr>Arial</vt:lpstr>
      <vt:lpstr>Noto Sans CJK KR Bold</vt:lpstr>
      <vt:lpstr>Noto Sans CJK KR Regular</vt:lpstr>
      <vt:lpstr>Noto Sans CJK KR Black</vt:lpstr>
      <vt:lpstr>Noto Sans CJK KR Light</vt:lpstr>
      <vt:lpstr>Noto Sans KR Bold</vt:lpstr>
      <vt:lpstr>Noto Sans KR Black</vt:lpstr>
      <vt:lpstr>Noto Sans CJK KR Medium</vt:lpstr>
      <vt:lpstr>맑은 고딕</vt:lpstr>
      <vt:lpstr>Noto Sans KR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16</cp:revision>
  <dcterms:created xsi:type="dcterms:W3CDTF">2020-10-30T06:06:18Z</dcterms:created>
  <dcterms:modified xsi:type="dcterms:W3CDTF">2020-11-03T03:02:37Z</dcterms:modified>
</cp:coreProperties>
</file>