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matic SC"/>
      <p:regular r:id="rId25"/>
      <p:bold r:id="rId26"/>
    </p:embeddedFont>
    <p:embeddedFont>
      <p:font typeface="Source Code Pro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maticSC-bold.fntdata"/><Relationship Id="rId25" Type="http://schemas.openxmlformats.org/officeDocument/2006/relationships/font" Target="fonts/AmaticSC-regular.fntdata"/><Relationship Id="rId28" Type="http://schemas.openxmlformats.org/officeDocument/2006/relationships/font" Target="fonts/SourceCodePro-bold.fntdata"/><Relationship Id="rId27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269cd10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269cd10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269cd10a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269cd10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269cd10a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6269cd10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6269cd10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6269cd10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6269cd10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6269cd10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6269cd10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6269cd10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6269cd10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6269cd10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6269cd10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6269cd10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6269cd10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6269cd10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6ebe3b35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6ebe3b35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ebe3b35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ebe3b35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ebe3b35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ebe3b35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269cd1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269cd1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269cd10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269cd10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269cd10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269cd10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269cd10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269cd10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ebe3b35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ebe3b35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269cd10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269cd10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notion.so/OpenAI-API-Community-Examples-ce088785e541498698c1895798e6766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owardsdatascience.com/how-to-sample-from-language-models-682bceb97277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eta.openai.com/docs/api-reference/parameter-details" TargetMode="External"/><Relationship Id="rId4" Type="http://schemas.openxmlformats.org/officeDocument/2006/relationships/hyperlink" Target="https://beta.openai.com/docs/api-reference/parameter-detail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epl.it/@schnerd/gpt2-tokenizer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notion.so/OpenAI-API-Community-Examples-ce088785e541498698c1895798e67664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작사 정리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GPT-3 위주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6954175" y="313100"/>
            <a:ext cx="4035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ko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b="1"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292850"/>
            <a:ext cx="22356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600">
                <a:latin typeface="Arial"/>
                <a:ea typeface="Arial"/>
                <a:cs typeface="Arial"/>
                <a:sym typeface="Arial"/>
              </a:rPr>
              <a:t>영어 -&gt; 한글 예시 (1 / 7)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 b="85808" l="0" r="51009" t="0"/>
          <a:stretch/>
        </p:blipFill>
        <p:spPr>
          <a:xfrm>
            <a:off x="7323025" y="349950"/>
            <a:ext cx="1497900" cy="3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/>
          <p:nvPr/>
        </p:nvSpPr>
        <p:spPr>
          <a:xfrm>
            <a:off x="7323025" y="349950"/>
            <a:ext cx="1497900" cy="26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501575" y="1632900"/>
            <a:ext cx="27780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죽는 날까지 하늘을 우러러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한 점 부끄럼이 없기를,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잎새에 이는 바람에도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나는 괴로워했다.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별을 노래하는 마음으로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모든 죽어 가는 것을 사랑해야지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그리고 나한테 주어진 길을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걸어가야겠다.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오늘 밤에도 별이 바람에 스치운다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-----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482275" y="983850"/>
            <a:ext cx="26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Prompt : 서시, 윤동주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3497000" y="983850"/>
            <a:ext cx="3668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temperature = 0.7,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frequency_penalty = 0.5,# or 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max_tokens = 180,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top_p = 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3567650" y="2150275"/>
            <a:ext cx="492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영어로 된 시가 나오고 한글은 제대로 출력되지 않음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6954175" y="313100"/>
            <a:ext cx="4035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ko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b="1"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292850"/>
            <a:ext cx="22356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600">
                <a:latin typeface="Arial"/>
                <a:ea typeface="Arial"/>
                <a:cs typeface="Arial"/>
                <a:sym typeface="Arial"/>
              </a:rPr>
              <a:t>영어 -&gt; 한글 예시 (1 / 7)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 rotWithShape="1">
          <a:blip r:embed="rId3">
            <a:alphaModFix/>
          </a:blip>
          <a:srcRect b="85808" l="0" r="51009" t="0"/>
          <a:stretch/>
        </p:blipFill>
        <p:spPr>
          <a:xfrm>
            <a:off x="7323025" y="349950"/>
            <a:ext cx="1497900" cy="3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/>
          <p:nvPr/>
        </p:nvSpPr>
        <p:spPr>
          <a:xfrm>
            <a:off x="7323025" y="349950"/>
            <a:ext cx="1497900" cy="26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482275" y="983850"/>
            <a:ext cx="26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Prompt : 서시, 윤동주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482275" y="1384050"/>
            <a:ext cx="2919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temperature = 0.7,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frequency_penalty = 0.5,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max_tokens = 180,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top_p = 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710775" y="2651000"/>
            <a:ext cx="50205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highlight>
                  <a:srgbClr val="F3F3F3"/>
                </a:highlight>
              </a:rPr>
              <a:t>And so, with my head held high</a:t>
            </a:r>
            <a:endParaRPr sz="13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highlight>
                  <a:srgbClr val="F3F3F3"/>
                </a:highlight>
              </a:rPr>
              <a:t>I will go into the night</a:t>
            </a:r>
            <a:endParaRPr sz="13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highlight>
                  <a:srgbClr val="F3F3F3"/>
                </a:highlight>
              </a:rPr>
              <a:t>with the stars as my guide</a:t>
            </a:r>
            <a:endParaRPr sz="13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highlight>
                  <a:srgbClr val="F3F3F3"/>
                </a:highlight>
              </a:rPr>
              <a:t>and in my heart love for everything that dies.</a:t>
            </a:r>
            <a:endParaRPr sz="13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highlight>
                  <a:srgbClr val="F3F3F3"/>
                </a:highlight>
              </a:rPr>
              <a:t>And I will sing a song of praise to the heavens,</a:t>
            </a:r>
            <a:endParaRPr sz="13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highlight>
                  <a:srgbClr val="F3F3F3"/>
                </a:highlight>
              </a:rPr>
              <a:t>I will spread myself over all the earth and under the sky;</a:t>
            </a:r>
            <a:endParaRPr sz="13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highlight>
                  <a:srgbClr val="F3F3F3"/>
                </a:highlight>
              </a:rPr>
              <a:t>I am small and vulnerable.</a:t>
            </a:r>
            <a:endParaRPr sz="13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highlight>
                  <a:srgbClr val="F3F3F3"/>
                </a:highlight>
              </a:rPr>
              <a:t>But in my heart I can hold all the stars in heaven.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4168600" y="864450"/>
            <a:ext cx="3825900" cy="19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rgbClr val="F3F3F3"/>
                </a:highlight>
              </a:rPr>
              <a:t>&lt;2012.01.07&gt;</a:t>
            </a:r>
            <a:endParaRPr sz="10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rgbClr val="F3F3F3"/>
                </a:highlight>
              </a:rPr>
              <a:t>히말라야 미국의 옛 시절의 세계에 태어났다. 히말라야의 어린 나이에 미국은 고통스러운 시기였다. 1866년, 동대학교(University of Texas at Austin)의 학생 정해주(Jefferson Davis)은 'The Lone Star'</a:t>
            </a:r>
            <a:endParaRPr sz="10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5797625" y="2290250"/>
            <a:ext cx="2516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rgbClr val="F3F3F3"/>
                </a:highlight>
              </a:rPr>
              <a:t>작곡 : 이문세</a:t>
            </a:r>
            <a:endParaRPr sz="10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rgbClr val="F3F3F3"/>
                </a:highlight>
              </a:rPr>
              <a:t>노래 : 홍경민</a:t>
            </a:r>
            <a:endParaRPr sz="10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rgbClr val="F3F3F3"/>
                </a:highlight>
              </a:rPr>
              <a:t>현악실례 - 정각(10:30)</a:t>
            </a:r>
            <a:endParaRPr sz="10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6954175" y="313100"/>
            <a:ext cx="4035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ko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b="1"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292850"/>
            <a:ext cx="22356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600">
                <a:latin typeface="Arial"/>
                <a:ea typeface="Arial"/>
                <a:cs typeface="Arial"/>
                <a:sym typeface="Arial"/>
              </a:rPr>
              <a:t>영어 -&gt; 한글 예시 (1 / 7)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 rotWithShape="1">
          <a:blip r:embed="rId3">
            <a:alphaModFix/>
          </a:blip>
          <a:srcRect b="85808" l="0" r="51009" t="0"/>
          <a:stretch/>
        </p:blipFill>
        <p:spPr>
          <a:xfrm>
            <a:off x="7323025" y="349950"/>
            <a:ext cx="1497900" cy="3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/>
          <p:nvPr/>
        </p:nvSpPr>
        <p:spPr>
          <a:xfrm>
            <a:off x="7323025" y="349950"/>
            <a:ext cx="1497900" cy="26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482275" y="983850"/>
            <a:ext cx="26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Prompt : 서시, 윤동주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482275" y="1384050"/>
            <a:ext cx="2919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temperature = 0.7,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frequency_penalty = 0</a:t>
            </a:r>
            <a:endParaRPr i="1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max_tokens = 180,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top_p = 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4651425" y="0"/>
            <a:ext cx="31506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rgbClr val="F3F3F3"/>
                </a:highlight>
              </a:rPr>
              <a:t>&lt;poem&gt;</a:t>
            </a:r>
            <a:endParaRPr sz="10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rgbClr val="F3F3F3"/>
                </a:highlight>
              </a:rPr>
              <a:t>The stars of the sky have been fixed,</a:t>
            </a:r>
            <a:endParaRPr sz="10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rgbClr val="F3F3F3"/>
                </a:highlight>
              </a:rPr>
              <a:t>but I can see you looking at me.</a:t>
            </a:r>
            <a:endParaRPr sz="10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rgbClr val="F3F3F3"/>
                </a:highlight>
              </a:rPr>
              <a:t>You must be wondering,</a:t>
            </a:r>
            <a:endParaRPr sz="10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rgbClr val="F3F3F3"/>
                </a:highlight>
              </a:rPr>
              <a:t>"Who is that man who is singing under the eaves?"</a:t>
            </a:r>
            <a:endParaRPr sz="10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rgbClr val="F3F3F3"/>
                </a:highlight>
              </a:rPr>
              <a:t>I am lonely, like the shadow of the pine,</a:t>
            </a:r>
            <a:endParaRPr sz="10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rgbClr val="F3F3F3"/>
                </a:highlight>
              </a:rPr>
              <a:t>and like the dew on the grass.</a:t>
            </a:r>
            <a:endParaRPr sz="10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rgbClr val="F3F3F3"/>
                </a:highlight>
              </a:rPr>
              <a:t>I have been looking up at the sky,</a:t>
            </a:r>
            <a:endParaRPr sz="10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rgbClr val="F3F3F3"/>
                </a:highlight>
              </a:rPr>
              <a:t>and singing of the stars which will never come to my hand.</a:t>
            </a:r>
            <a:endParaRPr sz="10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rgbClr val="F3F3F3"/>
                </a:highlight>
              </a:rPr>
              <a:t>One day, when the clouds of my life are over,</a:t>
            </a:r>
            <a:endParaRPr sz="10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rgbClr val="F3F3F3"/>
                </a:highlight>
              </a:rPr>
              <a:t>may I be singing of you,</a:t>
            </a:r>
            <a:endParaRPr sz="10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rgbClr val="F3F3F3"/>
                </a:highlight>
              </a:rPr>
              <a:t>the stars of the sky,</a:t>
            </a:r>
            <a:endParaRPr sz="10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rgbClr val="F3F3F3"/>
                </a:highlight>
              </a:rPr>
              <a:t>in the shadow of the pine.</a:t>
            </a:r>
            <a:endParaRPr sz="10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rgbClr val="F3F3F3"/>
                </a:highlight>
              </a:rPr>
              <a:t>I am lonely, like the dew on the grass,</a:t>
            </a:r>
            <a:endParaRPr sz="10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rgbClr val="F3F3F3"/>
                </a:highlight>
              </a:rPr>
              <a:t>and like the shadow of the pine.</a:t>
            </a:r>
            <a:endParaRPr sz="10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rgbClr val="F3F3F3"/>
                </a:highlight>
              </a:rPr>
              <a:t>The stars of the sky have been fixed,</a:t>
            </a:r>
            <a:endParaRPr sz="10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rgbClr val="F3F3F3"/>
                </a:highlight>
              </a:rPr>
              <a:t>but I can see you looking</a:t>
            </a:r>
            <a:endParaRPr sz="1000">
              <a:highlight>
                <a:srgbClr val="F3F3F3"/>
              </a:highlight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3073650" y="33900"/>
            <a:ext cx="2996700" cy="5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highlight>
                  <a:srgbClr val="F3F3F3"/>
                </a:highlight>
              </a:rPr>
              <a:t>&lt;poem&gt;</a:t>
            </a:r>
            <a:endParaRPr sz="75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highlight>
                  <a:srgbClr val="F3F3F3"/>
                </a:highlight>
              </a:rPr>
              <a:t>Night is here,</a:t>
            </a:r>
            <a:endParaRPr sz="75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highlight>
                  <a:srgbClr val="F3F3F3"/>
                </a:highlight>
              </a:rPr>
              <a:t>The moon is here,</a:t>
            </a:r>
            <a:endParaRPr sz="75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highlight>
                  <a:srgbClr val="F3F3F3"/>
                </a:highlight>
              </a:rPr>
              <a:t>The star is here,</a:t>
            </a:r>
            <a:endParaRPr sz="75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highlight>
                  <a:srgbClr val="F3F3F3"/>
                </a:highlight>
              </a:rPr>
              <a:t>And I am here</a:t>
            </a:r>
            <a:endParaRPr sz="75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highlight>
                  <a:srgbClr val="F3F3F3"/>
                </a:highlight>
              </a:rPr>
              <a:t>And the flowers are here</a:t>
            </a:r>
            <a:endParaRPr sz="75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highlight>
                  <a:srgbClr val="F3F3F3"/>
                </a:highlight>
              </a:rPr>
              <a:t>And the wind is here,</a:t>
            </a:r>
            <a:endParaRPr sz="75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highlight>
                  <a:srgbClr val="F3F3F3"/>
                </a:highlight>
              </a:rPr>
              <a:t>And I am here,</a:t>
            </a:r>
            <a:endParaRPr sz="75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highlight>
                  <a:srgbClr val="F3F3F3"/>
                </a:highlight>
              </a:rPr>
              <a:t>Alone.</a:t>
            </a:r>
            <a:endParaRPr sz="75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highlight>
                  <a:srgbClr val="F3F3F3"/>
                </a:highlight>
              </a:rPr>
              <a:t>Alone,</a:t>
            </a:r>
            <a:endParaRPr sz="75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highlight>
                  <a:srgbClr val="F3F3F3"/>
                </a:highlight>
              </a:rPr>
              <a:t>Alone,</a:t>
            </a:r>
            <a:endParaRPr sz="75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highlight>
                  <a:srgbClr val="F3F3F3"/>
                </a:highlight>
              </a:rPr>
              <a:t>Alone.</a:t>
            </a:r>
            <a:endParaRPr sz="75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highlight>
                  <a:srgbClr val="F3F3F3"/>
                </a:highlight>
              </a:rPr>
              <a:t>The flowers are here,</a:t>
            </a:r>
            <a:endParaRPr sz="75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highlight>
                  <a:srgbClr val="F3F3F3"/>
                </a:highlight>
              </a:rPr>
              <a:t>The stars are here,</a:t>
            </a:r>
            <a:endParaRPr sz="75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highlight>
                  <a:srgbClr val="F3F3F3"/>
                </a:highlight>
              </a:rPr>
              <a:t>The moon is here,</a:t>
            </a:r>
            <a:endParaRPr sz="75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highlight>
                  <a:srgbClr val="F3F3F3"/>
                </a:highlight>
              </a:rPr>
              <a:t>And I am here</a:t>
            </a:r>
            <a:endParaRPr sz="75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highlight>
                  <a:srgbClr val="F3F3F3"/>
                </a:highlight>
              </a:rPr>
              <a:t>And the wind is here,</a:t>
            </a:r>
            <a:endParaRPr sz="75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highlight>
                  <a:srgbClr val="F3F3F3"/>
                </a:highlight>
              </a:rPr>
              <a:t>And I am here,</a:t>
            </a:r>
            <a:endParaRPr sz="75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highlight>
                  <a:srgbClr val="F3F3F3"/>
                </a:highlight>
              </a:rPr>
              <a:t>Alone.</a:t>
            </a:r>
            <a:endParaRPr sz="75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highlight>
                  <a:srgbClr val="F3F3F3"/>
                </a:highlight>
              </a:rPr>
              <a:t>Alone,</a:t>
            </a:r>
            <a:endParaRPr sz="75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highlight>
                  <a:srgbClr val="F3F3F3"/>
                </a:highlight>
              </a:rPr>
              <a:t>Alone,</a:t>
            </a:r>
            <a:endParaRPr sz="75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highlight>
                  <a:srgbClr val="F3F3F3"/>
                </a:highlight>
              </a:rPr>
              <a:t>Alone.</a:t>
            </a:r>
            <a:endParaRPr sz="75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highlight>
                  <a:srgbClr val="F3F3F3"/>
                </a:highlight>
              </a:rPr>
              <a:t>The flowers are here,</a:t>
            </a:r>
            <a:endParaRPr sz="75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highlight>
                  <a:srgbClr val="F3F3F3"/>
                </a:highlight>
              </a:rPr>
              <a:t>The stars are here,</a:t>
            </a:r>
            <a:endParaRPr sz="75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highlight>
                  <a:srgbClr val="F3F3F3"/>
                </a:highlight>
              </a:rPr>
              <a:t>The moon is here,</a:t>
            </a:r>
            <a:endParaRPr sz="75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highlight>
                  <a:srgbClr val="F3F3F3"/>
                </a:highlight>
              </a:rPr>
              <a:t>And I am here</a:t>
            </a:r>
            <a:endParaRPr sz="75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highlight>
                  <a:srgbClr val="F3F3F3"/>
                </a:highlight>
              </a:rPr>
              <a:t>And the wind is here,</a:t>
            </a:r>
            <a:endParaRPr sz="75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highlight>
                  <a:srgbClr val="F3F3F3"/>
                </a:highlight>
              </a:rPr>
              <a:t>And I am here,</a:t>
            </a:r>
            <a:endParaRPr sz="75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highlight>
                  <a:srgbClr val="F3F3F3"/>
                </a:highlight>
              </a:rPr>
              <a:t>Alone.</a:t>
            </a:r>
            <a:endParaRPr sz="75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highlight>
                  <a:srgbClr val="F3F3F3"/>
                </a:highlight>
              </a:rPr>
              <a:t>Alone,</a:t>
            </a:r>
            <a:endParaRPr sz="75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highlight>
                  <a:srgbClr val="F3F3F3"/>
                </a:highlight>
              </a:rPr>
              <a:t>Alone,</a:t>
            </a:r>
            <a:endParaRPr sz="75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highlight>
                  <a:srgbClr val="F3F3F3"/>
                </a:highlight>
              </a:rPr>
              <a:t>Alone.</a:t>
            </a:r>
            <a:endParaRPr sz="75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highlight>
                  <a:srgbClr val="F3F3F3"/>
                </a:highlight>
              </a:rPr>
              <a:t>&lt;poem&gt;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6954175" y="313100"/>
            <a:ext cx="4035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ko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ko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1"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292850"/>
            <a:ext cx="22356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600">
                <a:latin typeface="Arial"/>
                <a:ea typeface="Arial"/>
                <a:cs typeface="Arial"/>
                <a:sym typeface="Arial"/>
              </a:rPr>
              <a:t>영어 -&gt; 한글 예시 (2 / 7)</a:t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 rotWithShape="1">
          <a:blip r:embed="rId3">
            <a:alphaModFix/>
          </a:blip>
          <a:srcRect b="42981" l="1459" r="61694" t="43031"/>
          <a:stretch/>
        </p:blipFill>
        <p:spPr>
          <a:xfrm>
            <a:off x="7399225" y="352175"/>
            <a:ext cx="1126575" cy="3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/>
          <p:nvPr/>
        </p:nvSpPr>
        <p:spPr>
          <a:xfrm>
            <a:off x="7323025" y="334250"/>
            <a:ext cx="1202700" cy="263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5"/>
          <p:cNvSpPr txBox="1"/>
          <p:nvPr/>
        </p:nvSpPr>
        <p:spPr>
          <a:xfrm>
            <a:off x="501575" y="1632900"/>
            <a:ext cx="43599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(영화 [더 테러 라이브]에서 잘 알려진 장면의 대본에서)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윤영화, 시계를 힐끔 본다. 30여초 남은 시간.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윤영화: 그렇다고 이렇게 다 죽이면, 그럼 끝입니까?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윤영화: 한번만 더 생각 해 보시기 바랍니다. 시간을 조금만 더 준다면 제가 어떻게든 사과를 받아 드리겠습니다.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범인(전화): 올 사람이었으면 벌써 왔겠죠. 윤영화씨, 여기서 끝냅니다.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박정민(토크 백): (급하게) 일단 온다고 하세요. 5분이면 도착한다고 말하고 좀 더 지켜볼게요.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윤영화: 잠깐. 잠깐만요. (어딘가 힐끔 보더니) 지금, 오고 있습니다!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482275" y="983850"/>
            <a:ext cx="395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Prompt : 영화 더 테러라이브 #14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4934400" y="1632900"/>
            <a:ext cx="338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temperature = 0.7,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frequency_penalty = 0.5,# or 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max_tokens = 180,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top_p = 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4985210" y="2799325"/>
            <a:ext cx="354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한글로 출력되지만 의미없는 결과물만 나옴</a:t>
            </a:r>
            <a:endParaRPr sz="13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6954175" y="313100"/>
            <a:ext cx="4035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ko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ko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1"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292850"/>
            <a:ext cx="22356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600">
                <a:latin typeface="Arial"/>
                <a:ea typeface="Arial"/>
                <a:cs typeface="Arial"/>
                <a:sym typeface="Arial"/>
              </a:rPr>
              <a:t>영어 -&gt; 한글 예시 (3 / 7)</a:t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64507" t="74812"/>
          <a:stretch/>
        </p:blipFill>
        <p:spPr>
          <a:xfrm>
            <a:off x="7357675" y="349813"/>
            <a:ext cx="767400" cy="31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/>
          <p:nvPr/>
        </p:nvSpPr>
        <p:spPr>
          <a:xfrm>
            <a:off x="7357725" y="346425"/>
            <a:ext cx="767400" cy="26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 txBox="1"/>
          <p:nvPr/>
        </p:nvSpPr>
        <p:spPr>
          <a:xfrm>
            <a:off x="501575" y="1632900"/>
            <a:ext cx="27780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각 수량에 대한 하한 및 상한: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 평균 차 길이: 4에서 4.5 m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 독일의 인구: 8천만에서 8천 5백만 명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 iPhone XI의 가격은 얼마입니까?: 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오백삼십칠 더하기 오십육은 오백구십삼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삼백육십오 더하기 칠십칠은?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482275" y="983850"/>
            <a:ext cx="32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Prompt : Bounded Ranges, 덧셈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4341475" y="1440750"/>
            <a:ext cx="31698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frequency_penalty=0.5,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highlight>
                  <a:srgbClr val="F3F3F3"/>
                </a:highlight>
              </a:rPr>
              <a:t>** </a:t>
            </a:r>
            <a:endParaRPr sz="13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highlight>
                  <a:srgbClr val="F3F3F3"/>
                </a:highlight>
              </a:rPr>
              <a:t>확실한 가격은 아니지만 수백 달러 미만.</a:t>
            </a:r>
            <a:endParaRPr sz="13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highlight>
                  <a:srgbClr val="F3F3F3"/>
                </a:highlight>
              </a:rPr>
              <a:t>**</a:t>
            </a:r>
            <a:endParaRPr sz="13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highlight>
                  <a:srgbClr val="F3F3F3"/>
                </a:highlight>
              </a:rPr>
              <a:t>그 외는 의미 없는 출력</a:t>
            </a:r>
            <a:endParaRPr sz="1300"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6954175" y="313100"/>
            <a:ext cx="4035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ko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ko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1"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292850"/>
            <a:ext cx="22356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600">
                <a:latin typeface="Arial"/>
                <a:ea typeface="Arial"/>
                <a:cs typeface="Arial"/>
                <a:sym typeface="Arial"/>
              </a:rPr>
              <a:t>영어 -&gt; 한글 예시 (4 / 7)</a:t>
            </a: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 rotWithShape="1">
          <a:blip r:embed="rId3">
            <a:alphaModFix/>
          </a:blip>
          <a:srcRect b="87708" l="0" r="43576" t="0"/>
          <a:stretch/>
        </p:blipFill>
        <p:spPr>
          <a:xfrm>
            <a:off x="7357675" y="371750"/>
            <a:ext cx="1263000" cy="2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7"/>
          <p:cNvSpPr/>
          <p:nvPr/>
        </p:nvSpPr>
        <p:spPr>
          <a:xfrm>
            <a:off x="7357675" y="418525"/>
            <a:ext cx="1342200" cy="217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 txBox="1"/>
          <p:nvPr/>
        </p:nvSpPr>
        <p:spPr>
          <a:xfrm>
            <a:off x="501575" y="1632900"/>
            <a:ext cx="34725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다음은 기업 및 이들이 속한 범주의 목록입니다.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페이스북- 소셜 미디어, 기술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링크드인- 소셜 미디어, 기술, 엔터프라이즈, 경력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맥도날드 - 음식, 패스트푸드, 물류, 레스토랑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코카콜라 - 음료, 소비재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오라클- 기술, 엔터프라이즈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애플 - 기술, 엔터프라이즈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삼성 - 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482275" y="983850"/>
            <a:ext cx="32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Prompt : 범주 맞추기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4610425" y="1191025"/>
            <a:ext cx="311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temperature 가 너무 높은 것 같다. 유의미 하지는 않으나 한글 결과가 출력 됨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6115975" y="313100"/>
            <a:ext cx="4035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ko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ko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1"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28"/>
          <p:cNvSpPr txBox="1"/>
          <p:nvPr>
            <p:ph type="title"/>
          </p:nvPr>
        </p:nvSpPr>
        <p:spPr>
          <a:xfrm>
            <a:off x="311700" y="292850"/>
            <a:ext cx="22356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600">
                <a:latin typeface="Arial"/>
                <a:ea typeface="Arial"/>
                <a:cs typeface="Arial"/>
                <a:sym typeface="Arial"/>
              </a:rPr>
              <a:t>영어 -&gt; 한글 예시 (5 / 7)</a:t>
            </a:r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 rotWithShape="1">
          <a:blip r:embed="rId3">
            <a:alphaModFix/>
          </a:blip>
          <a:srcRect b="87598" l="0" r="0" t="0"/>
          <a:stretch/>
        </p:blipFill>
        <p:spPr>
          <a:xfrm>
            <a:off x="6519475" y="371750"/>
            <a:ext cx="2447925" cy="2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8"/>
          <p:cNvSpPr/>
          <p:nvPr/>
        </p:nvSpPr>
        <p:spPr>
          <a:xfrm>
            <a:off x="6519475" y="371750"/>
            <a:ext cx="2369700" cy="26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8"/>
          <p:cNvSpPr txBox="1"/>
          <p:nvPr/>
        </p:nvSpPr>
        <p:spPr>
          <a:xfrm>
            <a:off x="501575" y="1632900"/>
            <a:ext cx="2778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const path = require('path');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const express = require('express');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const app = express();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var portNum = 3000;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app.use(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482275" y="983850"/>
            <a:ext cx="32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Prompt : 리액트가 아닌 NodeJS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311700" y="3751150"/>
            <a:ext cx="311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그럴듯한 코드가 출력되었다.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3961525" y="695000"/>
            <a:ext cx="47124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const path = require('path');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const express = require('express');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const app = express();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var portNum = 3000;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app.use(express.static(__dirname + '/public'));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# Set the port that the app listens to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app.listen(portNum);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console.log("App listening at http://localhost:%s", portNum);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var arr = [15, 16, 17, 18];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var arr2 = [3, 5, 7, 11];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arr.forEach(function(item) {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console.log(item);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arr2.forEach(function(item) {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console.log(item);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9"/>
          <p:cNvPicPr preferRelativeResize="0"/>
          <p:nvPr/>
        </p:nvPicPr>
        <p:blipFill rotWithShape="1">
          <a:blip r:embed="rId3">
            <a:alphaModFix/>
          </a:blip>
          <a:srcRect b="29730" l="0" r="38807" t="57867"/>
          <a:stretch/>
        </p:blipFill>
        <p:spPr>
          <a:xfrm>
            <a:off x="7357675" y="371750"/>
            <a:ext cx="1497900" cy="2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6954175" y="313100"/>
            <a:ext cx="4035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ko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ko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1"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29"/>
          <p:cNvSpPr txBox="1"/>
          <p:nvPr>
            <p:ph type="title"/>
          </p:nvPr>
        </p:nvSpPr>
        <p:spPr>
          <a:xfrm>
            <a:off x="311700" y="292850"/>
            <a:ext cx="22356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600">
                <a:latin typeface="Arial"/>
                <a:ea typeface="Arial"/>
                <a:cs typeface="Arial"/>
                <a:sym typeface="Arial"/>
              </a:rPr>
              <a:t>영어 -&gt; 한글 예시 (6 / 7)</a:t>
            </a:r>
            <a:endParaRPr/>
          </a:p>
        </p:txBody>
      </p:sp>
      <p:sp>
        <p:nvSpPr>
          <p:cNvPr id="205" name="Google Shape;205;p29"/>
          <p:cNvSpPr/>
          <p:nvPr/>
        </p:nvSpPr>
        <p:spPr>
          <a:xfrm>
            <a:off x="7357675" y="371750"/>
            <a:ext cx="1497900" cy="26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 txBox="1"/>
          <p:nvPr/>
        </p:nvSpPr>
        <p:spPr>
          <a:xfrm>
            <a:off x="501575" y="1632900"/>
            <a:ext cx="36846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가사: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반짝반짝 작은 별 아름답게 비치네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동쪽하늘에서도 서쪽하늘에서도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반짝반짝 작은 별 아름답게 비치네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코드: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[C]반짝반짝 [F]작은 [C]별 [F]아름[C]답게 [G]비치[C]네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[C]동쪽[F]하늘[C]에서[G]도 [C]서쪽[F]하늘[C]에서[G]도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[C]반짝반짝 [F]작은 [C]별 [F]아름[C]답게 [G]비치[C]네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가사: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나비야 나비야 이리날아 오너라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노랑나비 흰나비 춤을추며 오너라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봄바람에 꽃잎도 방긋방긋 웃으며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참새도 짹짹짹 노래하며 춤춘다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코드: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482275" y="983850"/>
            <a:ext cx="368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Prompt : 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CGCGCGCCG7G7CG7CG7CG7C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0"/>
          <p:cNvPicPr preferRelativeResize="0"/>
          <p:nvPr/>
        </p:nvPicPr>
        <p:blipFill rotWithShape="1">
          <a:blip r:embed="rId3">
            <a:alphaModFix/>
          </a:blip>
          <a:srcRect b="17588" l="0" r="24397" t="72767"/>
          <a:stretch/>
        </p:blipFill>
        <p:spPr>
          <a:xfrm>
            <a:off x="7129075" y="371750"/>
            <a:ext cx="1850700" cy="20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6725575" y="313100"/>
            <a:ext cx="4035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ko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ko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1"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30"/>
          <p:cNvSpPr txBox="1"/>
          <p:nvPr>
            <p:ph type="title"/>
          </p:nvPr>
        </p:nvSpPr>
        <p:spPr>
          <a:xfrm>
            <a:off x="311700" y="292850"/>
            <a:ext cx="22356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600">
                <a:latin typeface="Arial"/>
                <a:ea typeface="Arial"/>
                <a:cs typeface="Arial"/>
                <a:sym typeface="Arial"/>
              </a:rPr>
              <a:t>영어 -&gt; 한글 예시 (7 / 7)</a:t>
            </a: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7129075" y="371750"/>
            <a:ext cx="1850700" cy="26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 txBox="1"/>
          <p:nvPr/>
        </p:nvSpPr>
        <p:spPr>
          <a:xfrm>
            <a:off x="482275" y="1384050"/>
            <a:ext cx="47457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한글: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나비야 나비야 이리날아 오너라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노랑나비 흰나비 춤을추며 오너라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봄바람에 꽃잎도 방긋방긋 웃으며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참새도 짹짹짹 노래하며 춤춘다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음악: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솔4미4미2 파4레4레2 도4레4미4파4 솔4솔4솔2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솔4미4미4미4 파4레4레2 도4미4솔4솔4 미4미4미2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레4레4레4레4 레4미4파2 미4미4미4미4 미4파4솔2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솔4미4미2 파4레4레2 도4미4솔4솔4 레4미4도2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한글: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반짝반짝 작은 별 아름답게 비치네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동쪽하늘에서도 서쪽하늘에서도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반짝반짝 작은 별 아름답게 비치네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음악: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도4도4솔4솔4 라4라4 솔2 파4파4미4미4 레4레4 도4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솔4솔4파4파4 미4미4 레2 솔4솔4파4파4 미4미4 레2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도4도4솔4솔4 라4라4 솔2 파4파4미4미4 레4레4 도4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30"/>
          <p:cNvSpPr txBox="1"/>
          <p:nvPr/>
        </p:nvSpPr>
        <p:spPr>
          <a:xfrm>
            <a:off x="482275" y="983850"/>
            <a:ext cx="32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Prompt : 정답 포함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360000" spcFirstLastPara="1" rIns="91425" wrap="square" tIns="91425">
            <a:normAutofit/>
          </a:bodyPr>
          <a:lstStyle/>
          <a:p>
            <a:pPr indent="0" lvl="0" marL="0" marR="300419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2. 마치며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018900"/>
            <a:ext cx="8520600" cy="3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ko" sz="2000"/>
              <a:t>GPT-3 파라미터 정리</a:t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ko" sz="2000"/>
              <a:t>GPT-3의 영어 -&gt; 한글 결과 정리</a:t>
            </a:r>
            <a:endParaRPr b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ko" sz="16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GPT-3 영어 예시</a:t>
            </a:r>
            <a:r>
              <a:rPr b="1" lang="ko" sz="1600"/>
              <a:t> 소개</a:t>
            </a:r>
            <a:endParaRPr b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ko" sz="1600"/>
              <a:t>첫번째 영어 -&gt; 한글 결과</a:t>
            </a:r>
            <a:endParaRPr b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ko" sz="1600"/>
              <a:t>두번째 영어 -&gt; 한글 결과</a:t>
            </a:r>
            <a:endParaRPr b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ko" sz="1600"/>
              <a:t>세번째 영어 -&gt; 한글 결과</a:t>
            </a:r>
            <a:endParaRPr b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ko" sz="1600"/>
              <a:t>네번째 영어 -&gt; 한글 결과</a:t>
            </a:r>
            <a:endParaRPr b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ko" sz="1600"/>
              <a:t>다섯</a:t>
            </a:r>
            <a:r>
              <a:rPr b="1" lang="ko" sz="1600"/>
              <a:t>번째 영어 -&gt; 한글 결과</a:t>
            </a:r>
            <a:endParaRPr b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ko" sz="1600"/>
              <a:t>여섯번째 영어 -&gt; 한글 결과</a:t>
            </a:r>
            <a:endParaRPr b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ko" sz="1600"/>
              <a:t>일곱번째 영어 -&gt; 한글 결과</a:t>
            </a:r>
            <a:endParaRPr b="1" sz="16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ko" sz="2000"/>
              <a:t>마치며</a:t>
            </a:r>
            <a:endParaRPr b="1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360000" spcFirstLastPara="1" rIns="91425" wrap="square" tIns="91425">
            <a:normAutofit/>
          </a:bodyPr>
          <a:lstStyle/>
          <a:p>
            <a:pPr indent="0" lvl="0" marL="0" marR="300419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1. GPT-3 파라미터 정리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202123"/>
                </a:solidFill>
                <a:latin typeface="Arial"/>
                <a:ea typeface="Arial"/>
                <a:cs typeface="Arial"/>
                <a:sym typeface="Arial"/>
              </a:rPr>
              <a:t>Query parameters (3 / 12)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793575"/>
            <a:ext cx="8520600" cy="41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l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1. </a:t>
            </a:r>
            <a:r>
              <a:rPr b="1" lang="ko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prompt </a:t>
            </a:r>
            <a:r>
              <a:rPr lang="ko" sz="1300">
                <a:solidFill>
                  <a:srgbClr val="8E8EA0"/>
                </a:solidFill>
                <a:latin typeface="Arial"/>
                <a:ea typeface="Arial"/>
                <a:cs typeface="Arial"/>
                <a:sym typeface="Arial"/>
              </a:rPr>
              <a:t>string Optional Defaults to &lt;|endoftext|&gt;</a:t>
            </a:r>
            <a:endParaRPr sz="1300">
              <a:solidFill>
                <a:srgbClr val="8E8E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6E6E80"/>
                </a:solidFill>
                <a:latin typeface="Arial"/>
                <a:ea typeface="Arial"/>
                <a:cs typeface="Arial"/>
                <a:sym typeface="Arial"/>
              </a:rPr>
              <a:t>complete을 만들기 위한 시작 문자열. &lt;|endoftext|&gt; 는 문서를 구분하는 것입니다. prompt가 없으면 GPT3은 새로운 문서의 시작부분부터 생성하게 됩니다.</a:t>
            </a:r>
            <a:endParaRPr sz="1300">
              <a:solidFill>
                <a:srgbClr val="6E6E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0" rtl="0" algn="l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2. max_tokens</a:t>
            </a:r>
            <a:r>
              <a:rPr lang="ko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300">
                <a:solidFill>
                  <a:srgbClr val="8E8EA0"/>
                </a:solidFill>
                <a:latin typeface="Arial"/>
                <a:ea typeface="Arial"/>
                <a:cs typeface="Arial"/>
                <a:sym typeface="Arial"/>
              </a:rPr>
              <a:t>integer Optional Defaults to 16</a:t>
            </a:r>
            <a:endParaRPr sz="1300">
              <a:solidFill>
                <a:srgbClr val="8E8E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6E6E80"/>
                </a:solidFill>
                <a:latin typeface="Arial"/>
                <a:ea typeface="Arial"/>
                <a:cs typeface="Arial"/>
                <a:sym typeface="Arial"/>
              </a:rPr>
              <a:t>만드는 tokens의 최대 숫자. 모델은 prompt + completoin 총 2048 토큰을 사용할 수 있습니다. 대략적으로 1 token = 4 char(english), 3 char(korean) 입니다.</a:t>
            </a:r>
            <a:endParaRPr sz="1300">
              <a:solidFill>
                <a:srgbClr val="6E6E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0" rtl="0" algn="l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3. temperature</a:t>
            </a:r>
            <a:r>
              <a:rPr lang="ko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300">
                <a:solidFill>
                  <a:srgbClr val="8E8EA0"/>
                </a:solidFill>
                <a:latin typeface="Arial"/>
                <a:ea typeface="Arial"/>
                <a:cs typeface="Arial"/>
                <a:sym typeface="Arial"/>
              </a:rPr>
              <a:t>number Optional Defaults to 1</a:t>
            </a:r>
            <a:endParaRPr sz="1300">
              <a:solidFill>
                <a:srgbClr val="8E8E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6E6E80"/>
                </a:solidFill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lang="ko" sz="1300" u="sng">
                <a:solidFill>
                  <a:srgbClr val="10A3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sampling temperature</a:t>
            </a:r>
            <a:r>
              <a:rPr lang="ko" sz="1300">
                <a:solidFill>
                  <a:srgbClr val="6E6E80"/>
                </a:solidFill>
                <a:latin typeface="Arial"/>
                <a:ea typeface="Arial"/>
                <a:cs typeface="Arial"/>
                <a:sym typeface="Arial"/>
              </a:rPr>
              <a:t> to use. Higher values means the model will take more risks. Try 0.9 for more creative applications, and 0 (argmax sampling) for ones with a well-defined answer. We generally recommend altering this or top_p but not both.</a:t>
            </a:r>
            <a:endParaRPr sz="1300">
              <a:solidFill>
                <a:srgbClr val="6E6E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202123"/>
                </a:solidFill>
                <a:latin typeface="Arial"/>
                <a:ea typeface="Arial"/>
                <a:cs typeface="Arial"/>
                <a:sym typeface="Arial"/>
              </a:rPr>
              <a:t>Query parameters (6 / 12)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754375"/>
            <a:ext cx="8520600" cy="41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4. top_p</a:t>
            </a:r>
            <a:r>
              <a:rPr lang="ko" sz="13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300">
                <a:solidFill>
                  <a:srgbClr val="8E8EA0"/>
                </a:solidFill>
                <a:latin typeface="Arial"/>
                <a:ea typeface="Arial"/>
                <a:cs typeface="Arial"/>
                <a:sym typeface="Arial"/>
              </a:rPr>
              <a:t>number Optional Defaults to 1</a:t>
            </a:r>
            <a:endParaRPr sz="1300">
              <a:solidFill>
                <a:srgbClr val="8E8E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E6E80"/>
                </a:solidFill>
                <a:latin typeface="Arial"/>
                <a:ea typeface="Arial"/>
                <a:cs typeface="Arial"/>
                <a:sym typeface="Arial"/>
              </a:rPr>
              <a:t>An alternative to sampling with temperature, called nucleus sampling, where the model considers the results of the tokens with top_p probability mass. So 0.1 means only the tokens comprising the top 10% probability mass are considered. We generally recommend altering this or temperature but not both.</a:t>
            </a:r>
            <a:endParaRPr sz="1350">
              <a:solidFill>
                <a:srgbClr val="6E6E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0" rtl="0" algn="l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ko" sz="13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5. n </a:t>
            </a:r>
            <a:r>
              <a:rPr lang="ko" sz="1300">
                <a:solidFill>
                  <a:srgbClr val="8E8EA0"/>
                </a:solidFill>
                <a:latin typeface="Arial"/>
                <a:ea typeface="Arial"/>
                <a:cs typeface="Arial"/>
                <a:sym typeface="Arial"/>
              </a:rPr>
              <a:t>integer Optional Defaults to 1</a:t>
            </a:r>
            <a:endParaRPr sz="1300">
              <a:solidFill>
                <a:srgbClr val="8E8E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E6E80"/>
                </a:solidFill>
                <a:latin typeface="Arial"/>
                <a:ea typeface="Arial"/>
                <a:cs typeface="Arial"/>
                <a:sym typeface="Arial"/>
              </a:rPr>
              <a:t>How many completions to generate for each prompt. </a:t>
            </a:r>
            <a:r>
              <a:rPr b="1" lang="ko" sz="1350">
                <a:solidFill>
                  <a:srgbClr val="6E6E80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r>
              <a:rPr lang="ko" sz="1350">
                <a:solidFill>
                  <a:srgbClr val="6E6E80"/>
                </a:solidFill>
                <a:latin typeface="Arial"/>
                <a:ea typeface="Arial"/>
                <a:cs typeface="Arial"/>
                <a:sym typeface="Arial"/>
              </a:rPr>
              <a:t> Because this parameter generates many completions, it can quickly consume your token quota. Use carefully and ensure that you have reasonable settings for max_tokens and stop.</a:t>
            </a:r>
            <a:endParaRPr sz="1350">
              <a:solidFill>
                <a:srgbClr val="6E6E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0" rtl="0" algn="l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ko" sz="13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6. logprobs </a:t>
            </a:r>
            <a:r>
              <a:rPr lang="ko" sz="1300">
                <a:solidFill>
                  <a:srgbClr val="8E8EA0"/>
                </a:solidFill>
                <a:latin typeface="Arial"/>
                <a:ea typeface="Arial"/>
                <a:cs typeface="Arial"/>
                <a:sym typeface="Arial"/>
              </a:rPr>
              <a:t>integer Optional Defaults to null</a:t>
            </a:r>
            <a:endParaRPr sz="1300">
              <a:solidFill>
                <a:srgbClr val="8E8E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E6E80"/>
                </a:solidFill>
                <a:latin typeface="Arial"/>
                <a:ea typeface="Arial"/>
                <a:cs typeface="Arial"/>
                <a:sym typeface="Arial"/>
              </a:rPr>
              <a:t>Include the log probabilities on the logprobs most likely tokens, as well the chosen tokens. For example, if logprobs is 10, the API will return a list of the 10 most likely tokens. the API will always return the logprob of the sampled token, so there may be up to logprobs+1 elements in the response.</a:t>
            </a:r>
            <a:endParaRPr sz="1350">
              <a:solidFill>
                <a:srgbClr val="6E6E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3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202123"/>
                </a:solidFill>
                <a:latin typeface="Arial"/>
                <a:ea typeface="Arial"/>
                <a:cs typeface="Arial"/>
                <a:sym typeface="Arial"/>
              </a:rPr>
              <a:t>Query parameters (10 / 12)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744575"/>
            <a:ext cx="8520600" cy="41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7. stop</a:t>
            </a:r>
            <a:r>
              <a:rPr lang="ko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300">
                <a:solidFill>
                  <a:srgbClr val="8E8EA0"/>
                </a:solidFill>
                <a:latin typeface="Arial"/>
                <a:ea typeface="Arial"/>
                <a:cs typeface="Arial"/>
                <a:sym typeface="Arial"/>
              </a:rPr>
              <a:t>array Optional Defaults to null</a:t>
            </a:r>
            <a:endParaRPr sz="1300">
              <a:solidFill>
                <a:srgbClr val="8E8E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6E6E80"/>
                </a:solidFill>
                <a:latin typeface="Arial"/>
                <a:ea typeface="Arial"/>
                <a:cs typeface="Arial"/>
                <a:sym typeface="Arial"/>
              </a:rPr>
              <a:t>Up to 4 sequences where the API will stop generating further tokens. The returned text will not contain the stop sequence.</a:t>
            </a:r>
            <a:endParaRPr sz="1300">
              <a:solidFill>
                <a:srgbClr val="6E6E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8. echo</a:t>
            </a:r>
            <a:r>
              <a:rPr lang="ko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300">
                <a:solidFill>
                  <a:srgbClr val="8E8EA0"/>
                </a:solidFill>
                <a:latin typeface="Arial"/>
                <a:ea typeface="Arial"/>
                <a:cs typeface="Arial"/>
                <a:sym typeface="Arial"/>
              </a:rPr>
              <a:t>boolean Optional Defaults to false</a:t>
            </a:r>
            <a:endParaRPr sz="1300">
              <a:solidFill>
                <a:srgbClr val="8E8E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6E6E80"/>
                </a:solidFill>
                <a:latin typeface="Arial"/>
                <a:ea typeface="Arial"/>
                <a:cs typeface="Arial"/>
                <a:sym typeface="Arial"/>
              </a:rPr>
              <a:t>Echo back the prompt in addition to the completion</a:t>
            </a:r>
            <a:endParaRPr sz="1300">
              <a:solidFill>
                <a:srgbClr val="6E6E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9. presence_penalty</a:t>
            </a:r>
            <a:r>
              <a:rPr lang="ko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300">
                <a:solidFill>
                  <a:srgbClr val="8E8EA0"/>
                </a:solidFill>
                <a:latin typeface="Arial"/>
                <a:ea typeface="Arial"/>
                <a:cs typeface="Arial"/>
                <a:sym typeface="Arial"/>
              </a:rPr>
              <a:t>number Optional Defaults to 0</a:t>
            </a:r>
            <a:endParaRPr sz="1300">
              <a:solidFill>
                <a:srgbClr val="8E8E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6E6E80"/>
                </a:solidFill>
                <a:latin typeface="Arial"/>
                <a:ea typeface="Arial"/>
                <a:cs typeface="Arial"/>
                <a:sym typeface="Arial"/>
              </a:rPr>
              <a:t>Number between 0 and 1 that penalizes new tokens based on whether they appear in the text so far. Increases the model's likelihood to talk about new topics. </a:t>
            </a:r>
            <a:r>
              <a:rPr lang="ko" sz="1300" u="sng">
                <a:solidFill>
                  <a:srgbClr val="10A3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See more information about frequency and presence penalties.</a:t>
            </a:r>
            <a:r>
              <a:rPr lang="ko" sz="1300">
                <a:solidFill>
                  <a:srgbClr val="6E6E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solidFill>
                <a:srgbClr val="6E6E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10. frequency_penalty</a:t>
            </a:r>
            <a:r>
              <a:rPr lang="ko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300">
                <a:solidFill>
                  <a:srgbClr val="8E8EA0"/>
                </a:solidFill>
                <a:latin typeface="Arial"/>
                <a:ea typeface="Arial"/>
                <a:cs typeface="Arial"/>
                <a:sym typeface="Arial"/>
              </a:rPr>
              <a:t>number Optional Defaults to 0</a:t>
            </a:r>
            <a:endParaRPr sz="1300">
              <a:solidFill>
                <a:srgbClr val="8E8E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ko" sz="1300">
                <a:solidFill>
                  <a:srgbClr val="6E6E80"/>
                </a:solidFill>
                <a:latin typeface="Arial"/>
                <a:ea typeface="Arial"/>
                <a:cs typeface="Arial"/>
                <a:sym typeface="Arial"/>
              </a:rPr>
              <a:t>Number between 0 and 1 that penalizes new tokens based on their existing frequency in the text so far. Decreases the model's likelihood to repeat the same line verbatim. </a:t>
            </a:r>
            <a:r>
              <a:rPr lang="ko" sz="1300" u="sng">
                <a:solidFill>
                  <a:srgbClr val="10A37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See more information about frequency and presence penalties.</a:t>
            </a:r>
            <a:r>
              <a:rPr lang="ko" sz="1300">
                <a:solidFill>
                  <a:srgbClr val="6E6E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solidFill>
                <a:srgbClr val="6E6E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656400"/>
            <a:ext cx="8520600" cy="43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11. best_of</a:t>
            </a:r>
            <a:r>
              <a:rPr lang="ko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300">
                <a:solidFill>
                  <a:srgbClr val="8E8EA0"/>
                </a:solidFill>
                <a:latin typeface="Arial"/>
                <a:ea typeface="Arial"/>
                <a:cs typeface="Arial"/>
                <a:sym typeface="Arial"/>
              </a:rPr>
              <a:t>integer Optional Defaults to 1</a:t>
            </a:r>
            <a:endParaRPr sz="1300">
              <a:solidFill>
                <a:srgbClr val="8E8E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6E6E80"/>
                </a:solidFill>
                <a:latin typeface="Arial"/>
                <a:ea typeface="Arial"/>
                <a:cs typeface="Arial"/>
                <a:sym typeface="Arial"/>
              </a:rPr>
              <a:t>Generates best_of completions server-side and returns the "best" (the one with the lowest log probability per token). Results cannot be streamed. When used with n, best_of controls the number of candidate completions and n specifies how many to return – best_of must be greater than n. </a:t>
            </a:r>
            <a:r>
              <a:rPr b="1" lang="ko" sz="1300">
                <a:solidFill>
                  <a:srgbClr val="6E6E80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r>
              <a:rPr lang="ko" sz="1300">
                <a:solidFill>
                  <a:srgbClr val="6E6E80"/>
                </a:solidFill>
                <a:latin typeface="Arial"/>
                <a:ea typeface="Arial"/>
                <a:cs typeface="Arial"/>
                <a:sym typeface="Arial"/>
              </a:rPr>
              <a:t> Because this parameter generates many completions, it can quickly consume your token quota. Use carefully and ensure that you have reasonable settings for max_tokens and stop.</a:t>
            </a:r>
            <a:endParaRPr sz="1300">
              <a:solidFill>
                <a:srgbClr val="6E6E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0" rtl="0" algn="l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12. logit_bias</a:t>
            </a:r>
            <a:r>
              <a:rPr lang="ko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300">
                <a:solidFill>
                  <a:srgbClr val="8E8EA0"/>
                </a:solidFill>
                <a:latin typeface="Arial"/>
                <a:ea typeface="Arial"/>
                <a:cs typeface="Arial"/>
                <a:sym typeface="Arial"/>
              </a:rPr>
              <a:t>object Optional Defaults to null</a:t>
            </a:r>
            <a:endParaRPr sz="1300">
              <a:solidFill>
                <a:srgbClr val="8E8E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ko" sz="1300">
                <a:solidFill>
                  <a:srgbClr val="6E6E80"/>
                </a:solidFill>
                <a:latin typeface="Arial"/>
                <a:ea typeface="Arial"/>
                <a:cs typeface="Arial"/>
                <a:sym typeface="Arial"/>
              </a:rPr>
              <a:t>Modify the likelihood of specified tokens appearing in the completion. Accepts a json object that maps tokens (specified by their token ID in the GPT tokenizer) to an associated bias value from -100 to 100. You can use this </a:t>
            </a:r>
            <a:r>
              <a:rPr lang="ko" sz="1300" u="sng">
                <a:solidFill>
                  <a:srgbClr val="10A3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tokenizer tool</a:t>
            </a:r>
            <a:r>
              <a:rPr lang="ko" sz="1300">
                <a:solidFill>
                  <a:srgbClr val="6E6E80"/>
                </a:solidFill>
                <a:latin typeface="Arial"/>
                <a:ea typeface="Arial"/>
                <a:cs typeface="Arial"/>
                <a:sym typeface="Arial"/>
              </a:rPr>
              <a:t> (which works for both GPT-2 and GPT-3) to convert text to token IDs. Mathematically, the bias is added to the logits generated by the model prior to sampling. The exact effect will vary per model, but values between -1 and 1 should decrease or increase likelihood of selection; values like -100 or 100 should result in a ban or exclusive selection of the relevant token. As an example, you can pass {"50256": -100} to prevent the &lt;|endoftext|&gt; token from being generated.</a:t>
            </a:r>
            <a:endParaRPr b="1"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202123"/>
                </a:solidFill>
                <a:latin typeface="Arial"/>
                <a:ea typeface="Arial"/>
                <a:cs typeface="Arial"/>
                <a:sym typeface="Arial"/>
              </a:rPr>
              <a:t>Query parameters (12 / 12)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360000" spcFirstLastPara="1" rIns="91425" wrap="square" tIns="91425">
            <a:normAutofit/>
          </a:bodyPr>
          <a:lstStyle/>
          <a:p>
            <a:pPr indent="0" lvl="0" marL="0" marR="300419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ko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GPT-3의 영어 -&gt; 한글 결과 정리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715250"/>
            <a:ext cx="85206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OpenAI API, Community Examples: GPT-3의 다양한 영어로 된 예시들을 확인할 수 있다.</a:t>
            </a:r>
            <a:endParaRPr b="1"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292850"/>
            <a:ext cx="85206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6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GPT-3 영어 예시</a:t>
            </a:r>
            <a:r>
              <a:rPr lang="ko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소개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1249550"/>
            <a:ext cx="305752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3325" y="1249550"/>
            <a:ext cx="2238375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" y="3649850"/>
            <a:ext cx="216217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34100" y="1249550"/>
            <a:ext cx="2447925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/>
          <p:nvPr/>
        </p:nvSpPr>
        <p:spPr>
          <a:xfrm>
            <a:off x="6134100" y="2801975"/>
            <a:ext cx="1850700" cy="26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6134100" y="2484125"/>
            <a:ext cx="1497900" cy="26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533400" y="1249550"/>
            <a:ext cx="1497900" cy="26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/>
          <p:nvPr/>
        </p:nvSpPr>
        <p:spPr>
          <a:xfrm>
            <a:off x="3743325" y="1249550"/>
            <a:ext cx="1263000" cy="26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6134100" y="1249550"/>
            <a:ext cx="2448000" cy="26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533400" y="4576225"/>
            <a:ext cx="691200" cy="26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533400" y="2184050"/>
            <a:ext cx="1171200" cy="26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