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56" r:id="rId2"/>
    <p:sldId id="392" r:id="rId3"/>
    <p:sldId id="391" r:id="rId4"/>
    <p:sldId id="390" r:id="rId5"/>
    <p:sldId id="375" r:id="rId6"/>
    <p:sldId id="380" r:id="rId7"/>
    <p:sldId id="371" r:id="rId8"/>
    <p:sldId id="386" r:id="rId9"/>
    <p:sldId id="387" r:id="rId10"/>
    <p:sldId id="388" r:id="rId11"/>
    <p:sldId id="381" r:id="rId12"/>
    <p:sldId id="377" r:id="rId13"/>
    <p:sldId id="378" r:id="rId14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6A2E02-DCBE-4233-A954-D186E5B4F061}">
          <p14:sldIdLst>
            <p14:sldId id="356"/>
          </p14:sldIdLst>
        </p14:section>
        <p14:section name="스토리 보드" id="{7AD565B9-FEE1-46C9-8726-51CF794180DA}">
          <p14:sldIdLst>
            <p14:sldId id="392"/>
          </p14:sldIdLst>
        </p14:section>
        <p14:section name="information architecture" id="{9BDC2A33-5A26-4194-9481-1267249F30F1}">
          <p14:sldIdLst>
            <p14:sldId id="391"/>
          </p14:sldIdLst>
        </p14:section>
        <p14:section name="revision history" id="{991D2237-0E7F-4128-B603-174F7AADCDEB}">
          <p14:sldIdLst>
            <p14:sldId id="390"/>
          </p14:sldIdLst>
        </p14:section>
        <p14:section name="홈" id="{CED3F6D6-FD9C-4E1E-898E-B5242544C9CD}">
          <p14:sldIdLst>
            <p14:sldId id="375"/>
          </p14:sldIdLst>
        </p14:section>
        <p14:section name="SO &amp; SP 생성" id="{91E58C2B-751B-425D-8CD2-8D73C7BE1FDB}">
          <p14:sldIdLst>
            <p14:sldId id="380"/>
            <p14:sldId id="371"/>
          </p14:sldIdLst>
        </p14:section>
        <p14:section name="SO관리 목록" id="{9855AFEC-F610-4F57-BAF8-8E124EFE182F}">
          <p14:sldIdLst>
            <p14:sldId id="386"/>
            <p14:sldId id="387"/>
            <p14:sldId id="388"/>
          </p14:sldIdLst>
        </p14:section>
        <p14:section name="미리보기" id="{D457594A-C12A-4926-B58A-88046594C538}">
          <p14:sldIdLst>
            <p14:sldId id="381"/>
            <p14:sldId id="377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2" pos="1746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6" pos="3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c" initials="u" lastIdx="3" clrIdx="0">
    <p:extLst/>
  </p:cmAuthor>
  <p:cmAuthor id="2" name="HSY" initials="H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8A0C6"/>
    <a:srgbClr val="69CCDF"/>
    <a:srgbClr val="69687B"/>
    <a:srgbClr val="2AD2DA"/>
    <a:srgbClr val="F0F0F0"/>
    <a:srgbClr val="A5A5A5"/>
    <a:srgbClr val="5B9BD5"/>
    <a:srgbClr val="F2F2F2"/>
    <a:srgbClr val="FFD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6582" autoAdjust="0"/>
  </p:normalViewPr>
  <p:slideViewPr>
    <p:cSldViewPr snapToGrid="0" showGuides="1">
      <p:cViewPr varScale="1">
        <p:scale>
          <a:sx n="89" d="100"/>
          <a:sy n="89" d="100"/>
        </p:scale>
        <p:origin x="730" y="48"/>
      </p:cViewPr>
      <p:guideLst>
        <p:guide pos="1746"/>
        <p:guide orient="horz" pos="572"/>
        <p:guide pos="3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06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88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140" y="1"/>
            <a:ext cx="29488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D6B08-379D-48D3-AD17-3B8B19A0695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864"/>
            <a:ext cx="29488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140" y="9440864"/>
            <a:ext cx="29488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F892E-EBAF-4517-AD85-B21B81032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782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0A72-E46C-42A8-BDD7-A669E53EA8CA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61B23-4893-4D85-AA6C-10C2684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376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61B23-4893-4D85-AA6C-10C26841CF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460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61B23-4893-4D85-AA6C-10C26841CF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55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61B23-4893-4D85-AA6C-10C26841CF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94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61B23-4893-4D85-AA6C-10C26841CF6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21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61B23-4893-4D85-AA6C-10C26841CF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439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61B23-4893-4D85-AA6C-10C26841CF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60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61B23-4893-4D85-AA6C-10C26841CF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21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61B23-4893-4D85-AA6C-10C26841CF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40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61B23-4893-4D85-AA6C-10C26841CF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58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61B23-4893-4D85-AA6C-10C26841CF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61B23-4893-4D85-AA6C-10C26841CF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466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61B23-4893-4D85-AA6C-10C26841CF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464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61B23-4893-4D85-AA6C-10C26841CF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5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529389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16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D36E-83F3-4F3E-81BF-8BE48A26321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ECA1-30D3-4D03-976F-D0544C84B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84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D36E-83F3-4F3E-81BF-8BE48A26321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ECA1-30D3-4D03-976F-D0544C84B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18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4526209"/>
              </p:ext>
            </p:extLst>
          </p:nvPr>
        </p:nvGraphicFramePr>
        <p:xfrm>
          <a:off x="-19085" y="2"/>
          <a:ext cx="12211084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6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2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54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198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3061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44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삼성증권 제휴 마케팅 서비스</a:t>
                      </a: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4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버전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1.8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89063">
                <a:tc gridSpan="6">
                  <a:txBody>
                    <a:bodyPr/>
                    <a:lstStyle/>
                    <a:p>
                      <a:pPr latinLnBrk="1"/>
                      <a:fld id="{73755F61-A355-41FD-96C0-E5E4750DCBAE}" type="slidenum">
                        <a:rPr lang="ko-KR" altLang="en-US" sz="9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pPr latinLnBrk="1"/>
                        <a:t>‹#›</a:t>
                      </a:fld>
                      <a:endParaRPr lang="ko-KR" altLang="en-US" sz="9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6"/>
          <p:cNvSpPr txBox="1">
            <a:spLocks noChangeArrowheads="1"/>
          </p:cNvSpPr>
          <p:nvPr userDrawn="1"/>
        </p:nvSpPr>
        <p:spPr>
          <a:xfrm>
            <a:off x="10754572" y="264247"/>
            <a:ext cx="974969" cy="203200"/>
          </a:xfrm>
          <a:prstGeom prst="rect">
            <a:avLst/>
          </a:prstGeom>
          <a:ln w="3175">
            <a:noFill/>
          </a:ln>
        </p:spPr>
        <p:txBody>
          <a:bodyPr anchor="ctr"/>
          <a:lstStyle>
            <a:lvl1pPr>
              <a:defRPr/>
            </a:lvl1pPr>
          </a:lstStyle>
          <a:p>
            <a:pPr algn="ctr" latinLnBrk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fld id="{96A23ECC-454D-4C92-BF12-36DE5E88924C}" type="slidenum"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Futura Bk" pitchFamily="34" charset="0"/>
                <a:ea typeface="가는각진제목체" pitchFamily="18" charset="-127"/>
              </a:rPr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  <a:defRPr/>
              </a:pPr>
              <a:t>‹#›</a:t>
            </a:fld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  <a:latin typeface="Futura Bk" pitchFamily="34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665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D36E-83F3-4F3E-81BF-8BE48A26321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ECA1-30D3-4D03-976F-D0544C84B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54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D36E-83F3-4F3E-81BF-8BE48A26321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ECA1-30D3-4D03-976F-D0544C84B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838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D36E-83F3-4F3E-81BF-8BE48A26321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ECA1-30D3-4D03-976F-D0544C84B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44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D36E-83F3-4F3E-81BF-8BE48A26321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ECA1-30D3-4D03-976F-D0544C84B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99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D36E-83F3-4F3E-81BF-8BE48A26321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ECA1-30D3-4D03-976F-D0544C84B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6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D36E-83F3-4F3E-81BF-8BE48A26321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ECA1-30D3-4D03-976F-D0544C84B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5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D36E-83F3-4F3E-81BF-8BE48A26321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ECA1-30D3-4D03-976F-D0544C84B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59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2D36E-83F3-4F3E-81BF-8BE48A26321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ECA1-30D3-4D03-976F-D0544C84B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6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____1.xls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659167" y="1180660"/>
            <a:ext cx="3693640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800" b="1" dirty="0" smtClean="0">
                <a:solidFill>
                  <a:srgbClr val="69CCDF"/>
                </a:solidFill>
                <a:latin typeface="+mn-ea"/>
              </a:rPr>
              <a:t>[</a:t>
            </a:r>
            <a:r>
              <a:rPr lang="ko-KR" altLang="en-US" sz="2800" b="1" dirty="0" err="1" smtClean="0">
                <a:solidFill>
                  <a:srgbClr val="69CCDF"/>
                </a:solidFill>
                <a:latin typeface="+mn-ea"/>
              </a:rPr>
              <a:t>돔팸</a:t>
            </a:r>
            <a:r>
              <a:rPr lang="en-US" altLang="ko-KR" sz="2800" b="1" dirty="0" smtClean="0">
                <a:solidFill>
                  <a:srgbClr val="69CCDF"/>
                </a:solidFill>
                <a:latin typeface="+mn-ea"/>
              </a:rPr>
              <a:t>]</a:t>
            </a:r>
            <a:endParaRPr lang="en-US" altLang="ko-KR" sz="2800" b="1" dirty="0">
              <a:solidFill>
                <a:srgbClr val="69CCDF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4000" b="1" dirty="0" smtClean="0">
                <a:solidFill>
                  <a:srgbClr val="69CCDF"/>
                </a:solidFill>
                <a:latin typeface="+mn-ea"/>
              </a:rPr>
              <a:t>Admin </a:t>
            </a:r>
            <a:r>
              <a:rPr lang="ko-KR" altLang="en-US" sz="4000" b="1" dirty="0" smtClean="0">
                <a:solidFill>
                  <a:srgbClr val="69CCDF"/>
                </a:solidFill>
                <a:latin typeface="+mn-ea"/>
              </a:rPr>
              <a:t>관리 툴</a:t>
            </a:r>
            <a:endParaRPr lang="en-US" altLang="ko-KR" sz="4000" b="1" dirty="0">
              <a:solidFill>
                <a:srgbClr val="69CCDF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 smtClean="0">
                <a:solidFill>
                  <a:srgbClr val="69CCDF"/>
                </a:solidFill>
                <a:latin typeface="+mn-ea"/>
              </a:rPr>
              <a:t>화면설계서</a:t>
            </a:r>
            <a:endParaRPr lang="en-US" altLang="ko-KR" sz="2800" b="1" dirty="0">
              <a:solidFill>
                <a:srgbClr val="69CCDF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8409" y="3323630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96475"/>
            <a:r>
              <a:rPr lang="en-US" altLang="ko-KR" sz="1200" dirty="0" smtClean="0">
                <a:solidFill>
                  <a:srgbClr val="08A0C6"/>
                </a:solidFill>
                <a:latin typeface="Calibri" pitchFamily="34" charset="0"/>
                <a:ea typeface="HY견고딕" pitchFamily="18" charset="-127"/>
                <a:cs typeface="Calibri" pitchFamily="34" charset="0"/>
              </a:rPr>
              <a:t>Last </a:t>
            </a:r>
            <a:r>
              <a:rPr lang="en-US" altLang="ko-KR" sz="1200" dirty="0">
                <a:solidFill>
                  <a:srgbClr val="08A0C6"/>
                </a:solidFill>
                <a:latin typeface="Calibri" pitchFamily="34" charset="0"/>
                <a:ea typeface="HY견고딕" pitchFamily="18" charset="-127"/>
                <a:cs typeface="Calibri" pitchFamily="34" charset="0"/>
              </a:rPr>
              <a:t>Update : </a:t>
            </a:r>
            <a:r>
              <a:rPr lang="en-US" altLang="ko-KR" sz="1200" dirty="0" smtClean="0">
                <a:solidFill>
                  <a:srgbClr val="08A0C6"/>
                </a:solidFill>
                <a:latin typeface="Calibri" pitchFamily="34" charset="0"/>
                <a:ea typeface="HY견고딕" pitchFamily="18" charset="-127"/>
                <a:cs typeface="Calibri" pitchFamily="34" charset="0"/>
              </a:rPr>
              <a:t>2018.08.02</a:t>
            </a:r>
            <a:endParaRPr lang="en-US" altLang="ko-KR" sz="1200" dirty="0">
              <a:solidFill>
                <a:srgbClr val="08A0C6"/>
              </a:solidFill>
              <a:latin typeface="Calibri" pitchFamily="34" charset="0"/>
              <a:ea typeface="HY견고딕" pitchFamily="18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1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85660" y="826860"/>
            <a:ext cx="7406675" cy="550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제목 2"/>
          <p:cNvSpPr txBox="1">
            <a:spLocks/>
          </p:cNvSpPr>
          <p:nvPr/>
        </p:nvSpPr>
        <p:spPr>
          <a:xfrm>
            <a:off x="4871864" y="-1"/>
            <a:ext cx="3586336" cy="219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성향 투자정보</a:t>
            </a:r>
          </a:p>
        </p:txBody>
      </p:sp>
      <p:sp>
        <p:nvSpPr>
          <p:cNvPr id="143" name="제목 2"/>
          <p:cNvSpPr txBox="1">
            <a:spLocks/>
          </p:cNvSpPr>
          <p:nvPr/>
        </p:nvSpPr>
        <p:spPr>
          <a:xfrm>
            <a:off x="4871864" y="242725"/>
            <a:ext cx="3586336" cy="21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dirty="0"/>
              <a:t>투자정보 </a:t>
            </a: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69126"/>
              </p:ext>
            </p:extLst>
          </p:nvPr>
        </p:nvGraphicFramePr>
        <p:xfrm>
          <a:off x="9127775" y="615549"/>
          <a:ext cx="2780625" cy="198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270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783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8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DescriptSOn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6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탭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서비스를 관리하는 값 및 사용여부를 확인 할 수 있는 탭으로 이동합니다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5673">
                <a:tc>
                  <a:txBody>
                    <a:bodyPr/>
                    <a:lstStyle/>
                    <a:p>
                      <a:pPr marL="0" indent="0" algn="ctr" latinLnBrk="0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Red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박스 안의 내용들은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mouse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over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커서가 연필모양으로 변하며 클릭 시 해당이미지의 경로를 지정 할 수 있는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경로창이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됩니다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enter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키 입력 시 저장 여부를 묻는 절차 없이 바로 수정이 적용 됩니다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(2018. 08. 03)</a:t>
                      </a:r>
                    </a:p>
                  </a:txBody>
                  <a:tcPr marR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45673">
                <a:tc>
                  <a:txBody>
                    <a:bodyPr/>
                    <a:lstStyle/>
                    <a:p>
                      <a:pPr marL="0" indent="0" algn="ctr" latinLnBrk="0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사용여부 메뉴의 내용을 클릭하여 수정 할 때에는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박스가 아닌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box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생성되며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 혹은 미사용 여부를 선택 할 수 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R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85660" y="34943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돔팸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ADMIN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관리툴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78785" y="275576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812631" y="41820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서비스 관리 목록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6385" y="296202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816864" y="282452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5660" y="275575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Ver.1.0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20251" y="275576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홈</a:t>
            </a:r>
            <a:r>
              <a:rPr lang="en-US" altLang="ko-KR" sz="1100" dirty="0" smtClean="0">
                <a:solidFill>
                  <a:schemeClr val="tx1"/>
                </a:solidFill>
              </a:rPr>
              <a:t> &gt; SO</a:t>
            </a:r>
            <a:r>
              <a:rPr lang="ko-KR" altLang="en-US" sz="1100" smtClean="0">
                <a:solidFill>
                  <a:schemeClr val="tx1"/>
                </a:solidFill>
              </a:rPr>
              <a:t>관리 </a:t>
            </a:r>
            <a:r>
              <a:rPr lang="ko-KR" altLang="en-US" sz="1100" dirty="0" smtClean="0">
                <a:solidFill>
                  <a:schemeClr val="tx1"/>
                </a:solidFill>
              </a:rPr>
              <a:t>목록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  <a:r>
              <a:rPr lang="ko-KR" altLang="en-US" sz="1100" dirty="0" smtClean="0">
                <a:solidFill>
                  <a:schemeClr val="tx1"/>
                </a:solidFill>
              </a:rPr>
              <a:t>서비스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7" y="467294"/>
            <a:ext cx="8692328" cy="359569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826860"/>
            <a:ext cx="1278785" cy="6030348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defRPr sz="8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250" y="867894"/>
            <a:ext cx="1065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SO </a:t>
            </a:r>
            <a:r>
              <a:rPr lang="ko-KR" altLang="en-US" sz="800" dirty="0" smtClean="0"/>
              <a:t>관리 목록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HCN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hcn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SK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</a:t>
            </a:r>
            <a:r>
              <a:rPr lang="en-US" altLang="ko-KR" sz="800" dirty="0" smtClean="0"/>
              <a:t> _</a:t>
            </a:r>
            <a:r>
              <a:rPr lang="en-US" altLang="ko-KR" sz="800" dirty="0" err="1" smtClean="0"/>
              <a:t>IOT_tv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sk_magic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sk_school_app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CJ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cj</a:t>
            </a:r>
            <a:endParaRPr lang="en-US" altLang="ko-KR" sz="800" dirty="0" smtClean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807416" y="817598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2876" y="539355"/>
            <a:ext cx="1421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mtClean="0">
                <a:latin typeface="+mn-ea"/>
              </a:rPr>
              <a:t>Domfam </a:t>
            </a:r>
            <a:r>
              <a:rPr lang="en-US" altLang="ko-KR" sz="800" b="1" dirty="0" smtClean="0">
                <a:latin typeface="+mn-ea"/>
              </a:rPr>
              <a:t>Admin </a:t>
            </a:r>
            <a:r>
              <a:rPr lang="en-US" altLang="ko-KR" sz="800" b="1" dirty="0">
                <a:latin typeface="+mn-ea"/>
              </a:rPr>
              <a:t>page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6" y="6483303"/>
            <a:ext cx="1065654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SO</a:t>
            </a:r>
            <a:r>
              <a:rPr lang="ko-KR" altLang="en-US" sz="800" smtClean="0">
                <a:solidFill>
                  <a:schemeClr val="bg1"/>
                </a:solidFill>
              </a:rPr>
              <a:t>관리 </a:t>
            </a:r>
            <a:r>
              <a:rPr lang="en-US" altLang="ko-KR" sz="800" dirty="0" smtClean="0">
                <a:solidFill>
                  <a:schemeClr val="bg1"/>
                </a:solidFill>
              </a:rPr>
              <a:t>+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2226" y="932601"/>
            <a:ext cx="3485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[SKB] </a:t>
            </a:r>
            <a:r>
              <a:rPr lang="en-US" altLang="ko-KR" sz="1600" dirty="0" err="1"/>
              <a:t>sk_IOT_tv</a:t>
            </a:r>
            <a:endParaRPr lang="ko-KR" altLang="en-US" sz="1600" dirty="0" smtClean="0"/>
          </a:p>
        </p:txBody>
      </p:sp>
      <p:sp>
        <p:nvSpPr>
          <p:cNvPr id="69" name="TextBox 68"/>
          <p:cNvSpPr txBox="1"/>
          <p:nvPr/>
        </p:nvSpPr>
        <p:spPr>
          <a:xfrm rot="5400000">
            <a:off x="417606" y="1063874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321354" y="1428260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 rot="5400000">
            <a:off x="321353" y="2047028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1409" y="1850235"/>
            <a:ext cx="6447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파일 경로</a:t>
            </a:r>
            <a:r>
              <a:rPr lang="en-US" altLang="ko-KR" sz="800" dirty="0" smtClean="0"/>
              <a:t>: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등록자</a:t>
            </a:r>
            <a:r>
              <a:rPr lang="en-US" altLang="ko-KR" sz="800" dirty="0" smtClean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 smtClean="0"/>
              <a:t>생성일자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smtClean="0"/>
              <a:t>업데이트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smtClean="0"/>
              <a:t>설명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</a:t>
            </a:r>
            <a:endParaRPr lang="en-US" altLang="ko-KR" sz="800" dirty="0"/>
          </a:p>
          <a:p>
            <a:endParaRPr lang="ko-KR" altLang="en-US" sz="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15636" y="1857110"/>
            <a:ext cx="3973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C:\Users\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돔팸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Desktop\</a:t>
            </a:r>
            <a:r>
              <a:rPr lang="en-US" altLang="ko-KR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CJHD_Alaska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\phase1\</a:t>
            </a:r>
            <a:r>
              <a:rPr lang="en-US" altLang="ko-KR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\provider\</a:t>
            </a:r>
            <a:r>
              <a:rPr lang="en-US" altLang="ko-KR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cjh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</a:t>
            </a:r>
            <a:r>
              <a:rPr lang="en-US" altLang="ko-KR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사원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**</a:t>
            </a: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2018-01-01 00:00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800" dirty="0" smtClean="0"/>
              <a:t>       </a:t>
            </a: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2018-01-01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00:00</a:t>
            </a: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8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035" y="1466263"/>
            <a:ext cx="526394" cy="208109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302" y="1460794"/>
            <a:ext cx="526394" cy="2081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718" y="1474989"/>
            <a:ext cx="833617" cy="23156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097578" y="1479260"/>
            <a:ext cx="453118" cy="156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618" y="1471485"/>
            <a:ext cx="161533" cy="205023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1371409" y="1778000"/>
            <a:ext cx="726967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1371409" y="3064316"/>
            <a:ext cx="726967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37796" y="461594"/>
            <a:ext cx="0" cy="63964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96"/>
          <p:cNvSpPr/>
          <p:nvPr/>
        </p:nvSpPr>
        <p:spPr>
          <a:xfrm>
            <a:off x="8753201" y="467294"/>
            <a:ext cx="146849" cy="475784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>
            <a:off x="8909677" y="461594"/>
            <a:ext cx="0" cy="63964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5400000">
            <a:off x="1842391" y="3254422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1452581" y="3500698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grpSp>
        <p:nvGrpSpPr>
          <p:cNvPr id="52" name="그룹 51"/>
          <p:cNvGrpSpPr/>
          <p:nvPr/>
        </p:nvGrpSpPr>
        <p:grpSpPr>
          <a:xfrm>
            <a:off x="2468009" y="3845771"/>
            <a:ext cx="1005773" cy="202313"/>
            <a:chOff x="1437245" y="1768779"/>
            <a:chExt cx="574544" cy="202313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1437245" y="1768779"/>
              <a:ext cx="574544" cy="2023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latinLnBrk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개씩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순서도: 병합 53"/>
            <p:cNvSpPr/>
            <p:nvPr/>
          </p:nvSpPr>
          <p:spPr bwMode="auto">
            <a:xfrm>
              <a:off x="1902193" y="1844310"/>
              <a:ext cx="64693" cy="47459"/>
            </a:xfrm>
            <a:prstGeom prst="flowChartMerge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 latinLnBrk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</a:pP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343549"/>
              </p:ext>
            </p:extLst>
          </p:nvPr>
        </p:nvGraphicFramePr>
        <p:xfrm>
          <a:off x="1392226" y="3484179"/>
          <a:ext cx="6336247" cy="5076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614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878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94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12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서비스명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관련 메뉴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 메뉴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사용여부 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9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사업자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알림</a:t>
                      </a: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쿠폰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54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33768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이벤트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4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선물하기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60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공지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4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NVOD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채널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 시청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채널 </a:t>
                      </a: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vod</a:t>
                      </a:r>
                      <a:endParaRPr lang="en-US" altLang="ko-KR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451">
                <a:tc>
                  <a:txBody>
                    <a:bodyPr/>
                    <a:lstStyle/>
                    <a:p>
                      <a:pPr algn="ctr"/>
                      <a:endParaRPr lang="ko-KR" altLang="en-US" sz="600" dirty="0"/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채널 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PIP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332585"/>
                  </a:ext>
                </a:extLst>
              </a:tr>
              <a:tr h="2354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번호로 채널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6270126"/>
                  </a:ext>
                </a:extLst>
              </a:tr>
              <a:tr h="2354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번호로 </a:t>
                      </a: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VOD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16124586"/>
                  </a:ext>
                </a:extLst>
              </a:tr>
              <a:tr h="289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방향트리거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3.3 4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상키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4794983"/>
                  </a:ext>
                </a:extLst>
              </a:tr>
              <a:tr h="2354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하키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4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좌키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4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우키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VOD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간편결제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리모컨 </a:t>
                      </a:r>
                      <a:r>
                        <a:rPr lang="ko-KR" altLang="en-US" sz="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핫키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451"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 smtClean="0"/>
                        <a:t>안내설정</a:t>
                      </a:r>
                      <a:endParaRPr lang="ko-KR" altLang="en-US" sz="600" dirty="0"/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35453479"/>
                  </a:ext>
                </a:extLst>
              </a:tr>
              <a:tr h="235451"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 smtClean="0"/>
                        <a:t>탐색</a:t>
                      </a:r>
                      <a:endParaRPr lang="ko-KR" altLang="en-US" sz="600" dirty="0"/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4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복합결제</a:t>
                      </a:r>
                      <a:endParaRPr lang="en-US" sz="6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600" dirty="0"/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TV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코인 충전</a:t>
                      </a:r>
                      <a:endParaRPr lang="en-US" sz="6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600" dirty="0"/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smtClean="0">
                          <a:solidFill>
                            <a:srgbClr val="22222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 ONE POINT</a:t>
                      </a:r>
                      <a:endParaRPr lang="en-US" sz="6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3.4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구매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 smtClean="0"/>
                        <a:t>나의 </a:t>
                      </a:r>
                      <a:r>
                        <a:rPr lang="en-US" altLang="ko-KR" sz="600" dirty="0" smtClean="0"/>
                        <a:t>TV</a:t>
                      </a:r>
                      <a:r>
                        <a:rPr lang="ko-KR" altLang="en-US" sz="600" dirty="0" smtClean="0"/>
                        <a:t>구매</a:t>
                      </a:r>
                      <a:endParaRPr lang="ko-KR" altLang="en-US" sz="600" dirty="0"/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TV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코인 충전</a:t>
                      </a:r>
                      <a:endParaRPr lang="en-US" sz="6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3.4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구매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 smtClean="0"/>
                        <a:t>나의 </a:t>
                      </a:r>
                      <a:r>
                        <a:rPr lang="en-US" altLang="ko-KR" sz="600" dirty="0" smtClean="0"/>
                        <a:t>TV </a:t>
                      </a:r>
                      <a:r>
                        <a:rPr lang="ko-KR" altLang="en-US" sz="600" dirty="0" smtClean="0"/>
                        <a:t>구매</a:t>
                      </a:r>
                      <a:endParaRPr lang="ko-KR" altLang="en-US" sz="600" dirty="0"/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059"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 err="1" smtClean="0"/>
                        <a:t>채털</a:t>
                      </a:r>
                      <a:r>
                        <a:rPr lang="ko-KR" altLang="en-US" sz="600" dirty="0" smtClean="0"/>
                        <a:t> 가이드</a:t>
                      </a:r>
                      <a:endParaRPr lang="ko-KR" altLang="en-US" sz="600" dirty="0"/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" name="사다리꼴 55"/>
          <p:cNvSpPr/>
          <p:nvPr/>
        </p:nvSpPr>
        <p:spPr>
          <a:xfrm>
            <a:off x="1448269" y="3296785"/>
            <a:ext cx="857080" cy="153677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SO</a:t>
            </a:r>
            <a:endParaRPr lang="ko-KR" altLang="en-US" sz="800" dirty="0"/>
          </a:p>
        </p:txBody>
      </p:sp>
      <p:sp>
        <p:nvSpPr>
          <p:cNvPr id="57" name="사다리꼴 56"/>
          <p:cNvSpPr/>
          <p:nvPr/>
        </p:nvSpPr>
        <p:spPr>
          <a:xfrm>
            <a:off x="2303391" y="3296785"/>
            <a:ext cx="857080" cy="153677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image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사다리꼴 58"/>
          <p:cNvSpPr/>
          <p:nvPr/>
        </p:nvSpPr>
        <p:spPr>
          <a:xfrm>
            <a:off x="3140306" y="3304567"/>
            <a:ext cx="857080" cy="153677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service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>
            <a:spLocks/>
          </p:cNvSpPr>
          <p:nvPr/>
        </p:nvSpPr>
        <p:spPr bwMode="auto">
          <a:xfrm>
            <a:off x="3218189" y="330569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19167" y="1779279"/>
            <a:ext cx="2952020" cy="1302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819639" y="3703708"/>
            <a:ext cx="2834753" cy="3144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4" descr="pencil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39" y="1798048"/>
            <a:ext cx="162889" cy="16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pencil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58" y="3642306"/>
            <a:ext cx="162889" cy="16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785811" y="3723750"/>
            <a:ext cx="939587" cy="3133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4" descr="pencil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948" y="3633760"/>
            <a:ext cx="162889" cy="16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타원 63"/>
          <p:cNvSpPr>
            <a:spLocks/>
          </p:cNvSpPr>
          <p:nvPr/>
        </p:nvSpPr>
        <p:spPr bwMode="auto">
          <a:xfrm>
            <a:off x="5790473" y="363043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465270" y="3089954"/>
            <a:ext cx="726967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>
            <a:spLocks/>
          </p:cNvSpPr>
          <p:nvPr/>
        </p:nvSpPr>
        <p:spPr bwMode="auto">
          <a:xfrm>
            <a:off x="6884334" y="365607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627837" y="5153114"/>
            <a:ext cx="17127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520015" y="4965107"/>
            <a:ext cx="1169767" cy="974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9520015" y="5293510"/>
            <a:ext cx="1169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9537106" y="5618250"/>
            <a:ext cx="1169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10405468" y="4982543"/>
            <a:ext cx="262532" cy="29064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34941" y="5009699"/>
            <a:ext cx="675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사용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734941" y="5344979"/>
            <a:ext cx="675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사용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734941" y="5644699"/>
            <a:ext cx="675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미사용</a:t>
            </a:r>
            <a:endParaRPr lang="ko-KR" altLang="en-US" sz="1050" dirty="0" smtClean="0"/>
          </a:p>
        </p:txBody>
      </p:sp>
      <p:sp>
        <p:nvSpPr>
          <p:cNvPr id="22" name="이등변 삼각형 21"/>
          <p:cNvSpPr/>
          <p:nvPr/>
        </p:nvSpPr>
        <p:spPr>
          <a:xfrm flipV="1">
            <a:off x="10461955" y="5082146"/>
            <a:ext cx="152400" cy="91440"/>
          </a:xfrm>
          <a:prstGeom prst="triangl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제목 2"/>
          <p:cNvSpPr txBox="1">
            <a:spLocks/>
          </p:cNvSpPr>
          <p:nvPr/>
        </p:nvSpPr>
        <p:spPr>
          <a:xfrm>
            <a:off x="4871864" y="-1"/>
            <a:ext cx="3586336" cy="219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성향 투자정보</a:t>
            </a:r>
          </a:p>
        </p:txBody>
      </p:sp>
      <p:sp>
        <p:nvSpPr>
          <p:cNvPr id="143" name="제목 2"/>
          <p:cNvSpPr txBox="1">
            <a:spLocks/>
          </p:cNvSpPr>
          <p:nvPr/>
        </p:nvSpPr>
        <p:spPr>
          <a:xfrm>
            <a:off x="4871864" y="242725"/>
            <a:ext cx="3586336" cy="21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dirty="0"/>
              <a:t>투자정보 </a:t>
            </a: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386554"/>
              </p:ext>
            </p:extLst>
          </p:nvPr>
        </p:nvGraphicFramePr>
        <p:xfrm>
          <a:off x="9127775" y="615549"/>
          <a:ext cx="2780625" cy="160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270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783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8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DescriptSOn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6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indent="0" algn="ctr" latinLnBrk="0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SO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 중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경로를 지정하는 요소와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Service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항목을 제외한 요소의 리스트입니다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5673">
                <a:tc>
                  <a:txBody>
                    <a:bodyPr/>
                    <a:lstStyle/>
                    <a:p>
                      <a:pPr marL="0" indent="0" algn="ctr" latinLnBrk="0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최초 파일을 등록할 때 지정한 경로에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provider.js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파일이 생성됩니다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673">
                <a:tc>
                  <a:txBody>
                    <a:bodyPr/>
                    <a:lstStyle/>
                    <a:p>
                      <a:pPr marL="0" indent="0" algn="ctr" latinLnBrk="0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경로가 지정 되어있지 않은 파일의 경우에는 경로를 추가하는 팝업이 생성됩니다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85660" y="34943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돔팸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ADMIN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관리툴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78785" y="275576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831934" y="34943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SO</a:t>
            </a:r>
            <a:r>
              <a:rPr lang="ko-KR" altLang="en-US" sz="1100" smtClean="0">
                <a:solidFill>
                  <a:schemeClr val="tx1"/>
                </a:solidFill>
              </a:rPr>
              <a:t>관리 </a:t>
            </a:r>
            <a:r>
              <a:rPr lang="ko-KR" altLang="en-US" sz="1100" dirty="0" smtClean="0">
                <a:solidFill>
                  <a:schemeClr val="tx1"/>
                </a:solidFill>
              </a:rPr>
              <a:t>목록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미리보기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6385" y="296202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816864" y="282452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5660" y="275575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Ver.1.0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20251" y="275576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홈</a:t>
            </a:r>
            <a:r>
              <a:rPr lang="en-US" altLang="ko-KR" sz="1100" dirty="0" smtClean="0">
                <a:solidFill>
                  <a:schemeClr val="tx1"/>
                </a:solidFill>
              </a:rPr>
              <a:t> &gt; SO</a:t>
            </a:r>
            <a:r>
              <a:rPr lang="ko-KR" altLang="en-US" sz="1100" smtClean="0">
                <a:solidFill>
                  <a:schemeClr val="tx1"/>
                </a:solidFill>
              </a:rPr>
              <a:t>관리 </a:t>
            </a:r>
            <a:r>
              <a:rPr lang="ko-KR" altLang="en-US" sz="1100" dirty="0" smtClean="0">
                <a:solidFill>
                  <a:schemeClr val="tx1"/>
                </a:solidFill>
              </a:rPr>
              <a:t>목록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미리보기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7" y="467294"/>
            <a:ext cx="8692328" cy="359569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826860"/>
            <a:ext cx="1278785" cy="6030348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defRPr sz="8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250" y="867894"/>
            <a:ext cx="1065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SO </a:t>
            </a:r>
            <a:r>
              <a:rPr lang="ko-KR" altLang="en-US" sz="800" dirty="0" smtClean="0"/>
              <a:t>관리 목록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HCN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hcn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SK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</a:t>
            </a:r>
            <a:r>
              <a:rPr lang="en-US" altLang="ko-KR" sz="800" dirty="0" smtClean="0"/>
              <a:t> _</a:t>
            </a:r>
            <a:r>
              <a:rPr lang="en-US" altLang="ko-KR" sz="800" dirty="0" err="1" smtClean="0"/>
              <a:t>IOT_tv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sk_magic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sk_school_app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CJ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cj</a:t>
            </a:r>
            <a:endParaRPr lang="en-US" altLang="ko-KR" sz="800" dirty="0" smtClean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807416" y="817598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2876" y="539355"/>
            <a:ext cx="1421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mtClean="0">
                <a:latin typeface="+mn-ea"/>
              </a:rPr>
              <a:t>Domfam </a:t>
            </a:r>
            <a:r>
              <a:rPr lang="en-US" altLang="ko-KR" sz="800" b="1" dirty="0" smtClean="0">
                <a:latin typeface="+mn-ea"/>
              </a:rPr>
              <a:t>Admin </a:t>
            </a:r>
            <a:r>
              <a:rPr lang="en-US" altLang="ko-KR" sz="800" b="1" dirty="0">
                <a:latin typeface="+mn-ea"/>
              </a:rPr>
              <a:t>page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6" y="6483303"/>
            <a:ext cx="1065654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SO</a:t>
            </a:r>
            <a:r>
              <a:rPr lang="ko-KR" altLang="en-US" sz="800" smtClean="0">
                <a:solidFill>
                  <a:schemeClr val="bg1"/>
                </a:solidFill>
              </a:rPr>
              <a:t>관리 </a:t>
            </a:r>
            <a:r>
              <a:rPr lang="en-US" altLang="ko-KR" sz="800" dirty="0" smtClean="0">
                <a:solidFill>
                  <a:schemeClr val="bg1"/>
                </a:solidFill>
              </a:rPr>
              <a:t>+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1426574" y="1723344"/>
          <a:ext cx="7093865" cy="334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21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6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924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8662">
                  <a:extLst>
                    <a:ext uri="{9D8B030D-6E8A-4147-A177-3AD203B41FA5}">
                      <a16:colId xmlns="" xmlns:a16="http://schemas.microsoft.com/office/drawing/2014/main" val="3668368515"/>
                    </a:ext>
                  </a:extLst>
                </a:gridCol>
                <a:gridCol w="516039">
                  <a:extLst>
                    <a:ext uri="{9D8B030D-6E8A-4147-A177-3AD203B41FA5}">
                      <a16:colId xmlns="" xmlns:a16="http://schemas.microsoft.com/office/drawing/2014/main" val="3165815701"/>
                    </a:ext>
                  </a:extLst>
                </a:gridCol>
                <a:gridCol w="516039">
                  <a:extLst>
                    <a:ext uri="{9D8B030D-6E8A-4147-A177-3AD203B41FA5}">
                      <a16:colId xmlns="" xmlns:a16="http://schemas.microsoft.com/office/drawing/2014/main" val="351252844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분류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수정일 ▼ 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1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미리보기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내보내기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삭제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SK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sk_IOT_tv</a:t>
                      </a:r>
                      <a:endParaRPr lang="en-US" altLang="ko-KR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sk_magic</a:t>
                      </a:r>
                      <a:endParaRPr lang="ko-KR" altLang="en-US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sk_school_app</a:t>
                      </a:r>
                      <a:endParaRPr lang="ko-KR" altLang="en-US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24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CJ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cj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smtClean="0"/>
                        <a:t>_helloTV</a:t>
                      </a:r>
                      <a:endParaRPr lang="ko-KR" altLang="en-US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지역 방송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jcn</a:t>
                      </a:r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대학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smtClean="0"/>
                        <a:t>seoul_univ</a:t>
                      </a:r>
                      <a:endParaRPr lang="ko-KR" altLang="en-US" sz="800" dirty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332585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jeju_univ</a:t>
                      </a:r>
                      <a:endParaRPr lang="ko-KR" altLang="en-US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6270126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16124586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4794983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3545347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92226" y="932601"/>
            <a:ext cx="3485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[SKB] SO </a:t>
            </a:r>
            <a:r>
              <a:rPr lang="ko-KR" altLang="en-US" sz="1600" dirty="0" smtClean="0"/>
              <a:t>관리목록</a:t>
            </a:r>
          </a:p>
        </p:txBody>
      </p:sp>
      <p:sp>
        <p:nvSpPr>
          <p:cNvPr id="69" name="TextBox 68"/>
          <p:cNvSpPr txBox="1"/>
          <p:nvPr/>
        </p:nvSpPr>
        <p:spPr>
          <a:xfrm rot="5400000">
            <a:off x="417606" y="1063874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321354" y="1428260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 rot="5400000">
            <a:off x="321353" y="2047028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455700" y="5185733"/>
            <a:ext cx="1065654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수정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433035" y="1408947"/>
            <a:ext cx="574544" cy="202313"/>
            <a:chOff x="1437245" y="1768779"/>
            <a:chExt cx="574544" cy="202313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1437245" y="1768779"/>
              <a:ext cx="574544" cy="2023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latinLnBrk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개씩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순서도: 병합 74"/>
            <p:cNvSpPr/>
            <p:nvPr/>
          </p:nvSpPr>
          <p:spPr bwMode="auto">
            <a:xfrm>
              <a:off x="1902193" y="1844310"/>
              <a:ext cx="64693" cy="47459"/>
            </a:xfrm>
            <a:prstGeom prst="flowChartMerge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 latinLnBrk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</a:pP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6" name="Pagination"/>
          <p:cNvGrpSpPr/>
          <p:nvPr/>
        </p:nvGrpSpPr>
        <p:grpSpPr>
          <a:xfrm>
            <a:off x="4184724" y="5401177"/>
            <a:ext cx="1121025" cy="166124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77" name="Previous"/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78" name="Page 1"/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9" name="Page 2"/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80" name="Page 3"/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81" name="Page 4"/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82" name="Page 5"/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83" name="Next"/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타원 84"/>
          <p:cNvSpPr>
            <a:spLocks/>
          </p:cNvSpPr>
          <p:nvPr/>
        </p:nvSpPr>
        <p:spPr bwMode="auto">
          <a:xfrm>
            <a:off x="7516239" y="522145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8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2056495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2364733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2672971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2981209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3289447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3597685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3905921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2083545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2391783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2700021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3008259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3316497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3624735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3932972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2072376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2381409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2690442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2999475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3308508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3617541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3926576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6289840" y="5185733"/>
            <a:ext cx="1065654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117" name="타원 116"/>
          <p:cNvSpPr>
            <a:spLocks/>
          </p:cNvSpPr>
          <p:nvPr/>
        </p:nvSpPr>
        <p:spPr bwMode="auto">
          <a:xfrm>
            <a:off x="6301660" y="522145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78885" y="440011"/>
            <a:ext cx="4848675" cy="61918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7615299" y="432581"/>
            <a:ext cx="0" cy="619928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7651330" y="438281"/>
            <a:ext cx="143834" cy="5893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85272" y="702922"/>
            <a:ext cx="1356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[SKB] SK_IOT_TV</a:t>
            </a:r>
            <a:endParaRPr lang="ko-KR" altLang="en-US" sz="1000" dirty="0" smtClean="0"/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/>
          </p:nvPr>
        </p:nvGraphicFramePr>
        <p:xfrm>
          <a:off x="3087188" y="1298101"/>
          <a:ext cx="4165665" cy="5067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4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62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675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14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4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분류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목록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입력 값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수정일 ▼ 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Privider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companyName</a:t>
                      </a:r>
                      <a:endParaRPr lang="en-US" altLang="ko-KR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CJ Hello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5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sp</a:t>
                      </a:r>
                      <a:endParaRPr lang="ko-KR" altLang="en-US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CJH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5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Biz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serverIpLiveBiz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http://10.10.78.66:18080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59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X-Client-App-Key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9CQQR9V1UHJF87PMRUOD6JSLG4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51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flagBiz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CJHV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51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UI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serverIpLiveUi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http://10.10.78.66:18080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332585"/>
                  </a:ext>
                </a:extLst>
              </a:tr>
              <a:tr h="2951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flagUi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CJHV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6270126"/>
                  </a:ext>
                </a:extLst>
              </a:tr>
              <a:tr h="295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serverIpLiveData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http://10.10.78.66:18080/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16124586"/>
                  </a:ext>
                </a:extLst>
              </a:tr>
              <a:tr h="2951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flagData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CJHV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4794983"/>
                  </a:ext>
                </a:extLst>
              </a:tr>
              <a:tr h="295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search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serverIpLiveSearch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http://10.10.78.66:18080/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flagData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CJHV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MGW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serverIpMGW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http://10.10.69.140:2080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flagMgw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CJHV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22222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token</a:t>
                      </a:r>
                      <a:endParaRPr lang="en-US" sz="8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smtClean="0">
                          <a:solidFill>
                            <a:srgbClr val="22222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token</a:t>
                      </a:r>
                      <a:endParaRPr lang="en-US" sz="8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20.10.10.0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35453479"/>
                  </a:ext>
                </a:extLst>
              </a:tr>
              <a:tr h="295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22222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srcPath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provider/cjh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en-US" sz="8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sBiTxt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헬로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사다리꼴 15"/>
          <p:cNvSpPr/>
          <p:nvPr/>
        </p:nvSpPr>
        <p:spPr>
          <a:xfrm>
            <a:off x="3137819" y="1134566"/>
            <a:ext cx="489604" cy="153677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SO</a:t>
            </a:r>
            <a:endParaRPr lang="ko-KR" altLang="en-US" sz="800" dirty="0"/>
          </a:p>
        </p:txBody>
      </p:sp>
      <p:sp>
        <p:nvSpPr>
          <p:cNvPr id="88" name="사다리꼴 87"/>
          <p:cNvSpPr/>
          <p:nvPr/>
        </p:nvSpPr>
        <p:spPr>
          <a:xfrm>
            <a:off x="3653458" y="1134566"/>
            <a:ext cx="489604" cy="153677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image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사다리꼴 88"/>
          <p:cNvSpPr/>
          <p:nvPr/>
        </p:nvSpPr>
        <p:spPr>
          <a:xfrm>
            <a:off x="4182848" y="1134566"/>
            <a:ext cx="489604" cy="153677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service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22442" y="6483303"/>
            <a:ext cx="703324" cy="21544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내보내기</a:t>
            </a:r>
            <a:endParaRPr lang="ko-KR" altLang="en-US" sz="8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5326380" y="6483303"/>
            <a:ext cx="703324" cy="21544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2890747" y="6640008"/>
            <a:ext cx="5097780" cy="168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>
            <a:spLocks/>
          </p:cNvSpPr>
          <p:nvPr/>
        </p:nvSpPr>
        <p:spPr bwMode="auto">
          <a:xfrm>
            <a:off x="3148473" y="111498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타원 59"/>
          <p:cNvSpPr>
            <a:spLocks/>
          </p:cNvSpPr>
          <p:nvPr/>
        </p:nvSpPr>
        <p:spPr bwMode="auto">
          <a:xfrm>
            <a:off x="4334586" y="6504839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157156" y="3598835"/>
            <a:ext cx="2446020" cy="11789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9220200" y="3709146"/>
            <a:ext cx="222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내보내기 경로지정</a:t>
            </a:r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ko-KR" altLang="en-US" sz="8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9845481" y="4392773"/>
            <a:ext cx="595035" cy="215444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내보내기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556152" y="4392773"/>
            <a:ext cx="389850" cy="215444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취소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9314491" y="4043591"/>
            <a:ext cx="2126085" cy="17906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0885541" y="4043666"/>
            <a:ext cx="554420" cy="1790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찾아보기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401300" y="5036820"/>
            <a:ext cx="0" cy="328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9157156" y="5442875"/>
            <a:ext cx="2446020" cy="11789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9443632" y="5834795"/>
            <a:ext cx="222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해당 경로에 파일을 내보내시겠습니까</a:t>
            </a:r>
            <a:r>
              <a:rPr lang="en-US" altLang="ko-KR" sz="800" dirty="0" smtClean="0"/>
              <a:t>?</a:t>
            </a:r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ko-KR" altLang="en-US" sz="800" dirty="0" smtClean="0"/>
          </a:p>
        </p:txBody>
      </p:sp>
      <p:sp>
        <p:nvSpPr>
          <p:cNvPr id="121" name="TextBox 120"/>
          <p:cNvSpPr txBox="1"/>
          <p:nvPr/>
        </p:nvSpPr>
        <p:spPr>
          <a:xfrm>
            <a:off x="9942724" y="6225982"/>
            <a:ext cx="389850" cy="215444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확인</a:t>
            </a:r>
            <a:endParaRPr lang="ko-KR" altLang="en-US" sz="800" dirty="0" smtClean="0"/>
          </a:p>
        </p:txBody>
      </p:sp>
      <p:sp>
        <p:nvSpPr>
          <p:cNvPr id="122" name="TextBox 121"/>
          <p:cNvSpPr txBox="1"/>
          <p:nvPr/>
        </p:nvSpPr>
        <p:spPr>
          <a:xfrm>
            <a:off x="10499079" y="6225982"/>
            <a:ext cx="389850" cy="215444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취소</a:t>
            </a:r>
          </a:p>
        </p:txBody>
      </p:sp>
      <p:sp>
        <p:nvSpPr>
          <p:cNvPr id="84" name="타원 83"/>
          <p:cNvSpPr>
            <a:spLocks/>
          </p:cNvSpPr>
          <p:nvPr/>
        </p:nvSpPr>
        <p:spPr bwMode="auto">
          <a:xfrm>
            <a:off x="9092092" y="3720779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2-2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41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제목 2"/>
          <p:cNvSpPr txBox="1">
            <a:spLocks/>
          </p:cNvSpPr>
          <p:nvPr/>
        </p:nvSpPr>
        <p:spPr>
          <a:xfrm>
            <a:off x="4871864" y="-1"/>
            <a:ext cx="3586336" cy="219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성향 투자정보</a:t>
            </a:r>
          </a:p>
        </p:txBody>
      </p:sp>
      <p:sp>
        <p:nvSpPr>
          <p:cNvPr id="143" name="제목 2"/>
          <p:cNvSpPr txBox="1">
            <a:spLocks/>
          </p:cNvSpPr>
          <p:nvPr/>
        </p:nvSpPr>
        <p:spPr>
          <a:xfrm>
            <a:off x="4871864" y="242725"/>
            <a:ext cx="3586336" cy="21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dirty="0"/>
              <a:t>투자정보 </a:t>
            </a: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26204"/>
              </p:ext>
            </p:extLst>
          </p:nvPr>
        </p:nvGraphicFramePr>
        <p:xfrm>
          <a:off x="9127775" y="615549"/>
          <a:ext cx="2780625" cy="160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270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783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8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DescriptSOn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6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indent="0" algn="ctr" latinLnBrk="0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경로를 지정하는 요소들의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리시트를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따로 지정한 탭입니다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5673">
                <a:tc>
                  <a:txBody>
                    <a:bodyPr/>
                    <a:lstStyle/>
                    <a:p>
                      <a:pPr marL="0" indent="0" algn="ctr" latinLnBrk="0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최초 파일을 등록할 때 지정한 경로에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provider.js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파일이 생성됩니다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673">
                <a:tc>
                  <a:txBody>
                    <a:bodyPr/>
                    <a:lstStyle/>
                    <a:p>
                      <a:pPr marL="0" indent="0" algn="ctr" latinLnBrk="0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경로가 지정 되어있지 않은 파일의 경우에는 경로를 추가하는 팝업이 생성됩니다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85660" y="34943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돔팸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ADMIN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관리툴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78785" y="275576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679327" y="41648"/>
            <a:ext cx="1838351" cy="177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이미지 관리 탭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미리보기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6385" y="296202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635971" y="289739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5660" y="275575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Ver.1.0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81952" y="257892"/>
            <a:ext cx="3212911" cy="185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홈</a:t>
            </a:r>
            <a:r>
              <a:rPr lang="en-US" altLang="ko-KR" sz="1100" dirty="0">
                <a:solidFill>
                  <a:schemeClr val="tx1"/>
                </a:solidFill>
              </a:rPr>
              <a:t> &gt; </a:t>
            </a:r>
            <a:r>
              <a:rPr lang="en-US" altLang="ko-KR" sz="1100" dirty="0" smtClean="0">
                <a:solidFill>
                  <a:schemeClr val="tx1"/>
                </a:solidFill>
              </a:rPr>
              <a:t>SO</a:t>
            </a:r>
            <a:r>
              <a:rPr lang="ko-KR" altLang="en-US" sz="1100" smtClean="0">
                <a:solidFill>
                  <a:schemeClr val="tx1"/>
                </a:solidFill>
              </a:rPr>
              <a:t>관리 </a:t>
            </a:r>
            <a:r>
              <a:rPr lang="ko-KR" altLang="en-US" sz="1100" dirty="0">
                <a:solidFill>
                  <a:schemeClr val="tx1"/>
                </a:solidFill>
              </a:rPr>
              <a:t>목록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  <a:r>
              <a:rPr lang="ko-KR" altLang="en-US" sz="1100" dirty="0" smtClean="0">
                <a:solidFill>
                  <a:schemeClr val="tx1"/>
                </a:solidFill>
              </a:rPr>
              <a:t>이미지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미리보기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7" y="467294"/>
            <a:ext cx="8692328" cy="359569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826860"/>
            <a:ext cx="1278785" cy="6030348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defRPr sz="8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250" y="867894"/>
            <a:ext cx="1065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SO </a:t>
            </a:r>
            <a:r>
              <a:rPr lang="ko-KR" altLang="en-US" sz="800" dirty="0" smtClean="0"/>
              <a:t>관리 목록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HCN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hcn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SK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</a:t>
            </a:r>
            <a:r>
              <a:rPr lang="en-US" altLang="ko-KR" sz="800" dirty="0" smtClean="0"/>
              <a:t> _</a:t>
            </a:r>
            <a:r>
              <a:rPr lang="en-US" altLang="ko-KR" sz="800" dirty="0" err="1" smtClean="0"/>
              <a:t>IOT_tv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sk_magic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sk_school_app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CJ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cj</a:t>
            </a:r>
            <a:endParaRPr lang="en-US" altLang="ko-KR" sz="800" dirty="0" smtClean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807416" y="817598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2876" y="539355"/>
            <a:ext cx="1421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mtClean="0">
                <a:latin typeface="+mn-ea"/>
              </a:rPr>
              <a:t>Domfam </a:t>
            </a:r>
            <a:r>
              <a:rPr lang="en-US" altLang="ko-KR" sz="800" b="1" dirty="0" smtClean="0">
                <a:latin typeface="+mn-ea"/>
              </a:rPr>
              <a:t>Admin </a:t>
            </a:r>
            <a:r>
              <a:rPr lang="en-US" altLang="ko-KR" sz="800" b="1" dirty="0">
                <a:latin typeface="+mn-ea"/>
              </a:rPr>
              <a:t>page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6" y="6483303"/>
            <a:ext cx="1065654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SO</a:t>
            </a:r>
            <a:r>
              <a:rPr lang="ko-KR" altLang="en-US" sz="800" smtClean="0">
                <a:solidFill>
                  <a:schemeClr val="bg1"/>
                </a:solidFill>
              </a:rPr>
              <a:t>관리 </a:t>
            </a:r>
            <a:r>
              <a:rPr lang="en-US" altLang="ko-KR" sz="800" dirty="0" smtClean="0">
                <a:solidFill>
                  <a:schemeClr val="bg1"/>
                </a:solidFill>
              </a:rPr>
              <a:t>+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1426574" y="1723344"/>
          <a:ext cx="7093865" cy="334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21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6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924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8662">
                  <a:extLst>
                    <a:ext uri="{9D8B030D-6E8A-4147-A177-3AD203B41FA5}">
                      <a16:colId xmlns="" xmlns:a16="http://schemas.microsoft.com/office/drawing/2014/main" val="3668368515"/>
                    </a:ext>
                  </a:extLst>
                </a:gridCol>
                <a:gridCol w="516039">
                  <a:extLst>
                    <a:ext uri="{9D8B030D-6E8A-4147-A177-3AD203B41FA5}">
                      <a16:colId xmlns="" xmlns:a16="http://schemas.microsoft.com/office/drawing/2014/main" val="3165815701"/>
                    </a:ext>
                  </a:extLst>
                </a:gridCol>
                <a:gridCol w="516039">
                  <a:extLst>
                    <a:ext uri="{9D8B030D-6E8A-4147-A177-3AD203B41FA5}">
                      <a16:colId xmlns="" xmlns:a16="http://schemas.microsoft.com/office/drawing/2014/main" val="351252844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분류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수정일 ▼ 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1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미리보기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내보내기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삭제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SK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sk_IOT_tv</a:t>
                      </a:r>
                      <a:endParaRPr lang="en-US" altLang="ko-KR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sk_magic</a:t>
                      </a:r>
                      <a:endParaRPr lang="ko-KR" altLang="en-US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sk_school_app</a:t>
                      </a:r>
                      <a:endParaRPr lang="ko-KR" altLang="en-US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24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CJ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cj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smtClean="0"/>
                        <a:t>_helloTV</a:t>
                      </a:r>
                      <a:endParaRPr lang="ko-KR" altLang="en-US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지역 방송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jcn</a:t>
                      </a:r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대학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smtClean="0"/>
                        <a:t>seoul_univ</a:t>
                      </a:r>
                      <a:endParaRPr lang="ko-KR" altLang="en-US" sz="800" dirty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332585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jeju_univ</a:t>
                      </a:r>
                      <a:endParaRPr lang="ko-KR" altLang="en-US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6270126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16124586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4794983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3545347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92226" y="932601"/>
            <a:ext cx="3485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[SKB] SO </a:t>
            </a:r>
            <a:r>
              <a:rPr lang="ko-KR" altLang="en-US" sz="1600" dirty="0" smtClean="0"/>
              <a:t>관리목록</a:t>
            </a:r>
          </a:p>
        </p:txBody>
      </p:sp>
      <p:sp>
        <p:nvSpPr>
          <p:cNvPr id="69" name="TextBox 68"/>
          <p:cNvSpPr txBox="1"/>
          <p:nvPr/>
        </p:nvSpPr>
        <p:spPr>
          <a:xfrm rot="5400000">
            <a:off x="417606" y="1063874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321354" y="1428260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 rot="5400000">
            <a:off x="321353" y="2047028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455700" y="5185733"/>
            <a:ext cx="1065654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수정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433035" y="1408947"/>
            <a:ext cx="574544" cy="202313"/>
            <a:chOff x="1437245" y="1768779"/>
            <a:chExt cx="574544" cy="202313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1437245" y="1768779"/>
              <a:ext cx="574544" cy="2023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latinLnBrk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개씩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순서도: 병합 74"/>
            <p:cNvSpPr/>
            <p:nvPr/>
          </p:nvSpPr>
          <p:spPr bwMode="auto">
            <a:xfrm>
              <a:off x="1902193" y="1844310"/>
              <a:ext cx="64693" cy="47459"/>
            </a:xfrm>
            <a:prstGeom prst="flowChartMerge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 latinLnBrk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</a:pP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6" name="Pagination"/>
          <p:cNvGrpSpPr/>
          <p:nvPr/>
        </p:nvGrpSpPr>
        <p:grpSpPr>
          <a:xfrm>
            <a:off x="4184724" y="5401177"/>
            <a:ext cx="1121025" cy="166124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77" name="Previous"/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78" name="Page 1"/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9" name="Page 2"/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80" name="Page 3"/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81" name="Page 4"/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82" name="Page 5"/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83" name="Next"/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타원 84"/>
          <p:cNvSpPr>
            <a:spLocks/>
          </p:cNvSpPr>
          <p:nvPr/>
        </p:nvSpPr>
        <p:spPr bwMode="auto">
          <a:xfrm>
            <a:off x="7516239" y="522145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8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2056495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2364733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2672971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2981209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3289447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3597685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3905921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2083545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2391783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2700021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3008259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3316497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3624735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3932972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2072376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2381409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2690442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2999475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3308508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3617541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3926576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6289840" y="5185733"/>
            <a:ext cx="1065654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117" name="타원 116"/>
          <p:cNvSpPr>
            <a:spLocks/>
          </p:cNvSpPr>
          <p:nvPr/>
        </p:nvSpPr>
        <p:spPr bwMode="auto">
          <a:xfrm>
            <a:off x="6301660" y="522145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78885" y="440011"/>
            <a:ext cx="4848675" cy="61918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7615299" y="432581"/>
            <a:ext cx="0" cy="619928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7651163" y="438281"/>
            <a:ext cx="152549" cy="618349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17215" y="761940"/>
            <a:ext cx="1356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[SKB] </a:t>
            </a:r>
            <a:r>
              <a:rPr lang="en-US" altLang="ko-KR" sz="800" dirty="0" smtClean="0"/>
              <a:t> SK_IOT_TV</a:t>
            </a:r>
            <a:endParaRPr lang="ko-KR" altLang="en-US" sz="800" dirty="0" smtClean="0"/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244680"/>
              </p:ext>
            </p:extLst>
          </p:nvPr>
        </p:nvGraphicFramePr>
        <p:xfrm>
          <a:off x="3087188" y="1298101"/>
          <a:ext cx="4165665" cy="4614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4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62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675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14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4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분류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목록 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경로 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미리보기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IMAGE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serverImg</a:t>
                      </a:r>
                      <a:endParaRPr lang="en-US" altLang="ko-KR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img/common/default_img/img_default_poster_220_316.png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serverLogo</a:t>
                      </a:r>
                      <a:endParaRPr lang="ko-KR" altLang="en-US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img/common/default_img/img_default_poster_220_220.png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serverThumbnail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''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default image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defaultPoster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img/common/default_img/img_default_poster_220_316.png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defaultPosterSquare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img/common/default_img/img_default_poster_220_220.png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defaultPromotSOn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''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defaultThumbnail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img/common/default_img/img_default_thumbnail_355_200.png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 smtClean="0">
                          <a:solidFill>
                            <a:srgbClr val="22222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defaultThumbnailPromotSOn</a:t>
                      </a:r>
                      <a:endParaRPr lang="en-US" sz="8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img/common/default_img/img_default_thumbnail_line.png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35453479"/>
                  </a:ext>
                </a:extLst>
              </a:tr>
            </a:tbl>
          </a:graphicData>
        </a:graphic>
      </p:graphicFrame>
      <p:sp>
        <p:nvSpPr>
          <p:cNvPr id="16" name="사다리꼴 15"/>
          <p:cNvSpPr/>
          <p:nvPr/>
        </p:nvSpPr>
        <p:spPr>
          <a:xfrm>
            <a:off x="3137819" y="1134566"/>
            <a:ext cx="489604" cy="153677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SO</a:t>
            </a:r>
            <a:endParaRPr lang="ko-KR" altLang="en-US" sz="800" dirty="0"/>
          </a:p>
        </p:txBody>
      </p:sp>
      <p:sp>
        <p:nvSpPr>
          <p:cNvPr id="88" name="사다리꼴 87"/>
          <p:cNvSpPr/>
          <p:nvPr/>
        </p:nvSpPr>
        <p:spPr>
          <a:xfrm>
            <a:off x="3676318" y="1134566"/>
            <a:ext cx="489604" cy="153677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image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사다리꼴 88"/>
          <p:cNvSpPr/>
          <p:nvPr/>
        </p:nvSpPr>
        <p:spPr>
          <a:xfrm>
            <a:off x="4182848" y="1134566"/>
            <a:ext cx="489604" cy="153677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service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64412" y="6118260"/>
            <a:ext cx="703324" cy="21544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내보내기</a:t>
            </a:r>
            <a:endParaRPr lang="ko-KR" altLang="en-US" sz="8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5368350" y="6118260"/>
            <a:ext cx="703324" cy="21544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2890747" y="6640008"/>
            <a:ext cx="5097780" cy="168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>
            <a:spLocks/>
          </p:cNvSpPr>
          <p:nvPr/>
        </p:nvSpPr>
        <p:spPr bwMode="auto">
          <a:xfrm>
            <a:off x="3582483" y="1135699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타원 59"/>
          <p:cNvSpPr>
            <a:spLocks/>
          </p:cNvSpPr>
          <p:nvPr/>
        </p:nvSpPr>
        <p:spPr bwMode="auto">
          <a:xfrm>
            <a:off x="4521891" y="620241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157156" y="3598835"/>
            <a:ext cx="2446020" cy="11789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9220200" y="3709146"/>
            <a:ext cx="222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내보내기 경로지정</a:t>
            </a:r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ko-KR" altLang="en-US" sz="8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9845481" y="4392773"/>
            <a:ext cx="595035" cy="215444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내보내기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556152" y="4392773"/>
            <a:ext cx="389850" cy="215444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취소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9314491" y="4043591"/>
            <a:ext cx="2126085" cy="17906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0885541" y="4043666"/>
            <a:ext cx="554420" cy="1790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찾아보기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401300" y="5036820"/>
            <a:ext cx="0" cy="328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9157156" y="5442875"/>
            <a:ext cx="2446020" cy="11789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9443632" y="5834795"/>
            <a:ext cx="222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해당 경로에 파일을 내보내시겠습니까</a:t>
            </a:r>
            <a:r>
              <a:rPr lang="en-US" altLang="ko-KR" sz="800" dirty="0" smtClean="0"/>
              <a:t>?</a:t>
            </a:r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ko-KR" altLang="en-US" sz="800" dirty="0" smtClean="0"/>
          </a:p>
        </p:txBody>
      </p:sp>
      <p:sp>
        <p:nvSpPr>
          <p:cNvPr id="121" name="TextBox 120"/>
          <p:cNvSpPr txBox="1"/>
          <p:nvPr/>
        </p:nvSpPr>
        <p:spPr>
          <a:xfrm>
            <a:off x="9942724" y="6225982"/>
            <a:ext cx="389850" cy="215444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확인</a:t>
            </a:r>
            <a:endParaRPr lang="ko-KR" altLang="en-US" sz="800" dirty="0" smtClean="0"/>
          </a:p>
        </p:txBody>
      </p:sp>
      <p:sp>
        <p:nvSpPr>
          <p:cNvPr id="122" name="TextBox 121"/>
          <p:cNvSpPr txBox="1"/>
          <p:nvPr/>
        </p:nvSpPr>
        <p:spPr>
          <a:xfrm>
            <a:off x="10499079" y="6225982"/>
            <a:ext cx="389850" cy="215444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취소</a:t>
            </a:r>
          </a:p>
        </p:txBody>
      </p:sp>
      <p:sp>
        <p:nvSpPr>
          <p:cNvPr id="84" name="타원 83"/>
          <p:cNvSpPr>
            <a:spLocks/>
          </p:cNvSpPr>
          <p:nvPr/>
        </p:nvSpPr>
        <p:spPr bwMode="auto">
          <a:xfrm>
            <a:off x="9773481" y="44170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2-2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576060" y="1652724"/>
            <a:ext cx="429362" cy="412970"/>
            <a:chOff x="6576060" y="1652724"/>
            <a:chExt cx="429362" cy="412970"/>
          </a:xfrm>
        </p:grpSpPr>
        <p:sp>
          <p:nvSpPr>
            <p:cNvPr id="7" name="직사각형 6"/>
            <p:cNvSpPr/>
            <p:nvPr/>
          </p:nvSpPr>
          <p:spPr>
            <a:xfrm>
              <a:off x="6576060" y="1652724"/>
              <a:ext cx="429362" cy="40377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6576060" y="1656998"/>
              <a:ext cx="429362" cy="4086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576060" y="1652724"/>
              <a:ext cx="429362" cy="4037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>
            <a:off x="6576060" y="2202739"/>
            <a:ext cx="429362" cy="412970"/>
            <a:chOff x="6576060" y="1652724"/>
            <a:chExt cx="429362" cy="412970"/>
          </a:xfrm>
        </p:grpSpPr>
        <p:sp>
          <p:nvSpPr>
            <p:cNvPr id="114" name="직사각형 113"/>
            <p:cNvSpPr/>
            <p:nvPr/>
          </p:nvSpPr>
          <p:spPr>
            <a:xfrm>
              <a:off x="6576060" y="1652724"/>
              <a:ext cx="429362" cy="40377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/>
            <p:nvPr/>
          </p:nvCxnSpPr>
          <p:spPr>
            <a:xfrm>
              <a:off x="6576060" y="1656998"/>
              <a:ext cx="429362" cy="4086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flipV="1">
              <a:off x="6576060" y="1652724"/>
              <a:ext cx="429362" cy="4037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/>
          <p:cNvGrpSpPr/>
          <p:nvPr/>
        </p:nvGrpSpPr>
        <p:grpSpPr>
          <a:xfrm>
            <a:off x="6569699" y="4880605"/>
            <a:ext cx="429362" cy="412970"/>
            <a:chOff x="6576060" y="1652724"/>
            <a:chExt cx="429362" cy="412970"/>
          </a:xfrm>
        </p:grpSpPr>
        <p:sp>
          <p:nvSpPr>
            <p:cNvPr id="126" name="직사각형 125"/>
            <p:cNvSpPr/>
            <p:nvPr/>
          </p:nvSpPr>
          <p:spPr>
            <a:xfrm>
              <a:off x="6576060" y="1652724"/>
              <a:ext cx="429362" cy="40377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6576060" y="1656998"/>
              <a:ext cx="429362" cy="4086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6576060" y="1652724"/>
              <a:ext cx="429362" cy="4037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128"/>
          <p:cNvGrpSpPr/>
          <p:nvPr/>
        </p:nvGrpSpPr>
        <p:grpSpPr>
          <a:xfrm>
            <a:off x="6576060" y="3274323"/>
            <a:ext cx="429362" cy="412970"/>
            <a:chOff x="6576060" y="1652724"/>
            <a:chExt cx="429362" cy="412970"/>
          </a:xfrm>
        </p:grpSpPr>
        <p:sp>
          <p:nvSpPr>
            <p:cNvPr id="130" name="직사각형 129"/>
            <p:cNvSpPr/>
            <p:nvPr/>
          </p:nvSpPr>
          <p:spPr>
            <a:xfrm>
              <a:off x="6576060" y="1652724"/>
              <a:ext cx="429362" cy="40377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1" name="직선 연결선 130"/>
            <p:cNvCxnSpPr/>
            <p:nvPr/>
          </p:nvCxnSpPr>
          <p:spPr>
            <a:xfrm>
              <a:off x="6576060" y="1656998"/>
              <a:ext cx="429362" cy="4086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flipV="1">
              <a:off x="6576060" y="1652724"/>
              <a:ext cx="429362" cy="4037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/>
          <p:cNvGrpSpPr/>
          <p:nvPr/>
        </p:nvGrpSpPr>
        <p:grpSpPr>
          <a:xfrm>
            <a:off x="6576060" y="3819803"/>
            <a:ext cx="429362" cy="412970"/>
            <a:chOff x="6576060" y="1652724"/>
            <a:chExt cx="429362" cy="412970"/>
          </a:xfrm>
        </p:grpSpPr>
        <p:sp>
          <p:nvSpPr>
            <p:cNvPr id="134" name="직사각형 133"/>
            <p:cNvSpPr/>
            <p:nvPr/>
          </p:nvSpPr>
          <p:spPr>
            <a:xfrm>
              <a:off x="6576060" y="1652724"/>
              <a:ext cx="429362" cy="40377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6576060" y="1656998"/>
              <a:ext cx="429362" cy="4086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V="1">
              <a:off x="6576060" y="1652724"/>
              <a:ext cx="429362" cy="4037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그룹 136"/>
          <p:cNvGrpSpPr/>
          <p:nvPr/>
        </p:nvGrpSpPr>
        <p:grpSpPr>
          <a:xfrm>
            <a:off x="6576060" y="4347091"/>
            <a:ext cx="429362" cy="412970"/>
            <a:chOff x="6576060" y="1652724"/>
            <a:chExt cx="429362" cy="412970"/>
          </a:xfrm>
        </p:grpSpPr>
        <p:sp>
          <p:nvSpPr>
            <p:cNvPr id="138" name="직사각형 137"/>
            <p:cNvSpPr/>
            <p:nvPr/>
          </p:nvSpPr>
          <p:spPr>
            <a:xfrm>
              <a:off x="6576060" y="1652724"/>
              <a:ext cx="429362" cy="40377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6576060" y="1656998"/>
              <a:ext cx="429362" cy="4086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6576060" y="1652724"/>
              <a:ext cx="429362" cy="4037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/>
          <p:cNvGrpSpPr/>
          <p:nvPr/>
        </p:nvGrpSpPr>
        <p:grpSpPr>
          <a:xfrm>
            <a:off x="6569699" y="2742422"/>
            <a:ext cx="429362" cy="412970"/>
            <a:chOff x="6576060" y="1652724"/>
            <a:chExt cx="429362" cy="412970"/>
          </a:xfrm>
        </p:grpSpPr>
        <p:sp>
          <p:nvSpPr>
            <p:cNvPr id="152" name="직사각형 151"/>
            <p:cNvSpPr/>
            <p:nvPr/>
          </p:nvSpPr>
          <p:spPr>
            <a:xfrm>
              <a:off x="6576060" y="1652724"/>
              <a:ext cx="429362" cy="40377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6576060" y="1656998"/>
              <a:ext cx="429362" cy="4086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6576060" y="1652724"/>
              <a:ext cx="429362" cy="4037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6569699" y="5430620"/>
            <a:ext cx="429362" cy="412970"/>
            <a:chOff x="6576060" y="1652724"/>
            <a:chExt cx="429362" cy="412970"/>
          </a:xfrm>
        </p:grpSpPr>
        <p:sp>
          <p:nvSpPr>
            <p:cNvPr id="156" name="직사각형 155"/>
            <p:cNvSpPr/>
            <p:nvPr/>
          </p:nvSpPr>
          <p:spPr>
            <a:xfrm>
              <a:off x="6576060" y="1652724"/>
              <a:ext cx="429362" cy="40377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/>
            <p:nvPr/>
          </p:nvCxnSpPr>
          <p:spPr>
            <a:xfrm>
              <a:off x="6576060" y="1656998"/>
              <a:ext cx="429362" cy="4086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flipV="1">
              <a:off x="6576060" y="1652724"/>
              <a:ext cx="429362" cy="4037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78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제목 2"/>
          <p:cNvSpPr txBox="1">
            <a:spLocks/>
          </p:cNvSpPr>
          <p:nvPr/>
        </p:nvSpPr>
        <p:spPr>
          <a:xfrm>
            <a:off x="4871864" y="-1"/>
            <a:ext cx="3586336" cy="219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성향 투자정보</a:t>
            </a:r>
          </a:p>
        </p:txBody>
      </p:sp>
      <p:sp>
        <p:nvSpPr>
          <p:cNvPr id="143" name="제목 2"/>
          <p:cNvSpPr txBox="1">
            <a:spLocks/>
          </p:cNvSpPr>
          <p:nvPr/>
        </p:nvSpPr>
        <p:spPr>
          <a:xfrm>
            <a:off x="4871864" y="242725"/>
            <a:ext cx="3586336" cy="21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dirty="0"/>
              <a:t>투자정보 </a:t>
            </a: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0364"/>
              </p:ext>
            </p:extLst>
          </p:nvPr>
        </p:nvGraphicFramePr>
        <p:xfrm>
          <a:off x="9278920" y="697779"/>
          <a:ext cx="2780625" cy="160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270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783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8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DescriptSOn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6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indent="0" algn="ctr" latinLnBrk="0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Service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항목요소의 리스트입니다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5673">
                <a:tc>
                  <a:txBody>
                    <a:bodyPr/>
                    <a:lstStyle/>
                    <a:p>
                      <a:pPr marL="0" indent="0" algn="ctr" latinLnBrk="0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최초 파일을 등록할 때 지정한 경로에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provider.js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파일이 생성됩니다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673">
                <a:tc>
                  <a:txBody>
                    <a:bodyPr/>
                    <a:lstStyle/>
                    <a:p>
                      <a:pPr marL="0" indent="0" algn="ctr" latinLnBrk="0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경로가 지정 되어있지 않은 파일의 경우에는 경로를 추가하는 팝업이 생성됩니다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85660" y="34943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돔팸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ADMIN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관리툴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78785" y="275576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812631" y="41820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서비스 관리 목록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6385" y="296202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816864" y="282452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5660" y="275575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Ver.1.0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20251" y="275576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홈</a:t>
            </a:r>
            <a:r>
              <a:rPr lang="en-US" altLang="ko-KR" sz="1100" dirty="0" smtClean="0">
                <a:solidFill>
                  <a:schemeClr val="tx1"/>
                </a:solidFill>
              </a:rPr>
              <a:t> &gt; SO</a:t>
            </a:r>
            <a:r>
              <a:rPr lang="ko-KR" altLang="en-US" sz="1100" smtClean="0">
                <a:solidFill>
                  <a:schemeClr val="tx1"/>
                </a:solidFill>
              </a:rPr>
              <a:t>관리 </a:t>
            </a:r>
            <a:r>
              <a:rPr lang="ko-KR" altLang="en-US" sz="1100" dirty="0" smtClean="0">
                <a:solidFill>
                  <a:schemeClr val="tx1"/>
                </a:solidFill>
              </a:rPr>
              <a:t>목록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7" y="467294"/>
            <a:ext cx="8692328" cy="359569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826860"/>
            <a:ext cx="1278785" cy="6030348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defRPr sz="8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250" y="867894"/>
            <a:ext cx="1065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SO </a:t>
            </a:r>
            <a:r>
              <a:rPr lang="ko-KR" altLang="en-US" sz="800" dirty="0" smtClean="0"/>
              <a:t>관리 목록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HCN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hcn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SK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</a:t>
            </a:r>
            <a:r>
              <a:rPr lang="en-US" altLang="ko-KR" sz="800" dirty="0" smtClean="0"/>
              <a:t> _</a:t>
            </a:r>
            <a:r>
              <a:rPr lang="en-US" altLang="ko-KR" sz="800" dirty="0" err="1" smtClean="0"/>
              <a:t>IOT_tv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sk_magic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sk_school_app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CJ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cj</a:t>
            </a:r>
            <a:endParaRPr lang="en-US" altLang="ko-KR" sz="800" dirty="0" smtClean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807416" y="817598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2876" y="539355"/>
            <a:ext cx="1421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mtClean="0">
                <a:latin typeface="+mn-ea"/>
              </a:rPr>
              <a:t>Domfam </a:t>
            </a:r>
            <a:r>
              <a:rPr lang="en-US" altLang="ko-KR" sz="800" b="1" dirty="0" smtClean="0">
                <a:latin typeface="+mn-ea"/>
              </a:rPr>
              <a:t>Admin </a:t>
            </a:r>
            <a:r>
              <a:rPr lang="en-US" altLang="ko-KR" sz="800" b="1" dirty="0">
                <a:latin typeface="+mn-ea"/>
              </a:rPr>
              <a:t>page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58619" y="540727"/>
            <a:ext cx="5517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admin01</a:t>
            </a: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8089420" y="564597"/>
            <a:ext cx="485736" cy="167704"/>
          </a:xfrm>
          <a:prstGeom prst="roundRect">
            <a:avLst/>
          </a:prstGeom>
          <a:solidFill>
            <a:srgbClr val="595959"/>
          </a:solidFill>
          <a:ln w="3175">
            <a:solidFill>
              <a:schemeClr val="bg1">
                <a:lumMod val="65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ko-KR" altLang="en-US" sz="7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876" y="6483303"/>
            <a:ext cx="1065654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SO</a:t>
            </a:r>
            <a:r>
              <a:rPr lang="ko-KR" altLang="en-US" sz="800" smtClean="0">
                <a:solidFill>
                  <a:schemeClr val="bg1"/>
                </a:solidFill>
              </a:rPr>
              <a:t>관리 </a:t>
            </a:r>
            <a:r>
              <a:rPr lang="en-US" altLang="ko-KR" sz="800" dirty="0" smtClean="0">
                <a:solidFill>
                  <a:schemeClr val="bg1"/>
                </a:solidFill>
              </a:rPr>
              <a:t>+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1426574" y="1723344"/>
          <a:ext cx="7093865" cy="334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21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6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924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8662">
                  <a:extLst>
                    <a:ext uri="{9D8B030D-6E8A-4147-A177-3AD203B41FA5}">
                      <a16:colId xmlns="" xmlns:a16="http://schemas.microsoft.com/office/drawing/2014/main" val="3668368515"/>
                    </a:ext>
                  </a:extLst>
                </a:gridCol>
                <a:gridCol w="516039">
                  <a:extLst>
                    <a:ext uri="{9D8B030D-6E8A-4147-A177-3AD203B41FA5}">
                      <a16:colId xmlns="" xmlns:a16="http://schemas.microsoft.com/office/drawing/2014/main" val="3165815701"/>
                    </a:ext>
                  </a:extLst>
                </a:gridCol>
                <a:gridCol w="516039">
                  <a:extLst>
                    <a:ext uri="{9D8B030D-6E8A-4147-A177-3AD203B41FA5}">
                      <a16:colId xmlns="" xmlns:a16="http://schemas.microsoft.com/office/drawing/2014/main" val="351252844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분류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수정일 ▼ 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1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미리보기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내보내기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삭제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SK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sk_IOT_tv</a:t>
                      </a:r>
                      <a:endParaRPr lang="en-US" altLang="ko-KR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sk_magic</a:t>
                      </a:r>
                      <a:endParaRPr lang="ko-KR" altLang="en-US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sk_school_app</a:t>
                      </a:r>
                      <a:endParaRPr lang="ko-KR" altLang="en-US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24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CJ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cj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smtClean="0"/>
                        <a:t>_helloTV</a:t>
                      </a:r>
                      <a:endParaRPr lang="ko-KR" altLang="en-US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지역 방송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jcn</a:t>
                      </a:r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대학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smtClean="0"/>
                        <a:t>seoul_univ</a:t>
                      </a:r>
                      <a:endParaRPr lang="ko-KR" altLang="en-US" sz="800" dirty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332585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jeju_univ</a:t>
                      </a:r>
                      <a:endParaRPr lang="ko-KR" altLang="en-US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6270126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16124586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4794983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3545347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92226" y="932601"/>
            <a:ext cx="3485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SO </a:t>
            </a:r>
            <a:r>
              <a:rPr lang="ko-KR" altLang="en-US" sz="1600" dirty="0" smtClean="0"/>
              <a:t>관리목록</a:t>
            </a:r>
          </a:p>
        </p:txBody>
      </p:sp>
      <p:sp>
        <p:nvSpPr>
          <p:cNvPr id="69" name="TextBox 68"/>
          <p:cNvSpPr txBox="1"/>
          <p:nvPr/>
        </p:nvSpPr>
        <p:spPr>
          <a:xfrm rot="5400000">
            <a:off x="417606" y="1063874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321354" y="1428260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 rot="5400000">
            <a:off x="321353" y="2047028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455700" y="5185733"/>
            <a:ext cx="1065654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수정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433035" y="1408947"/>
            <a:ext cx="574544" cy="202313"/>
            <a:chOff x="1437245" y="1768779"/>
            <a:chExt cx="574544" cy="202313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1437245" y="1768779"/>
              <a:ext cx="574544" cy="2023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latinLnBrk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개씩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순서도: 병합 74"/>
            <p:cNvSpPr/>
            <p:nvPr/>
          </p:nvSpPr>
          <p:spPr bwMode="auto">
            <a:xfrm>
              <a:off x="1902193" y="1844310"/>
              <a:ext cx="64693" cy="47459"/>
            </a:xfrm>
            <a:prstGeom prst="flowChartMerge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 latinLnBrk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</a:pP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6" name="Pagination"/>
          <p:cNvGrpSpPr/>
          <p:nvPr/>
        </p:nvGrpSpPr>
        <p:grpSpPr>
          <a:xfrm>
            <a:off x="4184724" y="5401177"/>
            <a:ext cx="1121025" cy="166124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77" name="Previous"/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78" name="Page 1"/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9" name="Page 2"/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80" name="Page 3"/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81" name="Page 4"/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82" name="Page 5"/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83" name="Next"/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타원 84"/>
          <p:cNvSpPr>
            <a:spLocks/>
          </p:cNvSpPr>
          <p:nvPr/>
        </p:nvSpPr>
        <p:spPr bwMode="auto">
          <a:xfrm>
            <a:off x="7516239" y="522145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8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2056495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2364733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2672971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2981209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3289447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3597685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3905921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2083545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2391783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2700021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3008259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3316497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3624735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3932972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2072376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2381409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2690442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2999475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3308508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3617541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3926576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6289840" y="5185733"/>
            <a:ext cx="1065654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117" name="타원 116"/>
          <p:cNvSpPr>
            <a:spLocks/>
          </p:cNvSpPr>
          <p:nvPr/>
        </p:nvSpPr>
        <p:spPr bwMode="auto">
          <a:xfrm>
            <a:off x="6301660" y="522145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1500" y="169186"/>
            <a:ext cx="4548015" cy="580790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583045" y="179916"/>
            <a:ext cx="0" cy="579462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615594" y="198449"/>
            <a:ext cx="152350" cy="387256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68840"/>
              </p:ext>
            </p:extLst>
          </p:nvPr>
        </p:nvGraphicFramePr>
        <p:xfrm>
          <a:off x="357251" y="1024722"/>
          <a:ext cx="4103223" cy="509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62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49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3665"/>
                <a:gridCol w="5823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35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서비스명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관련 메뉴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 메뉴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 값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사용여부 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9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사업자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알림</a:t>
                      </a: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쿠폰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20.10.10.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54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33768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이벤트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20.10.10.0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4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선물하기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20.10.10.0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60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공지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20.10.10.0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4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NVOD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채널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 시청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채널 </a:t>
                      </a: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vod</a:t>
                      </a:r>
                      <a:endParaRPr lang="en-US" altLang="ko-KR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20.10.10.0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451">
                <a:tc>
                  <a:txBody>
                    <a:bodyPr/>
                    <a:lstStyle/>
                    <a:p>
                      <a:pPr algn="ctr"/>
                      <a:endParaRPr lang="ko-KR" altLang="en-US" sz="600" dirty="0"/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채널 </a:t>
                      </a: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PIP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20.10.10.0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332585"/>
                  </a:ext>
                </a:extLst>
              </a:tr>
              <a:tr h="2354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번호로 채널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20.10.10.0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6270126"/>
                  </a:ext>
                </a:extLst>
              </a:tr>
              <a:tr h="2354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번호로 </a:t>
                      </a: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VOD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20.10.10.0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16124586"/>
                  </a:ext>
                </a:extLst>
              </a:tr>
              <a:tr h="289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방향트리거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3.3 4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상키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20.10.10.0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4794983"/>
                  </a:ext>
                </a:extLst>
              </a:tr>
              <a:tr h="2354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하키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20.10.10.0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4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좌키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20.10.10.0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4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우키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20.10.10.0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VOD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간편결제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리모컨 </a:t>
                      </a:r>
                      <a:r>
                        <a:rPr lang="ko-KR" altLang="en-US" sz="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핫키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20.10.10.0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451"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 smtClean="0"/>
                        <a:t>안내설정</a:t>
                      </a:r>
                      <a:endParaRPr lang="ko-KR" altLang="en-US" sz="600" dirty="0"/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20.10.10.0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35453479"/>
                  </a:ext>
                </a:extLst>
              </a:tr>
              <a:tr h="235451"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 smtClean="0"/>
                        <a:t>탐색</a:t>
                      </a:r>
                      <a:endParaRPr lang="ko-KR" altLang="en-US" sz="600" dirty="0"/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20.10.10.0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4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복합결제</a:t>
                      </a:r>
                      <a:endParaRPr lang="en-US" sz="6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600" dirty="0"/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20.10.10.0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TV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코인 충전</a:t>
                      </a:r>
                      <a:endParaRPr lang="en-US" sz="6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600" dirty="0"/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20.10.10.0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smtClean="0">
                          <a:solidFill>
                            <a:srgbClr val="22222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 ONE POINT</a:t>
                      </a:r>
                      <a:endParaRPr lang="en-US" sz="6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3.4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구매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 smtClean="0"/>
                        <a:t>나의 </a:t>
                      </a:r>
                      <a:r>
                        <a:rPr lang="en-US" altLang="ko-KR" sz="600" dirty="0" smtClean="0"/>
                        <a:t>TV</a:t>
                      </a:r>
                      <a:r>
                        <a:rPr lang="ko-KR" altLang="en-US" sz="600" dirty="0" smtClean="0"/>
                        <a:t>구매</a:t>
                      </a:r>
                      <a:endParaRPr lang="ko-KR" altLang="en-US" sz="600" dirty="0"/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20.10.10.0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TV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코인 충전</a:t>
                      </a:r>
                      <a:endParaRPr lang="en-US" sz="6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3.4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구매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 smtClean="0"/>
                        <a:t>나의 </a:t>
                      </a:r>
                      <a:r>
                        <a:rPr lang="en-US" altLang="ko-KR" sz="600" dirty="0" smtClean="0"/>
                        <a:t>TV </a:t>
                      </a:r>
                      <a:r>
                        <a:rPr lang="ko-KR" altLang="en-US" sz="600" dirty="0" smtClean="0"/>
                        <a:t>구매</a:t>
                      </a:r>
                      <a:endParaRPr lang="ko-KR" altLang="en-US" sz="600" dirty="0"/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20.10.10.0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059"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8" marR="7148" marT="7148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 err="1" smtClean="0"/>
                        <a:t>채털</a:t>
                      </a:r>
                      <a:r>
                        <a:rPr lang="ko-KR" altLang="en-US" sz="600" dirty="0" smtClean="0"/>
                        <a:t> 가이드</a:t>
                      </a:r>
                      <a:endParaRPr lang="ko-KR" altLang="en-US" sz="600" dirty="0"/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600" dirty="0"/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2885" marB="4288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98533" y="5979649"/>
            <a:ext cx="3632574" cy="366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9315862" y="2967684"/>
            <a:ext cx="2446020" cy="11789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9378906" y="3077995"/>
            <a:ext cx="222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내보내기 경로지정</a:t>
            </a:r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ko-KR" altLang="en-US" sz="8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10004187" y="3761622"/>
            <a:ext cx="595035" cy="215444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내보내기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714858" y="3761622"/>
            <a:ext cx="389850" cy="215444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취소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9477906" y="3419748"/>
            <a:ext cx="2126085" cy="17906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1044247" y="3412515"/>
            <a:ext cx="554420" cy="1790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찾아보기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560006" y="4405669"/>
            <a:ext cx="0" cy="328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9315862" y="4811724"/>
            <a:ext cx="2446020" cy="11789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9602338" y="5203644"/>
            <a:ext cx="222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해당 경로에 파일을 내보내시겠습니까</a:t>
            </a:r>
            <a:r>
              <a:rPr lang="en-US" altLang="ko-KR" sz="800" dirty="0" smtClean="0"/>
              <a:t>?</a:t>
            </a:r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ko-KR" altLang="en-US" sz="800" dirty="0" smtClean="0"/>
          </a:p>
        </p:txBody>
      </p:sp>
      <p:sp>
        <p:nvSpPr>
          <p:cNvPr id="121" name="TextBox 120"/>
          <p:cNvSpPr txBox="1"/>
          <p:nvPr/>
        </p:nvSpPr>
        <p:spPr>
          <a:xfrm>
            <a:off x="10101430" y="5594831"/>
            <a:ext cx="389850" cy="215444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확인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657785" y="5594831"/>
            <a:ext cx="389850" cy="215444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취소</a:t>
            </a:r>
          </a:p>
        </p:txBody>
      </p:sp>
      <p:sp>
        <p:nvSpPr>
          <p:cNvPr id="84" name="타원 83"/>
          <p:cNvSpPr>
            <a:spLocks/>
          </p:cNvSpPr>
          <p:nvPr/>
        </p:nvSpPr>
        <p:spPr bwMode="auto">
          <a:xfrm>
            <a:off x="9932187" y="3785881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2-2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965308" y="238005"/>
            <a:ext cx="4169460" cy="53244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1" name="직선 연결선 130"/>
          <p:cNvCxnSpPr/>
          <p:nvPr/>
        </p:nvCxnSpPr>
        <p:spPr>
          <a:xfrm>
            <a:off x="8914480" y="250546"/>
            <a:ext cx="1" cy="533087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모서리가 둥근 직사각형 131"/>
          <p:cNvSpPr/>
          <p:nvPr/>
        </p:nvSpPr>
        <p:spPr>
          <a:xfrm>
            <a:off x="8954368" y="1975251"/>
            <a:ext cx="139670" cy="355023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4" name="표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706015"/>
              </p:ext>
            </p:extLst>
          </p:nvPr>
        </p:nvGraphicFramePr>
        <p:xfrm>
          <a:off x="5019422" y="253818"/>
          <a:ext cx="3761690" cy="4369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24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23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3407"/>
                <a:gridCol w="5338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65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넷플릭스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>
                        <a:latin typeface="+mn-ea"/>
                        <a:ea typeface="+mn-ea"/>
                      </a:endParaRPr>
                    </a:p>
                  </a:txBody>
                  <a:tcPr marL="30957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3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삼성 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앱스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5854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본편미리보기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3.7 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VOD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상세화면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222222"/>
                          </a:solidFill>
                          <a:effectLst/>
                          <a:latin typeface="+mn-ea"/>
                          <a:ea typeface="+mn-ea"/>
                        </a:rPr>
                        <a:t>탐색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5854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시리즈 연속보기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3.8 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VOD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시청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222222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332585"/>
                  </a:ext>
                </a:extLst>
              </a:tr>
              <a:tr h="215854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개인미디어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3.11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TV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222222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6270126"/>
                  </a:ext>
                </a:extLst>
              </a:tr>
              <a:tr h="215854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즐겨찾기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3.11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 알림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222222"/>
                          </a:solidFill>
                          <a:effectLst/>
                          <a:latin typeface="+mn-ea"/>
                          <a:ea typeface="+mn-ea"/>
                        </a:rPr>
                        <a:t>리모컨 </a:t>
                      </a:r>
                      <a:r>
                        <a:rPr lang="ko-KR" altLang="en-US" sz="6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+mn-ea"/>
                          <a:ea typeface="+mn-ea"/>
                        </a:rPr>
                        <a:t>핫키</a:t>
                      </a:r>
                      <a:r>
                        <a:rPr lang="ko-KR" altLang="en-US" sz="600" b="0" i="0" u="none" strike="noStrike" dirty="0">
                          <a:solidFill>
                            <a:srgbClr val="222222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ko-KR" altLang="en-US" sz="600" b="0" i="0" u="none" strike="noStrike" dirty="0">
                          <a:solidFill>
                            <a:srgbClr val="222222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222222"/>
                          </a:solidFill>
                          <a:effectLst/>
                          <a:latin typeface="+mn-ea"/>
                          <a:ea typeface="+mn-ea"/>
                        </a:rPr>
                        <a:t>나의</a:t>
                      </a:r>
                      <a:r>
                        <a:rPr lang="en-US" altLang="ko-KR" sz="600" b="0" i="0" u="none" strike="noStrike" dirty="0">
                          <a:solidFill>
                            <a:srgbClr val="222222"/>
                          </a:solidFill>
                          <a:effectLst/>
                          <a:latin typeface="+mn-ea"/>
                          <a:ea typeface="+mn-ea"/>
                        </a:rPr>
                        <a:t>TV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16124586"/>
                  </a:ext>
                </a:extLst>
              </a:tr>
              <a:tr h="265241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 추천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3.11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 알림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222222"/>
                          </a:solidFill>
                          <a:effectLst/>
                          <a:latin typeface="+mn-ea"/>
                          <a:ea typeface="+mn-ea"/>
                        </a:rPr>
                        <a:t>ch.890</a:t>
                      </a:r>
                      <a:br>
                        <a:rPr lang="en-US" sz="600" b="0" i="0" u="none" strike="noStrike" dirty="0">
                          <a:solidFill>
                            <a:srgbClr val="222222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222222"/>
                          </a:solidFill>
                          <a:effectLst/>
                          <a:latin typeface="+mn-ea"/>
                          <a:ea typeface="+mn-ea"/>
                        </a:rPr>
                        <a:t>나의</a:t>
                      </a:r>
                      <a:r>
                        <a:rPr lang="en-US" sz="600" b="0" i="0" u="none" strike="noStrike" dirty="0">
                          <a:solidFill>
                            <a:srgbClr val="222222"/>
                          </a:solidFill>
                          <a:effectLst/>
                          <a:latin typeface="+mn-ea"/>
                          <a:ea typeface="+mn-ea"/>
                        </a:rPr>
                        <a:t>TV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4794983"/>
                  </a:ext>
                </a:extLst>
              </a:tr>
              <a:tr h="21585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앱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3.13 TV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앱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222222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85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TTS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3.14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안내설정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222222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76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CJ 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Hello 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Smart App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3.14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안내설정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3.8 </a:t>
                      </a:r>
                      <a:r>
                        <a:rPr lang="en-US" altLang="ko-KR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VOD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시청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222222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761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현대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HCN Smart App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3.14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안내설정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3.8 </a:t>
                      </a:r>
                      <a:r>
                        <a:rPr lang="en-US" altLang="ko-KR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VOD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시청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222222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854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키즈모드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3.15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키즈모드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222222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35453479"/>
                  </a:ext>
                </a:extLst>
              </a:tr>
              <a:tr h="215854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쉬운 사용 모드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3.27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쉬운 사용모드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3.14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안내설정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222222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854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녹화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PVR)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3.16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녹화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3.17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녹화 메뉴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222222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85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CUG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3.22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Biz]HOME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3.23 [Biz]Watching TV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222222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85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TV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청구서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3.11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TV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222222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854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천지인 검색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3.10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222222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6553" marR="6553" marT="655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39315" marB="3931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8" name="직사각형 137"/>
          <p:cNvSpPr/>
          <p:nvPr/>
        </p:nvSpPr>
        <p:spPr>
          <a:xfrm>
            <a:off x="6280832" y="6351165"/>
            <a:ext cx="5198673" cy="390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6397572" y="4814861"/>
            <a:ext cx="604800" cy="18526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내보내기</a:t>
            </a:r>
            <a:endParaRPr lang="ko-KR" altLang="en-US" sz="800" dirty="0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7151856" y="4816168"/>
            <a:ext cx="604800" cy="18526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sp>
        <p:nvSpPr>
          <p:cNvPr id="144" name="타원 143"/>
          <p:cNvSpPr>
            <a:spLocks/>
          </p:cNvSpPr>
          <p:nvPr/>
        </p:nvSpPr>
        <p:spPr bwMode="auto">
          <a:xfrm>
            <a:off x="6273682" y="485472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116000" y="5986524"/>
            <a:ext cx="1152029" cy="36606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1874562" y="429542"/>
            <a:ext cx="1272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[SKB] SK_IOT_TV</a:t>
            </a:r>
            <a:endParaRPr lang="ko-KR" altLang="en-US" sz="1000" dirty="0" smtClean="0"/>
          </a:p>
        </p:txBody>
      </p:sp>
      <p:sp>
        <p:nvSpPr>
          <p:cNvPr id="88" name="사다리꼴 87"/>
          <p:cNvSpPr/>
          <p:nvPr/>
        </p:nvSpPr>
        <p:spPr>
          <a:xfrm>
            <a:off x="413294" y="859961"/>
            <a:ext cx="489604" cy="153677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SO</a:t>
            </a:r>
            <a:endParaRPr lang="ko-KR" altLang="en-US" sz="800" dirty="0"/>
          </a:p>
        </p:txBody>
      </p:sp>
      <p:sp>
        <p:nvSpPr>
          <p:cNvPr id="89" name="사다리꼴 88"/>
          <p:cNvSpPr/>
          <p:nvPr/>
        </p:nvSpPr>
        <p:spPr>
          <a:xfrm>
            <a:off x="951793" y="859961"/>
            <a:ext cx="489604" cy="153677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image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사다리꼴 95"/>
          <p:cNvSpPr/>
          <p:nvPr/>
        </p:nvSpPr>
        <p:spPr>
          <a:xfrm>
            <a:off x="1458323" y="859961"/>
            <a:ext cx="489604" cy="153677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service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4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제목 2"/>
          <p:cNvSpPr txBox="1">
            <a:spLocks/>
          </p:cNvSpPr>
          <p:nvPr/>
        </p:nvSpPr>
        <p:spPr>
          <a:xfrm>
            <a:off x="4871864" y="-1"/>
            <a:ext cx="3586336" cy="219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성향 투자정보</a:t>
            </a:r>
          </a:p>
        </p:txBody>
      </p:sp>
      <p:sp>
        <p:nvSpPr>
          <p:cNvPr id="143" name="제목 2"/>
          <p:cNvSpPr txBox="1">
            <a:spLocks/>
          </p:cNvSpPr>
          <p:nvPr/>
        </p:nvSpPr>
        <p:spPr>
          <a:xfrm>
            <a:off x="4871864" y="242725"/>
            <a:ext cx="3586336" cy="21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dirty="0"/>
              <a:t>투자정보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285660" y="34943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돔팸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ADMIN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관리툴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78785" y="275576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812631" y="41820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6385" y="296202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816864" y="282452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5660" y="275575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Ver.1.0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258891" y="994325"/>
            <a:ext cx="864000" cy="48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itchFamily="50" charset="-127"/>
                <a:ea typeface="맑은 고딕" pitchFamily="50" charset="-127"/>
              </a:rPr>
              <a:t>홈메뉴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145024" y="1235274"/>
            <a:ext cx="1540490" cy="102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077084" y="1441924"/>
            <a:ext cx="1365784" cy="107722"/>
          </a:xfrm>
          <a:prstGeom prst="rect">
            <a:avLst/>
          </a:prstGeom>
          <a:noFill/>
          <a:ln w="12700">
            <a:noFill/>
            <a:tailEnd type="triangle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anchor="t" anchorCtr="0">
            <a:spAutoFit/>
          </a:bodyPr>
          <a:lstStyle/>
          <a:p>
            <a:pPr marL="0" marR="0" lvl="0" indent="0" algn="ctr" defTabSz="914400" rtl="0" eaLnBrk="0" fontAlgn="auto" latinLnBrk="1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7313" algn="l"/>
              </a:tabLst>
              <a:defRPr/>
            </a:pPr>
            <a:r>
              <a:rPr lang="ko-KR" altLang="en-US" sz="700" noProof="0" dirty="0" smtClean="0">
                <a:solidFill>
                  <a:srgbClr val="000000"/>
                </a:solidFill>
                <a:latin typeface="맑은 고딕" pitchFamily="50" charset="-127"/>
                <a:ea typeface="맑은 고딕" panose="020B0503020000020004" pitchFamily="50" charset="-127"/>
                <a:cs typeface="Arial" pitchFamily="34" charset="0"/>
              </a:rPr>
              <a:t>향후 필요 기능에 따라 메뉴 추가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A27D2D00-B352-458B-85BA-9850AB9211DD}"/>
              </a:ext>
            </a:extLst>
          </p:cNvPr>
          <p:cNvSpPr>
            <a:spLocks noChangeAspect="1"/>
          </p:cNvSpPr>
          <p:nvPr/>
        </p:nvSpPr>
        <p:spPr>
          <a:xfrm>
            <a:off x="2236806" y="1131950"/>
            <a:ext cx="1004354" cy="2066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noProof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itchFamily="50" charset="-127"/>
                <a:ea typeface="맑은 고딕" pitchFamily="50" charset="-127"/>
              </a:rPr>
              <a:t>SO</a:t>
            </a:r>
            <a:r>
              <a:rPr kumimoji="1" lang="ko-KR" altLang="en-US" sz="800" noProof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itchFamily="50" charset="-127"/>
                <a:ea typeface="맑은 고딕" pitchFamily="50" charset="-127"/>
              </a:rPr>
              <a:t>관리 목록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C52B8A03-AAFE-47EE-9C69-3747C640D918}"/>
              </a:ext>
            </a:extLst>
          </p:cNvPr>
          <p:cNvSpPr>
            <a:spLocks noChangeAspect="1"/>
          </p:cNvSpPr>
          <p:nvPr/>
        </p:nvSpPr>
        <p:spPr>
          <a:xfrm>
            <a:off x="4204442" y="1126975"/>
            <a:ext cx="864000" cy="2276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itchFamily="50" charset="-127"/>
              </a:rPr>
              <a:t>So</a:t>
            </a:r>
            <a:r>
              <a:rPr kumimoji="1" lang="ko-KR" altLang="en-US" sz="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itchFamily="50" charset="-127"/>
              </a:rPr>
              <a:t> </a:t>
            </a:r>
            <a:r>
              <a:rPr kumimoji="1" lang="ko-KR" altLang="en-US" sz="8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itchFamily="50" charset="-127"/>
              </a:rPr>
              <a:t>관리</a:t>
            </a:r>
            <a:endParaRPr kumimoji="1" lang="en-US" altLang="ko-KR" sz="800" dirty="0">
              <a:solidFill>
                <a:srgbClr val="000000">
                  <a:lumMod val="75000"/>
                  <a:lumOff val="25000"/>
                </a:srgbClr>
              </a:solidFill>
              <a:latin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C52B8A03-AAFE-47EE-9C69-3747C640D918}"/>
              </a:ext>
            </a:extLst>
          </p:cNvPr>
          <p:cNvSpPr>
            <a:spLocks noChangeAspect="1"/>
          </p:cNvSpPr>
          <p:nvPr/>
        </p:nvSpPr>
        <p:spPr>
          <a:xfrm>
            <a:off x="4204442" y="1590732"/>
            <a:ext cx="864000" cy="2276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itchFamily="50" charset="-127"/>
                <a:ea typeface="맑은 고딕" pitchFamily="50" charset="-127"/>
              </a:rPr>
              <a:t>Sp</a:t>
            </a:r>
            <a:r>
              <a:rPr kumimoji="1" lang="en-US" altLang="ko-KR" sz="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endParaRPr kumimoji="1" lang="en-US" altLang="ko-KR" sz="800" dirty="0">
              <a:solidFill>
                <a:srgbClr val="000000">
                  <a:lumMod val="75000"/>
                  <a:lumOff val="2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C52B8A03-AAFE-47EE-9C69-3747C640D918}"/>
              </a:ext>
            </a:extLst>
          </p:cNvPr>
          <p:cNvSpPr>
            <a:spLocks noChangeAspect="1"/>
          </p:cNvSpPr>
          <p:nvPr/>
        </p:nvSpPr>
        <p:spPr>
          <a:xfrm>
            <a:off x="4207986" y="2054489"/>
            <a:ext cx="864000" cy="2276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noProof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itchFamily="50" charset="-127"/>
                <a:ea typeface="맑은 고딕" pitchFamily="50" charset="-127"/>
              </a:rPr>
              <a:t>미리보기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241160" y="1241425"/>
            <a:ext cx="957516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52B8A03-AAFE-47EE-9C69-3747C640D918}"/>
              </a:ext>
            </a:extLst>
          </p:cNvPr>
          <p:cNvSpPr>
            <a:spLocks noChangeAspect="1"/>
          </p:cNvSpPr>
          <p:nvPr/>
        </p:nvSpPr>
        <p:spPr>
          <a:xfrm>
            <a:off x="4197100" y="2982002"/>
            <a:ext cx="864000" cy="2389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noProof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Sp</a:t>
            </a:r>
            <a:r>
              <a:rPr kumimoji="1" lang="en-US" altLang="ko-KR" sz="800" noProof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800" noProof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진입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F4AB424F-CE63-47F5-B397-0D5D9ABEA648}"/>
              </a:ext>
            </a:extLst>
          </p:cNvPr>
          <p:cNvSpPr>
            <a:spLocks noChangeAspect="1"/>
          </p:cNvSpPr>
          <p:nvPr/>
        </p:nvSpPr>
        <p:spPr>
          <a:xfrm>
            <a:off x="4207986" y="2518246"/>
            <a:ext cx="864000" cy="2276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itchFamily="50" charset="-127"/>
                <a:ea typeface="맑은 고딕" pitchFamily="50" charset="-127"/>
              </a:rPr>
              <a:t>내보내기</a:t>
            </a:r>
            <a:endParaRPr kumimoji="1" lang="en-US" altLang="ko-KR" sz="800" dirty="0">
              <a:solidFill>
                <a:srgbClr val="000000">
                  <a:lumMod val="75000"/>
                  <a:lumOff val="2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98986" y="27154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Story board	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98986" y="254969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Story board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7" name="연결선: 꺾임 5"/>
          <p:cNvCxnSpPr>
            <a:cxnSpLocks/>
            <a:endCxn id="32" idx="1"/>
          </p:cNvCxnSpPr>
          <p:nvPr/>
        </p:nvCxnSpPr>
        <p:spPr>
          <a:xfrm>
            <a:off x="3241160" y="1241371"/>
            <a:ext cx="963282" cy="46318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5"/>
          <p:cNvCxnSpPr>
            <a:cxnSpLocks/>
            <a:stCxn id="20" idx="3"/>
          </p:cNvCxnSpPr>
          <p:nvPr/>
        </p:nvCxnSpPr>
        <p:spPr>
          <a:xfrm>
            <a:off x="3241160" y="1235275"/>
            <a:ext cx="963282" cy="174672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5"/>
          <p:cNvCxnSpPr>
            <a:cxnSpLocks/>
          </p:cNvCxnSpPr>
          <p:nvPr/>
        </p:nvCxnSpPr>
        <p:spPr>
          <a:xfrm>
            <a:off x="5722232" y="1236652"/>
            <a:ext cx="963282" cy="26959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C52B8A03-AAFE-47EE-9C69-3747C640D918}"/>
              </a:ext>
            </a:extLst>
          </p:cNvPr>
          <p:cNvSpPr>
            <a:spLocks noChangeAspect="1"/>
          </p:cNvSpPr>
          <p:nvPr/>
        </p:nvSpPr>
        <p:spPr>
          <a:xfrm>
            <a:off x="6837914" y="1121456"/>
            <a:ext cx="864000" cy="2276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itchFamily="50" charset="-127"/>
                <a:ea typeface="맑은 고딕" pitchFamily="50" charset="-127"/>
              </a:rPr>
              <a:t>So</a:t>
            </a:r>
            <a:r>
              <a:rPr kumimoji="1" lang="ko-KR" altLang="en-US" sz="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itchFamily="50" charset="-127"/>
                <a:ea typeface="맑은 고딕" pitchFamily="50" charset="-127"/>
              </a:rPr>
              <a:t>명 관리</a:t>
            </a:r>
            <a:endParaRPr kumimoji="1" lang="en-US" altLang="ko-KR" sz="800" dirty="0">
              <a:solidFill>
                <a:srgbClr val="000000">
                  <a:lumMod val="75000"/>
                  <a:lumOff val="2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52B8A03-AAFE-47EE-9C69-3747C640D918}"/>
              </a:ext>
            </a:extLst>
          </p:cNvPr>
          <p:cNvSpPr>
            <a:spLocks noChangeAspect="1"/>
          </p:cNvSpPr>
          <p:nvPr/>
        </p:nvSpPr>
        <p:spPr>
          <a:xfrm>
            <a:off x="6837914" y="1401872"/>
            <a:ext cx="864000" cy="2276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itchFamily="50" charset="-127"/>
                <a:ea typeface="맑은 고딕" pitchFamily="50" charset="-127"/>
              </a:rPr>
              <a:t>So </a:t>
            </a:r>
            <a:r>
              <a:rPr kumimoji="1" lang="ko-KR" altLang="en-US" sz="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endParaRPr kumimoji="1" lang="en-US" altLang="ko-KR" sz="800" dirty="0">
              <a:solidFill>
                <a:srgbClr val="000000">
                  <a:lumMod val="75000"/>
                  <a:lumOff val="2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1" name="연결선: 꺾임 5"/>
          <p:cNvCxnSpPr>
            <a:cxnSpLocks/>
          </p:cNvCxnSpPr>
          <p:nvPr/>
        </p:nvCxnSpPr>
        <p:spPr>
          <a:xfrm>
            <a:off x="5722232" y="1235275"/>
            <a:ext cx="963282" cy="55138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52B8A03-AAFE-47EE-9C69-3747C640D918}"/>
              </a:ext>
            </a:extLst>
          </p:cNvPr>
          <p:cNvSpPr>
            <a:spLocks noChangeAspect="1"/>
          </p:cNvSpPr>
          <p:nvPr/>
        </p:nvSpPr>
        <p:spPr>
          <a:xfrm>
            <a:off x="6837914" y="1682288"/>
            <a:ext cx="864000" cy="2276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itchFamily="50" charset="-127"/>
                <a:ea typeface="맑은 고딕" pitchFamily="50" charset="-127"/>
              </a:rPr>
              <a:t>So </a:t>
            </a:r>
            <a:r>
              <a:rPr kumimoji="1" lang="ko-KR" altLang="en-US" sz="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kumimoji="1" lang="en-US" altLang="ko-KR" sz="800" dirty="0">
              <a:solidFill>
                <a:srgbClr val="000000">
                  <a:lumMod val="75000"/>
                  <a:lumOff val="2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연결선: 꺾임 5"/>
          <p:cNvCxnSpPr>
            <a:cxnSpLocks/>
            <a:stCxn id="20" idx="3"/>
          </p:cNvCxnSpPr>
          <p:nvPr/>
        </p:nvCxnSpPr>
        <p:spPr>
          <a:xfrm>
            <a:off x="3241160" y="1235275"/>
            <a:ext cx="963282" cy="92038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726014" y="1229178"/>
            <a:ext cx="0" cy="1396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endCxn id="63" idx="1"/>
          </p:cNvCxnSpPr>
          <p:nvPr/>
        </p:nvCxnSpPr>
        <p:spPr>
          <a:xfrm>
            <a:off x="3719918" y="2625968"/>
            <a:ext cx="488068" cy="6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5145024" y="3094554"/>
            <a:ext cx="1540490" cy="102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C52B8A03-AAFE-47EE-9C69-3747C640D918}"/>
              </a:ext>
            </a:extLst>
          </p:cNvPr>
          <p:cNvSpPr>
            <a:spLocks noChangeAspect="1"/>
          </p:cNvSpPr>
          <p:nvPr/>
        </p:nvSpPr>
        <p:spPr>
          <a:xfrm>
            <a:off x="6837914" y="3005120"/>
            <a:ext cx="864000" cy="2276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itchFamily="50" charset="-127"/>
                <a:ea typeface="맑은 고딕" pitchFamily="50" charset="-127"/>
              </a:rPr>
              <a:t>관리 값 수정</a:t>
            </a:r>
            <a:endParaRPr kumimoji="1" lang="en-US" altLang="ko-KR" sz="800" dirty="0">
              <a:solidFill>
                <a:srgbClr val="000000">
                  <a:lumMod val="75000"/>
                  <a:lumOff val="2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>
            <a:off x="5067197" y="2625968"/>
            <a:ext cx="2119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33" idx="3"/>
          </p:cNvCxnSpPr>
          <p:nvPr/>
        </p:nvCxnSpPr>
        <p:spPr>
          <a:xfrm>
            <a:off x="5071986" y="2168308"/>
            <a:ext cx="207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5279136" y="2168307"/>
            <a:ext cx="0" cy="457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제목 2"/>
          <p:cNvSpPr txBox="1">
            <a:spLocks/>
          </p:cNvSpPr>
          <p:nvPr/>
        </p:nvSpPr>
        <p:spPr>
          <a:xfrm>
            <a:off x="4871864" y="-1"/>
            <a:ext cx="3586336" cy="219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성향 투자정보</a:t>
            </a:r>
          </a:p>
        </p:txBody>
      </p:sp>
      <p:sp>
        <p:nvSpPr>
          <p:cNvPr id="143" name="제목 2"/>
          <p:cNvSpPr txBox="1">
            <a:spLocks/>
          </p:cNvSpPr>
          <p:nvPr/>
        </p:nvSpPr>
        <p:spPr>
          <a:xfrm>
            <a:off x="4871864" y="242725"/>
            <a:ext cx="3586336" cy="21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dirty="0"/>
              <a:t>투자정보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285660" y="34943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돔팸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ADMIN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관리툴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78785" y="275576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812631" y="41820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6385" y="296202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816864" y="282452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5660" y="275575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Ver.1.0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98986" y="27154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information architecture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98986" y="254969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information architecture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953538"/>
              </p:ext>
            </p:extLst>
          </p:nvPr>
        </p:nvGraphicFramePr>
        <p:xfrm>
          <a:off x="439738" y="823171"/>
          <a:ext cx="11361737" cy="5902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워크시트" r:id="rId4" imgW="6713397" imgH="4648027" progId="Excel.Sheet.12">
                  <p:embed/>
                </p:oleObj>
              </mc:Choice>
              <mc:Fallback>
                <p:oleObj name="워크시트" r:id="rId4" imgW="6713397" imgH="464802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738" y="823171"/>
                        <a:ext cx="11361737" cy="5902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7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제목 2"/>
          <p:cNvSpPr txBox="1">
            <a:spLocks/>
          </p:cNvSpPr>
          <p:nvPr/>
        </p:nvSpPr>
        <p:spPr>
          <a:xfrm>
            <a:off x="4871864" y="-1"/>
            <a:ext cx="3586336" cy="219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성향 투자정보</a:t>
            </a:r>
          </a:p>
        </p:txBody>
      </p:sp>
      <p:sp>
        <p:nvSpPr>
          <p:cNvPr id="143" name="제목 2"/>
          <p:cNvSpPr txBox="1">
            <a:spLocks/>
          </p:cNvSpPr>
          <p:nvPr/>
        </p:nvSpPr>
        <p:spPr>
          <a:xfrm>
            <a:off x="4871864" y="242725"/>
            <a:ext cx="3586336" cy="21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dirty="0"/>
              <a:t>투자정보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285660" y="34943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돔팸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ADMIN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관리툴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78785" y="275576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598986" y="27154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Revision history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6385" y="296202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816864" y="282452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5660" y="275575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Ver.1.0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98986" y="254969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Revision history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96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71497"/>
              </p:ext>
            </p:extLst>
          </p:nvPr>
        </p:nvGraphicFramePr>
        <p:xfrm>
          <a:off x="133157" y="551694"/>
          <a:ext cx="9064218" cy="6224508"/>
        </p:xfrm>
        <a:graphic>
          <a:graphicData uri="http://schemas.openxmlformats.org/drawingml/2006/table">
            <a:tbl>
              <a:tblPr/>
              <a:tblGrid>
                <a:gridCol w="1274961"/>
                <a:gridCol w="819355"/>
                <a:gridCol w="5193189"/>
                <a:gridCol w="1776713"/>
              </a:tblGrid>
              <a:tr h="2269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고딕"/>
                        </a:rPr>
                        <a:t>DATE</a:t>
                      </a: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고딕"/>
                        </a:rPr>
                        <a:t>VERSION</a:t>
                      </a: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고딕"/>
                        </a:rPr>
                        <a:t>CONTENT</a:t>
                      </a: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고딕"/>
                        </a:rPr>
                        <a:t>UPDATED PAGES</a:t>
                      </a: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1111"/>
                    </a:solidFill>
                  </a:tcPr>
                </a:tc>
              </a:tr>
              <a:tr h="3406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고딕"/>
                        </a:rPr>
                        <a:t>2018. 07.29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고딕"/>
                        </a:rPr>
                        <a:t>가이드 신규발행</a:t>
                      </a: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06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맑은고딕"/>
                        </a:rPr>
                        <a:t>2018. 08. 03  </a:t>
                      </a: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고딕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고딕"/>
                        </a:rPr>
                        <a:t>로그인 기능 삭제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고딕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고딕"/>
                        </a:rPr>
                        <a:t>내용 수정방법 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고딕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고딕"/>
                        </a:rPr>
                        <a:t>미리보기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고딕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고딕"/>
                        </a:rPr>
                        <a:t>&gt;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고딕"/>
                        </a:rPr>
                        <a:t> 수정 기능 삭제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고딕"/>
                        </a:rPr>
                        <a:t>7,8,9 page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06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06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89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553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804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고딕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7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제목 2"/>
          <p:cNvSpPr txBox="1">
            <a:spLocks/>
          </p:cNvSpPr>
          <p:nvPr/>
        </p:nvSpPr>
        <p:spPr>
          <a:xfrm>
            <a:off x="4871864" y="-1"/>
            <a:ext cx="3586336" cy="219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성향 투자정보</a:t>
            </a:r>
          </a:p>
        </p:txBody>
      </p:sp>
      <p:sp>
        <p:nvSpPr>
          <p:cNvPr id="143" name="제목 2"/>
          <p:cNvSpPr txBox="1">
            <a:spLocks/>
          </p:cNvSpPr>
          <p:nvPr/>
        </p:nvSpPr>
        <p:spPr>
          <a:xfrm>
            <a:off x="4871864" y="242725"/>
            <a:ext cx="3586336" cy="21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dirty="0"/>
              <a:t>투자정보 </a:t>
            </a: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62544"/>
              </p:ext>
            </p:extLst>
          </p:nvPr>
        </p:nvGraphicFramePr>
        <p:xfrm>
          <a:off x="9127775" y="615549"/>
          <a:ext cx="2780625" cy="2988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270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783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8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DescriptSOn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6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indent="0" algn="ctr" latinLnBrk="0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좌측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네비게이션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-1detphs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향후 기능 추가에 따라 추가 혹은 삭제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클릭 시 모든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관리중인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SO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리스트를 볼 수 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algn="l" latinLnBrk="0">
                        <a:buFontTx/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5673">
                <a:tc>
                  <a:txBody>
                    <a:bodyPr/>
                    <a:lstStyle/>
                    <a:p>
                      <a:pPr marL="0" indent="0" algn="ctr" latinLnBrk="0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디렉토리에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있는 요소들과 같은 레벨에 있는 요소들의 목록을 볼 수 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673">
                <a:tc>
                  <a:txBody>
                    <a:bodyPr/>
                    <a:lstStyle/>
                    <a:p>
                      <a:pPr marL="0" indent="0" algn="ctr" latinLnBrk="0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버튼 클릭하여 폴더를 생성 할 수 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5673">
                <a:tc>
                  <a:txBody>
                    <a:bodyPr/>
                    <a:lstStyle/>
                    <a:p>
                      <a:pPr marL="0" indent="0" algn="ctr" latinLnBrk="0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최하위 메뉴 클릭 시 해당 메뉴의 폼으로 이동됩니다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R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5673">
                <a:tc>
                  <a:txBody>
                    <a:bodyPr/>
                    <a:lstStyle/>
                    <a:p>
                      <a:pPr marL="0" indent="0" algn="ctr" latinLnBrk="0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버튼클릭시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 하게 되는 페이지는 동일 합니다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R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85660" y="34943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돔팸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ADMIN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관리툴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78785" y="275576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812631" y="41820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SO</a:t>
            </a:r>
            <a:r>
              <a:rPr lang="ko-KR" altLang="en-US" sz="1100" smtClean="0">
                <a:solidFill>
                  <a:schemeClr val="tx1"/>
                </a:solidFill>
              </a:rPr>
              <a:t>관리 </a:t>
            </a:r>
            <a:r>
              <a:rPr lang="ko-KR" altLang="en-US" sz="1100" dirty="0" smtClean="0">
                <a:solidFill>
                  <a:schemeClr val="tx1"/>
                </a:solidFill>
              </a:rPr>
              <a:t>목록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6385" y="296202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816864" y="282452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5660" y="275575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Ver.1.0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20251" y="275576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홈</a:t>
            </a:r>
            <a:r>
              <a:rPr lang="en-US" altLang="ko-KR" sz="1100" dirty="0" smtClean="0">
                <a:solidFill>
                  <a:schemeClr val="tx1"/>
                </a:solidFill>
              </a:rPr>
              <a:t> &gt; SO</a:t>
            </a:r>
            <a:r>
              <a:rPr lang="ko-KR" altLang="en-US" sz="1100" dirty="0" smtClean="0">
                <a:solidFill>
                  <a:schemeClr val="tx1"/>
                </a:solidFill>
              </a:rPr>
              <a:t>관리 목록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-17085" y="467294"/>
            <a:ext cx="8692328" cy="359569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23399" y="911402"/>
            <a:ext cx="1278785" cy="6030348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defRPr sz="8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250" y="867894"/>
            <a:ext cx="1065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SO </a:t>
            </a:r>
            <a:r>
              <a:rPr lang="ko-KR" altLang="en-US" sz="800" dirty="0" smtClean="0"/>
              <a:t>관리 목록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HCN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hcn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SK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</a:t>
            </a:r>
            <a:r>
              <a:rPr lang="en-US" altLang="ko-KR" sz="800" dirty="0" smtClean="0"/>
              <a:t> _</a:t>
            </a:r>
            <a:r>
              <a:rPr lang="en-US" altLang="ko-KR" sz="800" dirty="0" err="1" smtClean="0"/>
              <a:t>IOT_tv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sk_magic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sk_school_app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CJ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cj</a:t>
            </a:r>
            <a:endParaRPr lang="en-US" altLang="ko-KR" sz="800" dirty="0" smtClean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807416" y="817598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2876" y="539355"/>
            <a:ext cx="1421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 smtClean="0">
                <a:latin typeface="+mn-ea"/>
              </a:rPr>
              <a:t>Domfam</a:t>
            </a:r>
            <a:r>
              <a:rPr lang="en-US" altLang="ko-KR" sz="800" b="1" dirty="0" smtClean="0">
                <a:latin typeface="+mn-ea"/>
              </a:rPr>
              <a:t> Admin </a:t>
            </a:r>
            <a:r>
              <a:rPr lang="en-US" altLang="ko-KR" sz="800" b="1" dirty="0">
                <a:latin typeface="+mn-ea"/>
              </a:rPr>
              <a:t>page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8" name="타원 57"/>
          <p:cNvSpPr>
            <a:spLocks/>
          </p:cNvSpPr>
          <p:nvPr/>
        </p:nvSpPr>
        <p:spPr bwMode="auto">
          <a:xfrm>
            <a:off x="61625" y="90184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타원 59"/>
          <p:cNvSpPr>
            <a:spLocks/>
          </p:cNvSpPr>
          <p:nvPr/>
        </p:nvSpPr>
        <p:spPr bwMode="auto">
          <a:xfrm>
            <a:off x="61626" y="109434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타원 60"/>
          <p:cNvSpPr>
            <a:spLocks/>
          </p:cNvSpPr>
          <p:nvPr/>
        </p:nvSpPr>
        <p:spPr bwMode="auto">
          <a:xfrm>
            <a:off x="54751" y="126622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6" y="6483303"/>
            <a:ext cx="1065654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SO</a:t>
            </a:r>
            <a:r>
              <a:rPr lang="ko-KR" altLang="en-US" sz="800" smtClean="0">
                <a:solidFill>
                  <a:schemeClr val="bg1"/>
                </a:solidFill>
              </a:rPr>
              <a:t>관리 </a:t>
            </a:r>
            <a:r>
              <a:rPr lang="en-US" altLang="ko-KR" sz="800" dirty="0" smtClean="0">
                <a:solidFill>
                  <a:schemeClr val="bg1"/>
                </a:solidFill>
              </a:rPr>
              <a:t>+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63" name="타원 62"/>
          <p:cNvSpPr>
            <a:spLocks/>
          </p:cNvSpPr>
          <p:nvPr/>
        </p:nvSpPr>
        <p:spPr bwMode="auto">
          <a:xfrm>
            <a:off x="157878" y="651886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타원 64"/>
          <p:cNvSpPr>
            <a:spLocks/>
          </p:cNvSpPr>
          <p:nvPr/>
        </p:nvSpPr>
        <p:spPr bwMode="auto">
          <a:xfrm>
            <a:off x="937065" y="90184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타원 66"/>
          <p:cNvSpPr>
            <a:spLocks/>
          </p:cNvSpPr>
          <p:nvPr/>
        </p:nvSpPr>
        <p:spPr bwMode="auto">
          <a:xfrm>
            <a:off x="9570008" y="1396853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606078"/>
              </p:ext>
            </p:extLst>
          </p:nvPr>
        </p:nvGraphicFramePr>
        <p:xfrm>
          <a:off x="1426574" y="1723344"/>
          <a:ext cx="7093865" cy="334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21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6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924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8662">
                  <a:extLst>
                    <a:ext uri="{9D8B030D-6E8A-4147-A177-3AD203B41FA5}">
                      <a16:colId xmlns="" xmlns:a16="http://schemas.microsoft.com/office/drawing/2014/main" val="3668368515"/>
                    </a:ext>
                  </a:extLst>
                </a:gridCol>
                <a:gridCol w="516039">
                  <a:extLst>
                    <a:ext uri="{9D8B030D-6E8A-4147-A177-3AD203B41FA5}">
                      <a16:colId xmlns="" xmlns:a16="http://schemas.microsoft.com/office/drawing/2014/main" val="3165815701"/>
                    </a:ext>
                  </a:extLst>
                </a:gridCol>
                <a:gridCol w="516039">
                  <a:extLst>
                    <a:ext uri="{9D8B030D-6E8A-4147-A177-3AD203B41FA5}">
                      <a16:colId xmlns="" xmlns:a16="http://schemas.microsoft.com/office/drawing/2014/main" val="351252844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수정일 ▼ 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1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미리보기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내보내기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삭제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SK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sk_IOT_tv</a:t>
                      </a:r>
                      <a:endParaRPr lang="en-US" altLang="ko-KR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sk_magic</a:t>
                      </a:r>
                      <a:endParaRPr lang="ko-KR" altLang="en-US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sk_school_app</a:t>
                      </a:r>
                      <a:endParaRPr lang="ko-KR" altLang="en-US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24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CJ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cj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smtClean="0"/>
                        <a:t>_helloTV</a:t>
                      </a:r>
                      <a:endParaRPr lang="ko-KR" altLang="en-US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지역 방송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jcn</a:t>
                      </a:r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대학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smtClean="0"/>
                        <a:t>seoul_univ</a:t>
                      </a:r>
                      <a:endParaRPr lang="ko-KR" altLang="en-US" sz="800" dirty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332585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jeju_univ</a:t>
                      </a:r>
                      <a:endParaRPr lang="ko-KR" altLang="en-US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6270126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16124586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4794983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3545347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92226" y="932601"/>
            <a:ext cx="3485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SO </a:t>
            </a:r>
            <a:r>
              <a:rPr lang="ko-KR" altLang="en-US" sz="1600" dirty="0" smtClean="0"/>
              <a:t>관리목록</a:t>
            </a:r>
          </a:p>
        </p:txBody>
      </p:sp>
      <p:sp>
        <p:nvSpPr>
          <p:cNvPr id="69" name="TextBox 68"/>
          <p:cNvSpPr txBox="1"/>
          <p:nvPr/>
        </p:nvSpPr>
        <p:spPr>
          <a:xfrm rot="5400000">
            <a:off x="417606" y="1063874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321354" y="1428260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 rot="5400000">
            <a:off x="321353" y="2047028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455700" y="5202824"/>
            <a:ext cx="1065654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폴더수정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433035" y="1408947"/>
            <a:ext cx="574544" cy="202313"/>
            <a:chOff x="1437245" y="1768779"/>
            <a:chExt cx="574544" cy="202313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1437245" y="1768779"/>
              <a:ext cx="574544" cy="2023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latinLnBrk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개씩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순서도: 병합 74"/>
            <p:cNvSpPr/>
            <p:nvPr/>
          </p:nvSpPr>
          <p:spPr bwMode="auto">
            <a:xfrm>
              <a:off x="1902193" y="1844310"/>
              <a:ext cx="64693" cy="47459"/>
            </a:xfrm>
            <a:prstGeom prst="flowChartMerge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 latinLnBrk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</a:pP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6" name="Pagination"/>
          <p:cNvGrpSpPr/>
          <p:nvPr/>
        </p:nvGrpSpPr>
        <p:grpSpPr>
          <a:xfrm>
            <a:off x="4184724" y="5401177"/>
            <a:ext cx="1121025" cy="166124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77" name="Previous"/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78" name="Page 1"/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9" name="Page 2"/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80" name="Page 3"/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81" name="Page 4"/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82" name="Page 5"/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83" name="Next"/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타원 83"/>
          <p:cNvSpPr>
            <a:spLocks/>
          </p:cNvSpPr>
          <p:nvPr/>
        </p:nvSpPr>
        <p:spPr bwMode="auto">
          <a:xfrm>
            <a:off x="10085650" y="191249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타원 84"/>
          <p:cNvSpPr>
            <a:spLocks/>
          </p:cNvSpPr>
          <p:nvPr/>
        </p:nvSpPr>
        <p:spPr bwMode="auto">
          <a:xfrm>
            <a:off x="7516239" y="523854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6" name="타원 85"/>
          <p:cNvSpPr>
            <a:spLocks/>
          </p:cNvSpPr>
          <p:nvPr/>
        </p:nvSpPr>
        <p:spPr bwMode="auto">
          <a:xfrm>
            <a:off x="9583759" y="3198153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8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2056495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2364733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2672971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2981209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3289447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3597685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3905921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2083545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2391783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2700021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3008259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3316497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3624735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3932972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2072376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2381409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2690442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2999475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3308508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3617541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3926576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6289840" y="5202824"/>
            <a:ext cx="1065654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sp</a:t>
            </a:r>
            <a:r>
              <a:rPr lang="ko-KR" altLang="en-US" sz="800" dirty="0" smtClean="0">
                <a:solidFill>
                  <a:schemeClr val="bg1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25163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53"/>
          <p:cNvSpPr txBox="1"/>
          <p:nvPr/>
        </p:nvSpPr>
        <p:spPr>
          <a:xfrm>
            <a:off x="6289840" y="5185733"/>
            <a:ext cx="1065654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142" name="제목 2"/>
          <p:cNvSpPr txBox="1">
            <a:spLocks/>
          </p:cNvSpPr>
          <p:nvPr/>
        </p:nvSpPr>
        <p:spPr>
          <a:xfrm>
            <a:off x="4871864" y="-1"/>
            <a:ext cx="3586336" cy="219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성향 투자정보</a:t>
            </a:r>
          </a:p>
        </p:txBody>
      </p:sp>
      <p:sp>
        <p:nvSpPr>
          <p:cNvPr id="143" name="제목 2"/>
          <p:cNvSpPr txBox="1">
            <a:spLocks/>
          </p:cNvSpPr>
          <p:nvPr/>
        </p:nvSpPr>
        <p:spPr>
          <a:xfrm>
            <a:off x="4871864" y="242725"/>
            <a:ext cx="3586336" cy="21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dirty="0"/>
              <a:t>투자정보 </a:t>
            </a: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717818"/>
              </p:ext>
            </p:extLst>
          </p:nvPr>
        </p:nvGraphicFramePr>
        <p:xfrm>
          <a:off x="9127775" y="615549"/>
          <a:ext cx="2780625" cy="1597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270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783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8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DescriptSOn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6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indent="0" algn="ctr" latinLnBrk="0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폴터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만들기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폴더 명을 지정하는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팝업창이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나타납니다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5673">
                <a:tc>
                  <a:txBody>
                    <a:bodyPr/>
                    <a:lstStyle/>
                    <a:p>
                      <a:pPr marL="0" indent="0" algn="ctr" latinLnBrk="0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5673">
                <a:tc>
                  <a:txBody>
                    <a:bodyPr/>
                    <a:lstStyle/>
                    <a:p>
                      <a:pPr marL="0" indent="0" algn="ctr" latinLnBrk="0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저장을 누르면 수정사항이 반영 됩니다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R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85660" y="34943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돔팸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ADMIN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관리툴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78785" y="275576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812631" y="41820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SO</a:t>
            </a:r>
            <a:r>
              <a:rPr lang="ko-KR" altLang="en-US" sz="1100" smtClean="0">
                <a:solidFill>
                  <a:schemeClr val="tx1"/>
                </a:solidFill>
              </a:rPr>
              <a:t>관리 </a:t>
            </a:r>
            <a:r>
              <a:rPr lang="ko-KR" altLang="en-US" sz="1100" dirty="0" smtClean="0">
                <a:solidFill>
                  <a:schemeClr val="tx1"/>
                </a:solidFill>
              </a:rPr>
              <a:t>목록 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6385" y="296202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816864" y="282452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5660" y="275575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Ver.1.0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20251" y="275576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홈</a:t>
            </a:r>
            <a:r>
              <a:rPr lang="en-US" altLang="ko-KR" sz="1100" dirty="0" smtClean="0">
                <a:solidFill>
                  <a:schemeClr val="tx1"/>
                </a:solidFill>
              </a:rPr>
              <a:t> &gt; SO</a:t>
            </a:r>
            <a:r>
              <a:rPr lang="ko-KR" altLang="en-US" sz="1100" smtClean="0">
                <a:solidFill>
                  <a:schemeClr val="tx1"/>
                </a:solidFill>
              </a:rPr>
              <a:t>관리 </a:t>
            </a:r>
            <a:r>
              <a:rPr lang="ko-KR" altLang="en-US" sz="1100" dirty="0" smtClean="0">
                <a:solidFill>
                  <a:schemeClr val="tx1"/>
                </a:solidFill>
              </a:rPr>
              <a:t>목록</a:t>
            </a:r>
            <a:r>
              <a:rPr lang="en-US" altLang="ko-KR" sz="1100" dirty="0" smtClean="0">
                <a:solidFill>
                  <a:schemeClr val="tx1"/>
                </a:solidFill>
              </a:rPr>
              <a:t>&gt; </a:t>
            </a:r>
            <a:r>
              <a:rPr lang="ko-KR" altLang="en-US" sz="1100" dirty="0" smtClean="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7" y="467294"/>
            <a:ext cx="8692328" cy="359569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826860"/>
            <a:ext cx="1278785" cy="6030348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defRPr sz="8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250" y="867894"/>
            <a:ext cx="1065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SO </a:t>
            </a:r>
            <a:r>
              <a:rPr lang="ko-KR" altLang="en-US" sz="800" dirty="0" smtClean="0"/>
              <a:t>관리 목록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HCN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hcn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SK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</a:t>
            </a:r>
            <a:r>
              <a:rPr lang="en-US" altLang="ko-KR" sz="800" dirty="0" smtClean="0"/>
              <a:t> _</a:t>
            </a:r>
            <a:r>
              <a:rPr lang="en-US" altLang="ko-KR" sz="800" dirty="0" err="1" smtClean="0"/>
              <a:t>IOT_tv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sk_magic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sk_school_app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CJ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cj</a:t>
            </a:r>
            <a:endParaRPr lang="en-US" altLang="ko-KR" sz="800" dirty="0" smtClean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807416" y="817598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2876" y="539355"/>
            <a:ext cx="1421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mtClean="0">
                <a:latin typeface="+mn-ea"/>
              </a:rPr>
              <a:t>Domfam </a:t>
            </a:r>
            <a:r>
              <a:rPr lang="en-US" altLang="ko-KR" sz="800" b="1" dirty="0" smtClean="0">
                <a:latin typeface="+mn-ea"/>
              </a:rPr>
              <a:t>Admin </a:t>
            </a:r>
            <a:r>
              <a:rPr lang="en-US" altLang="ko-KR" sz="800" b="1" dirty="0">
                <a:latin typeface="+mn-ea"/>
              </a:rPr>
              <a:t>page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6" y="6483303"/>
            <a:ext cx="1065654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SO</a:t>
            </a:r>
            <a:r>
              <a:rPr lang="ko-KR" altLang="en-US" sz="800" smtClean="0">
                <a:solidFill>
                  <a:schemeClr val="bg1"/>
                </a:solidFill>
              </a:rPr>
              <a:t>관리 </a:t>
            </a:r>
            <a:r>
              <a:rPr lang="en-US" altLang="ko-KR" sz="800" dirty="0" smtClean="0">
                <a:solidFill>
                  <a:schemeClr val="bg1"/>
                </a:solidFill>
              </a:rPr>
              <a:t>+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91710"/>
              </p:ext>
            </p:extLst>
          </p:nvPr>
        </p:nvGraphicFramePr>
        <p:xfrm>
          <a:off x="1426574" y="1723344"/>
          <a:ext cx="7093865" cy="334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21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6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924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8662">
                  <a:extLst>
                    <a:ext uri="{9D8B030D-6E8A-4147-A177-3AD203B41FA5}">
                      <a16:colId xmlns="" xmlns:a16="http://schemas.microsoft.com/office/drawing/2014/main" val="3668368515"/>
                    </a:ext>
                  </a:extLst>
                </a:gridCol>
                <a:gridCol w="516039">
                  <a:extLst>
                    <a:ext uri="{9D8B030D-6E8A-4147-A177-3AD203B41FA5}">
                      <a16:colId xmlns="" xmlns:a16="http://schemas.microsoft.com/office/drawing/2014/main" val="3165815701"/>
                    </a:ext>
                  </a:extLst>
                </a:gridCol>
                <a:gridCol w="516039">
                  <a:extLst>
                    <a:ext uri="{9D8B030D-6E8A-4147-A177-3AD203B41FA5}">
                      <a16:colId xmlns="" xmlns:a16="http://schemas.microsoft.com/office/drawing/2014/main" val="351252844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수정일 ▼ 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1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미리보기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내보내기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삭제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SK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sk_IOT_tv</a:t>
                      </a:r>
                      <a:endParaRPr lang="en-US" altLang="ko-KR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sk_magic</a:t>
                      </a:r>
                      <a:endParaRPr lang="ko-KR" altLang="en-US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sk_school_app</a:t>
                      </a:r>
                      <a:endParaRPr lang="ko-KR" altLang="en-US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24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CJ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cj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smtClean="0"/>
                        <a:t>_helloTV</a:t>
                      </a:r>
                      <a:endParaRPr lang="ko-KR" altLang="en-US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지역 방송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jcn</a:t>
                      </a:r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대학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smtClean="0"/>
                        <a:t>seoul_univ</a:t>
                      </a:r>
                      <a:endParaRPr lang="ko-KR" altLang="en-US" sz="800" dirty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332585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jeju_univ</a:t>
                      </a:r>
                      <a:endParaRPr lang="ko-KR" altLang="en-US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admin01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6270126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16124586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4794983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3545347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92226" y="932601"/>
            <a:ext cx="3485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SO </a:t>
            </a:r>
            <a:r>
              <a:rPr lang="ko-KR" altLang="en-US" sz="1600" dirty="0" smtClean="0"/>
              <a:t>관리수정</a:t>
            </a:r>
          </a:p>
        </p:txBody>
      </p:sp>
      <p:sp>
        <p:nvSpPr>
          <p:cNvPr id="69" name="TextBox 68"/>
          <p:cNvSpPr txBox="1"/>
          <p:nvPr/>
        </p:nvSpPr>
        <p:spPr>
          <a:xfrm rot="5400000">
            <a:off x="417606" y="1063874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321354" y="1428260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 rot="5400000">
            <a:off x="321353" y="2047028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455700" y="5185733"/>
            <a:ext cx="1065654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수정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433035" y="1408947"/>
            <a:ext cx="574544" cy="202313"/>
            <a:chOff x="1437245" y="1768779"/>
            <a:chExt cx="574544" cy="202313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1437245" y="1768779"/>
              <a:ext cx="574544" cy="2023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latinLnBrk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개씩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순서도: 병합 74"/>
            <p:cNvSpPr/>
            <p:nvPr/>
          </p:nvSpPr>
          <p:spPr bwMode="auto">
            <a:xfrm>
              <a:off x="1902193" y="1844310"/>
              <a:ext cx="64693" cy="47459"/>
            </a:xfrm>
            <a:prstGeom prst="flowChartMerge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 latinLnBrk="0"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</a:pP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6" name="Pagination"/>
          <p:cNvGrpSpPr/>
          <p:nvPr/>
        </p:nvGrpSpPr>
        <p:grpSpPr>
          <a:xfrm>
            <a:off x="4184724" y="5401177"/>
            <a:ext cx="1121025" cy="166124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77" name="Previous"/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78" name="Page 1"/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9" name="Page 2"/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80" name="Page 3"/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81" name="Page 4"/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82" name="Page 5"/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83" name="Next"/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28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2056495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2364733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2672971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2981209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3289447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3597685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preview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22" y="3905921"/>
            <a:ext cx="227276" cy="2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2083545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2391783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2700021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3008259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3316497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3624735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8" descr="export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52" y="3932972"/>
            <a:ext cx="168044" cy="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2072376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2381409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2690442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2999475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3308508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3617541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0" descr="delete butt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4" y="3926576"/>
            <a:ext cx="181231" cy="1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타원 116"/>
          <p:cNvSpPr>
            <a:spLocks/>
          </p:cNvSpPr>
          <p:nvPr/>
        </p:nvSpPr>
        <p:spPr bwMode="auto">
          <a:xfrm>
            <a:off x="6301660" y="522145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0689" y="1455862"/>
            <a:ext cx="845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새 폴더 만들기</a:t>
            </a:r>
            <a:endParaRPr lang="ko-KR" altLang="en-US" sz="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855245" y="1274941"/>
            <a:ext cx="4063648" cy="43172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48342" y="4582242"/>
            <a:ext cx="877455" cy="215444"/>
            <a:chOff x="4339524" y="4582242"/>
            <a:chExt cx="877455" cy="215444"/>
          </a:xfrm>
        </p:grpSpPr>
        <p:sp>
          <p:nvSpPr>
            <p:cNvPr id="98" name="TextBox 97"/>
            <p:cNvSpPr txBox="1"/>
            <p:nvPr/>
          </p:nvSpPr>
          <p:spPr>
            <a:xfrm>
              <a:off x="4339524" y="4582242"/>
              <a:ext cx="389850" cy="215444"/>
            </a:xfrm>
            <a:prstGeom prst="rect">
              <a:avLst/>
            </a:prstGeom>
            <a:solidFill>
              <a:srgbClr val="A5A5A5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저장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827129" y="4582242"/>
              <a:ext cx="389850" cy="215444"/>
            </a:xfrm>
            <a:prstGeom prst="rect">
              <a:avLst/>
            </a:prstGeom>
            <a:solidFill>
              <a:srgbClr val="A5A5A5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취소</a:t>
              </a: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027983"/>
              </p:ext>
            </p:extLst>
          </p:nvPr>
        </p:nvGraphicFramePr>
        <p:xfrm>
          <a:off x="3178326" y="1996524"/>
          <a:ext cx="334873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65"/>
                <a:gridCol w="1674365"/>
              </a:tblGrid>
              <a:tr h="20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▶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SK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▶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CJ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▶지역방송</a:t>
                      </a:r>
                      <a:endParaRPr lang="en-US" altLang="ko-KR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▶지역방송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▶지역방송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▶지역방송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▶지역방송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▶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ko-KR" altLang="en-US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실행 단추: 문서 21">
            <a:hlinkClick r:id="" action="ppaction://noaction" highlightClick="1"/>
          </p:cNvPr>
          <p:cNvSpPr/>
          <p:nvPr/>
        </p:nvSpPr>
        <p:spPr>
          <a:xfrm>
            <a:off x="3203311" y="1780675"/>
            <a:ext cx="174885" cy="174885"/>
          </a:xfrm>
          <a:prstGeom prst="actionButtonDocumen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306929" y="1766924"/>
            <a:ext cx="21251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위치 선택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9126089" y="2766934"/>
            <a:ext cx="2446020" cy="125771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9167999" y="2927270"/>
            <a:ext cx="222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</a:t>
            </a:r>
            <a:r>
              <a:rPr lang="en-US" altLang="ko-KR" sz="800" dirty="0" smtClean="0"/>
              <a:t>SO </a:t>
            </a:r>
            <a:r>
              <a:rPr lang="ko-KR" altLang="en-US" sz="800" smtClean="0"/>
              <a:t>추가</a:t>
            </a:r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CJ</a:t>
            </a:r>
          </a:p>
          <a:p>
            <a:endParaRPr lang="en-US" altLang="ko-KR" sz="800" dirty="0"/>
          </a:p>
          <a:p>
            <a:endParaRPr lang="ko-KR" altLang="en-US" sz="800" dirty="0" smtClean="0"/>
          </a:p>
        </p:txBody>
      </p:sp>
      <p:cxnSp>
        <p:nvCxnSpPr>
          <p:cNvPr id="118" name="직선 연결선 117"/>
          <p:cNvCxnSpPr/>
          <p:nvPr/>
        </p:nvCxnSpPr>
        <p:spPr>
          <a:xfrm>
            <a:off x="9267059" y="3512140"/>
            <a:ext cx="21640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539599" y="3650545"/>
            <a:ext cx="389850" cy="215444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추가</a:t>
            </a:r>
            <a:endParaRPr lang="ko-KR" altLang="en-US" sz="800" dirty="0" smtClean="0"/>
          </a:p>
        </p:txBody>
      </p:sp>
      <p:sp>
        <p:nvSpPr>
          <p:cNvPr id="120" name="TextBox 119"/>
          <p:cNvSpPr txBox="1"/>
          <p:nvPr/>
        </p:nvSpPr>
        <p:spPr>
          <a:xfrm>
            <a:off x="11019659" y="3650545"/>
            <a:ext cx="389850" cy="215444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취소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676792" y="1914491"/>
            <a:ext cx="2350237" cy="1293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293339" y="1777847"/>
            <a:ext cx="222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+ </a:t>
            </a:r>
            <a:r>
              <a:rPr lang="ko-KR" altLang="en-US" sz="800" smtClean="0"/>
              <a:t>새 </a:t>
            </a:r>
            <a:r>
              <a:rPr lang="en-US" altLang="ko-KR" sz="800" dirty="0" smtClean="0"/>
              <a:t>SO</a:t>
            </a:r>
            <a:r>
              <a:rPr lang="ko-KR" altLang="en-US" sz="800" smtClean="0"/>
              <a:t> </a:t>
            </a:r>
            <a:r>
              <a:rPr lang="ko-KR" altLang="en-US" sz="800" dirty="0" smtClean="0"/>
              <a:t>추가</a:t>
            </a:r>
            <a:endParaRPr lang="en-US" altLang="ko-KR" sz="800" dirty="0" smtClean="0"/>
          </a:p>
          <a:p>
            <a:pPr algn="r"/>
            <a:endParaRPr lang="en-US" altLang="ko-KR" sz="800" dirty="0"/>
          </a:p>
          <a:p>
            <a:pPr algn="r"/>
            <a:endParaRPr lang="en-US" altLang="ko-KR" sz="800" dirty="0"/>
          </a:p>
          <a:p>
            <a:pPr algn="r"/>
            <a:endParaRPr lang="ko-KR" altLang="en-US" sz="800" dirty="0" smtClean="0"/>
          </a:p>
        </p:txBody>
      </p:sp>
      <p:sp>
        <p:nvSpPr>
          <p:cNvPr id="159" name="타원 158"/>
          <p:cNvSpPr>
            <a:spLocks/>
          </p:cNvSpPr>
          <p:nvPr/>
        </p:nvSpPr>
        <p:spPr bwMode="auto">
          <a:xfrm>
            <a:off x="5620433" y="180264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0" name="타원 159"/>
          <p:cNvSpPr>
            <a:spLocks/>
          </p:cNvSpPr>
          <p:nvPr/>
        </p:nvSpPr>
        <p:spPr bwMode="auto">
          <a:xfrm>
            <a:off x="4264955" y="461968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9275552" y="5098778"/>
            <a:ext cx="2446020" cy="11789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9386042" y="5413972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변경 내용을 저장하시겠습니까</a:t>
            </a:r>
            <a:r>
              <a:rPr lang="en-US" altLang="ko-KR" sz="800" b="1" dirty="0" smtClean="0"/>
              <a:t>?</a:t>
            </a:r>
          </a:p>
          <a:p>
            <a:endParaRPr lang="en-US" altLang="ko-KR" sz="800" dirty="0"/>
          </a:p>
          <a:p>
            <a:endParaRPr lang="ko-KR" altLang="en-US" sz="8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10032335" y="5881885"/>
            <a:ext cx="932455" cy="215444"/>
            <a:chOff x="9962417" y="5881885"/>
            <a:chExt cx="932455" cy="215444"/>
          </a:xfrm>
        </p:grpSpPr>
        <p:sp>
          <p:nvSpPr>
            <p:cNvPr id="163" name="TextBox 162"/>
            <p:cNvSpPr txBox="1"/>
            <p:nvPr/>
          </p:nvSpPr>
          <p:spPr>
            <a:xfrm>
              <a:off x="9962417" y="5881885"/>
              <a:ext cx="389850" cy="215444"/>
            </a:xfrm>
            <a:prstGeom prst="rect">
              <a:avLst/>
            </a:prstGeom>
            <a:solidFill>
              <a:srgbClr val="A5A5A5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확인</a:t>
              </a:r>
              <a:endParaRPr lang="ko-KR" altLang="en-US" sz="800" dirty="0" smtClean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0505022" y="5881885"/>
              <a:ext cx="389850" cy="215444"/>
            </a:xfrm>
            <a:prstGeom prst="rect">
              <a:avLst/>
            </a:prstGeom>
            <a:solidFill>
              <a:srgbClr val="A5A5A5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취소</a:t>
              </a:r>
            </a:p>
          </p:txBody>
        </p:sp>
      </p:grpSp>
      <p:cxnSp>
        <p:nvCxnSpPr>
          <p:cNvPr id="165" name="직선 화살표 연결선 164"/>
          <p:cNvCxnSpPr/>
          <p:nvPr/>
        </p:nvCxnSpPr>
        <p:spPr>
          <a:xfrm>
            <a:off x="4688107" y="4675043"/>
            <a:ext cx="4291336" cy="950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8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제목 2"/>
          <p:cNvSpPr txBox="1">
            <a:spLocks/>
          </p:cNvSpPr>
          <p:nvPr/>
        </p:nvSpPr>
        <p:spPr>
          <a:xfrm>
            <a:off x="4871864" y="-1"/>
            <a:ext cx="3586336" cy="219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성향 투자정보</a:t>
            </a:r>
          </a:p>
        </p:txBody>
      </p:sp>
      <p:sp>
        <p:nvSpPr>
          <p:cNvPr id="143" name="제목 2"/>
          <p:cNvSpPr txBox="1">
            <a:spLocks/>
          </p:cNvSpPr>
          <p:nvPr/>
        </p:nvSpPr>
        <p:spPr>
          <a:xfrm>
            <a:off x="4871864" y="242725"/>
            <a:ext cx="3586336" cy="21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dirty="0"/>
              <a:t>투자정보 </a:t>
            </a: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38725"/>
              </p:ext>
            </p:extLst>
          </p:nvPr>
        </p:nvGraphicFramePr>
        <p:xfrm>
          <a:off x="9127775" y="615549"/>
          <a:ext cx="2780625" cy="2622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270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783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8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DescriptSOn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6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indent="0" algn="ctr" latinLnBrk="0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상위 생성 될 파일의 위치를 지정 할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5673">
                <a:tc>
                  <a:txBody>
                    <a:bodyPr/>
                    <a:lstStyle/>
                    <a:p>
                      <a:pPr marL="0" indent="0" algn="ctr" latinLnBrk="0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새로 생성될 폴더의 이름을 지정 할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수있는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팝업창이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뜹니다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673">
                <a:tc>
                  <a:txBody>
                    <a:bodyPr/>
                    <a:lstStyle/>
                    <a:p>
                      <a:pPr marL="0" indent="0" algn="ctr" latinLnBrk="0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제목을 입력합니다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5673">
                <a:tc>
                  <a:txBody>
                    <a:bodyPr/>
                    <a:lstStyle/>
                    <a:p>
                      <a:pPr marL="0" indent="0" algn="ctr" latinLnBrk="0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Provider.js </a:t>
                      </a:r>
                      <a:r>
                        <a:rPr lang="ko-KR" altLang="en-US" sz="800" b="0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파일의 생성 위치를 지정 할 수 있습니다</a:t>
                      </a:r>
                      <a:r>
                        <a:rPr lang="en-US" altLang="ko-KR" sz="800" b="0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800" b="0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내보내기 방식 보류</a:t>
                      </a:r>
                      <a:r>
                        <a:rPr lang="en-US" altLang="ko-KR" sz="800" b="0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R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5673">
                <a:tc>
                  <a:txBody>
                    <a:bodyPr/>
                    <a:lstStyle/>
                    <a:p>
                      <a:pPr marL="0" indent="0" algn="ctr" latinLnBrk="0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버튼클릭시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폼에 입력된 내용이 반영된 새로운 목록이 생성되며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&gt; SO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목록 화면으로 이동한다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R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85660" y="34943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돔팸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ADMIN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관리툴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78785" y="275576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812631" y="41820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SO</a:t>
            </a:r>
            <a:r>
              <a:rPr lang="ko-KR" altLang="en-US" sz="1100" smtClean="0">
                <a:solidFill>
                  <a:schemeClr val="tx1"/>
                </a:solidFill>
              </a:rPr>
              <a:t>목록 </a:t>
            </a:r>
            <a:r>
              <a:rPr lang="ko-KR" altLang="en-US" sz="1100" dirty="0" smtClean="0">
                <a:solidFill>
                  <a:schemeClr val="tx1"/>
                </a:solidFill>
              </a:rPr>
              <a:t>생성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6385" y="296202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816864" y="282452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5660" y="275575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Ver.1.0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20251" y="275576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홈 </a:t>
            </a:r>
            <a:r>
              <a:rPr lang="en-US" altLang="ko-KR" sz="1100" dirty="0">
                <a:solidFill>
                  <a:schemeClr val="tx1"/>
                </a:solidFill>
              </a:rPr>
              <a:t>&gt; </a:t>
            </a:r>
            <a:r>
              <a:rPr lang="en-US" altLang="ko-KR" sz="1100" dirty="0" smtClean="0">
                <a:solidFill>
                  <a:schemeClr val="tx1"/>
                </a:solidFill>
              </a:rPr>
              <a:t>SO</a:t>
            </a:r>
            <a:r>
              <a:rPr lang="ko-KR" altLang="en-US" sz="1100" smtClean="0">
                <a:solidFill>
                  <a:schemeClr val="tx1"/>
                </a:solidFill>
              </a:rPr>
              <a:t>관리 </a:t>
            </a:r>
            <a:r>
              <a:rPr lang="ko-KR" altLang="en-US" sz="1100" dirty="0" smtClean="0">
                <a:solidFill>
                  <a:schemeClr val="tx1"/>
                </a:solidFill>
              </a:rPr>
              <a:t>목록 </a:t>
            </a:r>
            <a:r>
              <a:rPr lang="en-US" altLang="ko-KR" sz="1100" dirty="0" smtClean="0">
                <a:solidFill>
                  <a:schemeClr val="tx1"/>
                </a:solidFill>
              </a:rPr>
              <a:t>&gt; </a:t>
            </a:r>
            <a:r>
              <a:rPr lang="ko-KR" altLang="en-US" sz="1100" dirty="0" smtClean="0">
                <a:solidFill>
                  <a:schemeClr val="tx1"/>
                </a:solidFill>
              </a:rPr>
              <a:t>생성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7" y="467294"/>
            <a:ext cx="8692328" cy="359569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826860"/>
            <a:ext cx="1278785" cy="6030348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defRPr sz="8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250" y="867894"/>
            <a:ext cx="1065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SO </a:t>
            </a:r>
            <a:r>
              <a:rPr lang="ko-KR" altLang="en-US" sz="800" dirty="0" smtClean="0"/>
              <a:t>관리 툴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HCN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hcn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SK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</a:t>
            </a:r>
            <a:r>
              <a:rPr lang="en-US" altLang="ko-KR" sz="800" dirty="0" smtClean="0"/>
              <a:t> _</a:t>
            </a:r>
            <a:r>
              <a:rPr lang="en-US" altLang="ko-KR" sz="800" dirty="0" err="1" smtClean="0"/>
              <a:t>IOT_tv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sk_magic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sk_school_app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CJ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cj</a:t>
            </a:r>
            <a:endParaRPr lang="en-US" altLang="ko-KR" sz="800" dirty="0" smtClean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692614" y="809491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2876" y="539355"/>
            <a:ext cx="1421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mtClean="0">
                <a:latin typeface="+mn-ea"/>
              </a:rPr>
              <a:t>Domfam </a:t>
            </a:r>
            <a:r>
              <a:rPr lang="en-US" altLang="ko-KR" sz="800" b="1" dirty="0" smtClean="0">
                <a:latin typeface="+mn-ea"/>
              </a:rPr>
              <a:t>Admin </a:t>
            </a:r>
            <a:r>
              <a:rPr lang="en-US" altLang="ko-KR" sz="800" b="1" dirty="0">
                <a:latin typeface="+mn-ea"/>
              </a:rPr>
              <a:t>page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6" y="6483303"/>
            <a:ext cx="1065654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SO</a:t>
            </a:r>
            <a:r>
              <a:rPr lang="ko-KR" altLang="en-US" sz="800" smtClean="0">
                <a:solidFill>
                  <a:schemeClr val="bg1"/>
                </a:solidFill>
              </a:rPr>
              <a:t>관리 </a:t>
            </a:r>
            <a:r>
              <a:rPr lang="en-US" altLang="ko-KR" sz="800" dirty="0" smtClean="0">
                <a:solidFill>
                  <a:schemeClr val="bg1"/>
                </a:solidFill>
              </a:rPr>
              <a:t>+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2226" y="932601"/>
            <a:ext cx="3485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SP </a:t>
            </a:r>
            <a:r>
              <a:rPr lang="ko-KR" altLang="en-US" sz="1600" smtClean="0"/>
              <a:t>생성</a:t>
            </a:r>
            <a:endParaRPr lang="ko-KR" altLang="en-US" sz="1600" dirty="0" smtClean="0"/>
          </a:p>
        </p:txBody>
      </p:sp>
      <p:sp>
        <p:nvSpPr>
          <p:cNvPr id="69" name="TextBox 68"/>
          <p:cNvSpPr txBox="1"/>
          <p:nvPr/>
        </p:nvSpPr>
        <p:spPr>
          <a:xfrm rot="5400000">
            <a:off x="417606" y="1063874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321354" y="1428260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 rot="5400000">
            <a:off x="321353" y="2047028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86" name="타원 85"/>
          <p:cNvSpPr>
            <a:spLocks/>
          </p:cNvSpPr>
          <p:nvPr/>
        </p:nvSpPr>
        <p:spPr bwMode="auto">
          <a:xfrm>
            <a:off x="3697597" y="334865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30353"/>
              </p:ext>
            </p:extLst>
          </p:nvPr>
        </p:nvGraphicFramePr>
        <p:xfrm>
          <a:off x="1412013" y="1540853"/>
          <a:ext cx="7048744" cy="14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311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제목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jcn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0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trike="sng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파일경로</a:t>
                      </a:r>
                      <a:endParaRPr lang="ko-KR" altLang="en-US" sz="800" b="1" strike="sng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trike="sng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C:\Users\</a:t>
                      </a:r>
                      <a:r>
                        <a:rPr lang="ko-KR" altLang="en-US" sz="800" b="0" strike="sng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돔팸</a:t>
                      </a:r>
                      <a:r>
                        <a:rPr lang="en-US" altLang="ko-KR" sz="800" b="0" strike="sng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\Desktop\</a:t>
                      </a:r>
                      <a:r>
                        <a:rPr lang="en-US" altLang="ko-KR" sz="800" b="0" strike="sng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CJHD_Alaska</a:t>
                      </a:r>
                      <a:r>
                        <a:rPr lang="en-US" altLang="ko-KR" sz="800" b="0" strike="sng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\phase1\</a:t>
                      </a:r>
                      <a:r>
                        <a:rPr lang="en-US" altLang="ko-KR" sz="800" b="0" strike="sng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</a:t>
                      </a:r>
                      <a:r>
                        <a:rPr lang="en-US" altLang="ko-KR" sz="800" b="0" strike="sng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\provider\</a:t>
                      </a:r>
                      <a:r>
                        <a:rPr lang="en-US" altLang="ko-KR" sz="800" b="0" strike="sng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cjh</a:t>
                      </a:r>
                      <a:r>
                        <a:rPr lang="en-US" altLang="ko-KR" sz="800" b="0" strike="sng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\</a:t>
                      </a:r>
                      <a:r>
                        <a:rPr lang="en-US" altLang="ko-KR" sz="800" b="0" strike="sng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js</a:t>
                      </a:r>
                      <a:endParaRPr lang="ko-KR" altLang="en-US" sz="800" b="0" strike="sng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9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Domfam03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11190704"/>
                  </a:ext>
                </a:extLst>
              </a:tr>
              <a:tr h="279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585951" y="1581850"/>
            <a:ext cx="1653540" cy="20515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85951" y="158185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지역방송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4070396" y="1534940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97" name="직사각형 96"/>
          <p:cNvSpPr/>
          <p:nvPr/>
        </p:nvSpPr>
        <p:spPr>
          <a:xfrm>
            <a:off x="2585951" y="1871410"/>
            <a:ext cx="1653540" cy="20515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585950" y="2160970"/>
            <a:ext cx="4645429" cy="2127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370320" y="2160970"/>
            <a:ext cx="861059" cy="2127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찾아보기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585951" y="2442910"/>
            <a:ext cx="1653540" cy="20515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259580" y="1581850"/>
            <a:ext cx="861059" cy="2127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폴더추가</a:t>
            </a:r>
            <a:r>
              <a:rPr lang="en-US" altLang="ko-KR" sz="1000" dirty="0" smtClean="0">
                <a:solidFill>
                  <a:schemeClr val="tx1"/>
                </a:solidFill>
              </a:rPr>
              <a:t>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>
            <a:spLocks/>
          </p:cNvSpPr>
          <p:nvPr/>
        </p:nvSpPr>
        <p:spPr bwMode="auto">
          <a:xfrm>
            <a:off x="1592037" y="1608893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타원 64"/>
          <p:cNvSpPr>
            <a:spLocks/>
          </p:cNvSpPr>
          <p:nvPr/>
        </p:nvSpPr>
        <p:spPr bwMode="auto">
          <a:xfrm>
            <a:off x="4262351" y="161838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타원 59"/>
          <p:cNvSpPr>
            <a:spLocks/>
          </p:cNvSpPr>
          <p:nvPr/>
        </p:nvSpPr>
        <p:spPr bwMode="auto">
          <a:xfrm>
            <a:off x="1592037" y="191249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타원 60"/>
          <p:cNvSpPr>
            <a:spLocks/>
          </p:cNvSpPr>
          <p:nvPr/>
        </p:nvSpPr>
        <p:spPr bwMode="auto">
          <a:xfrm>
            <a:off x="1596666" y="2197207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35663" y="3312933"/>
            <a:ext cx="1065654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869803" y="3312933"/>
            <a:ext cx="1065654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759190" y="3842034"/>
            <a:ext cx="2446020" cy="125771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801100" y="4002370"/>
            <a:ext cx="222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폴더 추가</a:t>
            </a:r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CJ</a:t>
            </a:r>
          </a:p>
          <a:p>
            <a:endParaRPr lang="en-US" altLang="ko-KR" sz="800" dirty="0"/>
          </a:p>
          <a:p>
            <a:endParaRPr lang="ko-KR" altLang="en-US" sz="800" dirty="0" smtClean="0"/>
          </a:p>
        </p:txBody>
      </p:sp>
      <p:cxnSp>
        <p:nvCxnSpPr>
          <p:cNvPr id="13" name="직선 연결선 12"/>
          <p:cNvCxnSpPr/>
          <p:nvPr/>
        </p:nvCxnSpPr>
        <p:spPr>
          <a:xfrm>
            <a:off x="8900160" y="4587240"/>
            <a:ext cx="21640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72700" y="4725645"/>
            <a:ext cx="389850" cy="215444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추가</a:t>
            </a:r>
            <a:endParaRPr lang="ko-KR" altLang="en-US" sz="8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0652760" y="4725645"/>
            <a:ext cx="389850" cy="215444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취소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293243" y="1855875"/>
            <a:ext cx="3245301" cy="1870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585950" y="2717230"/>
            <a:ext cx="5681749" cy="20515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22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85660" y="826860"/>
            <a:ext cx="7406675" cy="550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제목 2"/>
          <p:cNvSpPr txBox="1">
            <a:spLocks/>
          </p:cNvSpPr>
          <p:nvPr/>
        </p:nvSpPr>
        <p:spPr>
          <a:xfrm>
            <a:off x="4871864" y="-1"/>
            <a:ext cx="3586336" cy="219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성향 투자정보</a:t>
            </a:r>
          </a:p>
        </p:txBody>
      </p:sp>
      <p:sp>
        <p:nvSpPr>
          <p:cNvPr id="143" name="제목 2"/>
          <p:cNvSpPr txBox="1">
            <a:spLocks/>
          </p:cNvSpPr>
          <p:nvPr/>
        </p:nvSpPr>
        <p:spPr>
          <a:xfrm>
            <a:off x="4871864" y="242725"/>
            <a:ext cx="3586336" cy="21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dirty="0"/>
              <a:t>투자정보 </a:t>
            </a: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9741"/>
              </p:ext>
            </p:extLst>
          </p:nvPr>
        </p:nvGraphicFramePr>
        <p:xfrm>
          <a:off x="9127775" y="624095"/>
          <a:ext cx="2780625" cy="2774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270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783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8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DescriptSOn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6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indent="0" algn="ctr" latinLnBrk="0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좌측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네비게이션에서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타이틀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진입 화면입니다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5673">
                <a:tc>
                  <a:txBody>
                    <a:bodyPr/>
                    <a:lstStyle/>
                    <a:p>
                      <a:pPr marL="0" indent="0" algn="ctr" latinLnBrk="0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집입시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SO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목록창이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나타나며 탭을 클릭하여 다른 관리 항목들을 확인할 수 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2476">
                <a:tc>
                  <a:txBody>
                    <a:bodyPr/>
                    <a:lstStyle/>
                    <a:p>
                      <a:pPr marL="0" indent="0" algn="ctr" latinLnBrk="0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시 각 항목들을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수정가능한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팝업이 나타납니다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R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5673">
                <a:tc>
                  <a:txBody>
                    <a:bodyPr/>
                    <a:lstStyle/>
                    <a:p>
                      <a:pPr marL="0" indent="0" algn="ctr" latinLnBrk="0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삭제버튼 클릭 시 확인 팝업이 생성됩니다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R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5673">
                <a:tc>
                  <a:txBody>
                    <a:bodyPr/>
                    <a:lstStyle/>
                    <a:p>
                      <a:pPr marL="0" indent="0" algn="ctr" latinLnBrk="0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Red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박스 안의 내용들은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mouse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over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커서가 연필모양으로 변하며 클릭 시 해당 내용만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창 형태로 바뀌게 됩니다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enter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키 입력 시 저장 여부를 묻는 절차 없이 바로 수정이 적용 됩니다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(2018. 08. 03).</a:t>
                      </a: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85660" y="34943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돔팸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ADMIN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관리툴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78785" y="275576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812631" y="41820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SO</a:t>
            </a:r>
            <a:r>
              <a:rPr lang="ko-KR" altLang="en-US" sz="1100" smtClean="0">
                <a:solidFill>
                  <a:schemeClr val="tx1"/>
                </a:solidFill>
              </a:rPr>
              <a:t>관리 </a:t>
            </a:r>
            <a:r>
              <a:rPr lang="ko-KR" altLang="en-US" sz="1100" dirty="0" smtClean="0">
                <a:solidFill>
                  <a:schemeClr val="tx1"/>
                </a:solidFill>
              </a:rPr>
              <a:t>목록리스트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6385" y="296202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816864" y="282452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5660" y="275575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Ver.1.0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20250" y="275577"/>
            <a:ext cx="2894999" cy="157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홈</a:t>
            </a:r>
            <a:r>
              <a:rPr lang="en-US" altLang="ko-KR" sz="1100" dirty="0" smtClean="0">
                <a:solidFill>
                  <a:schemeClr val="tx1"/>
                </a:solidFill>
              </a:rPr>
              <a:t> &gt; SO</a:t>
            </a:r>
            <a:r>
              <a:rPr lang="ko-KR" altLang="en-US" sz="1100" smtClean="0">
                <a:solidFill>
                  <a:schemeClr val="tx1"/>
                </a:solidFill>
              </a:rPr>
              <a:t>관리 </a:t>
            </a:r>
            <a:r>
              <a:rPr lang="ko-KR" altLang="en-US" sz="1100" dirty="0" smtClean="0">
                <a:solidFill>
                  <a:schemeClr val="tx1"/>
                </a:solidFill>
              </a:rPr>
              <a:t>목록 </a:t>
            </a:r>
            <a:r>
              <a:rPr lang="en-US" altLang="ko-KR" sz="1100" dirty="0" smtClean="0">
                <a:solidFill>
                  <a:schemeClr val="tx1"/>
                </a:solidFill>
              </a:rPr>
              <a:t>&gt; SO</a:t>
            </a:r>
            <a:r>
              <a:rPr lang="ko-KR" altLang="en-US" sz="1100" smtClean="0">
                <a:solidFill>
                  <a:schemeClr val="tx1"/>
                </a:solidFill>
              </a:rPr>
              <a:t>관리목록 </a:t>
            </a:r>
            <a:r>
              <a:rPr lang="ko-KR" altLang="en-US" sz="1100" dirty="0" smtClean="0">
                <a:solidFill>
                  <a:schemeClr val="tx1"/>
                </a:solidFill>
              </a:rPr>
              <a:t>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7" y="467294"/>
            <a:ext cx="8692328" cy="359569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826860"/>
            <a:ext cx="1278785" cy="6030348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defRPr sz="8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250" y="867894"/>
            <a:ext cx="1065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SO </a:t>
            </a:r>
            <a:r>
              <a:rPr lang="ko-KR" altLang="en-US" sz="800" dirty="0" smtClean="0"/>
              <a:t>관리 목록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HCN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hcn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SK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</a:t>
            </a:r>
            <a:r>
              <a:rPr lang="en-US" altLang="ko-KR" sz="800" dirty="0" smtClean="0"/>
              <a:t> _</a:t>
            </a:r>
            <a:r>
              <a:rPr lang="en-US" altLang="ko-KR" sz="800" dirty="0" err="1" smtClean="0"/>
              <a:t>IOT_tv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sk_magic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sk_school_app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CJ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cj</a:t>
            </a:r>
            <a:endParaRPr lang="en-US" altLang="ko-KR" sz="800" dirty="0" smtClean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807416" y="817598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2876" y="539355"/>
            <a:ext cx="1421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mtClean="0">
                <a:latin typeface="+mn-ea"/>
              </a:rPr>
              <a:t>Domfam </a:t>
            </a:r>
            <a:r>
              <a:rPr lang="en-US" altLang="ko-KR" sz="800" b="1" dirty="0" smtClean="0">
                <a:latin typeface="+mn-ea"/>
              </a:rPr>
              <a:t>Admin </a:t>
            </a:r>
            <a:r>
              <a:rPr lang="en-US" altLang="ko-KR" sz="800" b="1" dirty="0">
                <a:latin typeface="+mn-ea"/>
              </a:rPr>
              <a:t>page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6" y="6483303"/>
            <a:ext cx="1065654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SO</a:t>
            </a:r>
            <a:r>
              <a:rPr lang="ko-KR" altLang="en-US" sz="800" smtClean="0">
                <a:solidFill>
                  <a:schemeClr val="bg1"/>
                </a:solidFill>
              </a:rPr>
              <a:t>관리 </a:t>
            </a:r>
            <a:r>
              <a:rPr lang="en-US" altLang="ko-KR" sz="800" dirty="0" smtClean="0">
                <a:solidFill>
                  <a:schemeClr val="bg1"/>
                </a:solidFill>
              </a:rPr>
              <a:t>+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>
            <a:spLocks/>
          </p:cNvSpPr>
          <p:nvPr/>
        </p:nvSpPr>
        <p:spPr bwMode="auto">
          <a:xfrm>
            <a:off x="102876" y="163400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2226" y="932601"/>
            <a:ext cx="3485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[SKB] </a:t>
            </a:r>
            <a:r>
              <a:rPr lang="en-US" altLang="ko-KR" sz="1600" dirty="0" err="1" smtClean="0"/>
              <a:t>sk_IOT_tv</a:t>
            </a:r>
            <a:endParaRPr lang="ko-KR" altLang="en-US" sz="1600" dirty="0" smtClean="0"/>
          </a:p>
        </p:txBody>
      </p:sp>
      <p:sp>
        <p:nvSpPr>
          <p:cNvPr id="69" name="TextBox 68"/>
          <p:cNvSpPr txBox="1"/>
          <p:nvPr/>
        </p:nvSpPr>
        <p:spPr>
          <a:xfrm rot="5400000">
            <a:off x="417606" y="1063874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321354" y="1428260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 rot="5400000">
            <a:off x="321353" y="2047028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1409" y="1474221"/>
            <a:ext cx="8002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파일 경로</a:t>
            </a:r>
            <a:r>
              <a:rPr lang="en-US" altLang="ko-KR" sz="800" dirty="0" smtClean="0"/>
              <a:t>: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등록자</a:t>
            </a:r>
            <a:r>
              <a:rPr lang="en-US" altLang="ko-KR" sz="800" dirty="0" smtClean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 smtClean="0"/>
              <a:t>생성일자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smtClean="0"/>
              <a:t>최종업데이트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smtClean="0"/>
              <a:t>설명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</a:t>
            </a:r>
            <a:endParaRPr lang="en-US" altLang="ko-KR" sz="800" dirty="0"/>
          </a:p>
          <a:p>
            <a:endParaRPr lang="ko-KR" altLang="en-US" sz="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15636" y="1481096"/>
            <a:ext cx="39738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C:\Users\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돔팸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Desktop\</a:t>
            </a:r>
            <a:r>
              <a:rPr lang="en-US" altLang="ko-KR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CJHD_Alaska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\phase1\</a:t>
            </a:r>
            <a:r>
              <a:rPr lang="en-US" altLang="ko-KR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\provider\</a:t>
            </a:r>
            <a:r>
              <a:rPr lang="en-US" altLang="ko-KR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cjh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</a:t>
            </a:r>
            <a:r>
              <a:rPr lang="en-US" altLang="ko-KR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김영자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2018-01-01 00:00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800" dirty="0" smtClean="0"/>
              <a:t>       </a:t>
            </a: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2018-01-01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00:00</a:t>
            </a:r>
          </a:p>
          <a:p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HCN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수정파일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800" dirty="0" smtClean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371409" y="1401986"/>
            <a:ext cx="726967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37796" y="461594"/>
            <a:ext cx="0" cy="63964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96"/>
          <p:cNvSpPr/>
          <p:nvPr/>
        </p:nvSpPr>
        <p:spPr>
          <a:xfrm>
            <a:off x="8753201" y="467294"/>
            <a:ext cx="146849" cy="475784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>
            <a:off x="8909677" y="461594"/>
            <a:ext cx="0" cy="63964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083018"/>
              </p:ext>
            </p:extLst>
          </p:nvPr>
        </p:nvGraphicFramePr>
        <p:xfrm>
          <a:off x="1471965" y="3074964"/>
          <a:ext cx="7142121" cy="5067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453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161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969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4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입력 값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수정일 ▼ 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Privider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companyName</a:t>
                      </a:r>
                      <a:endParaRPr lang="en-US" altLang="ko-KR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CJ Hello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5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sp</a:t>
                      </a:r>
                      <a:endParaRPr lang="ko-KR" altLang="en-US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CJH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5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Biz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serverIpLiveBiz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http://10.10.78.66:18080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59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X-Client-App-Key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9CQQR9V1UHJF87PMRUOD6JSLG4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51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flagBiz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CJHV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51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UI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serverIpLiveUi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http://10.10.78.66:18080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332585"/>
                  </a:ext>
                </a:extLst>
              </a:tr>
              <a:tr h="2951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flagUi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CJHV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6270126"/>
                  </a:ext>
                </a:extLst>
              </a:tr>
              <a:tr h="295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serverIpLiveData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http://10.10.78.66:18080/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16124586"/>
                  </a:ext>
                </a:extLst>
              </a:tr>
              <a:tr h="2951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flagData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CJHV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4794983"/>
                  </a:ext>
                </a:extLst>
              </a:tr>
              <a:tr h="295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search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serverIpLiveSearch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http://10.10.78.66:18080/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flagData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CJHV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MGW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serverIpMGW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http://10.10.69.140:2080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flagMgw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CJHV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22222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token</a:t>
                      </a:r>
                      <a:endParaRPr lang="en-US" sz="8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smtClean="0">
                          <a:solidFill>
                            <a:srgbClr val="22222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token</a:t>
                      </a:r>
                      <a:endParaRPr lang="en-US" sz="8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20.10.10.0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35453479"/>
                  </a:ext>
                </a:extLst>
              </a:tr>
              <a:tr h="295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22222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srcPath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provider/cjh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en-US" sz="8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sBiTxt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헬로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2017-01-01 00:00:00</a:t>
                      </a:r>
                      <a:endParaRPr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2" name="사다리꼴 111"/>
          <p:cNvSpPr/>
          <p:nvPr/>
        </p:nvSpPr>
        <p:spPr>
          <a:xfrm>
            <a:off x="1483666" y="2921287"/>
            <a:ext cx="839436" cy="153677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so</a:t>
            </a:r>
            <a:endParaRPr lang="ko-KR" altLang="en-US" sz="800" dirty="0"/>
          </a:p>
        </p:txBody>
      </p:sp>
      <p:sp>
        <p:nvSpPr>
          <p:cNvPr id="113" name="사다리꼴 112"/>
          <p:cNvSpPr/>
          <p:nvPr/>
        </p:nvSpPr>
        <p:spPr>
          <a:xfrm>
            <a:off x="2329311" y="2921287"/>
            <a:ext cx="839436" cy="153677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image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사다리꼴 113"/>
          <p:cNvSpPr/>
          <p:nvPr/>
        </p:nvSpPr>
        <p:spPr>
          <a:xfrm>
            <a:off x="3181834" y="2921287"/>
            <a:ext cx="839436" cy="153677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service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>
            <a:spLocks/>
          </p:cNvSpPr>
          <p:nvPr/>
        </p:nvSpPr>
        <p:spPr bwMode="auto">
          <a:xfrm>
            <a:off x="1567331" y="278380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00232" y="1376893"/>
            <a:ext cx="2952020" cy="1302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75962" y="3350971"/>
            <a:ext cx="2546275" cy="3347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pencil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206" y="1455689"/>
            <a:ext cx="162889" cy="16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pencil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50" y="3355511"/>
            <a:ext cx="162889" cy="16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타원 52"/>
          <p:cNvSpPr>
            <a:spLocks/>
          </p:cNvSpPr>
          <p:nvPr/>
        </p:nvSpPr>
        <p:spPr bwMode="auto">
          <a:xfrm>
            <a:off x="4353259" y="353583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83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85660" y="826860"/>
            <a:ext cx="7406675" cy="550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제목 2"/>
          <p:cNvSpPr txBox="1">
            <a:spLocks/>
          </p:cNvSpPr>
          <p:nvPr/>
        </p:nvSpPr>
        <p:spPr>
          <a:xfrm>
            <a:off x="4871864" y="-1"/>
            <a:ext cx="3586336" cy="219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성향 투자정보</a:t>
            </a:r>
          </a:p>
        </p:txBody>
      </p:sp>
      <p:sp>
        <p:nvSpPr>
          <p:cNvPr id="143" name="제목 2"/>
          <p:cNvSpPr txBox="1">
            <a:spLocks/>
          </p:cNvSpPr>
          <p:nvPr/>
        </p:nvSpPr>
        <p:spPr>
          <a:xfrm>
            <a:off x="4871864" y="242725"/>
            <a:ext cx="3586336" cy="21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dirty="0"/>
              <a:t>투자정보 </a:t>
            </a: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189396"/>
              </p:ext>
            </p:extLst>
          </p:nvPr>
        </p:nvGraphicFramePr>
        <p:xfrm>
          <a:off x="9127775" y="615549"/>
          <a:ext cx="2780625" cy="1529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270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783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8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DescriptSOn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6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Image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주소로 관리하는 항목들의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리시트와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확인 할 수 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5673">
                <a:tc>
                  <a:txBody>
                    <a:bodyPr/>
                    <a:lstStyle/>
                    <a:p>
                      <a:pPr marL="0" indent="0" algn="ctr" latinLnBrk="0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Red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박스 안의 내용들은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mouse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over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커서가 연필모양으로 변하며 클릭 시 해당이미지의 경로를 지정 할 수 있는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경로창이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됩니다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enter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키 입력 시 저장 여부를 묻는 절차 없이 바로 수정이 적용 됩니다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(2018. 08. 03)</a:t>
                      </a:r>
                    </a:p>
                  </a:txBody>
                  <a:tcPr marR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85660" y="34943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돔팸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ADMIN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관리툴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78785" y="275576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936385" y="42257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이미지 관리목록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6385" y="296202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816864" y="282452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5660" y="275575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Ver.1.0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20251" y="275576"/>
            <a:ext cx="1849426" cy="16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홈</a:t>
            </a:r>
            <a:r>
              <a:rPr lang="en-US" altLang="ko-KR" sz="1100" dirty="0" smtClean="0">
                <a:solidFill>
                  <a:schemeClr val="tx1"/>
                </a:solidFill>
              </a:rPr>
              <a:t> &gt; SO</a:t>
            </a:r>
            <a:r>
              <a:rPr lang="ko-KR" altLang="en-US" sz="1100" smtClean="0">
                <a:solidFill>
                  <a:schemeClr val="tx1"/>
                </a:solidFill>
              </a:rPr>
              <a:t>관리 </a:t>
            </a:r>
            <a:r>
              <a:rPr lang="ko-KR" altLang="en-US" sz="1100" dirty="0" smtClean="0">
                <a:solidFill>
                  <a:schemeClr val="tx1"/>
                </a:solidFill>
              </a:rPr>
              <a:t>목록</a:t>
            </a:r>
            <a:r>
              <a:rPr lang="en-US" altLang="ko-KR" sz="1100" dirty="0" smtClean="0">
                <a:solidFill>
                  <a:schemeClr val="tx1"/>
                </a:solidFill>
              </a:rPr>
              <a:t>&gt; image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7" y="467294"/>
            <a:ext cx="8692328" cy="359569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826860"/>
            <a:ext cx="1278785" cy="6030348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defRPr sz="8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250" y="867894"/>
            <a:ext cx="1065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SO </a:t>
            </a:r>
            <a:r>
              <a:rPr lang="ko-KR" altLang="en-US" sz="800" dirty="0" smtClean="0"/>
              <a:t>관리 목록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HCN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hcn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SK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</a:t>
            </a:r>
            <a:r>
              <a:rPr lang="en-US" altLang="ko-KR" sz="800" dirty="0" smtClean="0"/>
              <a:t> _</a:t>
            </a:r>
            <a:r>
              <a:rPr lang="en-US" altLang="ko-KR" sz="800" dirty="0" err="1" smtClean="0"/>
              <a:t>IOT_tv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sk_magic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sk_school_app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CJ</a:t>
            </a:r>
          </a:p>
          <a:p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cj</a:t>
            </a:r>
            <a:endParaRPr lang="en-US" altLang="ko-KR" sz="800" dirty="0" smtClean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807416" y="817598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2876" y="539355"/>
            <a:ext cx="1421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mtClean="0">
                <a:latin typeface="+mn-ea"/>
              </a:rPr>
              <a:t>Domfam </a:t>
            </a:r>
            <a:r>
              <a:rPr lang="en-US" altLang="ko-KR" sz="800" b="1" dirty="0" smtClean="0">
                <a:latin typeface="+mn-ea"/>
              </a:rPr>
              <a:t>Admin </a:t>
            </a:r>
            <a:r>
              <a:rPr lang="en-US" altLang="ko-KR" sz="800" b="1" dirty="0">
                <a:latin typeface="+mn-ea"/>
              </a:rPr>
              <a:t>page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6" y="6483303"/>
            <a:ext cx="1065654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SO</a:t>
            </a:r>
            <a:r>
              <a:rPr lang="ko-KR" altLang="en-US" sz="800" smtClean="0">
                <a:solidFill>
                  <a:schemeClr val="bg1"/>
                </a:solidFill>
              </a:rPr>
              <a:t>관리 </a:t>
            </a:r>
            <a:r>
              <a:rPr lang="en-US" altLang="ko-KR" sz="800" dirty="0" smtClean="0">
                <a:solidFill>
                  <a:schemeClr val="bg1"/>
                </a:solidFill>
              </a:rPr>
              <a:t>+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2226" y="932601"/>
            <a:ext cx="3485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[SKB] </a:t>
            </a:r>
            <a:r>
              <a:rPr lang="en-US" altLang="ko-KR" sz="1600" dirty="0" err="1"/>
              <a:t>sk_IOT_tv</a:t>
            </a:r>
            <a:endParaRPr lang="ko-KR" altLang="en-US" sz="1600" dirty="0" smtClean="0"/>
          </a:p>
        </p:txBody>
      </p:sp>
      <p:sp>
        <p:nvSpPr>
          <p:cNvPr id="69" name="TextBox 68"/>
          <p:cNvSpPr txBox="1"/>
          <p:nvPr/>
        </p:nvSpPr>
        <p:spPr>
          <a:xfrm rot="5400000">
            <a:off x="417606" y="1063874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321354" y="1428260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 rot="5400000">
            <a:off x="321353" y="2047028"/>
            <a:ext cx="15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92226" y="1612074"/>
            <a:ext cx="6447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파일 경로</a:t>
            </a:r>
            <a:r>
              <a:rPr lang="en-US" altLang="ko-KR" sz="800" dirty="0" smtClean="0"/>
              <a:t>: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등록자</a:t>
            </a:r>
            <a:r>
              <a:rPr lang="en-US" altLang="ko-KR" sz="800" dirty="0" smtClean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 smtClean="0"/>
              <a:t>생성일자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smtClean="0"/>
              <a:t>업데이트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smtClean="0"/>
              <a:t>설명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</a:t>
            </a:r>
            <a:endParaRPr lang="en-US" altLang="ko-KR" sz="800" dirty="0"/>
          </a:p>
          <a:p>
            <a:endParaRPr lang="ko-KR" altLang="en-US" sz="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36453" y="1618949"/>
            <a:ext cx="3973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C:\Users\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돔팸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Desktop\</a:t>
            </a:r>
            <a:r>
              <a:rPr lang="en-US" altLang="ko-KR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CJHD_Alaska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\phase1\</a:t>
            </a:r>
            <a:r>
              <a:rPr lang="en-US" altLang="ko-KR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\provider\</a:t>
            </a:r>
            <a:r>
              <a:rPr lang="en-US" altLang="ko-KR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cjh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</a:t>
            </a:r>
            <a:r>
              <a:rPr lang="en-US" altLang="ko-KR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사원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**</a:t>
            </a: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2018-01-01 00:00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800" dirty="0" smtClean="0"/>
              <a:t>       </a:t>
            </a: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2018-01-01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00:00</a:t>
            </a: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800" dirty="0" smtClean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392226" y="1471471"/>
            <a:ext cx="726967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1392226" y="2826155"/>
            <a:ext cx="726967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37796" y="461594"/>
            <a:ext cx="0" cy="63964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96"/>
          <p:cNvSpPr/>
          <p:nvPr/>
        </p:nvSpPr>
        <p:spPr>
          <a:xfrm>
            <a:off x="8753201" y="467294"/>
            <a:ext cx="146849" cy="475784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>
            <a:off x="8909677" y="461594"/>
            <a:ext cx="0" cy="63964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072230"/>
              </p:ext>
            </p:extLst>
          </p:nvPr>
        </p:nvGraphicFramePr>
        <p:xfrm>
          <a:off x="1476123" y="3199806"/>
          <a:ext cx="7110609" cy="4614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1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80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415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899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4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분류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목록 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경로 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미리보기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IMAGE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serverImg</a:t>
                      </a:r>
                      <a:endParaRPr lang="en-US" altLang="ko-KR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img/common/default_img/img_default_poster_220_316.png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serverLogo</a:t>
                      </a:r>
                      <a:endParaRPr lang="ko-KR" altLang="en-US" sz="800" dirty="0" smtClean="0"/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ko-KR" sz="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default_img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/img_default_poster_220_220.png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serverThumbnail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''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default image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defaultPoster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img/common/default_img/img_default_poster_220_316.png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defaultPosterSquare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img/common/default_img/img_default_poster_220_220.png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defaultPromotSOn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''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defaultThumbnail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img/common/default_img/img_default_thumbnail_355_200.png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 smtClean="0">
                          <a:solidFill>
                            <a:srgbClr val="22222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defaultThumbnailPromotSOn</a:t>
                      </a:r>
                      <a:endParaRPr lang="en-US" sz="800" b="0" i="0" u="none" strike="noStrike" dirty="0">
                        <a:solidFill>
                          <a:srgbClr val="22222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img/common/default_img/img_default_thumbnail_line.png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35453479"/>
                  </a:ext>
                </a:extLst>
              </a:tr>
            </a:tbl>
          </a:graphicData>
        </a:graphic>
      </p:graphicFrame>
      <p:sp>
        <p:nvSpPr>
          <p:cNvPr id="79" name="사다리꼴 78"/>
          <p:cNvSpPr/>
          <p:nvPr/>
        </p:nvSpPr>
        <p:spPr>
          <a:xfrm>
            <a:off x="1463674" y="3051749"/>
            <a:ext cx="489604" cy="153677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SO</a:t>
            </a:r>
            <a:endParaRPr lang="ko-KR" altLang="en-US" sz="800" dirty="0"/>
          </a:p>
        </p:txBody>
      </p:sp>
      <p:sp>
        <p:nvSpPr>
          <p:cNvPr id="80" name="사다리꼴 79"/>
          <p:cNvSpPr/>
          <p:nvPr/>
        </p:nvSpPr>
        <p:spPr>
          <a:xfrm>
            <a:off x="2022798" y="3051749"/>
            <a:ext cx="489604" cy="153677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image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사다리꼴 80"/>
          <p:cNvSpPr/>
          <p:nvPr/>
        </p:nvSpPr>
        <p:spPr>
          <a:xfrm>
            <a:off x="2508703" y="3051749"/>
            <a:ext cx="489604" cy="153677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service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3" name="타원 82"/>
          <p:cNvSpPr>
            <a:spLocks/>
          </p:cNvSpPr>
          <p:nvPr/>
        </p:nvSpPr>
        <p:spPr bwMode="auto">
          <a:xfrm>
            <a:off x="1908338" y="305288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7538352" y="3535531"/>
            <a:ext cx="429362" cy="412970"/>
            <a:chOff x="6576060" y="1652724"/>
            <a:chExt cx="429362" cy="412970"/>
          </a:xfrm>
        </p:grpSpPr>
        <p:sp>
          <p:nvSpPr>
            <p:cNvPr id="90" name="직사각형 89"/>
            <p:cNvSpPr/>
            <p:nvPr/>
          </p:nvSpPr>
          <p:spPr>
            <a:xfrm>
              <a:off x="6576060" y="1652724"/>
              <a:ext cx="429362" cy="40377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6576060" y="1656998"/>
              <a:ext cx="429362" cy="4086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V="1">
              <a:off x="6576060" y="1652724"/>
              <a:ext cx="429362" cy="4037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7538352" y="4085546"/>
            <a:ext cx="429362" cy="412970"/>
            <a:chOff x="6576060" y="1652724"/>
            <a:chExt cx="429362" cy="412970"/>
          </a:xfrm>
        </p:grpSpPr>
        <p:sp>
          <p:nvSpPr>
            <p:cNvPr id="94" name="직사각형 93"/>
            <p:cNvSpPr/>
            <p:nvPr/>
          </p:nvSpPr>
          <p:spPr>
            <a:xfrm>
              <a:off x="6576060" y="1652724"/>
              <a:ext cx="429362" cy="40377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6576060" y="1656998"/>
              <a:ext cx="429362" cy="4086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flipV="1">
              <a:off x="6576060" y="1652724"/>
              <a:ext cx="429362" cy="4037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7531991" y="6763412"/>
            <a:ext cx="429362" cy="412970"/>
            <a:chOff x="6576060" y="1652724"/>
            <a:chExt cx="429362" cy="412970"/>
          </a:xfrm>
        </p:grpSpPr>
        <p:sp>
          <p:nvSpPr>
            <p:cNvPr id="101" name="직사각형 100"/>
            <p:cNvSpPr/>
            <p:nvPr/>
          </p:nvSpPr>
          <p:spPr>
            <a:xfrm>
              <a:off x="6576060" y="1652724"/>
              <a:ext cx="429362" cy="40377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/>
            <p:nvPr/>
          </p:nvCxnSpPr>
          <p:spPr>
            <a:xfrm>
              <a:off x="6576060" y="1656998"/>
              <a:ext cx="429362" cy="4086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V="1">
              <a:off x="6576060" y="1652724"/>
              <a:ext cx="429362" cy="4037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7538352" y="5157130"/>
            <a:ext cx="429362" cy="412970"/>
            <a:chOff x="6576060" y="1652724"/>
            <a:chExt cx="429362" cy="412970"/>
          </a:xfrm>
        </p:grpSpPr>
        <p:sp>
          <p:nvSpPr>
            <p:cNvPr id="106" name="직사각형 105"/>
            <p:cNvSpPr/>
            <p:nvPr/>
          </p:nvSpPr>
          <p:spPr>
            <a:xfrm>
              <a:off x="6576060" y="1652724"/>
              <a:ext cx="429362" cy="40377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/>
            <p:cNvCxnSpPr/>
            <p:nvPr/>
          </p:nvCxnSpPr>
          <p:spPr>
            <a:xfrm>
              <a:off x="6576060" y="1656998"/>
              <a:ext cx="429362" cy="4086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V="1">
              <a:off x="6576060" y="1652724"/>
              <a:ext cx="429362" cy="4037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/>
          <p:cNvGrpSpPr/>
          <p:nvPr/>
        </p:nvGrpSpPr>
        <p:grpSpPr>
          <a:xfrm>
            <a:off x="7538352" y="5702610"/>
            <a:ext cx="429362" cy="412970"/>
            <a:chOff x="6576060" y="1652724"/>
            <a:chExt cx="429362" cy="412970"/>
          </a:xfrm>
        </p:grpSpPr>
        <p:sp>
          <p:nvSpPr>
            <p:cNvPr id="110" name="직사각형 109"/>
            <p:cNvSpPr/>
            <p:nvPr/>
          </p:nvSpPr>
          <p:spPr>
            <a:xfrm>
              <a:off x="6576060" y="1652724"/>
              <a:ext cx="429362" cy="40377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>
              <a:off x="6576060" y="1656998"/>
              <a:ext cx="429362" cy="4086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6576060" y="1652724"/>
              <a:ext cx="429362" cy="4037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/>
          <p:cNvGrpSpPr/>
          <p:nvPr/>
        </p:nvGrpSpPr>
        <p:grpSpPr>
          <a:xfrm>
            <a:off x="7538352" y="6229898"/>
            <a:ext cx="429362" cy="412970"/>
            <a:chOff x="6576060" y="1652724"/>
            <a:chExt cx="429362" cy="412970"/>
          </a:xfrm>
        </p:grpSpPr>
        <p:sp>
          <p:nvSpPr>
            <p:cNvPr id="117" name="직사각형 116"/>
            <p:cNvSpPr/>
            <p:nvPr/>
          </p:nvSpPr>
          <p:spPr>
            <a:xfrm>
              <a:off x="6576060" y="1652724"/>
              <a:ext cx="429362" cy="40377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6576060" y="1656998"/>
              <a:ext cx="429362" cy="4086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V="1">
              <a:off x="6576060" y="1652724"/>
              <a:ext cx="429362" cy="4037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/>
          <p:cNvGrpSpPr/>
          <p:nvPr/>
        </p:nvGrpSpPr>
        <p:grpSpPr>
          <a:xfrm>
            <a:off x="7531991" y="4625229"/>
            <a:ext cx="429362" cy="412970"/>
            <a:chOff x="6576060" y="1652724"/>
            <a:chExt cx="429362" cy="412970"/>
          </a:xfrm>
        </p:grpSpPr>
        <p:sp>
          <p:nvSpPr>
            <p:cNvPr id="121" name="직사각형 120"/>
            <p:cNvSpPr/>
            <p:nvPr/>
          </p:nvSpPr>
          <p:spPr>
            <a:xfrm>
              <a:off x="6576060" y="1652724"/>
              <a:ext cx="429362" cy="40377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6576060" y="1656998"/>
              <a:ext cx="429362" cy="4086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V="1">
              <a:off x="6576060" y="1652724"/>
              <a:ext cx="429362" cy="4037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/>
          <p:cNvGrpSpPr/>
          <p:nvPr/>
        </p:nvGrpSpPr>
        <p:grpSpPr>
          <a:xfrm>
            <a:off x="4895554" y="7347803"/>
            <a:ext cx="429362" cy="412970"/>
            <a:chOff x="6576060" y="1652724"/>
            <a:chExt cx="429362" cy="412970"/>
          </a:xfrm>
        </p:grpSpPr>
        <p:sp>
          <p:nvSpPr>
            <p:cNvPr id="125" name="직사각형 124"/>
            <p:cNvSpPr/>
            <p:nvPr/>
          </p:nvSpPr>
          <p:spPr>
            <a:xfrm>
              <a:off x="6576060" y="1652724"/>
              <a:ext cx="429362" cy="40377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6576060" y="1656998"/>
              <a:ext cx="429362" cy="4086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V="1">
              <a:off x="6576060" y="1652724"/>
              <a:ext cx="429362" cy="4037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직사각형 73"/>
          <p:cNvSpPr/>
          <p:nvPr/>
        </p:nvSpPr>
        <p:spPr>
          <a:xfrm>
            <a:off x="2140548" y="1539839"/>
            <a:ext cx="2952020" cy="1302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335640" y="3493910"/>
            <a:ext cx="5230276" cy="3347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Picture 4" descr="pencil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22" y="1618635"/>
            <a:ext cx="162889" cy="16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pencil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66" y="3518457"/>
            <a:ext cx="162889" cy="16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b="2591"/>
          <a:stretch/>
        </p:blipFill>
        <p:spPr>
          <a:xfrm>
            <a:off x="4615048" y="3764662"/>
            <a:ext cx="5108552" cy="28301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2" name="타원 81"/>
          <p:cNvSpPr>
            <a:spLocks/>
          </p:cNvSpPr>
          <p:nvPr/>
        </p:nvSpPr>
        <p:spPr bwMode="auto">
          <a:xfrm>
            <a:off x="3275665" y="3445989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70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45875</TotalTime>
  <Words>2131</Words>
  <Application>Microsoft Office PowerPoint</Application>
  <PresentationFormat>와이드스크린</PresentationFormat>
  <Paragraphs>1159</Paragraphs>
  <Slides>13</Slides>
  <Notes>13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Futura Bk</vt:lpstr>
      <vt:lpstr>HY견고딕</vt:lpstr>
      <vt:lpstr>가는각진제목체</vt:lpstr>
      <vt:lpstr>맑은 고딕</vt:lpstr>
      <vt:lpstr>맑은고딕</vt:lpstr>
      <vt:lpstr>Arial</vt:lpstr>
      <vt:lpstr>Calibri</vt:lpstr>
      <vt:lpstr>Calibri Light</vt:lpstr>
      <vt:lpstr>Segoe UI</vt:lpstr>
      <vt:lpstr>Wingdings</vt:lpstr>
      <vt:lpstr>Office 테마</vt:lpstr>
      <vt:lpstr>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UMC</dc:creator>
  <cp:lastModifiedBy>Windows 사용자</cp:lastModifiedBy>
  <cp:revision>1985</cp:revision>
  <cp:lastPrinted>2016-09-01T07:29:34Z</cp:lastPrinted>
  <dcterms:created xsi:type="dcterms:W3CDTF">2016-06-02T02:17:29Z</dcterms:created>
  <dcterms:modified xsi:type="dcterms:W3CDTF">2018-08-06T05:24:46Z</dcterms:modified>
</cp:coreProperties>
</file>