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>
        <p:scale>
          <a:sx n="75" d="100"/>
          <a:sy n="75" d="100"/>
        </p:scale>
        <p:origin x="135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E65F-CAD0-4C6A-849D-EBA8B9022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BE5C3-49E6-4217-B7AE-F8DAD76CB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445FC-88CC-409B-B6EC-DCE14CC8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5D4-10D5-4EE4-A11D-1E17CCEC80E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FCDF-4117-4E82-ABCF-786D1E87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824FB-4158-4E56-95DB-90A43B38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8DC0-3701-4C6F-B063-E38DF09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2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FD66-DDF0-4206-AE12-B614E828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EFA44-5861-4246-825C-A3A1CE463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6B5FE-F11B-4D6C-82DE-772C1C8B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5D4-10D5-4EE4-A11D-1E17CCEC80E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3CADE-7C17-47B7-8D6F-ACD344F8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6D7CE-D19D-47F8-9919-0613FAB9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8DC0-3701-4C6F-B063-E38DF09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7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701CA-3BD7-4D1C-8341-B2F776827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AA91D-AF3C-4AD2-8BD5-771AA2F32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9CF8C-24EA-4E36-BC83-292EDA38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5D4-10D5-4EE4-A11D-1E17CCEC80E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8787-061C-4E88-AF33-0CF4F696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4AE4-FFB9-40FC-AC57-4915E824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8DC0-3701-4C6F-B063-E38DF09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5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14E1-EE7C-4F46-9833-96FBA813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B6119-3684-4DD9-8C54-4863A926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AD7B-B2DC-471F-8F72-0AA20047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5D4-10D5-4EE4-A11D-1E17CCEC80E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9C607-B64B-4D80-863C-0F65B42C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308B0-6509-422D-AE1C-69920071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8DC0-3701-4C6F-B063-E38DF09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1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2B2F-8B07-420A-B230-4981E93F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3CB1-8D78-4609-9AE5-71204D22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6F06-F5B0-4C11-ABF5-2B04542A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5D4-10D5-4EE4-A11D-1E17CCEC80E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7D0D2-ED74-462E-93E0-F3A763B5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80FC5-6F0E-49ED-A9EA-1802EECF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8DC0-3701-4C6F-B063-E38DF09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1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F5AE-7EF6-4011-80B5-23B5FD79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4DDF-B4E8-4CA0-9C7A-464DDFCDE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50556-15F4-4185-98D0-21E2477AE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69A37-061D-4E24-AC64-A9045C09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5D4-10D5-4EE4-A11D-1E17CCEC80E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011AC-5EFA-432E-A05B-7F8C084C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B1314-176E-4E64-A9EB-0C6379A2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8DC0-3701-4C6F-B063-E38DF09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3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A382-6B68-4605-BA9E-C10A53B4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401F-92AD-4F5E-80EA-104BE006C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5E2F9-038F-4716-AD8A-4252BF2CC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D0CCC-0E2C-4A5C-B2C3-69F254E4A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D4FE4-CDED-41A6-ACD6-92067A565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FD1A1-59D0-4019-B41F-FDEE9AA1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5D4-10D5-4EE4-A11D-1E17CCEC80E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8E308-4C05-448D-A34A-6EF8CCB7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0BB89-DDAE-4622-8194-AB5502E1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8DC0-3701-4C6F-B063-E38DF09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0A66-BF83-4329-A6C5-C2A591F0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45221-7C8C-4F6C-8249-C0D9AA444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5D4-10D5-4EE4-A11D-1E17CCEC80E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501DA-649C-4522-865F-FC77508D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C6938-13B4-4398-A26F-255E8FA7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8DC0-3701-4C6F-B063-E38DF09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6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9CCA5-7C21-4959-AA26-011A69AD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5D4-10D5-4EE4-A11D-1E17CCEC80E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0E5D45-61BA-48BC-B080-13416978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EF06F-2845-49A7-B76E-F3AC065A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8DC0-3701-4C6F-B063-E38DF09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8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6AB3-255F-41EA-878A-FB3AB438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09C0-F2E7-4D89-B18C-6AC4C37DA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746C3-1DBC-499F-865B-4480DA589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B299A-3F4D-4144-BEE1-21929905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5D4-10D5-4EE4-A11D-1E17CCEC80E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870DB-2DD7-41C2-B044-2C3F6961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5570A-D2DC-4CE3-BB00-979DF076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8DC0-3701-4C6F-B063-E38DF09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DE2D-B245-4F8E-AE6B-B7450EF1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6F9C5-D04C-4374-9D01-5E1563470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2E6EF-B459-4EE4-9522-24D836642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A4BE-C7E7-4FEA-B552-778DD579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55D4-10D5-4EE4-A11D-1E17CCEC80E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6C68A-0EE2-4CD4-AC63-66F587E6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0BDE4-8E42-4FBD-8156-02B2DDCE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8DC0-3701-4C6F-B063-E38DF09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5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0F6A43-8EF6-4B27-88AD-8F9D2ABF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32324-AF92-49D6-BF8D-634C1B3C3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1609-67A4-472C-B337-8046414D2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C55D4-10D5-4EE4-A11D-1E17CCEC80E3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F09C0-FBA0-4463-A8A7-B427FA7EC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A6DA2-63E8-4270-AE69-4F6AFC86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28DC0-3701-4C6F-B063-E38DF0978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324B-CC32-4CC8-B1CB-3F701C286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D7E94-6098-4D7E-921D-E4E49813A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9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9104-7A91-4F76-BC92-7E5709B7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f(x) as Unitary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372D64-4C4A-4CEE-9F70-A4FA22684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1668" y="1398611"/>
                <a:ext cx="10515600" cy="250667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need to convert f(x) = a</a:t>
                </a:r>
                <a:r>
                  <a:rPr lang="en-US" baseline="30000" dirty="0"/>
                  <a:t>x </a:t>
                </a:r>
                <a:r>
                  <a:rPr lang="en-US" dirty="0"/>
                  <a:t>mod N  to a quantum algorithm.</a:t>
                </a:r>
              </a:p>
              <a:p>
                <a:pPr marL="0" indent="0">
                  <a:buNone/>
                </a:pPr>
                <a:r>
                  <a:rPr lang="en-US" dirty="0"/>
                  <a:t>Start with </a:t>
                </a:r>
              </a:p>
              <a:p>
                <a:pPr marL="0" indent="0">
                  <a:buNone/>
                </a:pPr>
                <a:r>
                  <a:rPr lang="en-US" dirty="0"/>
                  <a:t>	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apply multiple times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372D64-4C4A-4CEE-9F70-A4FA22684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668" y="1398611"/>
                <a:ext cx="10515600" cy="2506678"/>
              </a:xfrm>
              <a:blipFill>
                <a:blip r:embed="rId2"/>
                <a:stretch>
                  <a:fillRect l="-1043" t="-6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DE4AF6-B5F6-4240-BFF1-0D2E69EDDDDC}"/>
                  </a:ext>
                </a:extLst>
              </p:cNvPr>
              <p:cNvSpPr txBox="1"/>
              <p:nvPr/>
            </p:nvSpPr>
            <p:spPr>
              <a:xfrm>
                <a:off x="838200" y="3507614"/>
                <a:ext cx="592658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Consider N = 15 , a = 7</a:t>
                </a:r>
              </a:p>
              <a:p>
                <a:r>
                  <a:rPr lang="en-US" sz="2000" dirty="0"/>
                  <a:t>	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begChr m:val="|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1∗7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15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         = </m:t>
                    </m:r>
                    <m:d>
                      <m:dPr>
                        <m:begChr m:val="|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sz="2000" b="0" dirty="0"/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7∗7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15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|4〉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4∗7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15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         = </m:t>
                    </m:r>
                    <m:d>
                      <m:dPr>
                        <m:begChr m:val="|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b="0" dirty="0"/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13∗7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15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     = |1〉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Since the cycle repeats each of these states and any superposition of them is also an eigenstate.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DE4AF6-B5F6-4240-BFF1-0D2E69EDD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07614"/>
                <a:ext cx="5926584" cy="2862322"/>
              </a:xfrm>
              <a:prstGeom prst="rect">
                <a:avLst/>
              </a:prstGeom>
              <a:blipFill>
                <a:blip r:embed="rId3"/>
                <a:stretch>
                  <a:fillRect l="-1132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9FC7A7F-3E96-4AA7-9EAF-8F4F8F618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516" y="3264786"/>
            <a:ext cx="4381500" cy="3105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167333-A4B1-4829-B10D-7FDD919EBB5F}"/>
                  </a:ext>
                </a:extLst>
              </p:cNvPr>
              <p:cNvSpPr txBox="1"/>
              <p:nvPr/>
            </p:nvSpPr>
            <p:spPr>
              <a:xfrm rot="16200000">
                <a:off x="6589187" y="4632695"/>
                <a:ext cx="12453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15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167333-A4B1-4829-B10D-7FDD919EB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89187" y="4632695"/>
                <a:ext cx="12453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05E60C-ABEF-4A1F-830F-2226621CEC7F}"/>
                  </a:ext>
                </a:extLst>
              </p:cNvPr>
              <p:cNvSpPr txBox="1"/>
              <p:nvPr/>
            </p:nvSpPr>
            <p:spPr>
              <a:xfrm>
                <a:off x="9466217" y="6185270"/>
                <a:ext cx="4702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05E60C-ABEF-4A1F-830F-2226621CE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217" y="6185270"/>
                <a:ext cx="4702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24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D52C-E765-4EF9-BAA8-E414E61B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application with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A53673-AB68-4BA3-B82C-CB493D85F57D}"/>
                  </a:ext>
                </a:extLst>
              </p:cNvPr>
              <p:cNvSpPr txBox="1"/>
              <p:nvPr/>
            </p:nvSpPr>
            <p:spPr>
              <a:xfrm>
                <a:off x="2266766" y="1707880"/>
                <a:ext cx="4696288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A53673-AB68-4BA3-B82C-CB493D85F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766" y="1707880"/>
                <a:ext cx="4696288" cy="870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E1CFCDC-3B26-4D83-81B2-11E0EBEF3F75}"/>
              </a:ext>
            </a:extLst>
          </p:cNvPr>
          <p:cNvSpPr txBox="1"/>
          <p:nvPr/>
        </p:nvSpPr>
        <p:spPr>
          <a:xfrm flipH="1">
            <a:off x="838199" y="1338548"/>
            <a:ext cx="908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take a well chosen superposition of states ( that is also an eigenstate)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206847-C182-42A0-83EE-EFE9E70B15D5}"/>
              </a:ext>
            </a:extLst>
          </p:cNvPr>
          <p:cNvSpPr txBox="1"/>
          <p:nvPr/>
        </p:nvSpPr>
        <p:spPr>
          <a:xfrm flipH="1">
            <a:off x="838199" y="2681303"/>
            <a:ext cx="908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produce an eigenvalue containing </a:t>
            </a:r>
            <a:r>
              <a:rPr lang="en-US" i="1" dirty="0"/>
              <a:t>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D44FC3-B013-48B4-B3C0-DF4DBA53C381}"/>
                  </a:ext>
                </a:extLst>
              </p:cNvPr>
              <p:cNvSpPr txBox="1"/>
              <p:nvPr/>
            </p:nvSpPr>
            <p:spPr>
              <a:xfrm>
                <a:off x="2831977" y="3139529"/>
                <a:ext cx="4696288" cy="485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i="1" dirty="0"/>
                  <a:t>U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D44FC3-B013-48B4-B3C0-DF4DBA53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977" y="3139529"/>
                <a:ext cx="4696288" cy="485902"/>
              </a:xfrm>
              <a:prstGeom prst="rect">
                <a:avLst/>
              </a:prstGeom>
              <a:blipFill>
                <a:blip r:embed="rId3"/>
                <a:stretch>
                  <a:fillRect l="-116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9C419AB-41E5-4507-A966-86F3BD481CD0}"/>
              </a:ext>
            </a:extLst>
          </p:cNvPr>
          <p:cNvSpPr txBox="1"/>
          <p:nvPr/>
        </p:nvSpPr>
        <p:spPr>
          <a:xfrm flipH="1">
            <a:off x="838198" y="3679841"/>
            <a:ext cx="908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Moreover there is a family of such solutions with integer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621312-E1C3-4CBE-BB89-CB3D310D30DA}"/>
                  </a:ext>
                </a:extLst>
              </p:cNvPr>
              <p:cNvSpPr txBox="1"/>
              <p:nvPr/>
            </p:nvSpPr>
            <p:spPr>
              <a:xfrm>
                <a:off x="2947387" y="5200927"/>
                <a:ext cx="4696288" cy="762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b="1" i="1" dirty="0"/>
              </a:p>
              <a:p>
                <a:r>
                  <a:rPr lang="en-US" b="0" dirty="0"/>
                  <a:t> </a:t>
                </a:r>
                <a:r>
                  <a:rPr lang="en-US" b="1" i="1" dirty="0"/>
                  <a:t>U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621312-E1C3-4CBE-BB89-CB3D310D3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387" y="5200927"/>
                <a:ext cx="4696288" cy="762901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FD971-F333-4523-9816-7D4E3A8A18B0}"/>
                  </a:ext>
                </a:extLst>
              </p:cNvPr>
              <p:cNvSpPr txBox="1"/>
              <p:nvPr/>
            </p:nvSpPr>
            <p:spPr>
              <a:xfrm>
                <a:off x="2334827" y="4279369"/>
                <a:ext cx="4696288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0FD971-F333-4523-9816-7D4E3A8A1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827" y="4279369"/>
                <a:ext cx="4696288" cy="870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236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C0FD-9CA9-4870-A834-F535BB1C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some eigenstates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B0312E-F592-47FF-BA93-700CB5B39B9E}"/>
                  </a:ext>
                </a:extLst>
              </p:cNvPr>
              <p:cNvSpPr txBox="1"/>
              <p:nvPr/>
            </p:nvSpPr>
            <p:spPr>
              <a:xfrm>
                <a:off x="2707689" y="1805534"/>
                <a:ext cx="4696288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B0312E-F592-47FF-BA93-700CB5B39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89" y="1805534"/>
                <a:ext cx="4696288" cy="8707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2093E5-EA3E-4339-8E5B-B6C72524174F}"/>
                  </a:ext>
                </a:extLst>
              </p:cNvPr>
              <p:cNvSpPr txBox="1"/>
              <p:nvPr/>
            </p:nvSpPr>
            <p:spPr>
              <a:xfrm>
                <a:off x="358806" y="2794674"/>
                <a:ext cx="11298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are eigenstates with the helpful property that the sum of them all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due to canceling phases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2093E5-EA3E-4339-8E5B-B6C725241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06" y="2794674"/>
                <a:ext cx="11298414" cy="369332"/>
              </a:xfrm>
              <a:prstGeom prst="rect">
                <a:avLst/>
              </a:prstGeom>
              <a:blipFill>
                <a:blip r:embed="rId3"/>
                <a:stretch>
                  <a:fillRect t="-8197" r="-2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E1355FD-4640-4010-813C-B50F0A7C98DA}"/>
              </a:ext>
            </a:extLst>
          </p:cNvPr>
          <p:cNvSpPr txBox="1"/>
          <p:nvPr/>
        </p:nvSpPr>
        <p:spPr>
          <a:xfrm>
            <a:off x="1555812" y="326607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 N = 15 , a = 7, r=4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13E762-5C20-48EA-934F-6E1D1CD27383}"/>
                  </a:ext>
                </a:extLst>
              </p:cNvPr>
              <p:cNvSpPr txBox="1"/>
              <p:nvPr/>
            </p:nvSpPr>
            <p:spPr>
              <a:xfrm>
                <a:off x="2707689" y="3563477"/>
                <a:ext cx="6094520" cy="2482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           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             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        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+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+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+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d>
                          <m:dPr>
                            <m:begChr m:val="|"/>
                            <m:endChr m:val="〉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d>
                          <m:dPr>
                            <m:begChr m:val="|"/>
                            <m:endChr m:val="〉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13E762-5C20-48EA-934F-6E1D1CD27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89" y="3563477"/>
                <a:ext cx="6094520" cy="2482539"/>
              </a:xfrm>
              <a:prstGeom prst="rect">
                <a:avLst/>
              </a:prstGeom>
              <a:blipFill>
                <a:blip r:embed="rId4"/>
                <a:stretch>
                  <a:fillRect l="-800" b="-3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F0B027-ADB6-4C62-A21C-526D96B4299E}"/>
                  </a:ext>
                </a:extLst>
              </p:cNvPr>
              <p:cNvSpPr txBox="1"/>
              <p:nvPr/>
            </p:nvSpPr>
            <p:spPr>
              <a:xfrm>
                <a:off x="358806" y="5974086"/>
                <a:ext cx="9998699" cy="738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We knew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was an eigenstate, but now we have an, admittedly complex, representation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Now we know we can use Quantum Phase Estimation 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this to find phase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ϕ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F0B027-ADB6-4C62-A21C-526D96B42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06" y="5974086"/>
                <a:ext cx="9998699" cy="738472"/>
              </a:xfrm>
              <a:prstGeom prst="rect">
                <a:avLst/>
              </a:prstGeom>
              <a:blipFill>
                <a:blip r:embed="rId5"/>
                <a:stretch>
                  <a:fillRect l="-549" t="-4132" b="-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47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A30A-D1AF-4CE4-A498-7E65A942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this in quantum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A3CEB-29AE-4FDE-8725-6BED39DC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order to efficiently form </a:t>
            </a:r>
            <a:r>
              <a:rPr lang="en-US" b="1" dirty="0"/>
              <a:t>U</a:t>
            </a:r>
            <a:r>
              <a:rPr lang="en-US" dirty="0"/>
              <a:t> for encoded numerical states, we use repeated squaring.  Assume we have a form for </a:t>
            </a:r>
            <a:r>
              <a:rPr lang="en-US" b="1" i="1" dirty="0"/>
              <a:t>U</a:t>
            </a:r>
            <a:r>
              <a:rPr lang="en-US" dirty="0"/>
              <a:t>, then its easy to show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467C1F-5B5B-4D5C-B3DD-A53A1164A481}"/>
                  </a:ext>
                </a:extLst>
              </p:cNvPr>
              <p:cNvSpPr txBox="1"/>
              <p:nvPr/>
            </p:nvSpPr>
            <p:spPr>
              <a:xfrm>
                <a:off x="3346061" y="3151188"/>
                <a:ext cx="4250330" cy="513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p>
                      </m:sSup>
                      <m:d>
                        <m:dPr>
                          <m:begChr m:val="|"/>
                          <m:endChr m:val="〉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〉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467C1F-5B5B-4D5C-B3DD-A53A1164A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61" y="3151188"/>
                <a:ext cx="4250330" cy="513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F0700D-0B58-4D09-A66D-8E727065E0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3555" y="4551854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which gives us a polynomial-order for forming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8F0700D-0B58-4D09-A66D-8E727065E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55" y="4551854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1159" t="-2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C0C7F7B-E6E9-4BD2-B235-AD9394370E9B}"/>
              </a:ext>
            </a:extLst>
          </p:cNvPr>
          <p:cNvSpPr txBox="1"/>
          <p:nvPr/>
        </p:nvSpPr>
        <p:spPr>
          <a:xfrm>
            <a:off x="5635689" y="3921574"/>
            <a:ext cx="13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j</a:t>
            </a:r>
            <a:r>
              <a:rPr lang="en-US" dirty="0"/>
              <a:t> times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81BD703-32FF-476E-A4B8-39DCC972E7FF}"/>
              </a:ext>
            </a:extLst>
          </p:cNvPr>
          <p:cNvSpPr/>
          <p:nvPr/>
        </p:nvSpPr>
        <p:spPr>
          <a:xfrm rot="16200000">
            <a:off x="5887028" y="2778140"/>
            <a:ext cx="177283" cy="2025920"/>
          </a:xfrm>
          <a:prstGeom prst="leftBrace">
            <a:avLst>
              <a:gd name="adj1" fmla="val 3385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6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E8E7-9354-46DF-B561-56B954FB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20203"/>
            <a:ext cx="10515600" cy="1325563"/>
          </a:xfrm>
        </p:spPr>
        <p:txBody>
          <a:bodyPr/>
          <a:lstStyle/>
          <a:p>
            <a:r>
              <a:rPr lang="en-US" dirty="0"/>
              <a:t>Example Quantum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3D910-97BD-431A-8989-14842813F915}"/>
                  </a:ext>
                </a:extLst>
              </p:cNvPr>
              <p:cNvSpPr txBox="1"/>
              <p:nvPr/>
            </p:nvSpPr>
            <p:spPr>
              <a:xfrm>
                <a:off x="776260" y="5081849"/>
                <a:ext cx="4209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3D910-97BD-431A-8989-14842813F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60" y="5081849"/>
                <a:ext cx="4209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F1CA25-688D-4FB0-B278-5B2F91D61682}"/>
                  </a:ext>
                </a:extLst>
              </p:cNvPr>
              <p:cNvSpPr txBox="1"/>
              <p:nvPr/>
            </p:nvSpPr>
            <p:spPr>
              <a:xfrm>
                <a:off x="757106" y="3370062"/>
                <a:ext cx="4209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F1CA25-688D-4FB0-B278-5B2F91D61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06" y="3370062"/>
                <a:ext cx="4209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377350C-8774-4B5F-8772-9835A1465A1B}"/>
              </a:ext>
            </a:extLst>
          </p:cNvPr>
          <p:cNvSpPr txBox="1"/>
          <p:nvPr/>
        </p:nvSpPr>
        <p:spPr>
          <a:xfrm>
            <a:off x="579382" y="2332162"/>
            <a:ext cx="101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Qubit registers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C72D7A-7853-40B8-9001-AD0D8D44C367}"/>
                  </a:ext>
                </a:extLst>
              </p:cNvPr>
              <p:cNvSpPr txBox="1"/>
              <p:nvPr/>
            </p:nvSpPr>
            <p:spPr>
              <a:xfrm>
                <a:off x="-366233" y="5451181"/>
                <a:ext cx="2705964" cy="473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〉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  <m:d>
                            <m:dPr>
                              <m:begChr m:val="|"/>
                              <m:endChr m:val="〉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C72D7A-7853-40B8-9001-AD0D8D44C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6233" y="5451181"/>
                <a:ext cx="2705964" cy="4737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9AA0A8-D609-48D3-8FED-94608ED85338}"/>
                  </a:ext>
                </a:extLst>
              </p:cNvPr>
              <p:cNvSpPr txBox="1"/>
              <p:nvPr/>
            </p:nvSpPr>
            <p:spPr>
              <a:xfrm>
                <a:off x="9894488" y="3284742"/>
                <a:ext cx="2297512" cy="922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〉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  <m:d>
                            <m:dPr>
                              <m:begChr m:val="|"/>
                              <m:endChr m:val="〉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9AA0A8-D609-48D3-8FED-94608ED85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488" y="3284742"/>
                <a:ext cx="2297512" cy="922304"/>
              </a:xfrm>
              <a:prstGeom prst="rect">
                <a:avLst/>
              </a:prstGeom>
              <a:blipFill>
                <a:blip r:embed="rId5"/>
                <a:stretch>
                  <a:fillRect t="-98675" r="-8753" b="-14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40078A01-3BA6-48EC-9B45-61DD533F4218}"/>
              </a:ext>
            </a:extLst>
          </p:cNvPr>
          <p:cNvSpPr/>
          <p:nvPr/>
        </p:nvSpPr>
        <p:spPr>
          <a:xfrm>
            <a:off x="1823921" y="2583176"/>
            <a:ext cx="363843" cy="1943104"/>
          </a:xfrm>
          <a:prstGeom prst="leftBrace">
            <a:avLst>
              <a:gd name="adj1" fmla="val 2341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513B6D-29C0-4530-AE94-98893D2731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7031"/>
          <a:stretch/>
        </p:blipFill>
        <p:spPr>
          <a:xfrm>
            <a:off x="2132041" y="2418435"/>
            <a:ext cx="2934660" cy="3435173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8C2AA133-5AB3-4B09-ADCD-6407CC88B01C}"/>
              </a:ext>
            </a:extLst>
          </p:cNvPr>
          <p:cNvSpPr/>
          <p:nvPr/>
        </p:nvSpPr>
        <p:spPr>
          <a:xfrm>
            <a:off x="1843269" y="4658634"/>
            <a:ext cx="288772" cy="119497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49107FE-E9EF-4E7C-B251-911A6469D0F5}"/>
              </a:ext>
            </a:extLst>
          </p:cNvPr>
          <p:cNvGrpSpPr/>
          <p:nvPr/>
        </p:nvGrpSpPr>
        <p:grpSpPr>
          <a:xfrm>
            <a:off x="6058097" y="2410321"/>
            <a:ext cx="3484435" cy="3527408"/>
            <a:chOff x="6448366" y="1540611"/>
            <a:chExt cx="5071025" cy="496242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FFAC194-F8BA-4ED5-ACC1-3D345F5FF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61616" y="1540611"/>
              <a:ext cx="5057775" cy="34671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38B3D7B-95ED-489B-A07A-B2AEEA6F3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48366" y="4950457"/>
              <a:ext cx="5057775" cy="1552575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756B05D-917D-4BA1-A2DA-3D137DC85786}"/>
              </a:ext>
            </a:extLst>
          </p:cNvPr>
          <p:cNvSpPr txBox="1"/>
          <p:nvPr/>
        </p:nvSpPr>
        <p:spPr>
          <a:xfrm>
            <a:off x="5278393" y="3343028"/>
            <a:ext cx="649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F07C152-5FD6-44D2-90F2-8B42237D2605}"/>
              </a:ext>
            </a:extLst>
          </p:cNvPr>
          <p:cNvSpPr/>
          <p:nvPr/>
        </p:nvSpPr>
        <p:spPr>
          <a:xfrm rot="10800000">
            <a:off x="9533428" y="2530446"/>
            <a:ext cx="363843" cy="1943104"/>
          </a:xfrm>
          <a:prstGeom prst="leftBrace">
            <a:avLst>
              <a:gd name="adj1" fmla="val 8333"/>
              <a:gd name="adj2" fmla="val 490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87AA93-2B58-440E-A4B5-F279587176ED}"/>
              </a:ext>
            </a:extLst>
          </p:cNvPr>
          <p:cNvSpPr txBox="1"/>
          <p:nvPr/>
        </p:nvSpPr>
        <p:spPr>
          <a:xfrm>
            <a:off x="986749" y="1478102"/>
            <a:ext cx="6277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Assume </a:t>
            </a:r>
            <a:r>
              <a:rPr lang="en-US" i="1" dirty="0"/>
              <a:t>a</a:t>
            </a:r>
            <a:r>
              <a:rPr lang="en-US" dirty="0"/>
              <a:t>=7, </a:t>
            </a:r>
            <a:r>
              <a:rPr lang="en-US" i="1" dirty="0"/>
              <a:t>N</a:t>
            </a:r>
            <a:r>
              <a:rPr lang="en-US" dirty="0"/>
              <a:t>=15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3D390896-4175-48DB-B074-1250F646F793}"/>
              </a:ext>
            </a:extLst>
          </p:cNvPr>
          <p:cNvSpPr/>
          <p:nvPr/>
        </p:nvSpPr>
        <p:spPr>
          <a:xfrm rot="16200000">
            <a:off x="4943012" y="3835738"/>
            <a:ext cx="363843" cy="4278345"/>
          </a:xfrm>
          <a:prstGeom prst="leftBrace">
            <a:avLst>
              <a:gd name="adj1" fmla="val 2341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038BB966-3664-42D8-9ED3-81F78180C92C}"/>
              </a:ext>
            </a:extLst>
          </p:cNvPr>
          <p:cNvSpPr/>
          <p:nvPr/>
        </p:nvSpPr>
        <p:spPr>
          <a:xfrm rot="16200000">
            <a:off x="8575437" y="5155571"/>
            <a:ext cx="285684" cy="1845034"/>
          </a:xfrm>
          <a:prstGeom prst="leftBrace">
            <a:avLst>
              <a:gd name="adj1" fmla="val 2341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5F5847-B182-494F-ABCD-352937D14343}"/>
              </a:ext>
            </a:extLst>
          </p:cNvPr>
          <p:cNvCxnSpPr>
            <a:cxnSpLocks/>
          </p:cNvCxnSpPr>
          <p:nvPr/>
        </p:nvCxnSpPr>
        <p:spPr>
          <a:xfrm flipH="1">
            <a:off x="7601518" y="1700114"/>
            <a:ext cx="406695" cy="6671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C3C6E6-3E3E-4D82-AD80-E09289EB76D4}"/>
              </a:ext>
            </a:extLst>
          </p:cNvPr>
          <p:cNvSpPr txBox="1"/>
          <p:nvPr/>
        </p:nvSpPr>
        <p:spPr>
          <a:xfrm>
            <a:off x="8008213" y="1504156"/>
            <a:ext cx="138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Get phase 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8B5822-194F-43F0-9D5E-0299491097C5}"/>
              </a:ext>
            </a:extLst>
          </p:cNvPr>
          <p:cNvSpPr txBox="1"/>
          <p:nvPr/>
        </p:nvSpPr>
        <p:spPr>
          <a:xfrm>
            <a:off x="4220527" y="6232730"/>
            <a:ext cx="188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Accumulate phase in outputs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AA9227-EECF-4082-A2E0-E59B628150A9}"/>
              </a:ext>
            </a:extLst>
          </p:cNvPr>
          <p:cNvSpPr txBox="1"/>
          <p:nvPr/>
        </p:nvSpPr>
        <p:spPr>
          <a:xfrm>
            <a:off x="4207630" y="6224809"/>
            <a:ext cx="188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Accumulate phase in outputs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FBCA05-D602-445D-A924-B94324AC82B8}"/>
              </a:ext>
            </a:extLst>
          </p:cNvPr>
          <p:cNvSpPr txBox="1"/>
          <p:nvPr/>
        </p:nvSpPr>
        <p:spPr>
          <a:xfrm>
            <a:off x="7826979" y="6353131"/>
            <a:ext cx="188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Classical readout</a:t>
            </a:r>
          </a:p>
        </p:txBody>
      </p:sp>
    </p:spTree>
    <p:extLst>
      <p:ext uri="{BB962C8B-B14F-4D97-AF65-F5344CB8AC3E}">
        <p14:creationId xmlns:p14="http://schemas.microsoft.com/office/powerpoint/2010/main" val="392377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CAE6-86DE-44FD-A731-3C42EFD8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20112-DFCA-4809-B0CB-A7147C354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86E8F-A657-4432-871B-91EEEF21D6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9C3576-077D-4C5A-BB58-EEB7DCEC5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Proof mod commutes with multiply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01981-E454-42C4-BB3F-6BEB61F66F6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Assume m*n mod p with </a:t>
            </a:r>
            <a:r>
              <a:rPr lang="en-US" sz="2200" dirty="0" err="1"/>
              <a:t>m,n</a:t>
            </a:r>
            <a:r>
              <a:rPr lang="en-US" sz="2200" dirty="0"/>
              <a:t> in the form below</a:t>
            </a:r>
          </a:p>
          <a:p>
            <a:pPr marL="0" indent="0">
              <a:buNone/>
            </a:pPr>
            <a:r>
              <a:rPr lang="en-US" sz="1400" i="1" dirty="0" err="1"/>
              <a:t>mn</a:t>
            </a:r>
            <a:r>
              <a:rPr lang="en-US" sz="1400" dirty="0"/>
              <a:t> mod </a:t>
            </a:r>
            <a:r>
              <a:rPr lang="en-US" sz="1400" i="1" dirty="0"/>
              <a:t>p with </a:t>
            </a:r>
            <a:r>
              <a:rPr lang="en-US" sz="1400" i="1" dirty="0" err="1"/>
              <a:t>a,b,c,d</a:t>
            </a:r>
            <a:r>
              <a:rPr lang="en-US" sz="1400" i="1" dirty="0"/>
              <a:t> integers</a:t>
            </a:r>
          </a:p>
          <a:p>
            <a:pPr marL="0" indent="0">
              <a:buNone/>
            </a:pPr>
            <a:r>
              <a:rPr lang="en-US" sz="1400" i="1" dirty="0"/>
              <a:t>m = a*</a:t>
            </a:r>
            <a:r>
              <a:rPr lang="en-US" sz="1400" i="1" dirty="0" err="1"/>
              <a:t>p+b</a:t>
            </a:r>
            <a:r>
              <a:rPr lang="en-US" sz="1400" i="1" dirty="0"/>
              <a:t> with  b&lt;p  (=&gt; b mod p = b) </a:t>
            </a:r>
          </a:p>
          <a:p>
            <a:pPr marL="0" indent="0">
              <a:buNone/>
            </a:pPr>
            <a:r>
              <a:rPr lang="en-US" sz="1400" i="1" dirty="0"/>
              <a:t>n = c*</a:t>
            </a:r>
            <a:r>
              <a:rPr lang="en-US" sz="1400" i="1" dirty="0" err="1"/>
              <a:t>p+d</a:t>
            </a:r>
            <a:r>
              <a:rPr lang="en-US" sz="1400" i="1" dirty="0"/>
              <a:t> with d&lt;p</a:t>
            </a:r>
          </a:p>
          <a:p>
            <a:pPr marL="0" indent="0">
              <a:buNone/>
            </a:pPr>
            <a:r>
              <a:rPr lang="en-US" sz="1400" i="1" dirty="0" err="1"/>
              <a:t>mn</a:t>
            </a:r>
            <a:r>
              <a:rPr lang="en-US" sz="1400" i="1" dirty="0"/>
              <a:t> = (a*</a:t>
            </a:r>
            <a:r>
              <a:rPr lang="en-US" sz="1400" i="1" dirty="0" err="1"/>
              <a:t>p+b</a:t>
            </a:r>
            <a:r>
              <a:rPr lang="en-US" sz="1400" i="1" dirty="0"/>
              <a:t> )(c*</a:t>
            </a:r>
            <a:r>
              <a:rPr lang="en-US" sz="1400" i="1" dirty="0" err="1"/>
              <a:t>p+d</a:t>
            </a:r>
            <a:r>
              <a:rPr lang="en-US" sz="1400" i="1" dirty="0"/>
              <a:t> ) mod p</a:t>
            </a:r>
          </a:p>
          <a:p>
            <a:pPr marL="0" indent="0">
              <a:buNone/>
            </a:pPr>
            <a:r>
              <a:rPr lang="en-US" sz="1400" i="1" dirty="0"/>
              <a:t>       = </a:t>
            </a:r>
            <a:r>
              <a:rPr lang="en-US" sz="1400" i="1" dirty="0" err="1"/>
              <a:t>acp</a:t>
            </a:r>
            <a:r>
              <a:rPr lang="en-US" sz="1400" i="1" dirty="0"/>
              <a:t>*p+(</a:t>
            </a:r>
            <a:r>
              <a:rPr lang="en-US" sz="1400" i="1" dirty="0" err="1"/>
              <a:t>ad+bc</a:t>
            </a:r>
            <a:r>
              <a:rPr lang="en-US" sz="1400" i="1" dirty="0"/>
              <a:t>)*p +bd</a:t>
            </a:r>
          </a:p>
          <a:p>
            <a:pPr marL="0" indent="0">
              <a:buNone/>
            </a:pPr>
            <a:r>
              <a:rPr lang="en-US" sz="1400" i="1" dirty="0"/>
              <a:t>       =bd mod p</a:t>
            </a:r>
          </a:p>
          <a:p>
            <a:pPr marL="0" indent="0">
              <a:buNone/>
            </a:pPr>
            <a:r>
              <a:rPr lang="en-US" sz="1400" i="1" dirty="0"/>
              <a:t>       = bd</a:t>
            </a:r>
          </a:p>
          <a:p>
            <a:pPr marL="0" indent="0">
              <a:buNone/>
            </a:pPr>
            <a:r>
              <a:rPr lang="en-US" sz="1400" i="1" dirty="0" err="1"/>
              <a:t>mn</a:t>
            </a:r>
            <a:r>
              <a:rPr lang="en-US" sz="1400" i="1" dirty="0"/>
              <a:t> = (a*</a:t>
            </a:r>
            <a:r>
              <a:rPr lang="en-US" sz="1400" i="1" dirty="0" err="1"/>
              <a:t>p+b</a:t>
            </a:r>
            <a:r>
              <a:rPr lang="en-US" sz="1400" i="1" dirty="0"/>
              <a:t> )(c*</a:t>
            </a:r>
            <a:r>
              <a:rPr lang="en-US" sz="1400" i="1" dirty="0" err="1"/>
              <a:t>p+d</a:t>
            </a:r>
            <a:r>
              <a:rPr lang="en-US" sz="1400" i="1" dirty="0"/>
              <a:t> ) mod p</a:t>
            </a:r>
          </a:p>
          <a:p>
            <a:pPr marL="0" indent="0">
              <a:buNone/>
            </a:pPr>
            <a:r>
              <a:rPr lang="en-US" sz="1400" i="1" dirty="0"/>
              <a:t>      = ((a*</a:t>
            </a:r>
            <a:r>
              <a:rPr lang="en-US" sz="1400" i="1" dirty="0" err="1"/>
              <a:t>p+b</a:t>
            </a:r>
            <a:r>
              <a:rPr lang="en-US" sz="1400" i="1" dirty="0"/>
              <a:t> )mod p) ) ((c*</a:t>
            </a:r>
            <a:r>
              <a:rPr lang="en-US" sz="1400" i="1" dirty="0" err="1"/>
              <a:t>p+d</a:t>
            </a:r>
            <a:r>
              <a:rPr lang="en-US" sz="1400" i="1" dirty="0"/>
              <a:t> ) mod p )</a:t>
            </a:r>
          </a:p>
          <a:p>
            <a:pPr marL="0" indent="0">
              <a:buNone/>
            </a:pPr>
            <a:r>
              <a:rPr lang="en-US" sz="1400" i="1" dirty="0"/>
              <a:t>      = (b mod p) (d mod p)</a:t>
            </a:r>
          </a:p>
          <a:p>
            <a:pPr marL="0" indent="0">
              <a:buNone/>
            </a:pPr>
            <a:r>
              <a:rPr lang="en-US" sz="1400" i="1" dirty="0"/>
              <a:t>     = bd	</a:t>
            </a:r>
          </a:p>
        </p:txBody>
      </p:sp>
    </p:spTree>
    <p:extLst>
      <p:ext uri="{BB962C8B-B14F-4D97-AF65-F5344CB8AC3E}">
        <p14:creationId xmlns:p14="http://schemas.microsoft.com/office/powerpoint/2010/main" val="267061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531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Implement f(x) as Unitary Transformations</vt:lpstr>
      <vt:lpstr>Repeated application with phase</vt:lpstr>
      <vt:lpstr>Picking some eigenstates</vt:lpstr>
      <vt:lpstr>Doing this in quantum gates</vt:lpstr>
      <vt:lpstr>Example Quantum Circuit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Ross, Matthew</dc:creator>
  <cp:lastModifiedBy>Ross, Matthew</cp:lastModifiedBy>
  <cp:revision>24</cp:revision>
  <cp:lastPrinted>2022-04-27T09:02:17Z</cp:lastPrinted>
  <dcterms:created xsi:type="dcterms:W3CDTF">2022-04-26T20:48:26Z</dcterms:created>
  <dcterms:modified xsi:type="dcterms:W3CDTF">2022-04-27T10:13:43Z</dcterms:modified>
</cp:coreProperties>
</file>