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jj8MaO5UuXOth0MgZlNCHJ2H8w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93dc0ef7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b93dc0ef7e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93dc0ef7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b93dc0ef7e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93447b2f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93447b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-Map shows car prices in relation to national mean </a:t>
            </a:r>
            <a:endParaRPr/>
          </a:p>
          <a:p>
            <a:pPr indent="0" lvl="0" marL="0" rtl="0" algn="l">
              <a:spcBef>
                <a:spcPts val="0"/>
              </a:spcBef>
              <a:spcAft>
                <a:spcPts val="0"/>
              </a:spcAft>
              <a:buNone/>
            </a:pPr>
            <a:r>
              <a:rPr lang="en-US"/>
              <a:t>-Mean is 23,003 </a:t>
            </a:r>
            <a:endParaRPr/>
          </a:p>
          <a:p>
            <a:pPr indent="0" lvl="0" marL="0" rtl="0" algn="l">
              <a:spcBef>
                <a:spcPts val="0"/>
              </a:spcBef>
              <a:spcAft>
                <a:spcPts val="0"/>
              </a:spcAft>
              <a:buNone/>
            </a:pPr>
            <a:r>
              <a:rPr lang="en-US"/>
              <a:t>-Lowest prices are in DC, average 15085 </a:t>
            </a:r>
            <a:endParaRPr/>
          </a:p>
          <a:p>
            <a:pPr indent="0" lvl="0" marL="0" rtl="0" algn="l">
              <a:spcBef>
                <a:spcPts val="0"/>
              </a:spcBef>
              <a:spcAft>
                <a:spcPts val="0"/>
              </a:spcAft>
              <a:buNone/>
            </a:pPr>
            <a:r>
              <a:rPr lang="en-US"/>
              <a:t>-Highest prices are in WY, 27573</a:t>
            </a:r>
            <a:br>
              <a:rPr lang="en-US"/>
            </a:br>
            <a:br>
              <a:rPr lang="en-US"/>
            </a:br>
            <a:r>
              <a:rPr lang="en-US"/>
              <a:t>range 12488</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2"/>
          <p:cNvSpPr/>
          <p:nvPr/>
        </p:nvSpPr>
        <p:spPr>
          <a:xfrm>
            <a:off x="0" y="-2"/>
            <a:ext cx="12188952" cy="3567547"/>
          </a:xfrm>
          <a:prstGeom prst="rect">
            <a:avLst/>
          </a:prstGeom>
          <a:solidFill>
            <a:schemeClr val="lt1"/>
          </a:solidFill>
          <a:ln>
            <a:noFill/>
          </a:ln>
          <a:effectLst>
            <a:outerShdw blurRad="228600" sx="95000" rotWithShape="0" algn="t" dir="5460000" dist="152400" sy="95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2"/>
          <p:cNvSpPr txBox="1"/>
          <p:nvPr>
            <p:ph type="ctrTitle"/>
          </p:nvPr>
        </p:nvSpPr>
        <p:spPr>
          <a:xfrm>
            <a:off x="761802" y="852055"/>
            <a:ext cx="10380572" cy="25814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761802" y="3754582"/>
            <a:ext cx="10380572" cy="2244436"/>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400"/>
              <a:buNone/>
              <a:defRPr sz="24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2"/>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25" name="Google Shape;25;p12"/>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cxnSp>
        <p:nvCxnSpPr>
          <p:cNvPr id="26" name="Google Shape;26;p12"/>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21"/>
          <p:cNvSpPr txBox="1"/>
          <p:nvPr>
            <p:ph type="title"/>
          </p:nvPr>
        </p:nvSpPr>
        <p:spPr>
          <a:xfrm>
            <a:off x="761801" y="858982"/>
            <a:ext cx="10380573" cy="143227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1"/>
          <p:cNvSpPr txBox="1"/>
          <p:nvPr>
            <p:ph idx="1" type="body"/>
          </p:nvPr>
        </p:nvSpPr>
        <p:spPr>
          <a:xfrm rot="5400000">
            <a:off x="4321507" y="-809582"/>
            <a:ext cx="3261789" cy="103812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1"/>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1"/>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9" name="Shape 99"/>
        <p:cNvGrpSpPr/>
        <p:nvPr/>
      </p:nvGrpSpPr>
      <p:grpSpPr>
        <a:xfrm>
          <a:off x="0" y="0"/>
          <a:ext cx="0" cy="0"/>
          <a:chOff x="0" y="0"/>
          <a:chExt cx="0" cy="0"/>
        </a:xfrm>
      </p:grpSpPr>
      <p:sp>
        <p:nvSpPr>
          <p:cNvPr id="100" name="Google Shape;100;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22"/>
          <p:cNvSpPr/>
          <p:nvPr/>
        </p:nvSpPr>
        <p:spPr>
          <a:xfrm>
            <a:off x="7813964" y="0"/>
            <a:ext cx="4378036" cy="6858000"/>
          </a:xfrm>
          <a:prstGeom prst="rect">
            <a:avLst/>
          </a:prstGeom>
          <a:solidFill>
            <a:schemeClr val="lt1"/>
          </a:solidFill>
          <a:ln>
            <a:noFill/>
          </a:ln>
          <a:effectLst>
            <a:outerShdw blurRad="254000" sx="95000" rotWithShape="0" algn="t" dir="10680000" dist="152400" sy="95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02" name="Google Shape;102;p22"/>
          <p:cNvCxnSpPr/>
          <p:nvPr/>
        </p:nvCxnSpPr>
        <p:spPr>
          <a:xfrm rot="10800000">
            <a:off x="10361537" y="120772"/>
            <a:ext cx="0" cy="599069"/>
          </a:xfrm>
          <a:prstGeom prst="straightConnector1">
            <a:avLst/>
          </a:prstGeom>
          <a:noFill/>
          <a:ln cap="flat" cmpd="sng" w="38100">
            <a:solidFill>
              <a:schemeClr val="dk1"/>
            </a:solidFill>
            <a:prstDash val="solid"/>
            <a:miter lim="800000"/>
            <a:headEnd len="sm" w="sm" type="none"/>
            <a:tailEnd len="sm" w="sm" type="none"/>
          </a:ln>
        </p:spPr>
      </p:cxnSp>
      <p:sp>
        <p:nvSpPr>
          <p:cNvPr id="103" name="Google Shape;103;p22"/>
          <p:cNvSpPr txBox="1"/>
          <p:nvPr>
            <p:ph type="title"/>
          </p:nvPr>
        </p:nvSpPr>
        <p:spPr>
          <a:xfrm rot="5400000">
            <a:off x="6840680" y="2171700"/>
            <a:ext cx="5119256" cy="252152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2"/>
          <p:cNvSpPr txBox="1"/>
          <p:nvPr>
            <p:ph idx="1" type="body"/>
          </p:nvPr>
        </p:nvSpPr>
        <p:spPr>
          <a:xfrm rot="5400000">
            <a:off x="1514203" y="115379"/>
            <a:ext cx="5119256" cy="663416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2"/>
          <p:cNvSpPr txBox="1"/>
          <p:nvPr>
            <p:ph idx="10" type="dt"/>
          </p:nvPr>
        </p:nvSpPr>
        <p:spPr>
          <a:xfrm>
            <a:off x="329184"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1" type="ftr"/>
          </p:nvPr>
        </p:nvSpPr>
        <p:spPr>
          <a:xfrm>
            <a:off x="329184" y="237744"/>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2" type="sldNum"/>
          </p:nvPr>
        </p:nvSpPr>
        <p:spPr>
          <a:xfrm>
            <a:off x="11292840"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08" name="Google Shape;108;p22"/>
          <p:cNvCxnSpPr/>
          <p:nvPr/>
        </p:nvCxnSpPr>
        <p:spPr>
          <a:xfrm rot="10800000">
            <a:off x="10361537" y="120772"/>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761801" y="858982"/>
            <a:ext cx="10380573" cy="143227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61799" y="2750126"/>
            <a:ext cx="10381205" cy="326178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3"/>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3" name="Shape 33"/>
        <p:cNvGrpSpPr/>
        <p:nvPr/>
      </p:nvGrpSpPr>
      <p:grpSpPr>
        <a:xfrm>
          <a:off x="0" y="0"/>
          <a:ext cx="0" cy="0"/>
          <a:chOff x="0" y="0"/>
          <a:chExt cx="0" cy="0"/>
        </a:xfrm>
      </p:grpSpPr>
      <p:sp>
        <p:nvSpPr>
          <p:cNvPr id="34" name="Google Shape;3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4"/>
          <p:cNvSpPr/>
          <p:nvPr/>
        </p:nvSpPr>
        <p:spPr>
          <a:xfrm>
            <a:off x="0" y="-2"/>
            <a:ext cx="12192000" cy="3862064"/>
          </a:xfrm>
          <a:prstGeom prst="rect">
            <a:avLst/>
          </a:prstGeom>
          <a:solidFill>
            <a:schemeClr val="lt1"/>
          </a:solidFill>
          <a:ln>
            <a:noFill/>
          </a:ln>
          <a:effectLst>
            <a:outerShdw blurRad="203200" sx="96000" rotWithShape="0" algn="t" dir="5460000" dist="127000" sy="96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6" name="Google Shape;36;p14"/>
          <p:cNvCxnSpPr/>
          <p:nvPr/>
        </p:nvCxnSpPr>
        <p:spPr>
          <a:xfrm>
            <a:off x="11668155" y="852056"/>
            <a:ext cx="0" cy="599069"/>
          </a:xfrm>
          <a:prstGeom prst="straightConnector1">
            <a:avLst/>
          </a:prstGeom>
          <a:noFill/>
          <a:ln cap="flat" cmpd="sng" w="38100">
            <a:solidFill>
              <a:schemeClr val="dk1"/>
            </a:solidFill>
            <a:prstDash val="solid"/>
            <a:miter lim="800000"/>
            <a:headEnd len="sm" w="sm" type="none"/>
            <a:tailEnd len="sm" w="sm" type="none"/>
          </a:ln>
        </p:spPr>
      </p:cxnSp>
      <p:sp>
        <p:nvSpPr>
          <p:cNvPr id="37" name="Google Shape;37;p14"/>
          <p:cNvSpPr txBox="1"/>
          <p:nvPr>
            <p:ph type="title"/>
          </p:nvPr>
        </p:nvSpPr>
        <p:spPr>
          <a:xfrm>
            <a:off x="761801" y="852056"/>
            <a:ext cx="10380572" cy="257694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761797" y="4202832"/>
            <a:ext cx="10395116" cy="178926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4"/>
          <p:cNvSpPr txBox="1"/>
          <p:nvPr>
            <p:ph idx="10" type="dt"/>
          </p:nvPr>
        </p:nvSpPr>
        <p:spPr>
          <a:xfrm>
            <a:off x="332481"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1" type="ftr"/>
          </p:nvPr>
        </p:nvSpPr>
        <p:spPr>
          <a:xfrm>
            <a:off x="332481" y="237744"/>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2" type="sldNum"/>
          </p:nvPr>
        </p:nvSpPr>
        <p:spPr>
          <a:xfrm>
            <a:off x="11289782"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42" name="Google Shape;42;p14"/>
          <p:cNvCxnSpPr/>
          <p:nvPr/>
        </p:nvCxnSpPr>
        <p:spPr>
          <a:xfrm>
            <a:off x="11668155" y="852056"/>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5"/>
          <p:cNvSpPr txBox="1"/>
          <p:nvPr>
            <p:ph type="title"/>
          </p:nvPr>
        </p:nvSpPr>
        <p:spPr>
          <a:xfrm>
            <a:off x="761801" y="858982"/>
            <a:ext cx="10380573" cy="143227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761800" y="2833255"/>
            <a:ext cx="5045281" cy="316576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2" type="body"/>
          </p:nvPr>
        </p:nvSpPr>
        <p:spPr>
          <a:xfrm>
            <a:off x="6097092" y="2833255"/>
            <a:ext cx="5045281" cy="316576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5"/>
          <p:cNvSpPr txBox="1"/>
          <p:nvPr>
            <p:ph idx="10" type="dt"/>
          </p:nvPr>
        </p:nvSpPr>
        <p:spPr>
          <a:xfrm>
            <a:off x="332481"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32481" y="237744"/>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1289782"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6"/>
          <p:cNvSpPr txBox="1"/>
          <p:nvPr>
            <p:ph type="title"/>
          </p:nvPr>
        </p:nvSpPr>
        <p:spPr>
          <a:xfrm>
            <a:off x="761802" y="872836"/>
            <a:ext cx="10380572" cy="142701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 type="body"/>
          </p:nvPr>
        </p:nvSpPr>
        <p:spPr>
          <a:xfrm>
            <a:off x="761801" y="2713326"/>
            <a:ext cx="502342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u="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6"/>
          <p:cNvSpPr txBox="1"/>
          <p:nvPr>
            <p:ph idx="2" type="body"/>
          </p:nvPr>
        </p:nvSpPr>
        <p:spPr>
          <a:xfrm>
            <a:off x="761801" y="3706091"/>
            <a:ext cx="5023424" cy="2334491"/>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3" type="body"/>
          </p:nvPr>
        </p:nvSpPr>
        <p:spPr>
          <a:xfrm>
            <a:off x="6094211" y="2713326"/>
            <a:ext cx="504816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u="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6"/>
          <p:cNvSpPr txBox="1"/>
          <p:nvPr>
            <p:ph idx="4" type="body"/>
          </p:nvPr>
        </p:nvSpPr>
        <p:spPr>
          <a:xfrm>
            <a:off x="6094211" y="3706091"/>
            <a:ext cx="5048163" cy="2334491"/>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228600" lvl="1" marL="914400" algn="l">
              <a:lnSpc>
                <a:spcPct val="110000"/>
              </a:lnSpc>
              <a:spcBef>
                <a:spcPts val="500"/>
              </a:spcBef>
              <a:spcAft>
                <a:spcPts val="0"/>
              </a:spcAft>
              <a:buClr>
                <a:schemeClr val="dk1"/>
              </a:buClr>
              <a:buSzPts val="1800"/>
              <a:buNone/>
              <a:defRPr/>
            </a:lvl2pPr>
            <a:lvl3pPr indent="-228600" lvl="2" marL="1371600" algn="l">
              <a:lnSpc>
                <a:spcPct val="110000"/>
              </a:lnSpc>
              <a:spcBef>
                <a:spcPts val="500"/>
              </a:spcBef>
              <a:spcAft>
                <a:spcPts val="0"/>
              </a:spcAft>
              <a:buClr>
                <a:schemeClr val="dk1"/>
              </a:buClr>
              <a:buSzPts val="1800"/>
              <a:buNone/>
              <a:defRPr/>
            </a:lvl3pPr>
            <a:lvl4pPr indent="-228600" lvl="3" marL="1828800" algn="l">
              <a:lnSpc>
                <a:spcPct val="110000"/>
              </a:lnSpc>
              <a:spcBef>
                <a:spcPts val="500"/>
              </a:spcBef>
              <a:spcAft>
                <a:spcPts val="0"/>
              </a:spcAft>
              <a:buClr>
                <a:schemeClr val="dk1"/>
              </a:buClr>
              <a:buSzPts val="1800"/>
              <a:buNone/>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6"/>
          <p:cNvSpPr txBox="1"/>
          <p:nvPr>
            <p:ph idx="10" type="dt"/>
          </p:nvPr>
        </p:nvSpPr>
        <p:spPr>
          <a:xfrm>
            <a:off x="332481"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332481" y="237744"/>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1289782"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7"/>
          <p:cNvSpPr txBox="1"/>
          <p:nvPr>
            <p:ph type="title"/>
          </p:nvPr>
        </p:nvSpPr>
        <p:spPr>
          <a:xfrm>
            <a:off x="761801" y="858982"/>
            <a:ext cx="10380573" cy="143227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7"/>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18"/>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9" name="Google Shape;69;p18"/>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p:nvPr/>
        </p:nvSpPr>
        <p:spPr>
          <a:xfrm>
            <a:off x="79067" y="0"/>
            <a:ext cx="4998624" cy="6858000"/>
          </a:xfrm>
          <a:prstGeom prst="rect">
            <a:avLst/>
          </a:prstGeom>
          <a:solidFill>
            <a:schemeClr val="lt1"/>
          </a:solidFill>
          <a:ln>
            <a:noFill/>
          </a:ln>
          <a:effectLst>
            <a:outerShdw blurRad="228600" sx="96000" rotWithShape="0" algn="t" dir="21540000" dist="114300" sy="96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1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9"/>
          <p:cNvSpPr/>
          <p:nvPr/>
        </p:nvSpPr>
        <p:spPr>
          <a:xfrm>
            <a:off x="0" y="0"/>
            <a:ext cx="6096000" cy="6858000"/>
          </a:xfrm>
          <a:prstGeom prst="rect">
            <a:avLst/>
          </a:prstGeom>
          <a:solidFill>
            <a:schemeClr val="lt1"/>
          </a:solidFill>
          <a:ln>
            <a:noFill/>
          </a:ln>
          <a:effectLst>
            <a:outerShdw blurRad="228600" sx="96000" rotWithShape="0" algn="t" dir="21540000" dist="152400" sy="96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19"/>
          <p:cNvSpPr txBox="1"/>
          <p:nvPr>
            <p:ph type="title"/>
          </p:nvPr>
        </p:nvSpPr>
        <p:spPr>
          <a:xfrm>
            <a:off x="770537" y="872836"/>
            <a:ext cx="4560525" cy="2281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 type="body"/>
          </p:nvPr>
        </p:nvSpPr>
        <p:spPr>
          <a:xfrm>
            <a:off x="6621781" y="872837"/>
            <a:ext cx="4520593" cy="51400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800"/>
              <a:buNone/>
              <a:defRPr sz="2800"/>
            </a:lvl1pPr>
            <a:lvl2pPr indent="-228600" lvl="1" marL="914400" algn="l">
              <a:lnSpc>
                <a:spcPct val="110000"/>
              </a:lnSpc>
              <a:spcBef>
                <a:spcPts val="500"/>
              </a:spcBef>
              <a:spcAft>
                <a:spcPts val="0"/>
              </a:spcAft>
              <a:buClr>
                <a:schemeClr val="dk1"/>
              </a:buClr>
              <a:buSzPts val="2400"/>
              <a:buNone/>
              <a:defRPr sz="2400"/>
            </a:lvl2pPr>
            <a:lvl3pPr indent="-228600" lvl="2" marL="1371600" algn="l">
              <a:lnSpc>
                <a:spcPct val="110000"/>
              </a:lnSpc>
              <a:spcBef>
                <a:spcPts val="500"/>
              </a:spcBef>
              <a:spcAft>
                <a:spcPts val="0"/>
              </a:spcAft>
              <a:buClr>
                <a:schemeClr val="dk1"/>
              </a:buClr>
              <a:buSzPts val="2000"/>
              <a:buNone/>
              <a:defRPr sz="2000"/>
            </a:lvl3pPr>
            <a:lvl4pPr indent="-228600" lvl="3" marL="1828800" algn="l">
              <a:lnSpc>
                <a:spcPct val="110000"/>
              </a:lnSpc>
              <a:spcBef>
                <a:spcPts val="500"/>
              </a:spcBef>
              <a:spcAft>
                <a:spcPts val="0"/>
              </a:spcAft>
              <a:buClr>
                <a:schemeClr val="dk1"/>
              </a:buClr>
              <a:buSzPts val="1800"/>
              <a:buNone/>
              <a:defRPr sz="1800"/>
            </a:lvl4pPr>
            <a:lvl5pPr indent="-228600" lvl="4" marL="2286000" algn="l">
              <a:lnSpc>
                <a:spcPct val="110000"/>
              </a:lnSpc>
              <a:spcBef>
                <a:spcPts val="500"/>
              </a:spcBef>
              <a:spcAft>
                <a:spcPts val="0"/>
              </a:spcAft>
              <a:buClr>
                <a:schemeClr val="dk1"/>
              </a:buClr>
              <a:buSzPts val="1800"/>
              <a:buNone/>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19"/>
          <p:cNvSpPr txBox="1"/>
          <p:nvPr>
            <p:ph idx="2" type="body"/>
          </p:nvPr>
        </p:nvSpPr>
        <p:spPr>
          <a:xfrm>
            <a:off x="770537" y="3442854"/>
            <a:ext cx="4560525" cy="25769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9"/>
          <p:cNvSpPr txBox="1"/>
          <p:nvPr>
            <p:ph idx="10" type="dt"/>
          </p:nvPr>
        </p:nvSpPr>
        <p:spPr>
          <a:xfrm>
            <a:off x="329184"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29184" y="237744"/>
            <a:ext cx="37925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11292840"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80" name="Google Shape;80;p19"/>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cxnSp>
        <p:nvCxnSpPr>
          <p:cNvPr id="81" name="Google Shape;81;p19"/>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20"/>
          <p:cNvSpPr/>
          <p:nvPr/>
        </p:nvSpPr>
        <p:spPr>
          <a:xfrm>
            <a:off x="-1" y="0"/>
            <a:ext cx="6087677" cy="6858000"/>
          </a:xfrm>
          <a:prstGeom prst="rect">
            <a:avLst/>
          </a:prstGeom>
          <a:solidFill>
            <a:schemeClr val="lt1"/>
          </a:solidFill>
          <a:ln>
            <a:noFill/>
          </a:ln>
          <a:effectLst>
            <a:outerShdw blurRad="228600" sx="96000" rotWithShape="0" algn="t" dir="21540000" dist="152400" sy="96000">
              <a:srgbClr val="000000">
                <a:alpha val="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20"/>
          <p:cNvSpPr txBox="1"/>
          <p:nvPr>
            <p:ph type="title"/>
          </p:nvPr>
        </p:nvSpPr>
        <p:spPr>
          <a:xfrm>
            <a:off x="768733" y="858981"/>
            <a:ext cx="4556749" cy="22810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0"/>
          <p:cNvSpPr/>
          <p:nvPr>
            <p:ph idx="2" type="pic"/>
          </p:nvPr>
        </p:nvSpPr>
        <p:spPr>
          <a:xfrm>
            <a:off x="6559826" y="865909"/>
            <a:ext cx="4582548" cy="5126182"/>
          </a:xfrm>
          <a:prstGeom prst="rect">
            <a:avLst/>
          </a:prstGeom>
          <a:noFill/>
          <a:ln>
            <a:noFill/>
          </a:ln>
        </p:spPr>
      </p:sp>
      <p:sp>
        <p:nvSpPr>
          <p:cNvPr id="87" name="Google Shape;87;p20"/>
          <p:cNvSpPr txBox="1"/>
          <p:nvPr>
            <p:ph idx="1" type="body"/>
          </p:nvPr>
        </p:nvSpPr>
        <p:spPr>
          <a:xfrm>
            <a:off x="768733" y="3429000"/>
            <a:ext cx="4556749" cy="2590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20"/>
          <p:cNvSpPr txBox="1"/>
          <p:nvPr>
            <p:ph idx="10" type="dt"/>
          </p:nvPr>
        </p:nvSpPr>
        <p:spPr>
          <a:xfrm>
            <a:off x="329184" y="6236208"/>
            <a:ext cx="30374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1" type="ftr"/>
          </p:nvPr>
        </p:nvSpPr>
        <p:spPr>
          <a:xfrm>
            <a:off x="329184" y="237744"/>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0"/>
          <p:cNvSpPr txBox="1"/>
          <p:nvPr>
            <p:ph idx="12" type="sldNum"/>
          </p:nvPr>
        </p:nvSpPr>
        <p:spPr>
          <a:xfrm>
            <a:off x="11292840" y="237744"/>
            <a:ext cx="756746" cy="36576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91" name="Google Shape;91;p20"/>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cxnSp>
        <p:nvCxnSpPr>
          <p:cNvPr id="92" name="Google Shape;92;p20"/>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1"/>
          <p:cNvSpPr/>
          <p:nvPr/>
        </p:nvSpPr>
        <p:spPr>
          <a:xfrm>
            <a:off x="0" y="0"/>
            <a:ext cx="12188952" cy="6858000"/>
          </a:xfrm>
          <a:prstGeom prst="rect">
            <a:avLst/>
          </a:prstGeom>
          <a:solidFill>
            <a:schemeClr val="l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11"/>
          <p:cNvSpPr/>
          <p:nvPr/>
        </p:nvSpPr>
        <p:spPr>
          <a:xfrm>
            <a:off x="3048" y="0"/>
            <a:ext cx="12188952" cy="19940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11"/>
          <p:cNvSpPr txBox="1"/>
          <p:nvPr>
            <p:ph type="title"/>
          </p:nvPr>
        </p:nvSpPr>
        <p:spPr>
          <a:xfrm>
            <a:off x="761801" y="858982"/>
            <a:ext cx="10380573" cy="143227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761799" y="2750126"/>
            <a:ext cx="10381205" cy="3261789"/>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228600" lvl="1" marL="914400"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11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332481" y="6240079"/>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32481" y="236199"/>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11289782" y="235881"/>
            <a:ext cx="756746" cy="36576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chemeClr val="dk1"/>
                </a:solidFill>
                <a:latin typeface="Arial"/>
                <a:ea typeface="Arial"/>
                <a:cs typeface="Arial"/>
                <a:sym typeface="Arial"/>
              </a:defRPr>
            </a:lvl1pPr>
            <a:lvl2pPr indent="0" lvl="1" marL="0" marR="0" rtl="0" algn="ctr">
              <a:spcBef>
                <a:spcPts val="0"/>
              </a:spcBef>
              <a:buNone/>
              <a:defRPr b="1" i="0" sz="1400" u="none" cap="none" strike="noStrike">
                <a:solidFill>
                  <a:schemeClr val="dk1"/>
                </a:solidFill>
                <a:latin typeface="Arial"/>
                <a:ea typeface="Arial"/>
                <a:cs typeface="Arial"/>
                <a:sym typeface="Arial"/>
              </a:defRPr>
            </a:lvl2pPr>
            <a:lvl3pPr indent="0" lvl="2" marL="0" marR="0" rtl="0" algn="ctr">
              <a:spcBef>
                <a:spcPts val="0"/>
              </a:spcBef>
              <a:buNone/>
              <a:defRPr b="1" i="0" sz="1400" u="none" cap="none" strike="noStrike">
                <a:solidFill>
                  <a:schemeClr val="dk1"/>
                </a:solidFill>
                <a:latin typeface="Arial"/>
                <a:ea typeface="Arial"/>
                <a:cs typeface="Arial"/>
                <a:sym typeface="Arial"/>
              </a:defRPr>
            </a:lvl3pPr>
            <a:lvl4pPr indent="0" lvl="3" marL="0" marR="0" rtl="0" algn="ctr">
              <a:spcBef>
                <a:spcPts val="0"/>
              </a:spcBef>
              <a:buNone/>
              <a:defRPr b="1" i="0" sz="1400" u="none" cap="none" strike="noStrike">
                <a:solidFill>
                  <a:schemeClr val="dk1"/>
                </a:solidFill>
                <a:latin typeface="Arial"/>
                <a:ea typeface="Arial"/>
                <a:cs typeface="Arial"/>
                <a:sym typeface="Arial"/>
              </a:defRPr>
            </a:lvl4pPr>
            <a:lvl5pPr indent="0" lvl="4" marL="0" marR="0" rtl="0" algn="ctr">
              <a:spcBef>
                <a:spcPts val="0"/>
              </a:spcBef>
              <a:buNone/>
              <a:defRPr b="1" i="0" sz="1400" u="none" cap="none" strike="noStrike">
                <a:solidFill>
                  <a:schemeClr val="dk1"/>
                </a:solidFill>
                <a:latin typeface="Arial"/>
                <a:ea typeface="Arial"/>
                <a:cs typeface="Arial"/>
                <a:sym typeface="Arial"/>
              </a:defRPr>
            </a:lvl5pPr>
            <a:lvl6pPr indent="0" lvl="5" marL="0" marR="0" rtl="0" algn="ctr">
              <a:spcBef>
                <a:spcPts val="0"/>
              </a:spcBef>
              <a:buNone/>
              <a:defRPr b="1" i="0" sz="1400" u="none" cap="none" strike="noStrike">
                <a:solidFill>
                  <a:schemeClr val="dk1"/>
                </a:solidFill>
                <a:latin typeface="Arial"/>
                <a:ea typeface="Arial"/>
                <a:cs typeface="Arial"/>
                <a:sym typeface="Arial"/>
              </a:defRPr>
            </a:lvl6pPr>
            <a:lvl7pPr indent="0" lvl="6" marL="0" marR="0" rtl="0" algn="ctr">
              <a:spcBef>
                <a:spcPts val="0"/>
              </a:spcBef>
              <a:buNone/>
              <a:defRPr b="1" i="0" sz="1400" u="none" cap="none" strike="noStrike">
                <a:solidFill>
                  <a:schemeClr val="dk1"/>
                </a:solidFill>
                <a:latin typeface="Arial"/>
                <a:ea typeface="Arial"/>
                <a:cs typeface="Arial"/>
                <a:sym typeface="Arial"/>
              </a:defRPr>
            </a:lvl7pPr>
            <a:lvl8pPr indent="0" lvl="7" marL="0" marR="0" rtl="0" algn="ctr">
              <a:spcBef>
                <a:spcPts val="0"/>
              </a:spcBef>
              <a:buNone/>
              <a:defRPr b="1" i="0" sz="1400" u="none" cap="none" strike="noStrike">
                <a:solidFill>
                  <a:schemeClr val="dk1"/>
                </a:solidFill>
                <a:latin typeface="Arial"/>
                <a:ea typeface="Arial"/>
                <a:cs typeface="Arial"/>
                <a:sym typeface="Arial"/>
              </a:defRPr>
            </a:lvl8pPr>
            <a:lvl9pPr indent="0" lvl="8" marL="0" marR="0" rtl="0" algn="ctr">
              <a:spcBef>
                <a:spcPts val="0"/>
              </a:spcBef>
              <a:buNone/>
              <a:defRPr b="1" i="0" sz="1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1"/>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cxnSp>
        <p:nvCxnSpPr>
          <p:cNvPr id="16" name="Google Shape;16;p11"/>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Rollercoaster track loops and twists shown against the sky" id="114" name="Google Shape;114;p1"/>
          <p:cNvPicPr preferRelativeResize="0"/>
          <p:nvPr/>
        </p:nvPicPr>
        <p:blipFill rotWithShape="1">
          <a:blip r:embed="rId3">
            <a:alphaModFix/>
          </a:blip>
          <a:srcRect b="0" l="200" r="20480" t="0"/>
          <a:stretch/>
        </p:blipFill>
        <p:spPr>
          <a:xfrm>
            <a:off x="4001987" y="10"/>
            <a:ext cx="8190014" cy="6857992"/>
          </a:xfrm>
          <a:prstGeom prst="rect">
            <a:avLst/>
          </a:prstGeom>
          <a:noFill/>
          <a:ln>
            <a:noFill/>
          </a:ln>
        </p:spPr>
      </p:pic>
      <p:sp>
        <p:nvSpPr>
          <p:cNvPr id="115" name="Google Shape;115;p1"/>
          <p:cNvSpPr txBox="1"/>
          <p:nvPr>
            <p:ph type="ctrTitle"/>
          </p:nvPr>
        </p:nvSpPr>
        <p:spPr>
          <a:xfrm>
            <a:off x="308758" y="197312"/>
            <a:ext cx="3617440" cy="278780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Vroom </a:t>
            </a:r>
            <a:r>
              <a:rPr b="1" lang="en-US"/>
              <a:t>Boom</a:t>
            </a:r>
            <a:r>
              <a:rPr lang="en-US"/>
              <a:t> or </a:t>
            </a:r>
            <a:r>
              <a:rPr i="1" lang="en-US"/>
              <a:t>Doom</a:t>
            </a:r>
            <a:r>
              <a:rPr lang="en-US"/>
              <a:t>?</a:t>
            </a:r>
            <a:endParaRPr/>
          </a:p>
        </p:txBody>
      </p:sp>
      <p:sp>
        <p:nvSpPr>
          <p:cNvPr id="116" name="Google Shape;116;p1"/>
          <p:cNvSpPr txBox="1"/>
          <p:nvPr>
            <p:ph idx="1" type="subTitle"/>
          </p:nvPr>
        </p:nvSpPr>
        <p:spPr>
          <a:xfrm>
            <a:off x="308758" y="3156784"/>
            <a:ext cx="3463136" cy="1372137"/>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lang="en-US"/>
              <a:t>A data analysis exploring if 2018* was a good time to buy a used car.</a:t>
            </a:r>
            <a:endParaRPr/>
          </a:p>
        </p:txBody>
      </p:sp>
      <p:sp>
        <p:nvSpPr>
          <p:cNvPr id="117" name="Google Shape;117;p1"/>
          <p:cNvSpPr txBox="1"/>
          <p:nvPr/>
        </p:nvSpPr>
        <p:spPr>
          <a:xfrm>
            <a:off x="308750" y="4700592"/>
            <a:ext cx="3463200" cy="2925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11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 2018 was the last year of our dataset.</a:t>
            </a:r>
            <a:endParaRPr/>
          </a:p>
        </p:txBody>
      </p:sp>
      <p:pic>
        <p:nvPicPr>
          <p:cNvPr descr="Car with solid fill" id="118" name="Google Shape;118;p1"/>
          <p:cNvPicPr preferRelativeResize="0"/>
          <p:nvPr/>
        </p:nvPicPr>
        <p:blipFill rotWithShape="1">
          <a:blip r:embed="rId4">
            <a:alphaModFix/>
          </a:blip>
          <a:srcRect b="0" l="0" r="0" t="0"/>
          <a:stretch/>
        </p:blipFill>
        <p:spPr>
          <a:xfrm>
            <a:off x="8092231" y="140162"/>
            <a:ext cx="914400" cy="914400"/>
          </a:xfrm>
          <a:prstGeom prst="rect">
            <a:avLst/>
          </a:prstGeom>
          <a:noFill/>
          <a:ln>
            <a:noFill/>
          </a:ln>
        </p:spPr>
      </p:pic>
      <p:pic>
        <p:nvPicPr>
          <p:cNvPr descr="Convertible with solid fill" id="119" name="Google Shape;119;p1"/>
          <p:cNvPicPr preferRelativeResize="0"/>
          <p:nvPr/>
        </p:nvPicPr>
        <p:blipFill rotWithShape="1">
          <a:blip r:embed="rId5">
            <a:alphaModFix/>
          </a:blip>
          <a:srcRect b="0" l="0" r="0" t="0"/>
          <a:stretch/>
        </p:blipFill>
        <p:spPr>
          <a:xfrm rot="-1461841">
            <a:off x="5125798" y="2174083"/>
            <a:ext cx="914400" cy="914400"/>
          </a:xfrm>
          <a:prstGeom prst="rect">
            <a:avLst/>
          </a:prstGeom>
          <a:noFill/>
          <a:ln>
            <a:noFill/>
          </a:ln>
        </p:spPr>
      </p:pic>
      <p:pic>
        <p:nvPicPr>
          <p:cNvPr descr="Taxi with solid fill" id="120" name="Google Shape;120;p1"/>
          <p:cNvPicPr preferRelativeResize="0"/>
          <p:nvPr/>
        </p:nvPicPr>
        <p:blipFill rotWithShape="1">
          <a:blip r:embed="rId6">
            <a:alphaModFix/>
          </a:blip>
          <a:srcRect b="0" l="0" r="0" t="0"/>
          <a:stretch/>
        </p:blipFill>
        <p:spPr>
          <a:xfrm rot="-860526">
            <a:off x="8554953" y="5543545"/>
            <a:ext cx="874799" cy="874799"/>
          </a:xfrm>
          <a:prstGeom prst="rect">
            <a:avLst/>
          </a:prstGeom>
          <a:noFill/>
          <a:ln>
            <a:noFill/>
          </a:ln>
        </p:spPr>
      </p:pic>
      <p:pic>
        <p:nvPicPr>
          <p:cNvPr descr="Race Car with solid fill" id="121" name="Google Shape;121;p1"/>
          <p:cNvPicPr preferRelativeResize="0"/>
          <p:nvPr/>
        </p:nvPicPr>
        <p:blipFill rotWithShape="1">
          <a:blip r:embed="rId7">
            <a:alphaModFix/>
          </a:blip>
          <a:srcRect b="0" l="0" r="0" t="0"/>
          <a:stretch/>
        </p:blipFill>
        <p:spPr>
          <a:xfrm flipH="1" rot="-3368802">
            <a:off x="11088513" y="3800475"/>
            <a:ext cx="914400" cy="914400"/>
          </a:xfrm>
          <a:prstGeom prst="rect">
            <a:avLst/>
          </a:prstGeom>
          <a:noFill/>
          <a:ln>
            <a:noFill/>
          </a:ln>
        </p:spPr>
      </p:pic>
      <p:sp>
        <p:nvSpPr>
          <p:cNvPr id="122" name="Google Shape;122;p1"/>
          <p:cNvSpPr txBox="1"/>
          <p:nvPr/>
        </p:nvSpPr>
        <p:spPr>
          <a:xfrm>
            <a:off x="308750" y="5233750"/>
            <a:ext cx="34632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rPr>
              <a:t>Presented by: Tim O'Donoghue, Christopher Onubogu, </a:t>
            </a:r>
            <a:br>
              <a:rPr lang="en-US" sz="1500">
                <a:solidFill>
                  <a:schemeClr val="dk1"/>
                </a:solidFill>
              </a:rPr>
            </a:br>
            <a:r>
              <a:rPr lang="en-US" sz="1500">
                <a:solidFill>
                  <a:schemeClr val="dk1"/>
                </a:solidFill>
              </a:rPr>
              <a:t>Samantha Taysi, Dan Cabrera</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US" sz="1500">
                <a:solidFill>
                  <a:schemeClr val="dk1"/>
                </a:solidFill>
              </a:rPr>
              <a:t>February 14, 2024</a:t>
            </a:r>
            <a:endParaRPr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p:nvPr/>
        </p:nvSpPr>
        <p:spPr>
          <a:xfrm>
            <a:off x="3048" y="1"/>
            <a:ext cx="12188952" cy="950025"/>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5"/>
          <p:cNvSpPr txBox="1"/>
          <p:nvPr>
            <p:ph type="title"/>
          </p:nvPr>
        </p:nvSpPr>
        <p:spPr>
          <a:xfrm>
            <a:off x="762731" y="53092"/>
            <a:ext cx="10380600" cy="1069800"/>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Clr>
                <a:schemeClr val="dk1"/>
              </a:buClr>
              <a:buSzPts val="4400"/>
              <a:buFont typeface="Arial"/>
              <a:buNone/>
            </a:pPr>
            <a:r>
              <a:rPr lang="en-US"/>
              <a:t>Are prices going</a:t>
            </a:r>
            <a:r>
              <a:rPr b="0" i="0" lang="en-US" u="none" strike="noStrike">
                <a:latin typeface="Arial"/>
                <a:ea typeface="Arial"/>
                <a:cs typeface="Arial"/>
                <a:sym typeface="Arial"/>
              </a:rPr>
              <a:t> </a:t>
            </a:r>
            <a:r>
              <a:rPr i="0" lang="en-US" u="none" strike="noStrike">
                <a:solidFill>
                  <a:srgbClr val="FF0000"/>
                </a:solidFill>
              </a:rPr>
              <a:t>up or down</a:t>
            </a:r>
            <a:r>
              <a:rPr b="0" i="0" lang="en-US" u="none" strike="noStrike">
                <a:latin typeface="Arial"/>
                <a:ea typeface="Arial"/>
                <a:cs typeface="Arial"/>
                <a:sym typeface="Arial"/>
              </a:rPr>
              <a:t>?</a:t>
            </a:r>
            <a:endParaRPr/>
          </a:p>
        </p:txBody>
      </p:sp>
      <p:sp>
        <p:nvSpPr>
          <p:cNvPr id="202" name="Google Shape;202;p5"/>
          <p:cNvSpPr txBox="1"/>
          <p:nvPr>
            <p:ph idx="1" type="body"/>
          </p:nvPr>
        </p:nvSpPr>
        <p:spPr>
          <a:xfrm>
            <a:off x="591525" y="4519626"/>
            <a:ext cx="10552200" cy="17928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Over the past 20 years, there has been a steady climb in the average price of used cars peaking at </a:t>
            </a:r>
            <a:r>
              <a:rPr b="1" lang="en-US" sz="1400"/>
              <a:t>~$41,398 </a:t>
            </a:r>
            <a:r>
              <a:rPr lang="en-US" sz="1400"/>
              <a:t>in 2018 with an average yearly increase of </a:t>
            </a:r>
            <a:r>
              <a:rPr b="1" lang="en-US" sz="1400"/>
              <a:t>$2250.12.</a:t>
            </a:r>
            <a:r>
              <a:rPr lang="en-US" sz="1400"/>
              <a:t> There is nothing to suggest that this trend will not continue in the coming years.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Additionally, the price of used cars is trending toward the average per capita income which is an alarming trend.</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There is some correlation between the mileage of a used car and the average cost, however, based on the linear regression analysis and the coefficient of determination value of 0.201 only about </a:t>
            </a:r>
            <a:r>
              <a:rPr b="1" lang="en-US" sz="1400"/>
              <a:t>20% of the variability </a:t>
            </a:r>
            <a:r>
              <a:rPr lang="en-US" sz="1400"/>
              <a:t>in used car prices is due to the mileage.</a:t>
            </a:r>
            <a:endParaRPr sz="1400"/>
          </a:p>
        </p:txBody>
      </p:sp>
      <p:grpSp>
        <p:nvGrpSpPr>
          <p:cNvPr id="203" name="Google Shape;203;p5"/>
          <p:cNvGrpSpPr/>
          <p:nvPr/>
        </p:nvGrpSpPr>
        <p:grpSpPr>
          <a:xfrm>
            <a:off x="150925" y="1081373"/>
            <a:ext cx="11975294" cy="3013121"/>
            <a:chOff x="3050" y="1026050"/>
            <a:chExt cx="12225926" cy="2433076"/>
          </a:xfrm>
        </p:grpSpPr>
        <p:pic>
          <p:nvPicPr>
            <p:cNvPr id="204" name="Google Shape;204;p5"/>
            <p:cNvPicPr preferRelativeResize="0"/>
            <p:nvPr/>
          </p:nvPicPr>
          <p:blipFill>
            <a:blip r:embed="rId3">
              <a:alphaModFix/>
            </a:blip>
            <a:stretch>
              <a:fillRect/>
            </a:stretch>
          </p:blipFill>
          <p:spPr>
            <a:xfrm>
              <a:off x="3050" y="1026050"/>
              <a:ext cx="3878825" cy="2433076"/>
            </a:xfrm>
            <a:prstGeom prst="rect">
              <a:avLst/>
            </a:prstGeom>
            <a:noFill/>
            <a:ln>
              <a:noFill/>
            </a:ln>
          </p:spPr>
        </p:pic>
        <p:pic>
          <p:nvPicPr>
            <p:cNvPr id="205" name="Google Shape;205;p5"/>
            <p:cNvPicPr preferRelativeResize="0"/>
            <p:nvPr/>
          </p:nvPicPr>
          <p:blipFill>
            <a:blip r:embed="rId4">
              <a:alphaModFix/>
            </a:blip>
            <a:stretch>
              <a:fillRect/>
            </a:stretch>
          </p:blipFill>
          <p:spPr>
            <a:xfrm>
              <a:off x="4118750" y="1026050"/>
              <a:ext cx="3954499" cy="2433075"/>
            </a:xfrm>
            <a:prstGeom prst="rect">
              <a:avLst/>
            </a:prstGeom>
            <a:noFill/>
            <a:ln>
              <a:noFill/>
            </a:ln>
          </p:spPr>
        </p:pic>
        <p:pic>
          <p:nvPicPr>
            <p:cNvPr id="206" name="Google Shape;206;p5"/>
            <p:cNvPicPr preferRelativeResize="0"/>
            <p:nvPr/>
          </p:nvPicPr>
          <p:blipFill>
            <a:blip r:embed="rId5">
              <a:alphaModFix/>
            </a:blip>
            <a:stretch>
              <a:fillRect/>
            </a:stretch>
          </p:blipFill>
          <p:spPr>
            <a:xfrm>
              <a:off x="8198175" y="1026050"/>
              <a:ext cx="4030801" cy="243307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b93dc0ef7e_1_4"/>
          <p:cNvSpPr/>
          <p:nvPr/>
        </p:nvSpPr>
        <p:spPr>
          <a:xfrm>
            <a:off x="3050" y="0"/>
            <a:ext cx="12189000" cy="1643700"/>
          </a:xfrm>
          <a:prstGeom prst="rect">
            <a:avLst/>
          </a:prstGeom>
          <a:solidFill>
            <a:schemeClr val="lt1"/>
          </a:solidFill>
          <a:ln>
            <a:noFill/>
          </a:ln>
          <a:effectLst>
            <a:outerShdw blurRad="190500" sx="94000" rotWithShape="0" algn="t" dir="5460000" dist="127000" sy="940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g2b93dc0ef7e_1_4"/>
          <p:cNvSpPr txBox="1"/>
          <p:nvPr>
            <p:ph type="title"/>
          </p:nvPr>
        </p:nvSpPr>
        <p:spPr>
          <a:xfrm>
            <a:off x="761801" y="858982"/>
            <a:ext cx="10380600" cy="1069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400"/>
              <a:buFont typeface="Arial"/>
              <a:buNone/>
            </a:pPr>
            <a:r>
              <a:rPr lang="en-US">
                <a:solidFill>
                  <a:srgbClr val="FF0000"/>
                </a:solidFill>
              </a:rPr>
              <a:t>Conclusion</a:t>
            </a:r>
            <a:endParaRPr/>
          </a:p>
        </p:txBody>
      </p:sp>
      <p:sp>
        <p:nvSpPr>
          <p:cNvPr id="213" name="Google Shape;213;g2b93dc0ef7e_1_4"/>
          <p:cNvSpPr txBox="1"/>
          <p:nvPr>
            <p:ph idx="1" type="body"/>
          </p:nvPr>
        </p:nvSpPr>
        <p:spPr>
          <a:xfrm>
            <a:off x="761800" y="1816925"/>
            <a:ext cx="10380600" cy="44295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10000"/>
              </a:lnSpc>
              <a:spcBef>
                <a:spcPts val="1000"/>
              </a:spcBef>
              <a:spcAft>
                <a:spcPts val="0"/>
              </a:spcAft>
              <a:buNone/>
            </a:pPr>
            <a:r>
              <a:rPr b="1" lang="en-US">
                <a:solidFill>
                  <a:srgbClr val="FF0000"/>
                </a:solidFill>
              </a:rPr>
              <a:t>2018</a:t>
            </a:r>
            <a:r>
              <a:rPr lang="en-US"/>
              <a:t> </a:t>
            </a:r>
            <a:r>
              <a:rPr b="1" lang="en-US">
                <a:solidFill>
                  <a:srgbClr val="FF0000"/>
                </a:solidFill>
              </a:rPr>
              <a:t>was not a good year to buy a used car</a:t>
            </a:r>
            <a:r>
              <a:rPr lang="en-US"/>
              <a:t> </a:t>
            </a:r>
            <a:r>
              <a:rPr b="1" lang="en-US">
                <a:solidFill>
                  <a:srgbClr val="FF0000"/>
                </a:solidFill>
              </a:rPr>
              <a:t>(but 2019 will probably be worse).</a:t>
            </a:r>
            <a:endParaRPr b="1">
              <a:solidFill>
                <a:srgbClr val="FF0000"/>
              </a:solidFill>
            </a:endParaRPr>
          </a:p>
          <a:p>
            <a:pPr indent="0" lvl="0" marL="0" marR="0" rtl="0" algn="l">
              <a:lnSpc>
                <a:spcPct val="110000"/>
              </a:lnSpc>
              <a:spcBef>
                <a:spcPts val="1000"/>
              </a:spcBef>
              <a:spcAft>
                <a:spcPts val="0"/>
              </a:spcAft>
              <a:buNone/>
            </a:pPr>
            <a:r>
              <a:rPr lang="en-US"/>
              <a:t>Data suggest that trends leading up to (and through) 2018 will continue to make buying a used car difficult. </a:t>
            </a:r>
            <a:r>
              <a:rPr b="1" lang="en-US"/>
              <a:t>It is likely that:</a:t>
            </a:r>
            <a:endParaRPr b="1"/>
          </a:p>
          <a:p>
            <a:pPr indent="-334327" lvl="0" marL="457200" marR="0" rtl="0" algn="l">
              <a:lnSpc>
                <a:spcPct val="110000"/>
              </a:lnSpc>
              <a:spcBef>
                <a:spcPts val="1000"/>
              </a:spcBef>
              <a:spcAft>
                <a:spcPts val="0"/>
              </a:spcAft>
              <a:buSzPct val="81818"/>
              <a:buChar char="●"/>
            </a:pPr>
            <a:r>
              <a:rPr lang="en-US"/>
              <a:t>Used car loan </a:t>
            </a:r>
            <a:r>
              <a:rPr b="1" lang="en-US"/>
              <a:t>interest rates will continue to rise</a:t>
            </a:r>
            <a:r>
              <a:rPr lang="en-US"/>
              <a:t> and the length of loans will increase, making purchasing a used car more expensive.</a:t>
            </a:r>
            <a:endParaRPr/>
          </a:p>
          <a:p>
            <a:pPr indent="-334327" lvl="0" marL="457200" marR="0" rtl="0" algn="l">
              <a:lnSpc>
                <a:spcPct val="110000"/>
              </a:lnSpc>
              <a:spcBef>
                <a:spcPts val="0"/>
              </a:spcBef>
              <a:spcAft>
                <a:spcPts val="0"/>
              </a:spcAft>
              <a:buSzPct val="81818"/>
              <a:buChar char="●"/>
            </a:pPr>
            <a:r>
              <a:rPr lang="en-US"/>
              <a:t>Used car </a:t>
            </a:r>
            <a:r>
              <a:rPr b="1" lang="en-US"/>
              <a:t>prices will continue to rise</a:t>
            </a:r>
            <a:r>
              <a:rPr lang="en-US"/>
              <a:t> and become a larger percent of per capita income, meaning households will have to spend more of their take-home pay on a used car.</a:t>
            </a:r>
            <a:endParaRPr/>
          </a:p>
          <a:p>
            <a:pPr indent="-334327" lvl="0" marL="457200" marR="0" rtl="0" algn="l">
              <a:lnSpc>
                <a:spcPct val="110000"/>
              </a:lnSpc>
              <a:spcBef>
                <a:spcPts val="0"/>
              </a:spcBef>
              <a:spcAft>
                <a:spcPts val="0"/>
              </a:spcAft>
              <a:buSzPct val="81818"/>
              <a:buChar char="●"/>
            </a:pPr>
            <a:r>
              <a:rPr lang="en-US"/>
              <a:t>Only a </a:t>
            </a:r>
            <a:r>
              <a:rPr b="1" lang="en-US"/>
              <a:t>few regions or states have affordable used car</a:t>
            </a:r>
            <a:r>
              <a:rPr lang="en-US"/>
              <a:t>s (affordable relative to all other used cars available)</a:t>
            </a:r>
            <a:endParaRPr/>
          </a:p>
          <a:p>
            <a:pPr indent="-334327" lvl="0" marL="457200" marR="0" rtl="0" algn="l">
              <a:lnSpc>
                <a:spcPct val="110000"/>
              </a:lnSpc>
              <a:spcBef>
                <a:spcPts val="0"/>
              </a:spcBef>
              <a:spcAft>
                <a:spcPts val="0"/>
              </a:spcAft>
              <a:buSzPct val="81818"/>
              <a:buChar char="●"/>
            </a:pPr>
            <a:r>
              <a:rPr lang="en-US"/>
              <a:t>On the whole there is nothing to suggest this trend is going to change and when buying a used car it might be </a:t>
            </a:r>
            <a:r>
              <a:rPr b="1" lang="en-US"/>
              <a:t>worth considering one with more mileage in </a:t>
            </a:r>
            <a:r>
              <a:rPr b="1" lang="en-US"/>
              <a:t>order</a:t>
            </a:r>
            <a:r>
              <a:rPr b="1" lang="en-US"/>
              <a:t> to save money</a:t>
            </a:r>
            <a:endParaRPr b="1"/>
          </a:p>
        </p:txBody>
      </p:sp>
      <p:pic>
        <p:nvPicPr>
          <p:cNvPr descr="Taxi with solid fill" id="214" name="Google Shape;214;g2b93dc0ef7e_1_4"/>
          <p:cNvPicPr preferRelativeResize="0"/>
          <p:nvPr/>
        </p:nvPicPr>
        <p:blipFill rotWithShape="1">
          <a:blip r:embed="rId3">
            <a:alphaModFix/>
          </a:blip>
          <a:srcRect b="0" l="0" r="0" t="0"/>
          <a:stretch/>
        </p:blipFill>
        <p:spPr>
          <a:xfrm>
            <a:off x="9215578" y="935170"/>
            <a:ext cx="874799" cy="874799"/>
          </a:xfrm>
          <a:prstGeom prst="rect">
            <a:avLst/>
          </a:prstGeom>
          <a:noFill/>
          <a:ln>
            <a:noFill/>
          </a:ln>
        </p:spPr>
      </p:pic>
      <p:pic>
        <p:nvPicPr>
          <p:cNvPr descr="Race Car with solid fill" id="215" name="Google Shape;215;g2b93dc0ef7e_1_4"/>
          <p:cNvPicPr preferRelativeResize="0"/>
          <p:nvPr/>
        </p:nvPicPr>
        <p:blipFill rotWithShape="1">
          <a:blip r:embed="rId4">
            <a:alphaModFix/>
          </a:blip>
          <a:srcRect b="0" l="0" r="0" t="0"/>
          <a:stretch/>
        </p:blipFill>
        <p:spPr>
          <a:xfrm>
            <a:off x="1331850" y="906974"/>
            <a:ext cx="1186425" cy="118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
          <p:cNvSpPr/>
          <p:nvPr/>
        </p:nvSpPr>
        <p:spPr>
          <a:xfrm>
            <a:off x="0" y="0"/>
            <a:ext cx="12191999" cy="2284809"/>
          </a:xfrm>
          <a:prstGeom prst="rect">
            <a:avLst/>
          </a:prstGeom>
          <a:solidFill>
            <a:schemeClr val="lt1"/>
          </a:solidFill>
          <a:ln>
            <a:noFill/>
          </a:ln>
          <a:effectLst>
            <a:outerShdw blurRad="254000" sx="90000" rotWithShape="0" algn="t" dir="5460000" dist="127000" sy="90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2"/>
          <p:cNvSpPr txBox="1"/>
          <p:nvPr>
            <p:ph type="title"/>
          </p:nvPr>
        </p:nvSpPr>
        <p:spPr>
          <a:xfrm>
            <a:off x="761801" y="858983"/>
            <a:ext cx="9906799" cy="11615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b="1" lang="en-US"/>
              <a:t>Research Question: </a:t>
            </a:r>
            <a:br>
              <a:rPr lang="en-US"/>
            </a:br>
            <a:r>
              <a:rPr b="0" i="0" lang="en-US" sz="4400" u="none" strike="noStrike">
                <a:latin typeface="Arial"/>
                <a:ea typeface="Arial"/>
                <a:cs typeface="Arial"/>
                <a:sym typeface="Arial"/>
              </a:rPr>
              <a:t>Was </a:t>
            </a:r>
            <a:r>
              <a:rPr b="0" i="0" lang="en-US" sz="4400" u="none" strike="noStrike">
                <a:solidFill>
                  <a:srgbClr val="FF0000"/>
                </a:solidFill>
                <a:latin typeface="Arial"/>
                <a:ea typeface="Arial"/>
                <a:cs typeface="Arial"/>
                <a:sym typeface="Arial"/>
              </a:rPr>
              <a:t>2018</a:t>
            </a:r>
            <a:r>
              <a:rPr b="0" i="0" lang="en-US" sz="4400" u="none" strike="noStrike">
                <a:latin typeface="Arial"/>
                <a:ea typeface="Arial"/>
                <a:cs typeface="Arial"/>
                <a:sym typeface="Arial"/>
              </a:rPr>
              <a:t> a good time to buy a </a:t>
            </a:r>
            <a:r>
              <a:rPr b="0" i="0" lang="en-US" sz="4400" u="none" strike="noStrike">
                <a:solidFill>
                  <a:srgbClr val="FF0000"/>
                </a:solidFill>
                <a:latin typeface="Arial"/>
                <a:ea typeface="Arial"/>
                <a:cs typeface="Arial"/>
                <a:sym typeface="Arial"/>
              </a:rPr>
              <a:t>used</a:t>
            </a:r>
            <a:r>
              <a:rPr b="0" i="0" lang="en-US" sz="4400" u="none" strike="noStrike">
                <a:latin typeface="Arial"/>
                <a:ea typeface="Arial"/>
                <a:cs typeface="Arial"/>
                <a:sym typeface="Arial"/>
              </a:rPr>
              <a:t> car? </a:t>
            </a:r>
            <a:br>
              <a:rPr lang="en-US" sz="4400"/>
            </a:br>
            <a:endParaRPr/>
          </a:p>
        </p:txBody>
      </p:sp>
      <p:sp>
        <p:nvSpPr>
          <p:cNvPr id="129" name="Google Shape;129;p2"/>
          <p:cNvSpPr txBox="1"/>
          <p:nvPr>
            <p:ph idx="1" type="body"/>
          </p:nvPr>
        </p:nvSpPr>
        <p:spPr>
          <a:xfrm>
            <a:off x="1869300" y="5439838"/>
            <a:ext cx="8453400" cy="1001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b="1" lang="en-US">
                <a:solidFill>
                  <a:srgbClr val="FF0000"/>
                </a:solidFill>
              </a:rPr>
              <a:t>Our hypothesis: No,</a:t>
            </a:r>
            <a:r>
              <a:rPr b="1" lang="en-US"/>
              <a:t> it was not a good time to buy a used car.</a:t>
            </a:r>
            <a:r>
              <a:rPr b="1" i="0" lang="en-US" u="none" strike="noStrike">
                <a:latin typeface="Arial"/>
                <a:ea typeface="Arial"/>
                <a:cs typeface="Arial"/>
                <a:sym typeface="Arial"/>
              </a:rPr>
              <a:t> </a:t>
            </a:r>
            <a:endParaRPr sz="2000"/>
          </a:p>
        </p:txBody>
      </p:sp>
      <p:cxnSp>
        <p:nvCxnSpPr>
          <p:cNvPr id="130" name="Google Shape;130;p2"/>
          <p:cNvCxnSpPr/>
          <p:nvPr/>
        </p:nvCxnSpPr>
        <p:spPr>
          <a:xfrm>
            <a:off x="11668155" y="5641010"/>
            <a:ext cx="0" cy="599069"/>
          </a:xfrm>
          <a:prstGeom prst="straightConnector1">
            <a:avLst/>
          </a:prstGeom>
          <a:noFill/>
          <a:ln cap="flat" cmpd="sng" w="38100">
            <a:solidFill>
              <a:schemeClr val="dk1"/>
            </a:solidFill>
            <a:prstDash val="solid"/>
            <a:miter lim="800000"/>
            <a:headEnd len="sm" w="sm" type="none"/>
            <a:tailEnd len="sm" w="sm" type="none"/>
          </a:ln>
        </p:spPr>
      </p:cxnSp>
      <p:pic>
        <p:nvPicPr>
          <p:cNvPr id="131" name="Google Shape;131;p2"/>
          <p:cNvPicPr preferRelativeResize="0"/>
          <p:nvPr/>
        </p:nvPicPr>
        <p:blipFill>
          <a:blip r:embed="rId3">
            <a:alphaModFix/>
          </a:blip>
          <a:stretch>
            <a:fillRect/>
          </a:stretch>
        </p:blipFill>
        <p:spPr>
          <a:xfrm>
            <a:off x="6303552" y="2299314"/>
            <a:ext cx="4273825" cy="2861774"/>
          </a:xfrm>
          <a:prstGeom prst="rect">
            <a:avLst/>
          </a:prstGeom>
          <a:noFill/>
          <a:ln>
            <a:noFill/>
          </a:ln>
        </p:spPr>
      </p:pic>
      <p:pic>
        <p:nvPicPr>
          <p:cNvPr id="132" name="Google Shape;132;p2"/>
          <p:cNvPicPr preferRelativeResize="0"/>
          <p:nvPr/>
        </p:nvPicPr>
        <p:blipFill>
          <a:blip r:embed="rId4">
            <a:alphaModFix/>
          </a:blip>
          <a:stretch>
            <a:fillRect/>
          </a:stretch>
        </p:blipFill>
        <p:spPr>
          <a:xfrm>
            <a:off x="1253425" y="2299325"/>
            <a:ext cx="4290580" cy="28617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g2b93dc0ef7e_1_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g2b93dc0ef7e_1_21"/>
          <p:cNvSpPr/>
          <p:nvPr/>
        </p:nvSpPr>
        <p:spPr>
          <a:xfrm>
            <a:off x="1" y="2278235"/>
            <a:ext cx="5346900" cy="4579800"/>
          </a:xfrm>
          <a:prstGeom prst="rect">
            <a:avLst/>
          </a:prstGeom>
          <a:solidFill>
            <a:schemeClr val="lt2">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ars parked in a line" id="139" name="Google Shape;139;g2b93dc0ef7e_1_21"/>
          <p:cNvPicPr preferRelativeResize="0"/>
          <p:nvPr/>
        </p:nvPicPr>
        <p:blipFill rotWithShape="1">
          <a:blip r:embed="rId3">
            <a:alphaModFix amt="70000"/>
          </a:blip>
          <a:srcRect b="0" l="12311" r="0" t="0"/>
          <a:stretch/>
        </p:blipFill>
        <p:spPr>
          <a:xfrm>
            <a:off x="-11876" y="2308559"/>
            <a:ext cx="5346775" cy="4573191"/>
          </a:xfrm>
          <a:prstGeom prst="rect">
            <a:avLst/>
          </a:prstGeom>
          <a:noFill/>
          <a:ln>
            <a:noFill/>
          </a:ln>
        </p:spPr>
      </p:pic>
      <p:sp>
        <p:nvSpPr>
          <p:cNvPr id="140" name="Google Shape;140;g2b93dc0ef7e_1_21"/>
          <p:cNvSpPr/>
          <p:nvPr/>
        </p:nvSpPr>
        <p:spPr>
          <a:xfrm>
            <a:off x="0" y="0"/>
            <a:ext cx="12192000" cy="2284800"/>
          </a:xfrm>
          <a:prstGeom prst="rect">
            <a:avLst/>
          </a:prstGeom>
          <a:solidFill>
            <a:schemeClr val="lt1"/>
          </a:solidFill>
          <a:ln>
            <a:noFill/>
          </a:ln>
          <a:effectLst>
            <a:outerShdw blurRad="254000" sx="90000" rotWithShape="0" algn="t" dir="5460000" dist="127000" sy="9000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g2b93dc0ef7e_1_21"/>
          <p:cNvSpPr txBox="1"/>
          <p:nvPr>
            <p:ph type="title"/>
          </p:nvPr>
        </p:nvSpPr>
        <p:spPr>
          <a:xfrm>
            <a:off x="761801" y="858983"/>
            <a:ext cx="9906900" cy="1161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b="1" lang="en-US"/>
              <a:t>Research Question: </a:t>
            </a:r>
            <a:br>
              <a:rPr lang="en-US"/>
            </a:br>
            <a:r>
              <a:rPr b="0" i="0" lang="en-US" sz="4400" u="none" strike="noStrike">
                <a:latin typeface="Arial"/>
                <a:ea typeface="Arial"/>
                <a:cs typeface="Arial"/>
                <a:sym typeface="Arial"/>
              </a:rPr>
              <a:t>Was </a:t>
            </a:r>
            <a:r>
              <a:rPr b="0" i="0" lang="en-US" sz="4400" u="none" strike="noStrike">
                <a:solidFill>
                  <a:srgbClr val="FF0000"/>
                </a:solidFill>
                <a:latin typeface="Arial"/>
                <a:ea typeface="Arial"/>
                <a:cs typeface="Arial"/>
                <a:sym typeface="Arial"/>
              </a:rPr>
              <a:t>2018</a:t>
            </a:r>
            <a:r>
              <a:rPr b="0" i="0" lang="en-US" sz="4400" u="none" strike="noStrike">
                <a:latin typeface="Arial"/>
                <a:ea typeface="Arial"/>
                <a:cs typeface="Arial"/>
                <a:sym typeface="Arial"/>
              </a:rPr>
              <a:t> a good time to buy a </a:t>
            </a:r>
            <a:r>
              <a:rPr b="0" i="0" lang="en-US" sz="4400" u="none" strike="noStrike">
                <a:solidFill>
                  <a:srgbClr val="FF0000"/>
                </a:solidFill>
                <a:latin typeface="Arial"/>
                <a:ea typeface="Arial"/>
                <a:cs typeface="Arial"/>
                <a:sym typeface="Arial"/>
              </a:rPr>
              <a:t>used</a:t>
            </a:r>
            <a:r>
              <a:rPr b="0" i="0" lang="en-US" sz="4400" u="none" strike="noStrike">
                <a:latin typeface="Arial"/>
                <a:ea typeface="Arial"/>
                <a:cs typeface="Arial"/>
                <a:sym typeface="Arial"/>
              </a:rPr>
              <a:t> car? </a:t>
            </a:r>
            <a:br>
              <a:rPr lang="en-US" sz="4400"/>
            </a:br>
            <a:endParaRPr/>
          </a:p>
        </p:txBody>
      </p:sp>
      <p:sp>
        <p:nvSpPr>
          <p:cNvPr id="142" name="Google Shape;142;g2b93dc0ef7e_1_21"/>
          <p:cNvSpPr txBox="1"/>
          <p:nvPr>
            <p:ph idx="1" type="body"/>
          </p:nvPr>
        </p:nvSpPr>
        <p:spPr>
          <a:xfrm>
            <a:off x="5818909" y="2278235"/>
            <a:ext cx="5205900" cy="39618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Clr>
                <a:schemeClr val="dk1"/>
              </a:buClr>
              <a:buSzPct val="100000"/>
              <a:buNone/>
            </a:pPr>
            <a:r>
              <a:rPr b="1" i="0" lang="en-US" u="none" strike="noStrike">
                <a:latin typeface="Arial"/>
                <a:ea typeface="Arial"/>
                <a:cs typeface="Arial"/>
                <a:sym typeface="Arial"/>
              </a:rPr>
              <a:t>Sub questions: </a:t>
            </a:r>
            <a:endParaRPr b="1"/>
          </a:p>
          <a:p>
            <a:pPr indent="-342900" lvl="0" marL="800100" rtl="0" algn="l">
              <a:lnSpc>
                <a:spcPct val="110000"/>
              </a:lnSpc>
              <a:spcBef>
                <a:spcPts val="1200"/>
              </a:spcBef>
              <a:spcAft>
                <a:spcPts val="0"/>
              </a:spcAft>
              <a:buClr>
                <a:schemeClr val="dk1"/>
              </a:buClr>
              <a:buSzPct val="100000"/>
              <a:buFont typeface="Courier New"/>
              <a:buChar char="o"/>
            </a:pPr>
            <a:r>
              <a:rPr lang="en-US"/>
              <a:t>Were</a:t>
            </a:r>
            <a:r>
              <a:rPr lang="en-US"/>
              <a:t> interest rates (financing) going up or down?</a:t>
            </a:r>
            <a:endParaRPr/>
          </a:p>
          <a:p>
            <a:pPr indent="-342900" lvl="0" marL="800100" marR="0" rtl="0" algn="l">
              <a:lnSpc>
                <a:spcPct val="110000"/>
              </a:lnSpc>
              <a:spcBef>
                <a:spcPts val="1200"/>
              </a:spcBef>
              <a:spcAft>
                <a:spcPts val="0"/>
              </a:spcAft>
              <a:buSzPct val="100000"/>
              <a:buFont typeface="Courier New"/>
              <a:buChar char="o"/>
            </a:pPr>
            <a:r>
              <a:rPr lang="en-US"/>
              <a:t>How do car prices compare to household income?</a:t>
            </a:r>
            <a:endParaRPr/>
          </a:p>
          <a:p>
            <a:pPr indent="-342900" lvl="0" marL="800100" rtl="0" algn="l">
              <a:lnSpc>
                <a:spcPct val="110000"/>
              </a:lnSpc>
              <a:spcBef>
                <a:spcPts val="1800"/>
              </a:spcBef>
              <a:spcAft>
                <a:spcPts val="0"/>
              </a:spcAft>
              <a:buClr>
                <a:schemeClr val="dk1"/>
              </a:buClr>
              <a:buSzPct val="100000"/>
              <a:buFont typeface="Courier New"/>
              <a:buChar char="o"/>
            </a:pPr>
            <a:r>
              <a:rPr b="0" i="0" lang="en-US" u="none" strike="noStrike">
                <a:latin typeface="Arial"/>
                <a:ea typeface="Arial"/>
                <a:cs typeface="Arial"/>
                <a:sym typeface="Arial"/>
              </a:rPr>
              <a:t>Are there particular states where it</a:t>
            </a:r>
            <a:r>
              <a:rPr lang="en-US"/>
              <a:t>’</a:t>
            </a:r>
            <a:r>
              <a:rPr b="0" i="0" lang="en-US" u="none" strike="noStrike">
                <a:latin typeface="Arial"/>
                <a:ea typeface="Arial"/>
                <a:cs typeface="Arial"/>
                <a:sym typeface="Arial"/>
              </a:rPr>
              <a:t>s better to buy a used car?</a:t>
            </a:r>
            <a:endParaRPr b="0" i="0" u="none" strike="noStrike">
              <a:latin typeface="Arial"/>
              <a:ea typeface="Arial"/>
              <a:cs typeface="Arial"/>
              <a:sym typeface="Arial"/>
            </a:endParaRPr>
          </a:p>
          <a:p>
            <a:pPr indent="-342900" lvl="0" marL="800100" marR="0" rtl="0" algn="l">
              <a:lnSpc>
                <a:spcPct val="110000"/>
              </a:lnSpc>
              <a:spcBef>
                <a:spcPts val="1800"/>
              </a:spcBef>
              <a:spcAft>
                <a:spcPts val="0"/>
              </a:spcAft>
              <a:buSzPct val="100000"/>
              <a:buFont typeface="Courier New"/>
              <a:buChar char="o"/>
            </a:pPr>
            <a:r>
              <a:rPr lang="en-US"/>
              <a:t>Will used car prices go up or down and what might you consider?</a:t>
            </a:r>
            <a:endParaRPr/>
          </a:p>
          <a:p>
            <a:pPr indent="0" lvl="0" marL="0" rtl="0" algn="l">
              <a:lnSpc>
                <a:spcPct val="110000"/>
              </a:lnSpc>
              <a:spcBef>
                <a:spcPts val="1600"/>
              </a:spcBef>
              <a:spcAft>
                <a:spcPts val="0"/>
              </a:spcAft>
              <a:buClr>
                <a:schemeClr val="dk1"/>
              </a:buClr>
              <a:buSzPct val="100000"/>
              <a:buNone/>
            </a:pPr>
            <a:r>
              <a:t/>
            </a:r>
            <a:endParaRPr sz="2000"/>
          </a:p>
        </p:txBody>
      </p:sp>
      <p:cxnSp>
        <p:nvCxnSpPr>
          <p:cNvPr id="143" name="Google Shape;143;g2b93dc0ef7e_1_21"/>
          <p:cNvCxnSpPr/>
          <p:nvPr/>
        </p:nvCxnSpPr>
        <p:spPr>
          <a:xfrm>
            <a:off x="11668155" y="5641010"/>
            <a:ext cx="0" cy="59910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p:nvPr/>
        </p:nvSpPr>
        <p:spPr>
          <a:xfrm>
            <a:off x="3048" y="1"/>
            <a:ext cx="12188952" cy="1579418"/>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3"/>
          <p:cNvSpPr txBox="1"/>
          <p:nvPr>
            <p:ph type="title"/>
          </p:nvPr>
        </p:nvSpPr>
        <p:spPr>
          <a:xfrm>
            <a:off x="761800" y="858975"/>
            <a:ext cx="9961500" cy="1069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0000"/>
              </a:buClr>
              <a:buSzPts val="4400"/>
              <a:buFont typeface="Arial"/>
              <a:buNone/>
            </a:pPr>
            <a:r>
              <a:rPr lang="en-US">
                <a:solidFill>
                  <a:srgbClr val="FF0000"/>
                </a:solidFill>
              </a:rPr>
              <a:t>Main</a:t>
            </a:r>
            <a:r>
              <a:rPr lang="en-US"/>
              <a:t> Findings</a:t>
            </a:r>
            <a:endParaRPr/>
          </a:p>
        </p:txBody>
      </p:sp>
      <p:sp>
        <p:nvSpPr>
          <p:cNvPr id="150" name="Google Shape;150;p3"/>
          <p:cNvSpPr txBox="1"/>
          <p:nvPr>
            <p:ph idx="1" type="body"/>
          </p:nvPr>
        </p:nvSpPr>
        <p:spPr>
          <a:xfrm>
            <a:off x="761800" y="1816925"/>
            <a:ext cx="10814700" cy="4429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10000"/>
              </a:lnSpc>
              <a:spcBef>
                <a:spcPts val="1000"/>
              </a:spcBef>
              <a:spcAft>
                <a:spcPts val="0"/>
              </a:spcAft>
              <a:buSzPts val="2200"/>
              <a:buChar char="•"/>
            </a:pPr>
            <a:r>
              <a:rPr lang="en-US"/>
              <a:t>T</a:t>
            </a:r>
            <a:r>
              <a:rPr lang="en-US"/>
              <a:t>he annual interest rate for used car loans, the average loan amount, and the average loan term all increased from 2009 to 2018. In 2018, the average total cost (loan + interest over length of loan) of </a:t>
            </a:r>
            <a:r>
              <a:rPr lang="en-US">
                <a:solidFill>
                  <a:srgbClr val="FF0000"/>
                </a:solidFill>
              </a:rPr>
              <a:t>$30,868.03</a:t>
            </a:r>
            <a:r>
              <a:rPr lang="en-US"/>
              <a:t>.</a:t>
            </a:r>
            <a:endParaRPr/>
          </a:p>
          <a:p>
            <a:pPr indent="-342900" lvl="0" marL="342900" rtl="0" algn="l">
              <a:lnSpc>
                <a:spcPct val="110000"/>
              </a:lnSpc>
              <a:spcBef>
                <a:spcPts val="1000"/>
              </a:spcBef>
              <a:spcAft>
                <a:spcPts val="0"/>
              </a:spcAft>
              <a:buClr>
                <a:schemeClr val="dk1"/>
              </a:buClr>
              <a:buSzPts val="2200"/>
              <a:buFont typeface="Arial"/>
              <a:buChar char="•"/>
            </a:pPr>
            <a:r>
              <a:rPr lang="en-US"/>
              <a:t>The average cost of a car compared to per capita income was </a:t>
            </a:r>
            <a:r>
              <a:rPr lang="en-US">
                <a:solidFill>
                  <a:srgbClr val="FF0000"/>
                </a:solidFill>
              </a:rPr>
              <a:t>64.8</a:t>
            </a:r>
            <a:r>
              <a:rPr lang="en-US">
                <a:solidFill>
                  <a:srgbClr val="FF0000"/>
                </a:solidFill>
              </a:rPr>
              <a:t>%</a:t>
            </a:r>
            <a:r>
              <a:rPr lang="en-US"/>
              <a:t>, meaning an average family in the US would spend more than half of the annual income on a used car</a:t>
            </a:r>
            <a:endParaRPr/>
          </a:p>
          <a:p>
            <a:pPr indent="-342900" lvl="0" marL="342900" rtl="0" algn="l">
              <a:lnSpc>
                <a:spcPct val="110000"/>
              </a:lnSpc>
              <a:spcBef>
                <a:spcPts val="1000"/>
              </a:spcBef>
              <a:spcAft>
                <a:spcPts val="0"/>
              </a:spcAft>
              <a:buClr>
                <a:schemeClr val="dk1"/>
              </a:buClr>
              <a:buSzPts val="2200"/>
              <a:buFont typeface="Arial"/>
              <a:buChar char="•"/>
            </a:pPr>
            <a:r>
              <a:rPr lang="en-US"/>
              <a:t>Still, if you </a:t>
            </a:r>
            <a:r>
              <a:rPr i="1" lang="en-US"/>
              <a:t>had </a:t>
            </a:r>
            <a:r>
              <a:rPr lang="en-US"/>
              <a:t>to buy a used car in 2018, it would make sense to travel to </a:t>
            </a:r>
            <a:r>
              <a:rPr lang="en-US">
                <a:solidFill>
                  <a:srgbClr val="FF0000"/>
                </a:solidFill>
              </a:rPr>
              <a:t>Washington D.C.</a:t>
            </a:r>
            <a:r>
              <a:rPr lang="en-US"/>
              <a:t>, where used car prices were the lowest.</a:t>
            </a:r>
            <a:endParaRPr/>
          </a:p>
          <a:p>
            <a:pPr indent="-342900" lvl="0" marL="342900" marR="0" rtl="0" algn="l">
              <a:lnSpc>
                <a:spcPct val="110000"/>
              </a:lnSpc>
              <a:spcBef>
                <a:spcPts val="1000"/>
              </a:spcBef>
              <a:spcAft>
                <a:spcPts val="0"/>
              </a:spcAft>
              <a:buSzPts val="2200"/>
              <a:buChar char="•"/>
            </a:pPr>
            <a:r>
              <a:rPr lang="en-US"/>
              <a:t>Overall, u</a:t>
            </a:r>
            <a:r>
              <a:rPr lang="en-US"/>
              <a:t>sed car prices were on the </a:t>
            </a:r>
            <a:r>
              <a:rPr lang="en-US">
                <a:solidFill>
                  <a:srgbClr val="FF0000"/>
                </a:solidFill>
              </a:rPr>
              <a:t>upswing</a:t>
            </a:r>
            <a:r>
              <a:rPr lang="en-US"/>
              <a:t>.</a:t>
            </a:r>
            <a:endParaRPr/>
          </a:p>
        </p:txBody>
      </p:sp>
      <p:pic>
        <p:nvPicPr>
          <p:cNvPr descr="Car with solid fill" id="151" name="Google Shape;151;p3"/>
          <p:cNvPicPr preferRelativeResize="0"/>
          <p:nvPr/>
        </p:nvPicPr>
        <p:blipFill rotWithShape="1">
          <a:blip r:embed="rId3">
            <a:alphaModFix/>
          </a:blip>
          <a:srcRect b="0" l="0" r="0" t="0"/>
          <a:stretch/>
        </p:blipFill>
        <p:spPr>
          <a:xfrm>
            <a:off x="1085650" y="600673"/>
            <a:ext cx="1358275" cy="135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p:nvPr/>
        </p:nvSpPr>
        <p:spPr>
          <a:xfrm>
            <a:off x="3050" y="0"/>
            <a:ext cx="12189000" cy="1244400"/>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4"/>
          <p:cNvSpPr txBox="1"/>
          <p:nvPr>
            <p:ph type="title"/>
          </p:nvPr>
        </p:nvSpPr>
        <p:spPr>
          <a:xfrm>
            <a:off x="761801" y="509582"/>
            <a:ext cx="10380600" cy="106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960"/>
              <a:buFont typeface="Arial"/>
              <a:buNone/>
            </a:pPr>
            <a:r>
              <a:rPr lang="en-US" sz="3659"/>
              <a:t>Our</a:t>
            </a:r>
            <a:r>
              <a:rPr lang="en-US" sz="3659">
                <a:solidFill>
                  <a:srgbClr val="FF0000"/>
                </a:solidFill>
              </a:rPr>
              <a:t> Methodology</a:t>
            </a:r>
            <a:r>
              <a:rPr lang="en-US" sz="3659"/>
              <a:t>,</a:t>
            </a:r>
            <a:r>
              <a:rPr lang="en-US" sz="3659">
                <a:solidFill>
                  <a:srgbClr val="FF0000"/>
                </a:solidFill>
              </a:rPr>
              <a:t> Assumptions</a:t>
            </a:r>
            <a:r>
              <a:rPr lang="en-US" sz="3659"/>
              <a:t>, and</a:t>
            </a:r>
            <a:r>
              <a:rPr lang="en-US" sz="3659">
                <a:solidFill>
                  <a:srgbClr val="FF0000"/>
                </a:solidFill>
              </a:rPr>
              <a:t> Limitations</a:t>
            </a:r>
            <a:endParaRPr sz="3659"/>
          </a:p>
        </p:txBody>
      </p:sp>
      <p:sp>
        <p:nvSpPr>
          <p:cNvPr id="158" name="Google Shape;158;p4"/>
          <p:cNvSpPr txBox="1"/>
          <p:nvPr>
            <p:ph idx="1" type="body"/>
          </p:nvPr>
        </p:nvSpPr>
        <p:spPr>
          <a:xfrm>
            <a:off x="761800" y="1544175"/>
            <a:ext cx="10867800" cy="4915800"/>
          </a:xfrm>
          <a:prstGeom prst="rect">
            <a:avLst/>
          </a:prstGeom>
          <a:noFill/>
          <a:ln>
            <a:noFill/>
          </a:ln>
        </p:spPr>
        <p:txBody>
          <a:bodyPr anchorCtr="0" anchor="t" bIns="45700" lIns="91425" spcFirstLastPara="1" rIns="91425" wrap="square" tIns="45700">
            <a:normAutofit fontScale="92500" lnSpcReduction="10000"/>
          </a:bodyPr>
          <a:lstStyle/>
          <a:p>
            <a:pPr indent="-332422" lvl="0" marL="342900" marR="0" rtl="0" algn="l">
              <a:lnSpc>
                <a:spcPct val="110000"/>
              </a:lnSpc>
              <a:spcBef>
                <a:spcPts val="1000"/>
              </a:spcBef>
              <a:spcAft>
                <a:spcPts val="0"/>
              </a:spcAft>
              <a:buSzPct val="100000"/>
              <a:buChar char="•"/>
            </a:pPr>
            <a:r>
              <a:rPr lang="en-US"/>
              <a:t>Our data came from Kaggle.com, the Federal Reserve Bank of St. Louis (FRED), and the Bureau of Labor Statistics. We mostly considered data from 2009 through 2018.</a:t>
            </a:r>
            <a:endParaRPr/>
          </a:p>
          <a:p>
            <a:pPr indent="-332422" lvl="0" marL="342900" marR="0" rtl="0" algn="l">
              <a:lnSpc>
                <a:spcPct val="110000"/>
              </a:lnSpc>
              <a:spcBef>
                <a:spcPts val="1000"/>
              </a:spcBef>
              <a:spcAft>
                <a:spcPts val="0"/>
              </a:spcAft>
              <a:buSzPct val="100000"/>
              <a:buChar char="•"/>
            </a:pPr>
            <a:r>
              <a:rPr lang="en-US"/>
              <a:t>We assumed that the averages of our data would reflect an accurate picture of the used car market in 2018.</a:t>
            </a:r>
            <a:endParaRPr/>
          </a:p>
          <a:p>
            <a:pPr indent="-332422" lvl="0" marL="342900" marR="0" rtl="0" algn="l">
              <a:lnSpc>
                <a:spcPct val="110000"/>
              </a:lnSpc>
              <a:spcBef>
                <a:spcPts val="1000"/>
              </a:spcBef>
              <a:spcAft>
                <a:spcPts val="0"/>
              </a:spcAft>
              <a:buSzPct val="100000"/>
              <a:buChar char="•"/>
            </a:pPr>
            <a:r>
              <a:rPr lang="en-US"/>
              <a:t>We adjusted the prices for inflation using 2018 as the benchmark.</a:t>
            </a:r>
            <a:endParaRPr/>
          </a:p>
          <a:p>
            <a:pPr indent="-332422" lvl="0" marL="342900" marR="0" rtl="0" algn="l">
              <a:lnSpc>
                <a:spcPct val="110000"/>
              </a:lnSpc>
              <a:spcBef>
                <a:spcPts val="1000"/>
              </a:spcBef>
              <a:spcAft>
                <a:spcPts val="0"/>
              </a:spcAft>
              <a:buSzPct val="100000"/>
              <a:buChar char="•"/>
            </a:pPr>
            <a:r>
              <a:rPr lang="en-US"/>
              <a:t>The used car data was not normalized and was right-tailed due to some luxury cars (0.2% of all cars in our dataset) selling for very high prices (&gt;$100,000). However, we took all data from all price points into account for our calculations.</a:t>
            </a:r>
            <a:endParaRPr/>
          </a:p>
          <a:p>
            <a:pPr indent="-332422" lvl="0" marL="342900" marR="0" rtl="0" algn="l">
              <a:lnSpc>
                <a:spcPct val="110000"/>
              </a:lnSpc>
              <a:spcBef>
                <a:spcPts val="1000"/>
              </a:spcBef>
              <a:spcAft>
                <a:spcPts val="0"/>
              </a:spcAft>
              <a:buSzPct val="100000"/>
              <a:buChar char="•"/>
            </a:pPr>
            <a:r>
              <a:rPr lang="en-US"/>
              <a:t>The data did not break out cars by type (sedan, truck, etc.; gas, hybrid, electric), which would have allowed for more and better filtering and analysis.</a:t>
            </a:r>
            <a:endParaRPr/>
          </a:p>
          <a:p>
            <a:pPr indent="-332422" lvl="0" marL="342900" marR="0" rtl="0" algn="l">
              <a:lnSpc>
                <a:spcPct val="110000"/>
              </a:lnSpc>
              <a:spcBef>
                <a:spcPts val="1000"/>
              </a:spcBef>
              <a:spcAft>
                <a:spcPts val="0"/>
              </a:spcAft>
              <a:buSzPct val="100000"/>
              <a:buChar char="•"/>
            </a:pPr>
            <a:r>
              <a:rPr lang="en-US"/>
              <a:t>We also did not take new car sales, new or used car inventories, or other externalities (gas prices, import tariffs, the cost of steel, etc.) into account. This data could help us further predict whether used car pricing would increase or decrease after 2018.</a:t>
            </a:r>
            <a:endParaRPr/>
          </a:p>
        </p:txBody>
      </p:sp>
      <p:pic>
        <p:nvPicPr>
          <p:cNvPr descr="Convertible with solid fill" id="159" name="Google Shape;159;p4"/>
          <p:cNvPicPr preferRelativeResize="0"/>
          <p:nvPr/>
        </p:nvPicPr>
        <p:blipFill rotWithShape="1">
          <a:blip r:embed="rId3">
            <a:alphaModFix/>
          </a:blip>
          <a:srcRect b="0" l="0" r="0" t="0"/>
          <a:stretch/>
        </p:blipFill>
        <p:spPr>
          <a:xfrm flipH="1">
            <a:off x="11004273" y="629769"/>
            <a:ext cx="9144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p:nvPr/>
        </p:nvSpPr>
        <p:spPr>
          <a:xfrm>
            <a:off x="3048" y="1"/>
            <a:ext cx="12188952" cy="950025"/>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6"/>
          <p:cNvSpPr txBox="1"/>
          <p:nvPr>
            <p:ph type="title"/>
          </p:nvPr>
        </p:nvSpPr>
        <p:spPr>
          <a:xfrm>
            <a:off x="762431" y="191717"/>
            <a:ext cx="10380573" cy="1069831"/>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Clr>
                <a:schemeClr val="dk1"/>
              </a:buClr>
              <a:buSzPts val="4400"/>
              <a:buFont typeface="Arial"/>
              <a:buNone/>
            </a:pPr>
            <a:r>
              <a:rPr b="0" i="0" lang="en-US" u="none" strike="noStrike">
                <a:latin typeface="Arial"/>
                <a:ea typeface="Arial"/>
                <a:cs typeface="Arial"/>
                <a:sym typeface="Arial"/>
              </a:rPr>
              <a:t>W</a:t>
            </a:r>
            <a:r>
              <a:rPr lang="en-US"/>
              <a:t>ere</a:t>
            </a:r>
            <a:r>
              <a:rPr b="0" i="0" lang="en-US" u="none" strike="noStrike">
                <a:latin typeface="Arial"/>
                <a:ea typeface="Arial"/>
                <a:cs typeface="Arial"/>
                <a:sym typeface="Arial"/>
              </a:rPr>
              <a:t> interest rates going </a:t>
            </a:r>
            <a:r>
              <a:rPr b="0" i="0" lang="en-US" u="none" strike="noStrike">
                <a:solidFill>
                  <a:srgbClr val="FF0000"/>
                </a:solidFill>
                <a:latin typeface="Arial"/>
                <a:ea typeface="Arial"/>
                <a:cs typeface="Arial"/>
                <a:sym typeface="Arial"/>
              </a:rPr>
              <a:t>up or down</a:t>
            </a:r>
            <a:r>
              <a:rPr b="0" i="0" lang="en-US" u="none" strike="noStrike">
                <a:latin typeface="Arial"/>
                <a:ea typeface="Arial"/>
                <a:cs typeface="Arial"/>
                <a:sym typeface="Arial"/>
              </a:rPr>
              <a:t>?</a:t>
            </a:r>
            <a:endParaRPr/>
          </a:p>
        </p:txBody>
      </p:sp>
      <p:sp>
        <p:nvSpPr>
          <p:cNvPr id="166" name="Google Shape;166;p6"/>
          <p:cNvSpPr txBox="1"/>
          <p:nvPr>
            <p:ph idx="1" type="body"/>
          </p:nvPr>
        </p:nvSpPr>
        <p:spPr>
          <a:xfrm>
            <a:off x="451275" y="1686300"/>
            <a:ext cx="5501400" cy="4560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10000"/>
              </a:lnSpc>
              <a:spcBef>
                <a:spcPts val="0"/>
              </a:spcBef>
              <a:spcAft>
                <a:spcPts val="0"/>
              </a:spcAft>
              <a:buClr>
                <a:schemeClr val="dk1"/>
              </a:buClr>
              <a:buSzPct val="100000"/>
              <a:buFont typeface="Arial"/>
              <a:buChar char="•"/>
            </a:pPr>
            <a:r>
              <a:rPr lang="en-US"/>
              <a:t>Average annual interest rates for used cars climbed steadily since 2009, despite a dip after a spike in 2015.</a:t>
            </a:r>
            <a:endParaRPr/>
          </a:p>
          <a:p>
            <a:pPr indent="-342900" lvl="0" marL="342900" rtl="0" algn="l">
              <a:lnSpc>
                <a:spcPct val="110000"/>
              </a:lnSpc>
              <a:spcBef>
                <a:spcPts val="1000"/>
              </a:spcBef>
              <a:spcAft>
                <a:spcPts val="0"/>
              </a:spcAft>
              <a:buClr>
                <a:schemeClr val="dk1"/>
              </a:buClr>
              <a:buSzPct val="100000"/>
              <a:buFont typeface="Arial"/>
              <a:buChar char="•"/>
            </a:pPr>
            <a:r>
              <a:rPr lang="en-US"/>
              <a:t>The trend of a</a:t>
            </a:r>
            <a:r>
              <a:rPr lang="en-US"/>
              <a:t>verage total loan amounts was almost the opposite of interest rates.</a:t>
            </a:r>
            <a:endParaRPr/>
          </a:p>
          <a:p>
            <a:pPr indent="-342900" lvl="0" marL="342900" rtl="0" algn="l">
              <a:lnSpc>
                <a:spcPct val="110000"/>
              </a:lnSpc>
              <a:spcBef>
                <a:spcPts val="1000"/>
              </a:spcBef>
              <a:spcAft>
                <a:spcPts val="0"/>
              </a:spcAft>
              <a:buClr>
                <a:schemeClr val="dk1"/>
              </a:buClr>
              <a:buSzPct val="100000"/>
              <a:buFont typeface="Arial"/>
              <a:buChar char="•"/>
            </a:pPr>
            <a:r>
              <a:rPr lang="en-US"/>
              <a:t>The data suggest that interest rates will continue to rise in 2019.</a:t>
            </a:r>
            <a:endParaRPr/>
          </a:p>
          <a:p>
            <a:pPr indent="-319405" lvl="0" marL="342900" rtl="0" algn="l">
              <a:lnSpc>
                <a:spcPct val="110000"/>
              </a:lnSpc>
              <a:spcBef>
                <a:spcPts val="1000"/>
              </a:spcBef>
              <a:spcAft>
                <a:spcPts val="0"/>
              </a:spcAft>
              <a:buSzPct val="81818"/>
              <a:buChar char="•"/>
            </a:pPr>
            <a:r>
              <a:rPr lang="en-US"/>
              <a:t>While it would seem that the average loan amount would have decreased in 2018, it increased, indicating that despite the increased pain from a higher rate, a higher loan was necessary just to purchase an average car.</a:t>
            </a:r>
            <a:endParaRPr/>
          </a:p>
        </p:txBody>
      </p:sp>
      <p:pic>
        <p:nvPicPr>
          <p:cNvPr id="167" name="Google Shape;167;p6"/>
          <p:cNvPicPr preferRelativeResize="0"/>
          <p:nvPr/>
        </p:nvPicPr>
        <p:blipFill rotWithShape="1">
          <a:blip r:embed="rId3">
            <a:alphaModFix/>
          </a:blip>
          <a:srcRect b="0" l="0" r="0" t="0"/>
          <a:stretch/>
        </p:blipFill>
        <p:spPr>
          <a:xfrm>
            <a:off x="5952717" y="1686296"/>
            <a:ext cx="6080166" cy="456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p:nvPr/>
        </p:nvSpPr>
        <p:spPr>
          <a:xfrm>
            <a:off x="3048" y="1"/>
            <a:ext cx="12188952" cy="950025"/>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7"/>
          <p:cNvSpPr txBox="1"/>
          <p:nvPr>
            <p:ph type="title"/>
          </p:nvPr>
        </p:nvSpPr>
        <p:spPr>
          <a:xfrm>
            <a:off x="762431" y="191717"/>
            <a:ext cx="10380573" cy="1069831"/>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Clr>
                <a:schemeClr val="dk1"/>
              </a:buClr>
              <a:buSzPts val="4400"/>
              <a:buFont typeface="Arial"/>
              <a:buNone/>
            </a:pPr>
            <a:r>
              <a:rPr b="0" i="0" lang="en-US" u="none" strike="noStrike">
                <a:latin typeface="Arial"/>
                <a:ea typeface="Arial"/>
                <a:cs typeface="Arial"/>
                <a:sym typeface="Arial"/>
              </a:rPr>
              <a:t>Will interest rates go </a:t>
            </a:r>
            <a:r>
              <a:rPr b="0" i="0" lang="en-US" u="none" strike="noStrike">
                <a:solidFill>
                  <a:srgbClr val="FF0000"/>
                </a:solidFill>
                <a:latin typeface="Arial"/>
                <a:ea typeface="Arial"/>
                <a:cs typeface="Arial"/>
                <a:sym typeface="Arial"/>
              </a:rPr>
              <a:t>up or down</a:t>
            </a:r>
            <a:r>
              <a:rPr b="0" i="0" lang="en-US" u="none" strike="noStrike">
                <a:latin typeface="Arial"/>
                <a:ea typeface="Arial"/>
                <a:cs typeface="Arial"/>
                <a:sym typeface="Arial"/>
              </a:rPr>
              <a:t>?</a:t>
            </a:r>
            <a:endParaRPr/>
          </a:p>
        </p:txBody>
      </p:sp>
      <p:sp>
        <p:nvSpPr>
          <p:cNvPr id="174" name="Google Shape;174;p7"/>
          <p:cNvSpPr txBox="1"/>
          <p:nvPr>
            <p:ph idx="1" type="body"/>
          </p:nvPr>
        </p:nvSpPr>
        <p:spPr>
          <a:xfrm>
            <a:off x="5617300" y="1261550"/>
            <a:ext cx="5526300" cy="5283900"/>
          </a:xfrm>
          <a:prstGeom prst="rect">
            <a:avLst/>
          </a:prstGeom>
          <a:noFill/>
          <a:ln>
            <a:noFill/>
          </a:ln>
        </p:spPr>
        <p:txBody>
          <a:bodyPr anchorCtr="0" anchor="t" bIns="45700" lIns="91425" spcFirstLastPara="1" rIns="91425" wrap="square" tIns="45700">
            <a:normAutofit/>
          </a:bodyPr>
          <a:lstStyle/>
          <a:p>
            <a:pPr indent="-395287" lvl="0" marL="342900" rtl="0" algn="l">
              <a:lnSpc>
                <a:spcPct val="110000"/>
              </a:lnSpc>
              <a:spcBef>
                <a:spcPts val="1000"/>
              </a:spcBef>
              <a:spcAft>
                <a:spcPts val="0"/>
              </a:spcAft>
              <a:buClr>
                <a:schemeClr val="dk1"/>
              </a:buClr>
              <a:buSzPts val="2200"/>
              <a:buFont typeface="Arial"/>
              <a:buChar char="•"/>
            </a:pPr>
            <a:r>
              <a:rPr lang="en-US"/>
              <a:t>Looking at the average total payment price for ALL used cars by year, few brands had used cars that sold for less than or equal to that average total payment. </a:t>
            </a:r>
            <a:endParaRPr/>
          </a:p>
          <a:p>
            <a:pPr indent="-395287" lvl="0" marL="342900" rtl="0" algn="l">
              <a:lnSpc>
                <a:spcPct val="110000"/>
              </a:lnSpc>
              <a:spcBef>
                <a:spcPts val="1000"/>
              </a:spcBef>
              <a:spcAft>
                <a:spcPts val="0"/>
              </a:spcAft>
              <a:buClr>
                <a:schemeClr val="dk1"/>
              </a:buClr>
              <a:buSzPts val="2200"/>
              <a:buFont typeface="Arial"/>
              <a:buChar char="•"/>
            </a:pPr>
            <a:r>
              <a:rPr lang="en-US"/>
              <a:t>The number of brands with used cars meeting that criteria declined as the years went on. </a:t>
            </a:r>
            <a:endParaRPr/>
          </a:p>
          <a:p>
            <a:pPr indent="-395287" lvl="0" marL="342900" rtl="0" algn="l">
              <a:lnSpc>
                <a:spcPct val="110000"/>
              </a:lnSpc>
              <a:spcBef>
                <a:spcPts val="1000"/>
              </a:spcBef>
              <a:spcAft>
                <a:spcPts val="0"/>
              </a:spcAft>
              <a:buClr>
                <a:schemeClr val="dk1"/>
              </a:buClr>
              <a:buSzPts val="2200"/>
              <a:buFont typeface="Arial"/>
              <a:buChar char="•"/>
            </a:pPr>
            <a:r>
              <a:rPr lang="en-US"/>
              <a:t>In 2018, there were only 4 car brands whose used cars had a price (adjusted for inflation) that fell below the average payment price.</a:t>
            </a:r>
            <a:endParaRPr/>
          </a:p>
        </p:txBody>
      </p:sp>
      <p:pic>
        <p:nvPicPr>
          <p:cNvPr id="175" name="Google Shape;175;p7"/>
          <p:cNvPicPr preferRelativeResize="0"/>
          <p:nvPr/>
        </p:nvPicPr>
        <p:blipFill rotWithShape="1">
          <a:blip r:embed="rId3">
            <a:alphaModFix/>
          </a:blip>
          <a:srcRect b="0" l="3676" r="7937" t="0"/>
          <a:stretch/>
        </p:blipFill>
        <p:spPr>
          <a:xfrm>
            <a:off x="317525" y="1261550"/>
            <a:ext cx="5299774" cy="44971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p:nvPr/>
        </p:nvSpPr>
        <p:spPr>
          <a:xfrm>
            <a:off x="3048" y="1"/>
            <a:ext cx="12188952" cy="950025"/>
          </a:xfrm>
          <a:prstGeom prst="rect">
            <a:avLst/>
          </a:prstGeom>
          <a:solidFill>
            <a:schemeClr val="lt1"/>
          </a:solidFill>
          <a:ln>
            <a:noFill/>
          </a:ln>
          <a:effectLst>
            <a:outerShdw blurRad="190500" sx="94000" rotWithShape="0" algn="t" dir="5460000" dist="127000" sy="94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8"/>
          <p:cNvSpPr txBox="1"/>
          <p:nvPr>
            <p:ph type="title"/>
          </p:nvPr>
        </p:nvSpPr>
        <p:spPr>
          <a:xfrm>
            <a:off x="762106" y="-8"/>
            <a:ext cx="10380600" cy="1069800"/>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Clr>
                <a:schemeClr val="dk1"/>
              </a:buClr>
              <a:buSzPts val="4400"/>
              <a:buFont typeface="Arial"/>
              <a:buNone/>
            </a:pPr>
            <a:r>
              <a:rPr lang="en-US"/>
              <a:t>How do </a:t>
            </a:r>
            <a:r>
              <a:rPr lang="en-US">
                <a:solidFill>
                  <a:srgbClr val="FF0000"/>
                </a:solidFill>
              </a:rPr>
              <a:t>car prices</a:t>
            </a:r>
            <a:r>
              <a:rPr lang="en-US"/>
              <a:t> compare to </a:t>
            </a:r>
            <a:r>
              <a:rPr lang="en-US">
                <a:solidFill>
                  <a:srgbClr val="0000FF"/>
                </a:solidFill>
              </a:rPr>
              <a:t>income</a:t>
            </a:r>
            <a:r>
              <a:rPr b="0" i="0" lang="en-US" u="none" strike="noStrike">
                <a:latin typeface="Arial"/>
                <a:ea typeface="Arial"/>
                <a:cs typeface="Arial"/>
                <a:sym typeface="Arial"/>
              </a:rPr>
              <a:t>?</a:t>
            </a:r>
            <a:endParaRPr/>
          </a:p>
        </p:txBody>
      </p:sp>
      <p:sp>
        <p:nvSpPr>
          <p:cNvPr id="182" name="Google Shape;182;p8"/>
          <p:cNvSpPr txBox="1"/>
          <p:nvPr>
            <p:ph idx="1" type="body"/>
          </p:nvPr>
        </p:nvSpPr>
        <p:spPr>
          <a:xfrm>
            <a:off x="521800" y="5581450"/>
            <a:ext cx="10785900" cy="12768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t/>
            </a:r>
            <a:endParaRPr sz="900">
              <a:solidFill>
                <a:srgbClr val="0D0D0D"/>
              </a:solidFill>
              <a:highlight>
                <a:srgbClr val="FFFFFF"/>
              </a:highlight>
              <a:latin typeface="Calibri"/>
              <a:ea typeface="Calibri"/>
              <a:cs typeface="Calibri"/>
              <a:sym typeface="Calibri"/>
            </a:endParaRPr>
          </a:p>
          <a:p>
            <a:pPr indent="-285750" lvl="0" marL="457200" rtl="0" algn="l">
              <a:lnSpc>
                <a:spcPct val="100000"/>
              </a:lnSpc>
              <a:spcBef>
                <a:spcPts val="0"/>
              </a:spcBef>
              <a:spcAft>
                <a:spcPts val="0"/>
              </a:spcAft>
              <a:buSzPts val="900"/>
              <a:buFont typeface="Calibri"/>
              <a:buChar char="●"/>
            </a:pPr>
            <a:r>
              <a:rPr lang="en-US" sz="900">
                <a:solidFill>
                  <a:srgbClr val="0D0D0D"/>
                </a:solidFill>
                <a:highlight>
                  <a:srgbClr val="FFFFFF"/>
                </a:highlight>
                <a:latin typeface="Calibri"/>
                <a:ea typeface="Calibri"/>
                <a:cs typeface="Calibri"/>
                <a:sym typeface="Calibri"/>
              </a:rPr>
              <a:t>In 2009, the average annual income was $56,590, with an average car price of $15,266, accounting for 27% of the income compared to</a:t>
            </a:r>
            <a:r>
              <a:rPr lang="en-US" sz="900">
                <a:latin typeface="Calibri"/>
                <a:ea typeface="Calibri"/>
                <a:cs typeface="Calibri"/>
                <a:sym typeface="Calibri"/>
              </a:rPr>
              <a:t> 2018, the average annual income was $63,880, with an average car price of $41,397, representing a 64.8% of the income.</a:t>
            </a:r>
            <a:endParaRPr sz="9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900">
              <a:latin typeface="Calibri"/>
              <a:ea typeface="Calibri"/>
              <a:cs typeface="Calibri"/>
              <a:sym typeface="Calibri"/>
            </a:endParaRPr>
          </a:p>
          <a:p>
            <a:pPr indent="-285750" lvl="0" marL="457200" rtl="0" algn="l">
              <a:lnSpc>
                <a:spcPct val="100000"/>
              </a:lnSpc>
              <a:spcBef>
                <a:spcPts val="0"/>
              </a:spcBef>
              <a:spcAft>
                <a:spcPts val="0"/>
              </a:spcAft>
              <a:buSzPts val="900"/>
              <a:buFont typeface="Calibri"/>
              <a:buChar char="●"/>
            </a:pPr>
            <a:r>
              <a:rPr lang="en-US" sz="900">
                <a:solidFill>
                  <a:srgbClr val="0D0D0D"/>
                </a:solidFill>
                <a:highlight>
                  <a:srgbClr val="FFFFFF"/>
                </a:highlight>
                <a:latin typeface="Calibri"/>
                <a:ea typeface="Calibri"/>
                <a:cs typeface="Calibri"/>
                <a:sym typeface="Calibri"/>
              </a:rPr>
              <a:t>The percentage increase in average car prices has outpaced the percentage increase in average income, suggesting a potential challenge for affordability of vehicles over time.</a:t>
            </a:r>
            <a:r>
              <a:rPr lang="en-US" sz="900">
                <a:latin typeface="Calibri"/>
                <a:ea typeface="Calibri"/>
                <a:cs typeface="Calibri"/>
                <a:sym typeface="Calibri"/>
              </a:rPr>
              <a:t> From 2009 to 2018 the average car price increased 171% compared to average income increasing only 12%.</a:t>
            </a:r>
            <a:endParaRPr sz="9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t/>
            </a:r>
            <a:endParaRPr sz="900">
              <a:latin typeface="Calibri"/>
              <a:ea typeface="Calibri"/>
              <a:cs typeface="Calibri"/>
              <a:sym typeface="Calibri"/>
            </a:endParaRPr>
          </a:p>
          <a:p>
            <a:pPr indent="-285750" lvl="0" marL="457200" rtl="0" algn="l">
              <a:lnSpc>
                <a:spcPct val="100000"/>
              </a:lnSpc>
              <a:spcBef>
                <a:spcPts val="0"/>
              </a:spcBef>
              <a:spcAft>
                <a:spcPts val="0"/>
              </a:spcAft>
              <a:buSzPts val="900"/>
              <a:buFont typeface="Calibri"/>
              <a:buChar char="●"/>
            </a:pPr>
            <a:r>
              <a:rPr lang="en-US" sz="900">
                <a:latin typeface="Calibri"/>
                <a:ea typeface="Calibri"/>
                <a:cs typeface="Calibri"/>
                <a:sym typeface="Calibri"/>
              </a:rPr>
              <a:t>As car prices continue to rise faster than income, consumers may adjust their preferences towards more economical transportation options.</a:t>
            </a:r>
            <a:endParaRPr sz="1700"/>
          </a:p>
          <a:p>
            <a:pPr indent="0" lvl="0" marL="914400" rtl="0" algn="l">
              <a:lnSpc>
                <a:spcPct val="100000"/>
              </a:lnSpc>
              <a:spcBef>
                <a:spcPts val="0"/>
              </a:spcBef>
              <a:spcAft>
                <a:spcPts val="0"/>
              </a:spcAft>
              <a:buNone/>
            </a:pPr>
            <a:r>
              <a:t/>
            </a:r>
            <a:endParaRPr sz="2000"/>
          </a:p>
        </p:txBody>
      </p:sp>
      <p:pic>
        <p:nvPicPr>
          <p:cNvPr id="183" name="Google Shape;183;p8"/>
          <p:cNvPicPr preferRelativeResize="0"/>
          <p:nvPr/>
        </p:nvPicPr>
        <p:blipFill rotWithShape="1">
          <a:blip r:embed="rId3">
            <a:alphaModFix/>
          </a:blip>
          <a:srcRect b="-2319" l="520" r="-520" t="-2184"/>
          <a:stretch/>
        </p:blipFill>
        <p:spPr>
          <a:xfrm>
            <a:off x="3050" y="1069800"/>
            <a:ext cx="6212025" cy="4784850"/>
          </a:xfrm>
          <a:prstGeom prst="rect">
            <a:avLst/>
          </a:prstGeom>
          <a:noFill/>
          <a:ln>
            <a:noFill/>
          </a:ln>
        </p:spPr>
      </p:pic>
      <p:pic>
        <p:nvPicPr>
          <p:cNvPr id="184" name="Google Shape;184;p8"/>
          <p:cNvPicPr preferRelativeResize="0"/>
          <p:nvPr/>
        </p:nvPicPr>
        <p:blipFill rotWithShape="1">
          <a:blip r:embed="rId4">
            <a:alphaModFix/>
          </a:blip>
          <a:srcRect b="1110" l="0" r="-3401" t="-1110"/>
          <a:stretch/>
        </p:blipFill>
        <p:spPr>
          <a:xfrm>
            <a:off x="6168475" y="1142075"/>
            <a:ext cx="6168475" cy="4551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b93447b2f9_0_0"/>
          <p:cNvSpPr txBox="1"/>
          <p:nvPr>
            <p:ph type="title"/>
          </p:nvPr>
        </p:nvSpPr>
        <p:spPr>
          <a:xfrm>
            <a:off x="761802" y="872836"/>
            <a:ext cx="10380600" cy="1427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Regional Car Prices </a:t>
            </a:r>
            <a:endParaRPr/>
          </a:p>
        </p:txBody>
      </p:sp>
      <p:sp>
        <p:nvSpPr>
          <p:cNvPr id="190" name="Google Shape;190;g2b93447b2f9_0_0"/>
          <p:cNvSpPr txBox="1"/>
          <p:nvPr>
            <p:ph idx="1" type="body"/>
          </p:nvPr>
        </p:nvSpPr>
        <p:spPr>
          <a:xfrm>
            <a:off x="761801" y="2713326"/>
            <a:ext cx="50235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191" name="Google Shape;191;g2b93447b2f9_0_0"/>
          <p:cNvSpPr txBox="1"/>
          <p:nvPr>
            <p:ph idx="2" type="body"/>
          </p:nvPr>
        </p:nvSpPr>
        <p:spPr>
          <a:xfrm>
            <a:off x="761801" y="3706091"/>
            <a:ext cx="5023500" cy="233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92" name="Google Shape;192;g2b93447b2f9_0_0"/>
          <p:cNvSpPr txBox="1"/>
          <p:nvPr>
            <p:ph idx="3" type="body"/>
          </p:nvPr>
        </p:nvSpPr>
        <p:spPr>
          <a:xfrm>
            <a:off x="6094211" y="2713326"/>
            <a:ext cx="50481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193" name="Google Shape;193;g2b93447b2f9_0_0"/>
          <p:cNvSpPr txBox="1"/>
          <p:nvPr>
            <p:ph idx="4" type="body"/>
          </p:nvPr>
        </p:nvSpPr>
        <p:spPr>
          <a:xfrm>
            <a:off x="6094211" y="3706091"/>
            <a:ext cx="5048100" cy="2334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4" name="Google Shape;194;g2b93447b2f9_0_0"/>
          <p:cNvPicPr preferRelativeResize="0"/>
          <p:nvPr/>
        </p:nvPicPr>
        <p:blipFill>
          <a:blip r:embed="rId3">
            <a:alphaModFix/>
          </a:blip>
          <a:stretch>
            <a:fillRect/>
          </a:stretch>
        </p:blipFill>
        <p:spPr>
          <a:xfrm>
            <a:off x="0" y="2427550"/>
            <a:ext cx="6020450" cy="4430450"/>
          </a:xfrm>
          <a:prstGeom prst="rect">
            <a:avLst/>
          </a:prstGeom>
          <a:noFill/>
          <a:ln>
            <a:noFill/>
          </a:ln>
        </p:spPr>
      </p:pic>
      <p:pic>
        <p:nvPicPr>
          <p:cNvPr id="195" name="Google Shape;195;g2b93447b2f9_0_0"/>
          <p:cNvPicPr preferRelativeResize="0"/>
          <p:nvPr/>
        </p:nvPicPr>
        <p:blipFill>
          <a:blip r:embed="rId4">
            <a:alphaModFix/>
          </a:blip>
          <a:stretch>
            <a:fillRect/>
          </a:stretch>
        </p:blipFill>
        <p:spPr>
          <a:xfrm>
            <a:off x="6094200" y="2550525"/>
            <a:ext cx="4918974" cy="374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vel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2024-02-13T02:02:33Z</dcterms:created>
  <dc:creator>Dan Cabrera</dc:creator>
</cp:coreProperties>
</file>