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sldIdLst>
    <p:sldId id="256" r:id="rId2"/>
    <p:sldId id="257" r:id="rId3"/>
    <p:sldId id="258" r:id="rId4"/>
    <p:sldId id="259" r:id="rId5"/>
    <p:sldId id="270" r:id="rId6"/>
    <p:sldId id="271" r:id="rId7"/>
    <p:sldId id="262" r:id="rId8"/>
    <p:sldId id="263" r:id="rId9"/>
    <p:sldId id="269"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23C873-B995-4A2C-A6A1-60AD8518A4C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4044-E5ED-4428-9A8F-ACE863D0F3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67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3C873-B995-4A2C-A6A1-60AD8518A4C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289072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3C873-B995-4A2C-A6A1-60AD8518A4C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421803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3C873-B995-4A2C-A6A1-60AD8518A4C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133898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3C873-B995-4A2C-A6A1-60AD8518A4C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4044-E5ED-4428-9A8F-ACE863D0F3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3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23C873-B995-4A2C-A6A1-60AD8518A4C2}"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12973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23C873-B995-4A2C-A6A1-60AD8518A4C2}" type="datetimeFigureOut">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352195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23C873-B995-4A2C-A6A1-60AD8518A4C2}" type="datetimeFigureOut">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130329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23C873-B995-4A2C-A6A1-60AD8518A4C2}" type="datetimeFigureOut">
              <a:rPr lang="en-US" smtClean="0"/>
              <a:t>9/19/2020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57796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23C873-B995-4A2C-A6A1-60AD8518A4C2}" type="datetimeFigureOut">
              <a:rPr lang="en-US" smtClean="0"/>
              <a:t>9/19/2020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9A4044-E5ED-4428-9A8F-ACE863D0F349}" type="slidenum">
              <a:rPr lang="en-US" smtClean="0"/>
              <a:t>‹#›</a:t>
            </a:fld>
            <a:endParaRPr lang="en-US"/>
          </a:p>
        </p:txBody>
      </p:sp>
    </p:spTree>
    <p:extLst>
      <p:ext uri="{BB962C8B-B14F-4D97-AF65-F5344CB8AC3E}">
        <p14:creationId xmlns:p14="http://schemas.microsoft.com/office/powerpoint/2010/main" val="384850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3C873-B995-4A2C-A6A1-60AD8518A4C2}"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4044-E5ED-4428-9A8F-ACE863D0F349}" type="slidenum">
              <a:rPr lang="en-US" smtClean="0"/>
              <a:t>‹#›</a:t>
            </a:fld>
            <a:endParaRPr lang="en-US"/>
          </a:p>
        </p:txBody>
      </p:sp>
    </p:spTree>
    <p:extLst>
      <p:ext uri="{BB962C8B-B14F-4D97-AF65-F5344CB8AC3E}">
        <p14:creationId xmlns:p14="http://schemas.microsoft.com/office/powerpoint/2010/main" val="242917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23C873-B995-4A2C-A6A1-60AD8518A4C2}" type="datetimeFigureOut">
              <a:rPr lang="en-US" smtClean="0"/>
              <a:t>9/19/2020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9A4044-E5ED-4428-9A8F-ACE863D0F3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947549"/>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 BREAST CANCER DETECTION</a:t>
            </a:r>
            <a:endParaRPr lang="en-US" sz="2800" dirty="0"/>
          </a:p>
        </p:txBody>
      </p:sp>
      <p:sp>
        <p:nvSpPr>
          <p:cNvPr id="3" name="Subtitle 2"/>
          <p:cNvSpPr>
            <a:spLocks noGrp="1"/>
          </p:cNvSpPr>
          <p:nvPr>
            <p:ph type="subTitle" idx="1"/>
          </p:nvPr>
        </p:nvSpPr>
        <p:spPr/>
        <p:txBody>
          <a:bodyPr>
            <a:normAutofit fontScale="85000" lnSpcReduction="20000"/>
          </a:bodyPr>
          <a:lstStyle/>
          <a:p>
            <a:r>
              <a:rPr lang="en-US" sz="2200" smtClean="0"/>
              <a:t>By Joan </a:t>
            </a:r>
            <a:r>
              <a:rPr lang="en-US" sz="2200" dirty="0" smtClean="0"/>
              <a:t>Achieng, Computer Science</a:t>
            </a:r>
          </a:p>
          <a:p>
            <a:r>
              <a:rPr lang="en-US" sz="2200" dirty="0" smtClean="0"/>
              <a:t>COM/B/01-00201/2017</a:t>
            </a:r>
          </a:p>
          <a:p>
            <a:r>
              <a:rPr lang="en-US" sz="2200" dirty="0" smtClean="0"/>
              <a:t>Date:12</a:t>
            </a:r>
            <a:r>
              <a:rPr lang="en-US" sz="2200" baseline="30000" dirty="0" smtClean="0"/>
              <a:t>th</a:t>
            </a:r>
            <a:r>
              <a:rPr lang="en-US" sz="2200" dirty="0" smtClean="0"/>
              <a:t> Feb 2020  Venue: LBB 011</a:t>
            </a:r>
          </a:p>
          <a:p>
            <a:endParaRPr lang="en-US" sz="2800" dirty="0" smtClean="0"/>
          </a:p>
          <a:p>
            <a:endParaRPr lang="en-US" sz="2800" dirty="0"/>
          </a:p>
        </p:txBody>
      </p:sp>
    </p:spTree>
    <p:extLst>
      <p:ext uri="{BB962C8B-B14F-4D97-AF65-F5344CB8AC3E}">
        <p14:creationId xmlns:p14="http://schemas.microsoft.com/office/powerpoint/2010/main" val="382868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1462088"/>
          </a:xfrm>
        </p:spPr>
        <p:txBody>
          <a:bodyPr>
            <a:normAutofit/>
          </a:bodyPr>
          <a:lstStyle/>
          <a:p>
            <a:r>
              <a:rPr lang="en-US" sz="2800" dirty="0" smtClean="0"/>
              <a:t>Development schedule</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1523769"/>
              </p:ext>
            </p:extLst>
          </p:nvPr>
        </p:nvGraphicFramePr>
        <p:xfrm>
          <a:off x="1096963" y="1846263"/>
          <a:ext cx="10058400" cy="3967480"/>
        </p:xfrm>
        <a:graphic>
          <a:graphicData uri="http://schemas.openxmlformats.org/drawingml/2006/table">
            <a:tbl>
              <a:tblPr firstRow="1" bandRow="1">
                <a:tableStyleId>{5C22544A-7EE6-4342-B048-85BDC9FD1C3A}</a:tableStyleId>
              </a:tblPr>
              <a:tblGrid>
                <a:gridCol w="1257300"/>
                <a:gridCol w="1257300"/>
                <a:gridCol w="1257300"/>
                <a:gridCol w="1257300"/>
                <a:gridCol w="1257300"/>
                <a:gridCol w="1257300"/>
                <a:gridCol w="1257300"/>
                <a:gridCol w="1257300"/>
              </a:tblGrid>
              <a:tr h="370840">
                <a:tc>
                  <a:txBody>
                    <a:bodyPr/>
                    <a:lstStyle/>
                    <a:p>
                      <a:r>
                        <a:rPr lang="en-US" sz="2000" dirty="0" smtClean="0"/>
                        <a:t>Activity</a:t>
                      </a:r>
                      <a:endParaRPr lang="en-US" sz="2000" dirty="0"/>
                    </a:p>
                  </a:txBody>
                  <a:tcPr marL="87465" marR="87465"/>
                </a:tc>
                <a:tc gridSpan="7">
                  <a:txBody>
                    <a:bodyPr/>
                    <a:lstStyle/>
                    <a:p>
                      <a:r>
                        <a:rPr lang="en-US" dirty="0" smtClean="0"/>
                        <a:t>                    </a:t>
                      </a:r>
                      <a:r>
                        <a:rPr lang="en-US" sz="2000" dirty="0" smtClean="0"/>
                        <a:t>Duration in weeks</a:t>
                      </a:r>
                      <a:endParaRPr lang="en-US" sz="2000" dirty="0"/>
                    </a:p>
                  </a:txBody>
                  <a:tcPr marL="87465" marR="87465"/>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sz="1800" dirty="0"/>
                    </a:p>
                  </a:txBody>
                  <a:tcPr marL="87465" marR="87465"/>
                </a:tc>
                <a:tc>
                  <a:txBody>
                    <a:bodyPr/>
                    <a:lstStyle/>
                    <a:p>
                      <a:r>
                        <a:rPr lang="en-US" dirty="0" smtClean="0"/>
                        <a:t>WEEK</a:t>
                      </a:r>
                      <a:r>
                        <a:rPr lang="en-US" baseline="0" dirty="0" smtClean="0"/>
                        <a:t> 1</a:t>
                      </a:r>
                      <a:endParaRPr lang="en-US" dirty="0"/>
                    </a:p>
                  </a:txBody>
                  <a:tcPr marL="87465" marR="87465"/>
                </a:tc>
                <a:tc>
                  <a:txBody>
                    <a:bodyPr/>
                    <a:lstStyle/>
                    <a:p>
                      <a:r>
                        <a:rPr lang="en-US" dirty="0" smtClean="0"/>
                        <a:t>WEEK 2</a:t>
                      </a:r>
                      <a:endParaRPr lang="en-US" dirty="0"/>
                    </a:p>
                  </a:txBody>
                  <a:tcPr marL="87465" marR="87465"/>
                </a:tc>
                <a:tc>
                  <a:txBody>
                    <a:bodyPr/>
                    <a:lstStyle/>
                    <a:p>
                      <a:r>
                        <a:rPr lang="en-US" dirty="0" smtClean="0"/>
                        <a:t>WEEK 3</a:t>
                      </a:r>
                      <a:endParaRPr lang="en-US" dirty="0"/>
                    </a:p>
                  </a:txBody>
                  <a:tcPr marL="87465" marR="87465"/>
                </a:tc>
                <a:tc>
                  <a:txBody>
                    <a:bodyPr/>
                    <a:lstStyle/>
                    <a:p>
                      <a:r>
                        <a:rPr lang="en-US" dirty="0" smtClean="0"/>
                        <a:t>WEEK 4</a:t>
                      </a:r>
                      <a:endParaRPr lang="en-US" dirty="0"/>
                    </a:p>
                  </a:txBody>
                  <a:tcPr marL="87465" marR="87465"/>
                </a:tc>
                <a:tc>
                  <a:txBody>
                    <a:bodyPr/>
                    <a:lstStyle/>
                    <a:p>
                      <a:r>
                        <a:rPr lang="en-US" dirty="0" smtClean="0"/>
                        <a:t>WEEK 5</a:t>
                      </a:r>
                      <a:endParaRPr lang="en-US" dirty="0"/>
                    </a:p>
                  </a:txBody>
                  <a:tcPr marL="87465" marR="87465"/>
                </a:tc>
                <a:tc>
                  <a:txBody>
                    <a:bodyPr/>
                    <a:lstStyle/>
                    <a:p>
                      <a:r>
                        <a:rPr lang="en-US" dirty="0" smtClean="0"/>
                        <a:t>WEEK 6</a:t>
                      </a:r>
                      <a:endParaRPr lang="en-US" dirty="0"/>
                    </a:p>
                  </a:txBody>
                  <a:tcPr marL="87465" marR="87465"/>
                </a:tc>
                <a:tc>
                  <a:txBody>
                    <a:bodyPr/>
                    <a:lstStyle/>
                    <a:p>
                      <a:r>
                        <a:rPr lang="en-US" dirty="0" smtClean="0"/>
                        <a:t>WEEK 7</a:t>
                      </a:r>
                      <a:endParaRPr lang="en-US" dirty="0"/>
                    </a:p>
                  </a:txBody>
                  <a:tcPr marL="87465" marR="87465"/>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Analysis</a:t>
                      </a:r>
                    </a:p>
                    <a:p>
                      <a:endParaRPr lang="en-US" dirty="0"/>
                    </a:p>
                  </a:txBody>
                  <a:tcPr marL="87465" marR="87465"/>
                </a:tc>
                <a:tc>
                  <a:txBody>
                    <a:bodyPr/>
                    <a:lstStyle/>
                    <a:p>
                      <a:endParaRPr lang="en-US" dirty="0"/>
                    </a:p>
                  </a:txBody>
                  <a:tcPr marL="87465" marR="87465">
                    <a:solidFill>
                      <a:schemeClr val="accent2"/>
                    </a:solidFill>
                  </a:tcPr>
                </a:tc>
                <a:tc>
                  <a:txBody>
                    <a:bodyPr/>
                    <a:lstStyle/>
                    <a:p>
                      <a:endParaRPr lang="en-US" dirty="0"/>
                    </a:p>
                  </a:txBody>
                  <a:tcPr marL="87465" marR="87465">
                    <a:solidFill>
                      <a:schemeClr val="accent2"/>
                    </a:solidFill>
                  </a:tcPr>
                </a:tc>
                <a:tc>
                  <a:txBody>
                    <a:bodyPr/>
                    <a:lstStyle/>
                    <a:p>
                      <a:endParaRPr lang="en-US"/>
                    </a:p>
                  </a:txBody>
                  <a:tcPr marL="87465" marR="87465"/>
                </a:tc>
                <a:tc>
                  <a:txBody>
                    <a:bodyPr/>
                    <a:lstStyle/>
                    <a:p>
                      <a:endParaRPr lang="en-US"/>
                    </a:p>
                  </a:txBody>
                  <a:tcPr marL="87465" marR="87465"/>
                </a:tc>
                <a:tc>
                  <a:txBody>
                    <a:bodyPr/>
                    <a:lstStyle/>
                    <a:p>
                      <a:endParaRPr lang="en-US"/>
                    </a:p>
                  </a:txBody>
                  <a:tcPr marL="87465" marR="87465"/>
                </a:tc>
                <a:tc>
                  <a:txBody>
                    <a:bodyPr/>
                    <a:lstStyle/>
                    <a:p>
                      <a:endParaRPr lang="en-US"/>
                    </a:p>
                  </a:txBody>
                  <a:tcPr marL="87465" marR="87465"/>
                </a:tc>
                <a:tc>
                  <a:txBody>
                    <a:bodyPr/>
                    <a:lstStyle/>
                    <a:p>
                      <a:endParaRPr lang="en-US"/>
                    </a:p>
                  </a:txBody>
                  <a:tcPr marL="87465" marR="87465"/>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Design</a:t>
                      </a:r>
                    </a:p>
                    <a:p>
                      <a:endParaRPr lang="en-US" dirty="0"/>
                    </a:p>
                  </a:txBody>
                  <a:tcPr marL="87465" marR="87465"/>
                </a:tc>
                <a:tc>
                  <a:txBody>
                    <a:bodyPr/>
                    <a:lstStyle/>
                    <a:p>
                      <a:endParaRPr lang="en-US"/>
                    </a:p>
                  </a:txBody>
                  <a:tcPr marL="87465" marR="87465"/>
                </a:tc>
                <a:tc>
                  <a:txBody>
                    <a:bodyPr/>
                    <a:lstStyle/>
                    <a:p>
                      <a:endParaRPr lang="en-US" dirty="0"/>
                    </a:p>
                  </a:txBody>
                  <a:tcPr marL="87465" marR="87465">
                    <a:solidFill>
                      <a:schemeClr val="bg2">
                        <a:lumMod val="50000"/>
                      </a:schemeClr>
                    </a:solidFill>
                  </a:tcPr>
                </a:tc>
                <a:tc>
                  <a:txBody>
                    <a:bodyPr/>
                    <a:lstStyle/>
                    <a:p>
                      <a:endParaRPr lang="en-US" dirty="0"/>
                    </a:p>
                  </a:txBody>
                  <a:tcPr marL="87465" marR="87465">
                    <a:solidFill>
                      <a:schemeClr val="bg2">
                        <a:lumMod val="50000"/>
                      </a:schemeClr>
                    </a:solidFill>
                  </a:tcPr>
                </a:tc>
                <a:tc>
                  <a:txBody>
                    <a:bodyPr/>
                    <a:lstStyle/>
                    <a:p>
                      <a:endParaRPr lang="en-US" dirty="0"/>
                    </a:p>
                  </a:txBody>
                  <a:tcPr marL="87465" marR="87465">
                    <a:solidFill>
                      <a:schemeClr val="bg2">
                        <a:lumMod val="50000"/>
                      </a:schemeClr>
                    </a:solidFill>
                  </a:tcPr>
                </a:tc>
                <a:tc>
                  <a:txBody>
                    <a:bodyPr/>
                    <a:lstStyle/>
                    <a:p>
                      <a:endParaRPr lang="en-US"/>
                    </a:p>
                  </a:txBody>
                  <a:tcPr marL="87465" marR="87465"/>
                </a:tc>
                <a:tc>
                  <a:txBody>
                    <a:bodyPr/>
                    <a:lstStyle/>
                    <a:p>
                      <a:endParaRPr lang="en-US"/>
                    </a:p>
                  </a:txBody>
                  <a:tcPr marL="87465" marR="87465"/>
                </a:tc>
                <a:tc>
                  <a:txBody>
                    <a:bodyPr/>
                    <a:lstStyle/>
                    <a:p>
                      <a:endParaRPr lang="en-US"/>
                    </a:p>
                  </a:txBody>
                  <a:tcPr marL="87465" marR="87465"/>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Evaluation</a:t>
                      </a:r>
                    </a:p>
                    <a:p>
                      <a:endParaRPr lang="en-US" dirty="0"/>
                    </a:p>
                  </a:txBody>
                  <a:tcPr marL="87465" marR="87465"/>
                </a:tc>
                <a:tc>
                  <a:txBody>
                    <a:bodyPr/>
                    <a:lstStyle/>
                    <a:p>
                      <a:endParaRPr lang="en-US"/>
                    </a:p>
                  </a:txBody>
                  <a:tcPr marL="87465" marR="87465"/>
                </a:tc>
                <a:tc>
                  <a:txBody>
                    <a:bodyPr/>
                    <a:lstStyle/>
                    <a:p>
                      <a:endParaRPr lang="en-US"/>
                    </a:p>
                  </a:txBody>
                  <a:tcPr marL="87465" marR="87465"/>
                </a:tc>
                <a:tc>
                  <a:txBody>
                    <a:bodyPr/>
                    <a:lstStyle/>
                    <a:p>
                      <a:endParaRPr lang="en-US" dirty="0"/>
                    </a:p>
                  </a:txBody>
                  <a:tcPr marL="87465" marR="87465"/>
                </a:tc>
                <a:tc>
                  <a:txBody>
                    <a:bodyPr/>
                    <a:lstStyle/>
                    <a:p>
                      <a:endParaRPr lang="en-US" dirty="0"/>
                    </a:p>
                  </a:txBody>
                  <a:tcPr marL="87465" marR="87465">
                    <a:solidFill>
                      <a:schemeClr val="tx2">
                        <a:lumMod val="75000"/>
                      </a:schemeClr>
                    </a:solidFill>
                  </a:tcPr>
                </a:tc>
                <a:tc>
                  <a:txBody>
                    <a:bodyPr/>
                    <a:lstStyle/>
                    <a:p>
                      <a:endParaRPr lang="en-US" dirty="0"/>
                    </a:p>
                  </a:txBody>
                  <a:tcPr marL="87465" marR="87465">
                    <a:solidFill>
                      <a:schemeClr val="tx2">
                        <a:lumMod val="75000"/>
                      </a:schemeClr>
                    </a:solidFill>
                  </a:tcPr>
                </a:tc>
                <a:tc>
                  <a:txBody>
                    <a:bodyPr/>
                    <a:lstStyle/>
                    <a:p>
                      <a:endParaRPr lang="en-US"/>
                    </a:p>
                  </a:txBody>
                  <a:tcPr marL="87465" marR="87465"/>
                </a:tc>
                <a:tc>
                  <a:txBody>
                    <a:bodyPr/>
                    <a:lstStyle/>
                    <a:p>
                      <a:endParaRPr lang="en-US"/>
                    </a:p>
                  </a:txBody>
                  <a:tcPr marL="87465" marR="87465"/>
                </a:tc>
              </a:tr>
              <a:tr h="370840">
                <a:tc>
                  <a:txBody>
                    <a:bodyPr/>
                    <a:lstStyle/>
                    <a:p>
                      <a:r>
                        <a:rPr lang="en-US" dirty="0" smtClean="0"/>
                        <a:t>Implementation</a:t>
                      </a:r>
                      <a:endParaRPr lang="en-US" dirty="0"/>
                    </a:p>
                  </a:txBody>
                  <a:tcPr marL="87465" marR="87465"/>
                </a:tc>
                <a:tc>
                  <a:txBody>
                    <a:bodyPr/>
                    <a:lstStyle/>
                    <a:p>
                      <a:endParaRPr lang="en-US"/>
                    </a:p>
                  </a:txBody>
                  <a:tcPr marL="87465" marR="87465"/>
                </a:tc>
                <a:tc>
                  <a:txBody>
                    <a:bodyPr/>
                    <a:lstStyle/>
                    <a:p>
                      <a:endParaRPr lang="en-US" dirty="0"/>
                    </a:p>
                  </a:txBody>
                  <a:tcPr marL="87465" marR="87465"/>
                </a:tc>
                <a:tc>
                  <a:txBody>
                    <a:bodyPr/>
                    <a:lstStyle/>
                    <a:p>
                      <a:endParaRPr lang="en-US"/>
                    </a:p>
                  </a:txBody>
                  <a:tcPr marL="87465" marR="87465"/>
                </a:tc>
                <a:tc>
                  <a:txBody>
                    <a:bodyPr/>
                    <a:lstStyle/>
                    <a:p>
                      <a:endParaRPr lang="en-US" dirty="0"/>
                    </a:p>
                  </a:txBody>
                  <a:tcPr marL="87465" marR="87465"/>
                </a:tc>
                <a:tc>
                  <a:txBody>
                    <a:bodyPr/>
                    <a:lstStyle/>
                    <a:p>
                      <a:endParaRPr lang="en-US" dirty="0"/>
                    </a:p>
                  </a:txBody>
                  <a:tcPr marL="87465" marR="87465">
                    <a:solidFill>
                      <a:schemeClr val="accent2">
                        <a:lumMod val="75000"/>
                      </a:schemeClr>
                    </a:solidFill>
                  </a:tcPr>
                </a:tc>
                <a:tc>
                  <a:txBody>
                    <a:bodyPr/>
                    <a:lstStyle/>
                    <a:p>
                      <a:endParaRPr lang="en-US" dirty="0"/>
                    </a:p>
                  </a:txBody>
                  <a:tcPr marL="87465" marR="87465">
                    <a:solidFill>
                      <a:schemeClr val="accent2">
                        <a:lumMod val="75000"/>
                      </a:schemeClr>
                    </a:solidFill>
                  </a:tcPr>
                </a:tc>
                <a:tc>
                  <a:txBody>
                    <a:bodyPr/>
                    <a:lstStyle/>
                    <a:p>
                      <a:endParaRPr lang="en-US"/>
                    </a:p>
                  </a:txBody>
                  <a:tcPr marL="87465" marR="87465"/>
                </a:tc>
              </a:tr>
              <a:tr h="370840">
                <a:tc>
                  <a:txBody>
                    <a:bodyPr/>
                    <a:lstStyle/>
                    <a:p>
                      <a:r>
                        <a:rPr lang="en-US" dirty="0" smtClean="0"/>
                        <a:t>Documentation</a:t>
                      </a:r>
                      <a:endParaRPr lang="en-US" dirty="0"/>
                    </a:p>
                  </a:txBody>
                  <a:tcPr marL="87465" marR="87465"/>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c>
                  <a:txBody>
                    <a:bodyPr/>
                    <a:lstStyle/>
                    <a:p>
                      <a:endParaRPr lang="en-US" dirty="0"/>
                    </a:p>
                  </a:txBody>
                  <a:tcPr marL="87465" marR="87465">
                    <a:solidFill>
                      <a:schemeClr val="accent4">
                        <a:lumMod val="75000"/>
                      </a:schemeClr>
                    </a:solidFill>
                  </a:tcPr>
                </a:tc>
              </a:tr>
            </a:tbl>
          </a:graphicData>
        </a:graphic>
      </p:graphicFrame>
    </p:spTree>
    <p:extLst>
      <p:ext uri="{BB962C8B-B14F-4D97-AF65-F5344CB8AC3E}">
        <p14:creationId xmlns:p14="http://schemas.microsoft.com/office/powerpoint/2010/main" val="1776887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Development budget</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374189"/>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gridCol w="5029200"/>
              </a:tblGrid>
              <a:tr h="370840">
                <a:tc>
                  <a:txBody>
                    <a:bodyPr/>
                    <a:lstStyle/>
                    <a:p>
                      <a:r>
                        <a:rPr lang="en-US" dirty="0" smtClean="0"/>
                        <a:t>Item</a:t>
                      </a:r>
                      <a:endParaRPr lang="en-US" dirty="0"/>
                    </a:p>
                  </a:txBody>
                  <a:tcPr marL="87465" marR="87465"/>
                </a:tc>
                <a:tc>
                  <a:txBody>
                    <a:bodyPr/>
                    <a:lstStyle/>
                    <a:p>
                      <a:r>
                        <a:rPr lang="en-US" dirty="0" smtClean="0"/>
                        <a:t>Cost</a:t>
                      </a:r>
                      <a:endParaRPr lang="en-US" dirty="0"/>
                    </a:p>
                  </a:txBody>
                  <a:tcPr marL="87465" marR="87465"/>
                </a:tc>
              </a:tr>
              <a:tr h="370840">
                <a:tc>
                  <a:txBody>
                    <a:bodyPr/>
                    <a:lstStyle/>
                    <a:p>
                      <a:r>
                        <a:rPr lang="en-US" dirty="0" smtClean="0"/>
                        <a:t>Laptop</a:t>
                      </a:r>
                      <a:endParaRPr lang="en-US" dirty="0"/>
                    </a:p>
                  </a:txBody>
                  <a:tcPr marL="87465" marR="87465"/>
                </a:tc>
                <a:tc>
                  <a:txBody>
                    <a:bodyPr/>
                    <a:lstStyle/>
                    <a:p>
                      <a:r>
                        <a:rPr lang="en-US" dirty="0" smtClean="0"/>
                        <a:t>25000</a:t>
                      </a:r>
                      <a:endParaRPr lang="en-US" dirty="0"/>
                    </a:p>
                  </a:txBody>
                  <a:tcPr marL="87465" marR="87465"/>
                </a:tc>
              </a:tr>
              <a:tr h="370840">
                <a:tc>
                  <a:txBody>
                    <a:bodyPr/>
                    <a:lstStyle/>
                    <a:p>
                      <a:r>
                        <a:rPr lang="en-US" dirty="0" smtClean="0"/>
                        <a:t>Internet bundles</a:t>
                      </a:r>
                      <a:endParaRPr lang="en-US" dirty="0"/>
                    </a:p>
                  </a:txBody>
                  <a:tcPr marL="87465" marR="87465"/>
                </a:tc>
                <a:tc>
                  <a:txBody>
                    <a:bodyPr/>
                    <a:lstStyle/>
                    <a:p>
                      <a:r>
                        <a:rPr lang="en-US" dirty="0" smtClean="0"/>
                        <a:t>2000</a:t>
                      </a:r>
                      <a:endParaRPr lang="en-US" dirty="0"/>
                    </a:p>
                  </a:txBody>
                  <a:tcPr marL="87465" marR="87465"/>
                </a:tc>
              </a:tr>
              <a:tr h="370840">
                <a:tc>
                  <a:txBody>
                    <a:bodyPr/>
                    <a:lstStyle/>
                    <a:p>
                      <a:r>
                        <a:rPr lang="en-US" dirty="0" smtClean="0"/>
                        <a:t>Miscellaneous</a:t>
                      </a:r>
                      <a:endParaRPr lang="en-US" dirty="0"/>
                    </a:p>
                  </a:txBody>
                  <a:tcPr marL="87465" marR="87465"/>
                </a:tc>
                <a:tc>
                  <a:txBody>
                    <a:bodyPr/>
                    <a:lstStyle/>
                    <a:p>
                      <a:r>
                        <a:rPr lang="en-US" dirty="0" smtClean="0"/>
                        <a:t>3000</a:t>
                      </a:r>
                      <a:endParaRPr lang="en-US" dirty="0"/>
                    </a:p>
                  </a:txBody>
                  <a:tcPr marL="87465" marR="87465"/>
                </a:tc>
              </a:tr>
              <a:tr h="370840">
                <a:tc>
                  <a:txBody>
                    <a:bodyPr/>
                    <a:lstStyle/>
                    <a:p>
                      <a:r>
                        <a:rPr lang="en-US" dirty="0" smtClean="0"/>
                        <a:t>Total</a:t>
                      </a:r>
                      <a:endParaRPr lang="en-US" dirty="0"/>
                    </a:p>
                  </a:txBody>
                  <a:tcPr marL="87465" marR="87465"/>
                </a:tc>
                <a:tc>
                  <a:txBody>
                    <a:bodyPr/>
                    <a:lstStyle/>
                    <a:p>
                      <a:r>
                        <a:rPr lang="en-US" dirty="0" smtClean="0"/>
                        <a:t>30000</a:t>
                      </a:r>
                      <a:endParaRPr lang="en-US" dirty="0"/>
                    </a:p>
                  </a:txBody>
                  <a:tcPr marL="87465" marR="87465"/>
                </a:tc>
              </a:tr>
            </a:tbl>
          </a:graphicData>
        </a:graphic>
      </p:graphicFrame>
    </p:spTree>
    <p:extLst>
      <p:ext uri="{BB962C8B-B14F-4D97-AF65-F5344CB8AC3E}">
        <p14:creationId xmlns:p14="http://schemas.microsoft.com/office/powerpoint/2010/main" val="3587189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Background</a:t>
            </a:r>
            <a:endParaRPr lang="en-US" sz="2800" dirty="0"/>
          </a:p>
        </p:txBody>
      </p:sp>
      <p:sp>
        <p:nvSpPr>
          <p:cNvPr id="3" name="Content Placeholder 2"/>
          <p:cNvSpPr>
            <a:spLocks noGrp="1"/>
          </p:cNvSpPr>
          <p:nvPr>
            <p:ph idx="1"/>
          </p:nvPr>
        </p:nvSpPr>
        <p:spPr>
          <a:xfrm>
            <a:off x="906966" y="1690688"/>
            <a:ext cx="10515600" cy="4351338"/>
          </a:xfrm>
        </p:spPr>
        <p:txBody>
          <a:bodyPr>
            <a:normAutofit/>
          </a:bodyPr>
          <a:lstStyle/>
          <a:p>
            <a:pPr marL="0" indent="0">
              <a:buNone/>
            </a:pPr>
            <a:r>
              <a:rPr lang="en-US" sz="2400" smtClean="0"/>
              <a:t>Current system</a:t>
            </a:r>
          </a:p>
          <a:p>
            <a:pPr>
              <a:buFont typeface="Wingdings" panose="05000000000000000000" pitchFamily="2" charset="2"/>
              <a:buChar char="Ø"/>
            </a:pPr>
            <a:r>
              <a:rPr lang="en-US" sz="2000" smtClean="0"/>
              <a:t>The methods used in the existing system for breast cancer detection are not advanced in terms of technology .The mammogram images of the breast is taken and analyzed manually by doctors. The analysis may differ  from one doctor to other. Also the cancer cells can be confused with the normal breast cells. This method  is very risky and is also not free from errors.</a:t>
            </a:r>
          </a:p>
          <a:p>
            <a:pPr marL="0" lvl="0" indent="0">
              <a:buNone/>
            </a:pPr>
            <a:r>
              <a:rPr lang="en-US" sz="2400" smtClean="0">
                <a:solidFill>
                  <a:prstClr val="black"/>
                </a:solidFill>
              </a:rPr>
              <a:t>Statement of the problem</a:t>
            </a:r>
          </a:p>
          <a:p>
            <a:pPr lvl="0">
              <a:buFont typeface="Wingdings" panose="05000000000000000000" pitchFamily="2" charset="2"/>
              <a:buChar char="Ø"/>
            </a:pPr>
            <a:r>
              <a:rPr lang="en-US" sz="2000" smtClean="0">
                <a:solidFill>
                  <a:prstClr val="black"/>
                </a:solidFill>
              </a:rPr>
              <a:t>An efficient detection of breast cancer has become one of the most  challenging issues in the medical field. In clinical diagnosis, checking breast cancer among a large amount of mammogram images usually takes doctors much time and the segmentation of mammogram images by different experts may vary. For these reasons the accurate detection of  breast cancer is important.</a:t>
            </a:r>
          </a:p>
          <a:p>
            <a:pPr marL="0" indent="0">
              <a:buNone/>
            </a:pPr>
            <a:endParaRPr lang="en-US" dirty="0"/>
          </a:p>
        </p:txBody>
      </p:sp>
    </p:spTree>
    <p:extLst>
      <p:ext uri="{BB962C8B-B14F-4D97-AF65-F5344CB8AC3E}">
        <p14:creationId xmlns:p14="http://schemas.microsoft.com/office/powerpoint/2010/main" val="525540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Continuation...</a:t>
            </a:r>
            <a:endParaRPr lang="en-US" sz="2800" dirty="0"/>
          </a:p>
        </p:txBody>
      </p:sp>
      <p:sp>
        <p:nvSpPr>
          <p:cNvPr id="3" name="Content Placeholder 2"/>
          <p:cNvSpPr>
            <a:spLocks noGrp="1"/>
          </p:cNvSpPr>
          <p:nvPr>
            <p:ph idx="1"/>
          </p:nvPr>
        </p:nvSpPr>
        <p:spPr/>
        <p:txBody>
          <a:bodyPr>
            <a:normAutofit/>
          </a:bodyPr>
          <a:lstStyle/>
          <a:p>
            <a:pPr marL="0" lvl="0" indent="0">
              <a:buNone/>
            </a:pPr>
            <a:r>
              <a:rPr lang="en-US" sz="2400" dirty="0">
                <a:solidFill>
                  <a:prstClr val="black"/>
                </a:solidFill>
              </a:rPr>
              <a:t>Objectives</a:t>
            </a:r>
          </a:p>
          <a:p>
            <a:pPr lvl="0">
              <a:buFont typeface="Wingdings" panose="05000000000000000000" pitchFamily="2" charset="2"/>
              <a:buChar char="Ø"/>
            </a:pPr>
            <a:r>
              <a:rPr lang="en-US" sz="2000" dirty="0">
                <a:solidFill>
                  <a:prstClr val="black"/>
                </a:solidFill>
              </a:rPr>
              <a:t>The Main objective of this project is to analyze the existing breast cancer detection and segmentation techniques and to design and implement  a system for accurate detection of  the presence of breast cancer in mammogram </a:t>
            </a:r>
            <a:r>
              <a:rPr lang="en-US" sz="2000" dirty="0" smtClean="0">
                <a:solidFill>
                  <a:prstClr val="black"/>
                </a:solidFill>
              </a:rPr>
              <a:t>images.</a:t>
            </a:r>
            <a:endParaRPr lang="en-US" sz="2000" dirty="0">
              <a:solidFill>
                <a:prstClr val="black"/>
              </a:solidFill>
            </a:endParaRPr>
          </a:p>
          <a:p>
            <a:pPr lvl="0">
              <a:buFont typeface="Wingdings" panose="05000000000000000000" pitchFamily="2" charset="2"/>
              <a:buChar char="Ø"/>
            </a:pPr>
            <a:r>
              <a:rPr lang="en-US" sz="2000" dirty="0">
                <a:solidFill>
                  <a:prstClr val="black"/>
                </a:solidFill>
              </a:rPr>
              <a:t>Specific objectives include:</a:t>
            </a:r>
          </a:p>
          <a:p>
            <a:pPr lvl="0"/>
            <a:r>
              <a:rPr lang="en-US" sz="2000" dirty="0">
                <a:solidFill>
                  <a:prstClr val="black"/>
                </a:solidFill>
              </a:rPr>
              <a:t>To analyze image datasets.</a:t>
            </a:r>
          </a:p>
          <a:p>
            <a:pPr lvl="0"/>
            <a:r>
              <a:rPr lang="en-US" sz="2000" dirty="0">
                <a:solidFill>
                  <a:prstClr val="black"/>
                </a:solidFill>
              </a:rPr>
              <a:t>To design and implement a system to detect  breast cancer cells in mammogram images.       </a:t>
            </a:r>
          </a:p>
          <a:p>
            <a:pPr lvl="0">
              <a:buFont typeface="Wingdings" panose="05000000000000000000" pitchFamily="2" charset="2"/>
              <a:buChar char="Ø"/>
            </a:pPr>
            <a:endParaRPr lang="en-US" sz="2000" dirty="0">
              <a:solidFill>
                <a:prstClr val="black"/>
              </a:solidFill>
            </a:endParaRPr>
          </a:p>
          <a:p>
            <a:pPr marL="0" indent="0">
              <a:buNone/>
            </a:pPr>
            <a:endParaRPr lang="en-US" sz="2400" dirty="0"/>
          </a:p>
        </p:txBody>
      </p:sp>
    </p:spTree>
    <p:extLst>
      <p:ext uri="{BB962C8B-B14F-4D97-AF65-F5344CB8AC3E}">
        <p14:creationId xmlns:p14="http://schemas.microsoft.com/office/powerpoint/2010/main" val="3391659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Requirements Analysis and Specifications</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smtClean="0"/>
              <a:t>Functional requirements</a:t>
            </a:r>
            <a:endParaRPr lang="en-US" sz="2400" dirty="0"/>
          </a:p>
          <a:p>
            <a:pPr lvl="1">
              <a:buFont typeface="Wingdings" panose="05000000000000000000" pitchFamily="2" charset="2"/>
              <a:buChar char="Ø"/>
            </a:pPr>
            <a:r>
              <a:rPr lang="en-US" sz="2000" dirty="0" smtClean="0"/>
              <a:t> </a:t>
            </a:r>
            <a:r>
              <a:rPr lang="en-US" sz="2000" dirty="0"/>
              <a:t>S</a:t>
            </a:r>
            <a:r>
              <a:rPr lang="en-US" sz="2000" dirty="0" smtClean="0"/>
              <a:t>elect mammogram </a:t>
            </a:r>
            <a:r>
              <a:rPr lang="en-US" sz="2000" dirty="0"/>
              <a:t>images for patients.</a:t>
            </a:r>
          </a:p>
          <a:p>
            <a:pPr lvl="1">
              <a:buFont typeface="Wingdings" panose="05000000000000000000" pitchFamily="2" charset="2"/>
              <a:buChar char="Ø"/>
            </a:pPr>
            <a:r>
              <a:rPr lang="en-US" sz="2000" dirty="0" smtClean="0"/>
              <a:t> Upload mammogram </a:t>
            </a:r>
            <a:r>
              <a:rPr lang="en-US" sz="2000" dirty="0"/>
              <a:t>images for patients.</a:t>
            </a:r>
          </a:p>
          <a:p>
            <a:pPr lvl="1">
              <a:buFont typeface="Wingdings" panose="05000000000000000000" pitchFamily="2" charset="2"/>
              <a:buChar char="Ø"/>
            </a:pPr>
            <a:r>
              <a:rPr lang="en-US" sz="2000" dirty="0" smtClean="0"/>
              <a:t> View </a:t>
            </a:r>
            <a:r>
              <a:rPr lang="en-US" sz="2000" dirty="0"/>
              <a:t>segmentation results.</a:t>
            </a:r>
          </a:p>
          <a:p>
            <a:pPr marL="0" indent="0">
              <a:buNone/>
            </a:pPr>
            <a:r>
              <a:rPr lang="en-US" sz="2400" dirty="0" smtClean="0"/>
              <a:t>Non-functional requirements</a:t>
            </a:r>
          </a:p>
          <a:p>
            <a:pPr lvl="1">
              <a:buFont typeface="Wingdings" panose="05000000000000000000" pitchFamily="2" charset="2"/>
              <a:buChar char="Ø"/>
            </a:pPr>
            <a:r>
              <a:rPr lang="en-US" sz="2000" dirty="0" smtClean="0"/>
              <a:t>Scalability </a:t>
            </a:r>
            <a:r>
              <a:rPr lang="en-US" sz="2000" dirty="0"/>
              <a:t>- The ability to handle large </a:t>
            </a:r>
            <a:r>
              <a:rPr lang="en-US" sz="2000" dirty="0" smtClean="0"/>
              <a:t>datasets.</a:t>
            </a:r>
            <a:endParaRPr lang="en-US" sz="2000" dirty="0"/>
          </a:p>
          <a:p>
            <a:pPr lvl="1">
              <a:buFont typeface="Wingdings" panose="05000000000000000000" pitchFamily="2" charset="2"/>
              <a:buChar char="Ø"/>
            </a:pPr>
            <a:r>
              <a:rPr lang="en-US" sz="2000" dirty="0"/>
              <a:t>Extensibility - Enable feature addition in future.</a:t>
            </a:r>
          </a:p>
          <a:p>
            <a:pPr lvl="1">
              <a:buFont typeface="Wingdings" panose="05000000000000000000" pitchFamily="2" charset="2"/>
              <a:buChar char="Ø"/>
            </a:pPr>
            <a:r>
              <a:rPr lang="en-US" sz="2000" dirty="0" smtClean="0"/>
              <a:t>Reliability- consistency of results.</a:t>
            </a:r>
          </a:p>
          <a:p>
            <a:pPr lvl="1">
              <a:buFont typeface="Wingdings" panose="05000000000000000000" pitchFamily="2" charset="2"/>
              <a:buChar char="Ø"/>
            </a:pPr>
            <a:r>
              <a:rPr lang="en-US" sz="2000" dirty="0" smtClean="0"/>
              <a:t>Usability-easy </a:t>
            </a:r>
            <a:r>
              <a:rPr lang="en-US" sz="2000" dirty="0"/>
              <a:t>to </a:t>
            </a:r>
            <a:r>
              <a:rPr lang="en-US" sz="2000" dirty="0" smtClean="0"/>
              <a:t>use. </a:t>
            </a:r>
            <a:endParaRPr lang="en-US" sz="2000"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2046855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Conceptual design</a:t>
            </a:r>
            <a:endParaRPr lang="en-US" sz="2800" dirty="0"/>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4" name="Rectangle 3"/>
          <p:cNvSpPr/>
          <p:nvPr/>
        </p:nvSpPr>
        <p:spPr>
          <a:xfrm rot="10800000" flipV="1">
            <a:off x="2765503" y="2598173"/>
            <a:ext cx="1248936" cy="490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a:t>
            </a:r>
            <a:endParaRPr lang="en-US" dirty="0"/>
          </a:p>
        </p:txBody>
      </p:sp>
      <p:sp>
        <p:nvSpPr>
          <p:cNvPr id="6" name="Rectangle 5"/>
          <p:cNvSpPr/>
          <p:nvPr/>
        </p:nvSpPr>
        <p:spPr>
          <a:xfrm>
            <a:off x="2765503" y="3345366"/>
            <a:ext cx="1248936" cy="379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7" name="Rectangle 6"/>
          <p:cNvSpPr/>
          <p:nvPr/>
        </p:nvSpPr>
        <p:spPr>
          <a:xfrm>
            <a:off x="2765503" y="4047804"/>
            <a:ext cx="1248936" cy="479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endParaRPr lang="en-US" dirty="0"/>
          </a:p>
        </p:txBody>
      </p:sp>
      <p:sp>
        <p:nvSpPr>
          <p:cNvPr id="8" name="Rectangle 7"/>
          <p:cNvSpPr/>
          <p:nvPr/>
        </p:nvSpPr>
        <p:spPr>
          <a:xfrm>
            <a:off x="2765503" y="4976042"/>
            <a:ext cx="12489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cxnSp>
        <p:nvCxnSpPr>
          <p:cNvPr id="14" name="Straight Arrow Connector 13"/>
          <p:cNvCxnSpPr>
            <a:stCxn id="4" idx="0"/>
            <a:endCxn id="6" idx="0"/>
          </p:cNvCxnSpPr>
          <p:nvPr/>
        </p:nvCxnSpPr>
        <p:spPr>
          <a:xfrm>
            <a:off x="3389971" y="2598173"/>
            <a:ext cx="0" cy="74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67668" y="3724507"/>
            <a:ext cx="0" cy="33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89610" y="4527306"/>
            <a:ext cx="44604" cy="44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257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design</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3345366" y="2262109"/>
            <a:ext cx="981307" cy="43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a:t>
            </a:r>
            <a:endParaRPr lang="en-US" dirty="0"/>
          </a:p>
        </p:txBody>
      </p:sp>
      <p:sp>
        <p:nvSpPr>
          <p:cNvPr id="7" name="Rectangle 6"/>
          <p:cNvSpPr/>
          <p:nvPr/>
        </p:nvSpPr>
        <p:spPr>
          <a:xfrm>
            <a:off x="3401121" y="2967524"/>
            <a:ext cx="869795" cy="40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8" name="Rectangle 7"/>
          <p:cNvSpPr/>
          <p:nvPr/>
        </p:nvSpPr>
        <p:spPr>
          <a:xfrm>
            <a:off x="3049857" y="3650478"/>
            <a:ext cx="1360447" cy="345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endParaRPr lang="en-US" dirty="0"/>
          </a:p>
        </p:txBody>
      </p:sp>
      <p:sp>
        <p:nvSpPr>
          <p:cNvPr id="11" name="Flowchart: Decision 10"/>
          <p:cNvSpPr/>
          <p:nvPr/>
        </p:nvSpPr>
        <p:spPr>
          <a:xfrm>
            <a:off x="3713356" y="4360127"/>
            <a:ext cx="412595" cy="5018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18010" y="5051502"/>
            <a:ext cx="1115122" cy="479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cancer</a:t>
            </a:r>
            <a:endParaRPr lang="en-US" dirty="0"/>
          </a:p>
        </p:txBody>
      </p:sp>
      <p:sp>
        <p:nvSpPr>
          <p:cNvPr id="14" name="Rectangle 13"/>
          <p:cNvSpPr/>
          <p:nvPr/>
        </p:nvSpPr>
        <p:spPr>
          <a:xfrm>
            <a:off x="5151862" y="5051502"/>
            <a:ext cx="1416205" cy="479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Cancer present</a:t>
            </a:r>
            <a:endParaRPr lang="en-US" dirty="0"/>
          </a:p>
        </p:txBody>
      </p:sp>
      <p:cxnSp>
        <p:nvCxnSpPr>
          <p:cNvPr id="16" name="Straight Arrow Connector 15"/>
          <p:cNvCxnSpPr>
            <a:stCxn id="4" idx="2"/>
            <a:endCxn id="7" idx="0"/>
          </p:cNvCxnSpPr>
          <p:nvPr/>
        </p:nvCxnSpPr>
        <p:spPr>
          <a:xfrm flipH="1">
            <a:off x="3836019" y="2697006"/>
            <a:ext cx="1" cy="27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14077" y="3400125"/>
            <a:ext cx="0" cy="250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4125951" y="4634921"/>
            <a:ext cx="914400" cy="914400"/>
          </a:xfrm>
          <a:prstGeom prst="bentConnector3">
            <a:avLst>
              <a:gd name="adj1" fmla="val 146342"/>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2" idx="0"/>
          </p:cNvCxnSpPr>
          <p:nvPr/>
        </p:nvCxnSpPr>
        <p:spPr>
          <a:xfrm rot="10800000" flipV="1">
            <a:off x="2475572" y="4611028"/>
            <a:ext cx="1237789" cy="440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902927" y="3985174"/>
            <a:ext cx="11150" cy="6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2"/>
            <a:endCxn id="8" idx="2"/>
          </p:cNvCxnSpPr>
          <p:nvPr/>
        </p:nvCxnSpPr>
        <p:spPr>
          <a:xfrm>
            <a:off x="3730081" y="399616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2"/>
            <a:endCxn id="8" idx="2"/>
          </p:cNvCxnSpPr>
          <p:nvPr/>
        </p:nvCxnSpPr>
        <p:spPr>
          <a:xfrm>
            <a:off x="3730081" y="399616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875046" y="3992137"/>
            <a:ext cx="27881" cy="36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74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System design implementation</a:t>
            </a:r>
            <a:endParaRPr lang="en-US" sz="2800" dirty="0"/>
          </a:p>
        </p:txBody>
      </p:sp>
      <p:sp>
        <p:nvSpPr>
          <p:cNvPr id="3" name="Content Placeholder 2"/>
          <p:cNvSpPr>
            <a:spLocks noGrp="1"/>
          </p:cNvSpPr>
          <p:nvPr>
            <p:ph idx="1"/>
          </p:nvPr>
        </p:nvSpPr>
        <p:spPr/>
        <p:txBody>
          <a:bodyPr>
            <a:normAutofit fontScale="55000" lnSpcReduction="20000"/>
          </a:bodyPr>
          <a:lstStyle/>
          <a:p>
            <a:pPr marL="0" indent="0">
              <a:buNone/>
            </a:pPr>
            <a:r>
              <a:rPr lang="en-US" sz="3800" dirty="0" smtClean="0"/>
              <a:t>Development environment</a:t>
            </a:r>
          </a:p>
          <a:p>
            <a:pPr>
              <a:buFont typeface="Wingdings" panose="05000000000000000000" pitchFamily="2" charset="2"/>
              <a:buChar char="Ø"/>
            </a:pPr>
            <a:r>
              <a:rPr lang="en-US" sz="2900" dirty="0" smtClean="0"/>
              <a:t>Hardware requirements</a:t>
            </a:r>
          </a:p>
          <a:p>
            <a:pPr>
              <a:buNone/>
            </a:pPr>
            <a:r>
              <a:rPr lang="en-US" sz="2900" dirty="0" smtClean="0"/>
              <a:t>       </a:t>
            </a:r>
            <a:r>
              <a:rPr lang="en-US" sz="2900" dirty="0"/>
              <a:t>Laptop with the following specifications:</a:t>
            </a:r>
            <a:endParaRPr lang="en-IN"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                 Corei5 processor</a:t>
            </a:r>
            <a:endParaRPr lang="en-IN"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                  </a:t>
            </a:r>
            <a:r>
              <a:rPr lang="en-US" sz="2900" dirty="0"/>
              <a:t>4GB RAM</a:t>
            </a:r>
            <a:endParaRPr lang="en-US"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                  </a:t>
            </a:r>
            <a:r>
              <a:rPr lang="en-US" sz="2900" dirty="0"/>
              <a:t>500GB hard disk</a:t>
            </a:r>
            <a:endParaRPr lang="en-IN" sz="2900" dirty="0">
              <a:latin typeface="Times New Roman" pitchFamily="18" charset="0"/>
              <a:cs typeface="Times New Roman" pitchFamily="18" charset="0"/>
            </a:endParaRPr>
          </a:p>
          <a:p>
            <a:pPr>
              <a:buFont typeface="Wingdings" panose="05000000000000000000" pitchFamily="2" charset="2"/>
              <a:buChar char="Ø"/>
            </a:pPr>
            <a:r>
              <a:rPr lang="en-US" sz="2900" dirty="0" smtClean="0"/>
              <a:t>Software requirements</a:t>
            </a:r>
          </a:p>
          <a:p>
            <a:pPr>
              <a:buNone/>
            </a:pPr>
            <a:r>
              <a:rPr lang="en-US" sz="2900" dirty="0"/>
              <a:t> </a:t>
            </a:r>
            <a:r>
              <a:rPr lang="en-US" sz="2900" dirty="0" smtClean="0"/>
              <a:t>      </a:t>
            </a:r>
            <a:r>
              <a:rPr lang="en-US" sz="2900" dirty="0"/>
              <a:t>Python data science software stack:</a:t>
            </a:r>
          </a:p>
          <a:p>
            <a:pPr>
              <a:buNone/>
            </a:pPr>
            <a:r>
              <a:rPr lang="en-US" sz="2900" dirty="0"/>
              <a:t>	</a:t>
            </a:r>
            <a:r>
              <a:rPr lang="en-US" sz="2900" dirty="0" smtClean="0"/>
              <a:t>            -</a:t>
            </a:r>
            <a:r>
              <a:rPr lang="en-US" sz="2900" dirty="0" err="1"/>
              <a:t>Numpy</a:t>
            </a:r>
            <a:r>
              <a:rPr lang="en-US" sz="2900" dirty="0"/>
              <a:t> </a:t>
            </a:r>
            <a:r>
              <a:rPr lang="en-US" sz="2900" dirty="0" smtClean="0"/>
              <a:t>- </a:t>
            </a:r>
            <a:r>
              <a:rPr lang="en-US" sz="2900" dirty="0"/>
              <a:t>for manipulation of arrays and data</a:t>
            </a:r>
          </a:p>
          <a:p>
            <a:pPr>
              <a:buNone/>
            </a:pPr>
            <a:r>
              <a:rPr lang="en-US" sz="2900" dirty="0"/>
              <a:t>	</a:t>
            </a:r>
            <a:r>
              <a:rPr lang="en-US" sz="2900" dirty="0" smtClean="0"/>
              <a:t>            - </a:t>
            </a:r>
            <a:r>
              <a:rPr lang="en-US" sz="2900" dirty="0"/>
              <a:t>Pandas - Used to read the dataset</a:t>
            </a:r>
          </a:p>
          <a:p>
            <a:pPr>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a:t>
            </a:r>
            <a:r>
              <a:rPr lang="en-US" sz="2900" dirty="0" err="1">
                <a:latin typeface="Times New Roman" pitchFamily="18" charset="0"/>
                <a:cs typeface="Times New Roman" pitchFamily="18" charset="0"/>
              </a:rPr>
              <a:t>Tensorflow</a:t>
            </a:r>
            <a:endParaRPr lang="en-US" sz="2900"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57813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Continuation...</a:t>
            </a:r>
            <a:endParaRPr lang="en-US" sz="2800" dirty="0"/>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000" dirty="0">
                <a:latin typeface="Times New Roman" pitchFamily="18" charset="0"/>
                <a:cs typeface="Times New Roman" pitchFamily="18" charset="0"/>
              </a:rPr>
              <a:t>Keras</a:t>
            </a:r>
          </a:p>
          <a:p>
            <a:pPr>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Operating System     : Windows</a:t>
            </a:r>
            <a:endParaRPr lang="en-IN"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-IDE                           : </a:t>
            </a:r>
            <a:r>
              <a:rPr lang="en-US" sz="2000" dirty="0" err="1" smtClean="0">
                <a:latin typeface="Times New Roman" pitchFamily="18" charset="0"/>
                <a:cs typeface="Times New Roman" pitchFamily="18" charset="0"/>
              </a:rPr>
              <a:t>Pycharm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6582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Development process design</a:t>
            </a:r>
            <a:endParaRPr lang="en-US" sz="2800" dirty="0"/>
          </a:p>
        </p:txBody>
      </p:sp>
      <p:sp>
        <p:nvSpPr>
          <p:cNvPr id="3" name="Content Placeholder 2"/>
          <p:cNvSpPr>
            <a:spLocks noGrp="1"/>
          </p:cNvSpPr>
          <p:nvPr>
            <p:ph idx="1"/>
          </p:nvPr>
        </p:nvSpPr>
        <p:spPr>
          <a:xfrm>
            <a:off x="811149" y="1930400"/>
            <a:ext cx="8596668" cy="3880773"/>
          </a:xfrm>
        </p:spPr>
        <p:txBody>
          <a:bodyPr/>
          <a:lstStyle/>
          <a:p>
            <a:pPr marL="0" indent="0">
              <a:buNone/>
            </a:pPr>
            <a:r>
              <a:rPr lang="en-US" sz="2000" dirty="0"/>
              <a:t>Agile process is fast becoming the preferred way to manage projects. It anticipates change and allows for much more flexibility than traditional methods.</a:t>
            </a:r>
          </a:p>
          <a:p>
            <a:pPr marL="0" indent="0">
              <a:buNone/>
            </a:pPr>
            <a:endParaRPr lang="en-US" dirty="0"/>
          </a:p>
        </p:txBody>
      </p:sp>
    </p:spTree>
    <p:extLst>
      <p:ext uri="{BB962C8B-B14F-4D97-AF65-F5344CB8AC3E}">
        <p14:creationId xmlns:p14="http://schemas.microsoft.com/office/powerpoint/2010/main" val="3457249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1106</TotalTime>
  <Words>390</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Times New Roman</vt:lpstr>
      <vt:lpstr>Wingdings</vt:lpstr>
      <vt:lpstr>Retrospect</vt:lpstr>
      <vt:lpstr> BREAST CANCER DETECTION</vt:lpstr>
      <vt:lpstr>Background</vt:lpstr>
      <vt:lpstr>Continuation...</vt:lpstr>
      <vt:lpstr>Requirements Analysis and Specifications</vt:lpstr>
      <vt:lpstr>Conceptual design</vt:lpstr>
      <vt:lpstr>Functional design</vt:lpstr>
      <vt:lpstr>System design implementation</vt:lpstr>
      <vt:lpstr>Continuation...</vt:lpstr>
      <vt:lpstr>Development process design</vt:lpstr>
      <vt:lpstr>Development schedule</vt:lpstr>
      <vt:lpstr>Development budget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dc:creator>
  <cp:lastModifiedBy>Joan</cp:lastModifiedBy>
  <cp:revision>56</cp:revision>
  <dcterms:created xsi:type="dcterms:W3CDTF">2020-02-09T18:40:33Z</dcterms:created>
  <dcterms:modified xsi:type="dcterms:W3CDTF">2020-09-19T08:22:44Z</dcterms:modified>
</cp:coreProperties>
</file>