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966CC-C24C-4C91-A2A6-74C92277C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EF5EBB-B797-43FF-9919-270F1824A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41730-10B1-497A-A903-621EF310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1D028-7FF1-4348-A192-0CDB43AA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F7B96-3566-4A44-A0E6-7FDF9102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6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77B4B-1600-4406-9F75-A942632E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C85826-06C3-4933-A80F-E579E815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95959-6D9F-43E4-A00F-C39CE295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81FD0-D5DF-4111-8B5D-7530B179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C224A-28D3-4B4C-8FDC-5ABC9408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2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A1B2E2-8CCB-4B70-84F4-B12319C6C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9A661-C4F4-47A8-A49D-4D26CB0B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11748-3EA9-4AF4-B0EA-93CC6078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84249-34C8-4F0E-86C9-2B136261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CA486-2585-4F45-A933-3678E5B7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7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B4210-71BB-4165-9B6E-299B1F38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FA728-4B9A-4962-8671-F62A96F0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22B4F-7656-4E42-93F1-358520E1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3C185-670A-4D2C-8768-D541849E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6BFD0-7353-43CA-8408-B243AA38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7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32DA9-DB6E-4F61-8A21-700B04B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5F6EA-0F9B-4E64-B44D-41D19B592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105F2-5E20-45AB-84F8-187BE504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BF489-3E33-4DC4-9F09-4249CD5D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A9CB1-A8EF-45AA-9C43-9D5EAC06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8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562D5-CB04-4C82-96BA-0F2041D4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29286-93B3-41C5-8DE3-5C0EC08E6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DFC48-5BED-42F2-B854-77528FE5F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A51FF-0432-4AE5-9C56-CF9D4CA3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3D231-EABB-435F-A13D-8C95E0BD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88AE6-404F-407C-B855-EA73AA18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3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3FC04-47B8-4DD1-BCC3-0FB68EC7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82EDD-76FD-43BE-9D59-F0064801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7C349-BDF6-40FC-9655-F6F6B301F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8FAE09-AA28-4755-BE6B-B35E6890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23AA01-B758-49E6-8270-62D8B0F20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E253E-8454-432D-945F-970D391B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DB5B99-6B74-4A13-A175-B8BB78E3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14FE32-D893-475E-870F-C8C3D158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8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00EB-A9FA-42C7-BABB-C4864F57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9461B1-113F-435A-A551-0B611FE0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62CAB-C4DA-4488-ACDB-07C79560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705F38-FA76-4FBF-9599-701042BF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0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CD39A-3A5C-4A2D-BE1D-EFFDD5EB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84CFD8-B7C4-440C-AD88-7B4B3995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127FC-27D7-46CD-86CF-574484FF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4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C2994-15DE-447C-817B-1F8D000B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A32CA-1155-414B-87C0-C52B199F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F9F5E-CE77-41D0-BCC0-85898E8DF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E33FA-84D3-477A-A177-6887A8D2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071FA8-076A-493C-A735-02CC1991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ABFFF-73F9-4E52-BB18-0FE8A123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3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B1A9F-4B10-45CF-A84B-F2E96AB5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99C335-C37F-44D4-A398-BD5DD5208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B080F0-0EFB-49F3-BF69-88E2466C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83476-C207-41A8-8DCF-F9056410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94846-2AD9-4497-845B-7A139526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57C11-0506-4E21-90E6-4C44F7E4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1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F24AA6-8AE2-46C6-8E58-AF46BC43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8B12B-D3C4-4A98-B72F-7C2099FE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34143-558C-4EDB-B6BA-3D49E827B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B521-1323-436C-BE16-ACC6B784E28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1F509-0D74-44E2-892D-A73D902A0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F2896-D6CE-4C12-91AF-D71B9281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8DD6-9914-4694-AAA0-335782F4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1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F3BEC-9B56-486A-B219-F6A1BBE1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5" y="43953"/>
            <a:ext cx="9692640" cy="919866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US" altLang="zh-CN" sz="3200" b="1" dirty="0"/>
              <a:t>EOF</a:t>
            </a:r>
            <a:r>
              <a:rPr lang="zh-CN" altLang="en-US" sz="3200" b="1" dirty="0"/>
              <a:t>是一个宏（</a:t>
            </a:r>
            <a:r>
              <a:rPr lang="en-US" altLang="zh-CN" sz="3200" b="1" dirty="0"/>
              <a:t>-1</a:t>
            </a:r>
            <a:r>
              <a:rPr lang="zh-CN" altLang="en-US" sz="3200" b="1" dirty="0"/>
              <a:t>），</a:t>
            </a:r>
            <a:r>
              <a:rPr lang="zh-CN" altLang="en-US" sz="3200" b="1" dirty="0">
                <a:solidFill>
                  <a:srgbClr val="FF0000"/>
                </a:solidFill>
              </a:rPr>
              <a:t>不是一个字符</a:t>
            </a:r>
            <a:r>
              <a:rPr lang="zh-CN" altLang="en-US" sz="3200" b="1" dirty="0"/>
              <a:t>，代表文件结束</a:t>
            </a:r>
            <a:br>
              <a:rPr lang="en-US" altLang="zh-CN" sz="3200" b="1" dirty="0"/>
            </a:br>
            <a:r>
              <a:rPr lang="zh-CN" altLang="en-US" sz="3200" b="1" dirty="0"/>
              <a:t>其定义在</a:t>
            </a:r>
            <a:r>
              <a:rPr lang="en-US" altLang="zh-CN" sz="3200" b="1" dirty="0" err="1"/>
              <a:t>stdio.h</a:t>
            </a:r>
            <a:r>
              <a:rPr lang="zh-CN" altLang="en-US" sz="3200" b="1" dirty="0"/>
              <a:t>中，</a:t>
            </a:r>
            <a:r>
              <a:rPr lang="en-US" altLang="zh-CN" sz="3200" b="1" dirty="0"/>
              <a:t>#define EOF </a:t>
            </a:r>
            <a:r>
              <a:rPr lang="en-US" altLang="zh-CN" sz="3200" b="1" dirty="0">
                <a:solidFill>
                  <a:srgbClr val="FF0000"/>
                </a:solidFill>
              </a:rPr>
              <a:t>-1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9037B6-436B-4753-949D-3ADDF01BDD90}"/>
              </a:ext>
            </a:extLst>
          </p:cNvPr>
          <p:cNvSpPr txBox="1"/>
          <p:nvPr/>
        </p:nvSpPr>
        <p:spPr>
          <a:xfrm>
            <a:off x="165867" y="952869"/>
            <a:ext cx="54464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FF0000"/>
                </a:highlight>
              </a:rPr>
              <a:t>例</a:t>
            </a:r>
            <a:r>
              <a:rPr lang="en-US" altLang="zh-CN" sz="2400" b="1" dirty="0">
                <a:highlight>
                  <a:srgbClr val="FF0000"/>
                </a:highlight>
              </a:rPr>
              <a:t>1</a:t>
            </a:r>
            <a:r>
              <a:rPr lang="zh-CN" altLang="en-US" sz="2400" b="1" dirty="0">
                <a:highlight>
                  <a:srgbClr val="FF0000"/>
                </a:highlight>
              </a:rPr>
              <a:t>：求</a:t>
            </a:r>
            <a:r>
              <a:rPr lang="en-US" altLang="zh-CN" sz="2400" b="1" dirty="0" err="1">
                <a:highlight>
                  <a:srgbClr val="FF0000"/>
                </a:highlight>
              </a:rPr>
              <a:t>a+b</a:t>
            </a:r>
            <a:r>
              <a:rPr lang="en-US" altLang="zh-CN" sz="2400" b="1" dirty="0">
                <a:highlight>
                  <a:srgbClr val="FF0000"/>
                </a:highlight>
              </a:rPr>
              <a:t>,</a:t>
            </a:r>
            <a:r>
              <a:rPr lang="zh-CN" altLang="en-US" sz="2400" b="1" dirty="0">
                <a:highlight>
                  <a:srgbClr val="FF0000"/>
                </a:highlight>
              </a:rPr>
              <a:t> 测试数据可能有多组，直到文件尾</a:t>
            </a:r>
            <a:r>
              <a:rPr lang="en-US" altLang="zh-CN" sz="2400" b="1" dirty="0">
                <a:highlight>
                  <a:srgbClr val="FF0000"/>
                </a:highlight>
              </a:rPr>
              <a:t>/</a:t>
            </a:r>
            <a:r>
              <a:rPr lang="zh-CN" altLang="en-US" sz="2400" b="1" dirty="0">
                <a:highlight>
                  <a:srgbClr val="FF0000"/>
                </a:highlight>
              </a:rPr>
              <a:t>文件结束。</a:t>
            </a:r>
            <a:endParaRPr lang="en-US" altLang="zh-CN" sz="2400" b="1" dirty="0">
              <a:highlight>
                <a:srgbClr val="FF0000"/>
              </a:highlight>
            </a:endParaRPr>
          </a:p>
          <a:p>
            <a:r>
              <a:rPr lang="en-US" altLang="zh-CN" sz="2000" b="1" dirty="0"/>
              <a:t>#include </a:t>
            </a:r>
            <a:r>
              <a:rPr lang="en-US" altLang="zh-CN" sz="2000" b="1" dirty="0">
                <a:highlight>
                  <a:srgbClr val="FFFF00"/>
                </a:highlight>
              </a:rPr>
              <a:t>&lt;</a:t>
            </a:r>
            <a:r>
              <a:rPr lang="en-US" altLang="zh-CN" sz="2000" b="1" dirty="0" err="1">
                <a:highlight>
                  <a:srgbClr val="FFFF00"/>
                </a:highlight>
              </a:rPr>
              <a:t>stdio.h</a:t>
            </a:r>
            <a:r>
              <a:rPr lang="en-US" altLang="zh-CN" sz="2000" b="1" dirty="0">
                <a:highlight>
                  <a:srgbClr val="FFFF00"/>
                </a:highlight>
              </a:rPr>
              <a:t>&gt;</a:t>
            </a:r>
          </a:p>
          <a:p>
            <a:r>
              <a:rPr lang="en-US" altLang="zh-CN" sz="2000" b="1" dirty="0"/>
              <a:t>int main()</a:t>
            </a:r>
          </a:p>
          <a:p>
            <a:r>
              <a:rPr lang="en-US" altLang="zh-CN" sz="2000" b="1" dirty="0"/>
              <a:t>{  int </a:t>
            </a:r>
            <a:r>
              <a:rPr lang="en-US" altLang="zh-CN" sz="2000" b="1" dirty="0" err="1"/>
              <a:t>a,b</a:t>
            </a:r>
            <a:r>
              <a:rPr lang="en-US" altLang="zh-CN" sz="2000" b="1" dirty="0"/>
              <a:t>; int n;    </a:t>
            </a:r>
            <a:r>
              <a:rPr lang="en-US" altLang="zh-CN" sz="2400" b="1" dirty="0"/>
              <a:t>while(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highlight>
                  <a:srgbClr val="FFFF00"/>
                </a:highlight>
              </a:rPr>
              <a:t>n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</a:t>
            </a:r>
            <a:r>
              <a:rPr lang="en-US" altLang="zh-CN" sz="2400" b="1" dirty="0" err="1"/>
              <a:t>d%d</a:t>
            </a:r>
            <a:r>
              <a:rPr lang="en-US" altLang="zh-CN" sz="2400" b="1" dirty="0"/>
              <a:t>",&amp;</a:t>
            </a:r>
            <a:r>
              <a:rPr lang="en-US" altLang="zh-CN" sz="2400" b="1" dirty="0" err="1"/>
              <a:t>a,&amp;b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highlight>
                  <a:srgbClr val="FFFF00"/>
                </a:highlight>
              </a:rPr>
              <a:t>!=EOF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 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</a:t>
            </a:r>
            <a:r>
              <a:rPr lang="en-US" altLang="zh-CN" sz="2400" b="1" dirty="0" err="1"/>
              <a:t>a+b</a:t>
            </a:r>
            <a:r>
              <a:rPr lang="en-US" altLang="zh-CN" sz="2400" b="1" dirty="0"/>
              <a:t>=%d\n",</a:t>
            </a:r>
            <a:r>
              <a:rPr lang="en-US" altLang="zh-CN" sz="2400" b="1" dirty="0" err="1"/>
              <a:t>a+b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/>
              <a:t>    return 0;</a:t>
            </a:r>
          </a:p>
          <a:p>
            <a:r>
              <a:rPr lang="en-US" altLang="zh-CN" sz="2000" b="1" dirty="0"/>
              <a:t>}</a:t>
            </a:r>
          </a:p>
          <a:p>
            <a:r>
              <a:rPr lang="zh-CN" altLang="en-US" b="1" dirty="0"/>
              <a:t>或</a:t>
            </a:r>
            <a:endParaRPr lang="en-US" altLang="zh-CN" b="1" dirty="0"/>
          </a:p>
          <a:p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/>
              <a:t>int main()</a:t>
            </a:r>
          </a:p>
          <a:p>
            <a:r>
              <a:rPr lang="en-US" altLang="zh-CN" sz="2000" b="1" dirty="0"/>
              <a:t>{    int </a:t>
            </a:r>
            <a:r>
              <a:rPr lang="en-US" altLang="zh-CN" sz="2000" b="1" dirty="0" err="1"/>
              <a:t>a,b</a:t>
            </a:r>
            <a:r>
              <a:rPr lang="en-US" altLang="zh-CN" sz="2000" b="1" dirty="0"/>
              <a:t>;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    while(</a:t>
            </a:r>
            <a:r>
              <a:rPr lang="en-US" altLang="zh-CN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scanf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altLang="zh-CN" sz="2400" b="1" dirty="0">
                <a:highlight>
                  <a:srgbClr val="FFFF00"/>
                </a:highlight>
              </a:rPr>
              <a:t>"%</a:t>
            </a:r>
            <a:r>
              <a:rPr lang="en-US" altLang="zh-CN" sz="2400" b="1" dirty="0" err="1">
                <a:highlight>
                  <a:srgbClr val="FFFF00"/>
                </a:highlight>
              </a:rPr>
              <a:t>d%d</a:t>
            </a:r>
            <a:r>
              <a:rPr lang="en-US" altLang="zh-CN" sz="2400" b="1" dirty="0">
                <a:highlight>
                  <a:srgbClr val="FFFF00"/>
                </a:highlight>
              </a:rPr>
              <a:t>",&amp;</a:t>
            </a:r>
            <a:r>
              <a:rPr lang="en-US" altLang="zh-CN" sz="2400" b="1" dirty="0" err="1">
                <a:highlight>
                  <a:srgbClr val="FFFF00"/>
                </a:highlight>
              </a:rPr>
              <a:t>a,&amp;b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="1" dirty="0">
                <a:highlight>
                  <a:srgbClr val="FFFF00"/>
                </a:highlight>
              </a:rPr>
              <a:t>!=EOF)</a:t>
            </a:r>
          </a:p>
          <a:p>
            <a:r>
              <a:rPr lang="en-US" altLang="zh-CN" sz="2400" b="1" dirty="0"/>
              <a:t> 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</a:t>
            </a:r>
            <a:r>
              <a:rPr lang="en-US" altLang="zh-CN" sz="2400" b="1" dirty="0" err="1"/>
              <a:t>a+b</a:t>
            </a:r>
            <a:r>
              <a:rPr lang="en-US" altLang="zh-CN" sz="2400" b="1" dirty="0"/>
              <a:t>=%d\n",</a:t>
            </a:r>
            <a:r>
              <a:rPr lang="en-US" altLang="zh-CN" sz="2400" b="1" dirty="0" err="1"/>
              <a:t>a+b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/>
              <a:t>    return 0;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656CA6-9C0C-4B6E-8E2F-B057BDD59D67}"/>
              </a:ext>
            </a:extLst>
          </p:cNvPr>
          <p:cNvSpPr/>
          <p:nvPr/>
        </p:nvSpPr>
        <p:spPr>
          <a:xfrm>
            <a:off x="5612317" y="2065163"/>
            <a:ext cx="56106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运行界面：</a:t>
            </a:r>
            <a:endParaRPr lang="en-US" altLang="zh-CN" sz="2400" b="1" dirty="0"/>
          </a:p>
          <a:p>
            <a:r>
              <a:rPr lang="en-US" altLang="zh-CN" sz="2400" dirty="0"/>
              <a:t>1 2</a:t>
            </a:r>
          </a:p>
          <a:p>
            <a:r>
              <a:rPr lang="en-US" altLang="zh-CN" sz="2400" dirty="0" err="1"/>
              <a:t>a+b</a:t>
            </a:r>
            <a:r>
              <a:rPr lang="en-US" altLang="zh-CN" sz="2400" dirty="0"/>
              <a:t>=3</a:t>
            </a:r>
          </a:p>
          <a:p>
            <a:r>
              <a:rPr lang="en-US" altLang="zh-CN" sz="2400" dirty="0"/>
              <a:t>3 4</a:t>
            </a:r>
          </a:p>
          <a:p>
            <a:r>
              <a:rPr lang="en-US" altLang="zh-CN" sz="2400" dirty="0" err="1"/>
              <a:t>a+b</a:t>
            </a:r>
            <a:r>
              <a:rPr lang="en-US" altLang="zh-CN" sz="2400" dirty="0"/>
              <a:t>=7</a:t>
            </a:r>
          </a:p>
          <a:p>
            <a:r>
              <a:rPr lang="en-US" altLang="zh-CN" sz="2400" dirty="0"/>
              <a:t>5 6</a:t>
            </a:r>
          </a:p>
          <a:p>
            <a:r>
              <a:rPr lang="en-US" altLang="zh-CN" sz="2400" dirty="0" err="1"/>
              <a:t>a+b</a:t>
            </a:r>
            <a:r>
              <a:rPr lang="en-US" altLang="zh-CN" sz="2400" dirty="0"/>
              <a:t>=11</a:t>
            </a:r>
          </a:p>
          <a:p>
            <a:r>
              <a:rPr lang="en-US" altLang="zh-CN" sz="2400" dirty="0"/>
              <a:t>^Z</a:t>
            </a:r>
          </a:p>
          <a:p>
            <a:endParaRPr lang="en-US" altLang="zh-CN" sz="2400" dirty="0"/>
          </a:p>
          <a:p>
            <a:r>
              <a:rPr lang="en-US" altLang="zh-CN" sz="2400" dirty="0"/>
              <a:t>Process returned 0 (0x0)   execution time : 16.866 s</a:t>
            </a:r>
          </a:p>
          <a:p>
            <a:r>
              <a:rPr lang="en-US" altLang="zh-CN" sz="2400" dirty="0"/>
              <a:t>Press any key to continue.</a:t>
            </a:r>
            <a:endParaRPr lang="zh-CN" altLang="en-US" sz="2400" dirty="0"/>
          </a:p>
          <a:p>
            <a:endParaRPr lang="en-US" altLang="zh-CN" sz="2400" b="1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224A7BE4-33FE-4296-A86E-53FD84020700}"/>
              </a:ext>
            </a:extLst>
          </p:cNvPr>
          <p:cNvSpPr/>
          <p:nvPr/>
        </p:nvSpPr>
        <p:spPr>
          <a:xfrm>
            <a:off x="2612787" y="3864212"/>
            <a:ext cx="2633472" cy="1013830"/>
          </a:xfrm>
          <a:prstGeom prst="wedgeRoundRectCallout">
            <a:avLst>
              <a:gd name="adj1" fmla="val 21621"/>
              <a:gd name="adj2" fmla="val 907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scanf</a:t>
            </a:r>
            <a:r>
              <a:rPr lang="zh-CN" altLang="en-US" sz="3200" dirty="0"/>
              <a:t>函数的返回值</a:t>
            </a:r>
            <a:r>
              <a:rPr lang="en-US" altLang="zh-CN" sz="3200" dirty="0">
                <a:solidFill>
                  <a:srgbClr val="FF0000"/>
                </a:solidFill>
              </a:rPr>
              <a:t>!=</a:t>
            </a:r>
            <a:r>
              <a:rPr lang="en-US" altLang="zh-CN" sz="3200" dirty="0"/>
              <a:t>EOF</a:t>
            </a:r>
            <a:endParaRPr lang="zh-CN" altLang="en-US" sz="3200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EA18962-BBAB-439A-95C0-67F856EBEB5E}"/>
              </a:ext>
            </a:extLst>
          </p:cNvPr>
          <p:cNvSpPr/>
          <p:nvPr/>
        </p:nvSpPr>
        <p:spPr>
          <a:xfrm>
            <a:off x="3813625" y="1385893"/>
            <a:ext cx="5532120" cy="648070"/>
          </a:xfrm>
          <a:prstGeom prst="wedgeRoundRectCallout">
            <a:avLst>
              <a:gd name="adj1" fmla="val -33803"/>
              <a:gd name="adj2" fmla="val 1471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100" dirty="0"/>
              <a:t>n</a:t>
            </a:r>
            <a:r>
              <a:rPr lang="en-US" altLang="zh-CN" sz="3100" dirty="0">
                <a:solidFill>
                  <a:srgbClr val="FF0000"/>
                </a:solidFill>
              </a:rPr>
              <a:t>!=</a:t>
            </a:r>
            <a:r>
              <a:rPr lang="en-US" altLang="zh-CN" sz="3100" dirty="0"/>
              <a:t>EOF</a:t>
            </a:r>
            <a:r>
              <a:rPr lang="zh-CN" altLang="en-US" sz="3100" dirty="0"/>
              <a:t>，注意运算符的优先级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6646291-FFA0-49A7-A2DA-83F1D29ED082}"/>
              </a:ext>
            </a:extLst>
          </p:cNvPr>
          <p:cNvSpPr/>
          <p:nvPr/>
        </p:nvSpPr>
        <p:spPr>
          <a:xfrm>
            <a:off x="7339584" y="3627120"/>
            <a:ext cx="4401312" cy="1520952"/>
          </a:xfrm>
          <a:prstGeom prst="wedgeRoundRectCallout">
            <a:avLst>
              <a:gd name="adj1" fmla="val -76666"/>
              <a:gd name="adj2" fmla="val 36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Windows OS</a:t>
            </a:r>
            <a:r>
              <a:rPr lang="zh-CN" altLang="en-US" sz="3200" dirty="0"/>
              <a:t>下，</a:t>
            </a:r>
            <a:endParaRPr lang="en-US" altLang="zh-CN" sz="3200" dirty="0"/>
          </a:p>
          <a:p>
            <a:r>
              <a:rPr lang="zh-CN" altLang="en-US" sz="3200" dirty="0"/>
              <a:t>输入</a:t>
            </a:r>
            <a:r>
              <a:rPr lang="en-US" altLang="zh-CN" sz="3200" dirty="0" err="1"/>
              <a:t>ctrl+z</a:t>
            </a:r>
            <a:r>
              <a:rPr lang="zh-CN" altLang="en-US" sz="3200" dirty="0"/>
              <a:t>组合键，</a:t>
            </a:r>
            <a:endParaRPr lang="en-US" altLang="zh-CN" sz="3200" dirty="0"/>
          </a:p>
          <a:p>
            <a:r>
              <a:rPr lang="zh-CN" altLang="en-US" sz="3200" dirty="0"/>
              <a:t>表示输入结束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000ABE1-45E3-4197-9310-F835FB18FA68}"/>
              </a:ext>
            </a:extLst>
          </p:cNvPr>
          <p:cNvSpPr/>
          <p:nvPr/>
        </p:nvSpPr>
        <p:spPr>
          <a:xfrm>
            <a:off x="5651599" y="2487237"/>
            <a:ext cx="6306621" cy="648070"/>
          </a:xfrm>
          <a:prstGeom prst="wedgeRoundRectCallout">
            <a:avLst>
              <a:gd name="adj1" fmla="val -54986"/>
              <a:gd name="adj2" fmla="val 238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/>
              <a:t>注意：如果测试数据不确定有几组，不能用</a:t>
            </a:r>
            <a:r>
              <a:rPr lang="en-US" altLang="zh-CN" sz="2000" b="1" dirty="0" err="1"/>
              <a:t>getchar</a:t>
            </a:r>
            <a:r>
              <a:rPr lang="en-US" altLang="zh-CN" sz="2000" b="1" dirty="0"/>
              <a:t>()!=‘\n’</a:t>
            </a:r>
            <a:r>
              <a:rPr lang="zh-CN" altLang="en-US" sz="2000" b="1" dirty="0"/>
              <a:t>（或</a:t>
            </a:r>
            <a:r>
              <a:rPr lang="en-US" altLang="zh-CN" sz="2000" b="1" dirty="0"/>
              <a:t>’\r’</a:t>
            </a:r>
            <a:r>
              <a:rPr lang="zh-CN" altLang="en-US" sz="2000" b="1" dirty="0"/>
              <a:t>）作为</a:t>
            </a:r>
            <a:r>
              <a:rPr lang="zh-CN" altLang="en-US" sz="2000" b="1"/>
              <a:t>输入结束的判断</a:t>
            </a:r>
            <a:r>
              <a:rPr lang="zh-CN" altLang="en-US" sz="2000" b="1" dirty="0"/>
              <a:t>条件</a:t>
            </a:r>
          </a:p>
        </p:txBody>
      </p:sp>
    </p:spTree>
    <p:extLst>
      <p:ext uri="{BB962C8B-B14F-4D97-AF65-F5344CB8AC3E}">
        <p14:creationId xmlns:p14="http://schemas.microsoft.com/office/powerpoint/2010/main" val="26006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9037B6-436B-4753-949D-3ADDF01BDD90}"/>
              </a:ext>
            </a:extLst>
          </p:cNvPr>
          <p:cNvSpPr txBox="1"/>
          <p:nvPr/>
        </p:nvSpPr>
        <p:spPr>
          <a:xfrm>
            <a:off x="181254" y="842325"/>
            <a:ext cx="54464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b="1" dirty="0">
                <a:highlight>
                  <a:srgbClr val="FFFF00"/>
                </a:highlight>
              </a:rPr>
              <a:t>#include&lt;</a:t>
            </a:r>
            <a:r>
              <a:rPr lang="en-US" altLang="zh-CN" sz="2400" b="1" dirty="0" err="1">
                <a:highlight>
                  <a:srgbClr val="FFFF00"/>
                </a:highlight>
              </a:rPr>
              <a:t>string.h</a:t>
            </a:r>
            <a:r>
              <a:rPr lang="en-US" altLang="zh-CN" sz="2400" b="1" dirty="0">
                <a:highlight>
                  <a:srgbClr val="FFFF00"/>
                </a:highlight>
              </a:rPr>
              <a:t>&gt;</a:t>
            </a:r>
          </a:p>
          <a:p>
            <a:r>
              <a:rPr lang="en-US" altLang="zh-CN" sz="2400" b="1" dirty="0"/>
              <a:t>#include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r>
              <a:rPr lang="en-US" altLang="zh-CN" sz="2400" b="1" dirty="0"/>
              <a:t>int main()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    char s1[100],s2[100];</a:t>
            </a:r>
          </a:p>
          <a:p>
            <a:r>
              <a:rPr lang="en-US" altLang="zh-CN" sz="2400" b="1" dirty="0"/>
              <a:t>    while(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("%s%s",s1,s2)!=EOF)</a:t>
            </a:r>
          </a:p>
          <a:p>
            <a:r>
              <a:rPr lang="en-US" altLang="zh-CN" sz="2400" b="1" dirty="0"/>
              <a:t>    {</a:t>
            </a:r>
          </a:p>
          <a:p>
            <a:r>
              <a:rPr lang="en-US" altLang="zh-CN" sz="2400" b="1" dirty="0"/>
              <a:t>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字符串</a:t>
            </a:r>
            <a:r>
              <a:rPr lang="en-US" altLang="zh-CN" sz="1600" b="1" dirty="0"/>
              <a:t>s1</a:t>
            </a:r>
            <a:r>
              <a:rPr lang="zh-CN" altLang="en-US" sz="1600" b="1" dirty="0"/>
              <a:t>的长度为</a:t>
            </a:r>
            <a:r>
              <a:rPr lang="en-US" altLang="zh-CN" sz="1600" b="1" dirty="0"/>
              <a:t>:%d\n",</a:t>
            </a:r>
            <a:r>
              <a:rPr lang="en-US" altLang="zh-CN" sz="2400" b="1" dirty="0" err="1">
                <a:highlight>
                  <a:srgbClr val="FFFF00"/>
                </a:highlight>
              </a:rPr>
              <a:t>strlen</a:t>
            </a:r>
            <a:r>
              <a:rPr lang="en-US" altLang="zh-CN" sz="2400" b="1" dirty="0">
                <a:highlight>
                  <a:srgbClr val="FFFF00"/>
                </a:highlight>
              </a:rPr>
              <a:t>(</a:t>
            </a:r>
            <a:r>
              <a:rPr lang="en-US" altLang="zh-CN" sz="2400" b="1" dirty="0"/>
              <a:t>s1</a:t>
            </a:r>
            <a:r>
              <a:rPr lang="en-US" altLang="zh-CN" sz="2400" b="1" dirty="0">
                <a:highlight>
                  <a:srgbClr val="FFFF00"/>
                </a:highlight>
              </a:rPr>
              <a:t>)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/>
              <a:t>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字符串</a:t>
            </a:r>
            <a:r>
              <a:rPr lang="en-US" altLang="zh-CN" sz="1600" b="1" dirty="0"/>
              <a:t>s2</a:t>
            </a:r>
            <a:r>
              <a:rPr lang="zh-CN" altLang="en-US" sz="1600" b="1" dirty="0"/>
              <a:t>的长度为</a:t>
            </a:r>
            <a:r>
              <a:rPr lang="en-US" altLang="zh-CN" sz="1600" b="1" dirty="0"/>
              <a:t>:%d\n\n",</a:t>
            </a:r>
            <a:r>
              <a:rPr lang="en-US" altLang="zh-CN" sz="2400" b="1" dirty="0" err="1">
                <a:highlight>
                  <a:srgbClr val="FFFF00"/>
                </a:highlight>
              </a:rPr>
              <a:t>strlen</a:t>
            </a:r>
            <a:r>
              <a:rPr lang="en-US" altLang="zh-CN" sz="2400" b="1" dirty="0">
                <a:highlight>
                  <a:srgbClr val="FFFF00"/>
                </a:highlight>
              </a:rPr>
              <a:t>(</a:t>
            </a:r>
            <a:r>
              <a:rPr lang="en-US" altLang="zh-CN" sz="2400" b="1" dirty="0"/>
              <a:t>s2</a:t>
            </a:r>
            <a:r>
              <a:rPr lang="en-US" altLang="zh-CN" sz="2400" b="1" dirty="0">
                <a:highlight>
                  <a:srgbClr val="FFFF00"/>
                </a:highlight>
              </a:rPr>
              <a:t>)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/>
              <a:t>    }</a:t>
            </a:r>
          </a:p>
          <a:p>
            <a:r>
              <a:rPr lang="en-US" altLang="zh-CN" sz="2400" b="1" dirty="0"/>
              <a:t>    return 0;</a:t>
            </a:r>
          </a:p>
          <a:p>
            <a:r>
              <a:rPr lang="en-US" altLang="zh-CN" sz="2400" b="1" dirty="0"/>
              <a:t>}</a:t>
            </a:r>
          </a:p>
          <a:p>
            <a:endParaRPr lang="zh-CN" altLang="en-US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656CA6-9C0C-4B6E-8E2F-B057BDD59D67}"/>
              </a:ext>
            </a:extLst>
          </p:cNvPr>
          <p:cNvSpPr/>
          <p:nvPr/>
        </p:nvSpPr>
        <p:spPr>
          <a:xfrm>
            <a:off x="5658037" y="657658"/>
            <a:ext cx="56106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运行界面：</a:t>
            </a:r>
            <a:endParaRPr lang="en-US" altLang="zh-CN" sz="2400" b="1" dirty="0"/>
          </a:p>
          <a:p>
            <a:r>
              <a:rPr lang="en-US" altLang="zh-CN" sz="2400" b="1" dirty="0" err="1"/>
              <a:t>abc</a:t>
            </a:r>
            <a:endParaRPr lang="en-US" altLang="zh-CN" sz="2400" b="1" dirty="0"/>
          </a:p>
          <a:p>
            <a:r>
              <a:rPr lang="en-US" altLang="zh-CN" sz="2400" b="1" dirty="0" err="1"/>
              <a:t>cdef</a:t>
            </a:r>
            <a:endParaRPr lang="en-US" altLang="zh-CN" sz="2400" b="1" dirty="0"/>
          </a:p>
          <a:p>
            <a:r>
              <a:rPr lang="zh-CN" altLang="en-US" sz="2400" b="1" dirty="0"/>
              <a:t>字符串</a:t>
            </a:r>
            <a:r>
              <a:rPr lang="en-US" altLang="zh-CN" sz="2400" b="1" dirty="0"/>
              <a:t>s1</a:t>
            </a:r>
            <a:r>
              <a:rPr lang="zh-CN" altLang="en-US" sz="2400" b="1" dirty="0"/>
              <a:t>的长度为</a:t>
            </a:r>
            <a:r>
              <a:rPr lang="en-US" altLang="zh-CN" sz="2400" b="1" dirty="0"/>
              <a:t>:3</a:t>
            </a:r>
          </a:p>
          <a:p>
            <a:r>
              <a:rPr lang="zh-CN" altLang="en-US" sz="2400" b="1" dirty="0"/>
              <a:t>字符串</a:t>
            </a:r>
            <a:r>
              <a:rPr lang="en-US" altLang="zh-CN" sz="2400" b="1" dirty="0"/>
              <a:t>s2</a:t>
            </a:r>
            <a:r>
              <a:rPr lang="zh-CN" altLang="en-US" sz="2400" b="1" dirty="0"/>
              <a:t>的长度为</a:t>
            </a:r>
            <a:r>
              <a:rPr lang="en-US" altLang="zh-CN" sz="2400" b="1" dirty="0"/>
              <a:t>:4</a:t>
            </a:r>
          </a:p>
          <a:p>
            <a:endParaRPr lang="en-US" altLang="zh-CN" sz="2400" b="1" dirty="0"/>
          </a:p>
          <a:p>
            <a:r>
              <a:rPr lang="en-US" altLang="zh-CN" sz="2400" b="1" dirty="0" err="1"/>
              <a:t>aaaa</a:t>
            </a:r>
            <a:r>
              <a:rPr lang="en-US" altLang="zh-CN" sz="2400" b="1" dirty="0"/>
              <a:t> ff</a:t>
            </a:r>
          </a:p>
          <a:p>
            <a:r>
              <a:rPr lang="zh-CN" altLang="en-US" sz="2400" b="1" dirty="0"/>
              <a:t>字符串</a:t>
            </a:r>
            <a:r>
              <a:rPr lang="en-US" altLang="zh-CN" sz="2400" b="1" dirty="0"/>
              <a:t>s1</a:t>
            </a:r>
            <a:r>
              <a:rPr lang="zh-CN" altLang="en-US" sz="2400" b="1" dirty="0"/>
              <a:t>的长度为</a:t>
            </a:r>
            <a:r>
              <a:rPr lang="en-US" altLang="zh-CN" sz="2400" b="1" dirty="0"/>
              <a:t>:4</a:t>
            </a:r>
          </a:p>
          <a:p>
            <a:r>
              <a:rPr lang="zh-CN" altLang="en-US" sz="2400" b="1" dirty="0"/>
              <a:t>字符串</a:t>
            </a:r>
            <a:r>
              <a:rPr lang="en-US" altLang="zh-CN" sz="2400" b="1" dirty="0"/>
              <a:t>s2</a:t>
            </a:r>
            <a:r>
              <a:rPr lang="zh-CN" altLang="en-US" sz="2400" b="1" dirty="0"/>
              <a:t>的长度为</a:t>
            </a:r>
            <a:r>
              <a:rPr lang="en-US" altLang="zh-CN" sz="2400" b="1" dirty="0"/>
              <a:t>:2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highlight>
                  <a:srgbClr val="FFFF00"/>
                </a:highlight>
              </a:rPr>
              <a:t>^Z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Process returned 0 (0x0)   execution time : 20.538 s</a:t>
            </a:r>
          </a:p>
          <a:p>
            <a:r>
              <a:rPr lang="en-US" altLang="zh-CN" sz="2400" b="1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27032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9B5A9-C1F9-4209-A5AC-3C1096D1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CC76E2-4F97-4523-97C7-ADF2A947941E}"/>
              </a:ext>
            </a:extLst>
          </p:cNvPr>
          <p:cNvSpPr txBox="1"/>
          <p:nvPr/>
        </p:nvSpPr>
        <p:spPr>
          <a:xfrm>
            <a:off x="838200" y="1784412"/>
            <a:ext cx="368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每执行一次</a:t>
            </a:r>
            <a:r>
              <a:rPr lang="en-US" altLang="zh-CN" dirty="0" err="1"/>
              <a:t>scanf</a:t>
            </a:r>
            <a:r>
              <a:rPr lang="zh-CN" altLang="en-US" dirty="0"/>
              <a:t>都需要按下一个回车来判断是否继续输入。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不能用空格来分隔多组数据，必须用回车来分隔不同组的数据。</a:t>
            </a:r>
          </a:p>
        </p:txBody>
      </p:sp>
    </p:spTree>
    <p:extLst>
      <p:ext uri="{BB962C8B-B14F-4D97-AF65-F5344CB8AC3E}">
        <p14:creationId xmlns:p14="http://schemas.microsoft.com/office/powerpoint/2010/main" val="58943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420</Words>
  <Application>Microsoft Office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EOF是一个宏（-1），不是一个字符，代表文件结束 其定义在stdio.h中，#define EOF -1</vt:lpstr>
      <vt:lpstr>PowerPoint 演示文稿</vt:lpstr>
      <vt:lpstr>注意：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EOF    代表文件结束，值为-1</dc:title>
  <dc:creator>DENG</dc:creator>
  <cp:lastModifiedBy>DENG</cp:lastModifiedBy>
  <cp:revision>8</cp:revision>
  <dcterms:created xsi:type="dcterms:W3CDTF">2021-11-08T02:39:07Z</dcterms:created>
  <dcterms:modified xsi:type="dcterms:W3CDTF">2021-11-17T12:51:28Z</dcterms:modified>
</cp:coreProperties>
</file>