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3" r:id="rId15"/>
    <p:sldId id="274" r:id="rId16"/>
    <p:sldId id="276" r:id="rId17"/>
    <p:sldId id="277" r:id="rId18"/>
    <p:sldId id="278" r:id="rId19"/>
    <p:sldId id="279" r:id="rId20"/>
    <p:sldId id="281" r:id="rId21"/>
    <p:sldId id="2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sz="half" idx="14" hasCustomPrompt="1"/>
          </p:nvPr>
        </p:nvSpPr>
        <p:spPr>
          <a:xfrm>
            <a:off x="780919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5" hasCustomPrompt="1"/>
          </p:nvPr>
        </p:nvSpPr>
        <p:spPr>
          <a:xfrm>
            <a:off x="6281174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67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="" xmlns:a16="http://schemas.microsoft.com/office/drawing/2014/main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="" xmlns:a16="http://schemas.microsoft.com/office/drawing/2014/main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="" xmlns:a16="http://schemas.microsoft.com/office/drawing/2014/main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1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45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4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4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6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9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2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黑体" panose="02010609060101010101" pitchFamily="49" charset="-122"/>
              </a:rPr>
              <a:t>返回值优化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599777"/>
            <a:ext cx="4975719" cy="24006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class A {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friend A operator+(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A&amp;,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A&amp;);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public: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A(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a,int</a:t>
            </a:r>
            <a:r>
              <a:rPr lang="en-US" altLang="zh-CN" sz="2000" dirty="0">
                <a:latin typeface="Arial" panose="020B0604020202020204" pitchFamily="34" charset="0"/>
              </a:rPr>
              <a:t> b):x(a),y(b) {  }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private:   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x;   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y;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dirty="0" smtClean="0">
                <a:latin typeface="Arial" panose="020B0604020202020204" pitchFamily="34" charset="0"/>
              </a:rPr>
              <a:t>};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244" y="3116437"/>
            <a:ext cx="4975718" cy="332398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函数形式重载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operator+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A operator+(</a:t>
            </a:r>
            <a:r>
              <a:rPr lang="en-US" altLang="zh-CN" sz="2000" dirty="0" err="1"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</a:rPr>
              <a:t> A&amp; lhs, </a:t>
            </a:r>
            <a:r>
              <a:rPr lang="en-US" altLang="zh-CN" sz="2000" dirty="0" err="1"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</a:rPr>
              <a:t> A&amp; </a:t>
            </a:r>
            <a:r>
              <a:rPr lang="en-US" altLang="zh-CN" sz="2000" dirty="0" err="1">
                <a:latin typeface="Arial" panose="020B0604020202020204" pitchFamily="34" charset="0"/>
              </a:rPr>
              <a:t>rhs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{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      A     result(0,0);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latin typeface="Arial" panose="020B0604020202020204" pitchFamily="34" charset="0"/>
              </a:rPr>
              <a:t>result.x</a:t>
            </a:r>
            <a:r>
              <a:rPr lang="en-US" altLang="zh-CN" sz="2000" dirty="0"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</a:rPr>
              <a:t>lhs.x+rhs.x</a:t>
            </a:r>
            <a:r>
              <a:rPr lang="en-US" altLang="zh-CN" sz="20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latin typeface="Arial" panose="020B0604020202020204" pitchFamily="34" charset="0"/>
              </a:rPr>
              <a:t>result.y</a:t>
            </a:r>
            <a:r>
              <a:rPr lang="en-US" altLang="zh-CN" sz="2000" dirty="0"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</a:rPr>
              <a:t>lhs.y+rhs.y</a:t>
            </a:r>
            <a:r>
              <a:rPr lang="en-US" altLang="zh-CN" sz="20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return result;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文本框 31750"/>
          <p:cNvSpPr txBox="1"/>
          <p:nvPr/>
        </p:nvSpPr>
        <p:spPr>
          <a:xfrm>
            <a:off x="6687301" y="5147494"/>
            <a:ext cx="4491445" cy="4001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A(lhs.x+rhs.x,lhs.y+rhs.y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7" name="右箭头 6"/>
          <p:cNvSpPr/>
          <p:nvPr/>
        </p:nvSpPr>
        <p:spPr>
          <a:xfrm>
            <a:off x="4631488" y="4778430"/>
            <a:ext cx="2055813" cy="11382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用返回值优化</a:t>
            </a:r>
          </a:p>
        </p:txBody>
      </p:sp>
    </p:spTree>
    <p:extLst>
      <p:ext uri="{BB962C8B-B14F-4D97-AF65-F5344CB8AC3E}">
        <p14:creationId xmlns:p14="http://schemas.microsoft.com/office/powerpoint/2010/main" val="23753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黑体" panose="02010609060101010101" pitchFamily="49" charset="-122"/>
              </a:rPr>
              <a:t>成对重载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zh-CN" dirty="0">
                <a:sym typeface="黑体" panose="02010609060101010101" pitchFamily="49" charset="-122"/>
              </a:rPr>
              <a:t>如 </a:t>
            </a:r>
            <a:r>
              <a:rPr lang="en-US" altLang="zh-CN" dirty="0">
                <a:sym typeface="黑体" panose="02010609060101010101" pitchFamily="49" charset="-122"/>
              </a:rPr>
              <a:t>+ / += 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599777"/>
            <a:ext cx="5880058" cy="37856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class A 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friend A operator+(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A&amp;,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A&amp;);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A(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</a:rPr>
              <a:t>a,int</a:t>
            </a:r>
            <a:r>
              <a:rPr lang="en-US" altLang="zh-CN" sz="2000" b="1" dirty="0">
                <a:latin typeface="Arial" panose="020B0604020202020204" pitchFamily="34" charset="0"/>
              </a:rPr>
              <a:t> b):x(a),y(b) {  }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A&amp; operator+=(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A&amp;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rhs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) </a:t>
            </a: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   x += </a:t>
            </a:r>
            <a:r>
              <a:rPr lang="en-US" altLang="zh-CN" sz="2000" b="1" dirty="0" err="1">
                <a:latin typeface="Arial" panose="020B0604020202020204" pitchFamily="34" charset="0"/>
              </a:rPr>
              <a:t>rhs.x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   y +=</a:t>
            </a:r>
            <a:r>
              <a:rPr lang="en-US" altLang="zh-CN" sz="2000" b="1" dirty="0" err="1">
                <a:latin typeface="Arial" panose="020B0604020202020204" pitchFamily="34" charset="0"/>
              </a:rPr>
              <a:t>rhs.y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   return *this;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}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private:   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x;   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y</a:t>
            </a:r>
            <a:r>
              <a:rPr lang="en-US" altLang="zh-CN" sz="2000" b="1" dirty="0" smtClean="0">
                <a:latin typeface="Arial" panose="020B0604020202020204" pitchFamily="34" charset="0"/>
              </a:rPr>
              <a:t>;</a:t>
            </a:r>
            <a:br>
              <a:rPr lang="en-US" altLang="zh-CN" sz="2000" b="1" dirty="0" smtClean="0">
                <a:latin typeface="Arial" panose="020B0604020202020204" pitchFamily="34" charset="0"/>
              </a:rPr>
            </a:br>
            <a:r>
              <a:rPr lang="en-US" altLang="zh-CN" sz="2000" b="1" dirty="0" smtClean="0">
                <a:latin typeface="Arial" panose="020B060402020202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243" y="4578108"/>
            <a:ext cx="5880058" cy="19389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//</a:t>
            </a:r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自由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函数形式重载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operator+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A operator+(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A&amp; lhs, 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A&amp; </a:t>
            </a:r>
            <a:r>
              <a:rPr lang="en-US" altLang="zh-CN" sz="2000" b="1" dirty="0" err="1">
                <a:latin typeface="Arial" panose="020B0604020202020204" pitchFamily="34" charset="0"/>
              </a:rPr>
              <a:t>rhs</a:t>
            </a:r>
            <a:r>
              <a:rPr lang="en-US" altLang="zh-CN" sz="2000" b="1" dirty="0">
                <a:latin typeface="Arial" panose="020B0604020202020204" pitchFamily="34" charset="0"/>
              </a:rPr>
              <a:t>)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return A(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lhs.x+rhs.x,lhs.y+rhs.y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24584" y="1806076"/>
            <a:ext cx="4557820" cy="23083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适应用户的不同使用</a:t>
            </a:r>
            <a:r>
              <a:rPr lang="zh-CN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=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+= b;</a:t>
            </a:r>
            <a:endParaRPr lang="zh-CN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可以去掉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的声明</a:t>
            </a:r>
          </a:p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便于更改数据成员</a:t>
            </a:r>
          </a:p>
        </p:txBody>
      </p:sp>
    </p:spTree>
    <p:extLst>
      <p:ext uri="{BB962C8B-B14F-4D97-AF65-F5344CB8AC3E}">
        <p14:creationId xmlns:p14="http://schemas.microsoft.com/office/powerpoint/2010/main" val="19457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黑体" panose="02010609060101010101" pitchFamily="49" charset="-122"/>
              </a:rPr>
              <a:t>成对重载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zh-CN" dirty="0">
                <a:sym typeface="黑体" panose="02010609060101010101" pitchFamily="49" charset="-122"/>
              </a:rPr>
              <a:t>如 </a:t>
            </a:r>
            <a:r>
              <a:rPr lang="en-US" altLang="zh-CN" dirty="0">
                <a:sym typeface="黑体" panose="02010609060101010101" pitchFamily="49" charset="-122"/>
              </a:rPr>
              <a:t>+ / += 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599777"/>
            <a:ext cx="5321708" cy="37856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class A 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i="1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000" b="1" i="1" strike="sngStrik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i="1" strike="sngStrike" dirty="0">
                <a:solidFill>
                  <a:srgbClr val="00B0F0"/>
                </a:solidFill>
                <a:latin typeface="Arial" panose="020B0604020202020204" pitchFamily="34" charset="0"/>
              </a:rPr>
              <a:t>friend A operator+(</a:t>
            </a:r>
            <a:r>
              <a:rPr lang="en-US" altLang="zh-CN" sz="2000" b="1" i="1" strike="sngStrike" dirty="0" err="1">
                <a:solidFill>
                  <a:srgbClr val="00B0F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i="1" strike="sngStrike" dirty="0">
                <a:solidFill>
                  <a:srgbClr val="00B0F0"/>
                </a:solidFill>
                <a:latin typeface="Arial" panose="020B0604020202020204" pitchFamily="34" charset="0"/>
              </a:rPr>
              <a:t> A&amp;,</a:t>
            </a:r>
            <a:r>
              <a:rPr lang="en-US" altLang="zh-CN" sz="2000" b="1" i="1" strike="sngStrike" dirty="0" err="1">
                <a:solidFill>
                  <a:srgbClr val="00B0F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i="1" strike="sngStrike" dirty="0">
                <a:solidFill>
                  <a:srgbClr val="00B0F0"/>
                </a:solidFill>
                <a:latin typeface="Arial" panose="020B0604020202020204" pitchFamily="34" charset="0"/>
              </a:rPr>
              <a:t> A&amp;);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A(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</a:rPr>
              <a:t>a,int</a:t>
            </a:r>
            <a:r>
              <a:rPr lang="en-US" altLang="zh-CN" sz="2000" b="1" dirty="0">
                <a:latin typeface="Arial" panose="020B0604020202020204" pitchFamily="34" charset="0"/>
              </a:rPr>
              <a:t> b):x(a),y(b) {  }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A&amp; operator+=(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A&amp;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rhs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) </a:t>
            </a: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   x += </a:t>
            </a:r>
            <a:r>
              <a:rPr lang="en-US" altLang="zh-CN" sz="2000" b="1" dirty="0" err="1">
                <a:latin typeface="Arial" panose="020B0604020202020204" pitchFamily="34" charset="0"/>
              </a:rPr>
              <a:t>rhs.x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   y +=</a:t>
            </a:r>
            <a:r>
              <a:rPr lang="en-US" altLang="zh-CN" sz="2000" b="1" dirty="0" err="1">
                <a:latin typeface="Arial" panose="020B0604020202020204" pitchFamily="34" charset="0"/>
              </a:rPr>
              <a:t>rhs.y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   return *this;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}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private:   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x;   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y</a:t>
            </a:r>
            <a:r>
              <a:rPr lang="en-US" altLang="zh-CN" sz="2000" b="1" dirty="0" smtClean="0">
                <a:latin typeface="Arial" panose="020B0604020202020204" pitchFamily="34" charset="0"/>
              </a:rPr>
              <a:t>;</a:t>
            </a:r>
            <a:br>
              <a:rPr lang="en-US" altLang="zh-CN" sz="2000" b="1" dirty="0" smtClean="0">
                <a:latin typeface="Arial" panose="020B0604020202020204" pitchFamily="34" charset="0"/>
              </a:rPr>
            </a:br>
            <a:r>
              <a:rPr lang="en-US" altLang="zh-CN" sz="2000" b="1" dirty="0" smtClean="0">
                <a:latin typeface="Arial" panose="020B060402020202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243" y="4578108"/>
            <a:ext cx="5321708" cy="178510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//</a:t>
            </a:r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自由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函数形式重载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operator+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A operator+(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A&amp; lhs, 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A&amp; </a:t>
            </a:r>
            <a:r>
              <a:rPr lang="en-US" altLang="zh-CN" sz="2000" b="1" dirty="0" err="1">
                <a:latin typeface="Arial" panose="020B0604020202020204" pitchFamily="34" charset="0"/>
              </a:rPr>
              <a:t>rhs</a:t>
            </a:r>
            <a:r>
              <a:rPr lang="en-US" altLang="zh-CN" sz="2000" b="1" dirty="0">
                <a:latin typeface="Arial" panose="020B0604020202020204" pitchFamily="34" charset="0"/>
              </a:rPr>
              <a:t>)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return A(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lhs.x+rhs.x,lhs.y+rhs.y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);</a:t>
            </a:r>
            <a:b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 smtClean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29168" y="1764887"/>
            <a:ext cx="4953236" cy="23083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适应用户的不同使用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 =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+= b;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可以去掉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</a:t>
            </a:r>
          </a:p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便于更改数据成员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29168" y="4565632"/>
            <a:ext cx="4953236" cy="178510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//</a:t>
            </a:r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自由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函数形式重载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operator+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A operator+(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A&amp; lhs, 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A&amp; </a:t>
            </a:r>
            <a:r>
              <a:rPr lang="en-US" altLang="zh-CN" sz="2000" b="1" dirty="0" err="1">
                <a:latin typeface="Arial" panose="020B0604020202020204" pitchFamily="34" charset="0"/>
              </a:rPr>
              <a:t>rhs</a:t>
            </a:r>
            <a:r>
              <a:rPr lang="en-US" altLang="zh-CN" sz="2000" b="1" dirty="0">
                <a:latin typeface="Arial" panose="020B0604020202020204" pitchFamily="34" charset="0"/>
              </a:rPr>
              <a:t>)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return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A(lhs)+=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rhs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  <a:b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 smtClean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947719" y="5066270"/>
            <a:ext cx="972065" cy="1112108"/>
          </a:xfrm>
          <a:prstGeom prst="right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黑体" panose="02010609060101010101" pitchFamily="49" charset="-122"/>
              </a:rPr>
              <a:t>成对重载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zh-CN" dirty="0">
                <a:sym typeface="黑体" panose="02010609060101010101" pitchFamily="49" charset="-122"/>
              </a:rPr>
              <a:t>如 </a:t>
            </a:r>
            <a:r>
              <a:rPr lang="en-US" altLang="zh-CN" dirty="0">
                <a:sym typeface="黑体" panose="02010609060101010101" pitchFamily="49" charset="-122"/>
              </a:rPr>
              <a:t>+ / += 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599777"/>
            <a:ext cx="5321708" cy="37856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class A 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000" b="1" strike="sngStrik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strike="sngStrike" dirty="0">
                <a:solidFill>
                  <a:srgbClr val="00B0F0"/>
                </a:solidFill>
                <a:latin typeface="Arial" panose="020B0604020202020204" pitchFamily="34" charset="0"/>
              </a:rPr>
              <a:t>friend A operator+(</a:t>
            </a:r>
            <a:r>
              <a:rPr lang="en-US" altLang="zh-CN" sz="2000" b="1" strike="sngStrike" dirty="0" err="1">
                <a:solidFill>
                  <a:srgbClr val="00B0F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strike="sngStrike" dirty="0">
                <a:solidFill>
                  <a:srgbClr val="00B0F0"/>
                </a:solidFill>
                <a:latin typeface="Arial" panose="020B0604020202020204" pitchFamily="34" charset="0"/>
              </a:rPr>
              <a:t> A&amp;,</a:t>
            </a:r>
            <a:r>
              <a:rPr lang="en-US" altLang="zh-CN" sz="2000" b="1" strike="sngStrike" dirty="0" err="1">
                <a:solidFill>
                  <a:srgbClr val="00B0F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strike="sngStrike" dirty="0">
                <a:solidFill>
                  <a:srgbClr val="00B0F0"/>
                </a:solidFill>
                <a:latin typeface="Arial" panose="020B0604020202020204" pitchFamily="34" charset="0"/>
              </a:rPr>
              <a:t> A&amp;);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A(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</a:rPr>
              <a:t>a,int</a:t>
            </a:r>
            <a:r>
              <a:rPr lang="en-US" altLang="zh-CN" sz="2000" b="1" dirty="0">
                <a:latin typeface="Arial" panose="020B0604020202020204" pitchFamily="34" charset="0"/>
              </a:rPr>
              <a:t> b):x(a),y(b) {  }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A&amp; operator+=(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A&amp;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rhs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) </a:t>
            </a: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            x +=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</a:rPr>
              <a:t>rhs.x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;</a:t>
            </a:r>
            <a:b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            y +=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</a:rPr>
              <a:t>rhs.y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;</a:t>
            </a:r>
            <a:r>
              <a:rPr lang="en-US" altLang="zh-CN" sz="2000" b="1" dirty="0">
                <a:latin typeface="Arial" panose="020B0604020202020204" pitchFamily="34" charset="0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   return *this;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}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private:   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x;   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y</a:t>
            </a:r>
            <a:r>
              <a:rPr lang="en-US" altLang="zh-CN" sz="2000" b="1" dirty="0" smtClean="0">
                <a:latin typeface="Arial" panose="020B0604020202020204" pitchFamily="34" charset="0"/>
              </a:rPr>
              <a:t>;</a:t>
            </a:r>
            <a:br>
              <a:rPr lang="en-US" altLang="zh-CN" sz="2000" b="1" dirty="0" smtClean="0">
                <a:latin typeface="Arial" panose="020B0604020202020204" pitchFamily="34" charset="0"/>
              </a:rPr>
            </a:br>
            <a:r>
              <a:rPr lang="en-US" altLang="zh-CN" sz="2000" b="1" dirty="0" smtClean="0">
                <a:latin typeface="Arial" panose="020B060402020202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243" y="4578108"/>
            <a:ext cx="5321708" cy="178510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//</a:t>
            </a:r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自由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函数形式重载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operator+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A operator+(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A&amp; lhs, 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A&amp; </a:t>
            </a:r>
            <a:r>
              <a:rPr lang="en-US" altLang="zh-CN" sz="2000" b="1" dirty="0" err="1">
                <a:latin typeface="Arial" panose="020B0604020202020204" pitchFamily="34" charset="0"/>
              </a:rPr>
              <a:t>rhs</a:t>
            </a:r>
            <a:r>
              <a:rPr lang="en-US" altLang="zh-CN" sz="2000" b="1" dirty="0">
                <a:latin typeface="Arial" panose="020B0604020202020204" pitchFamily="34" charset="0"/>
              </a:rPr>
              <a:t>)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return A(lhs)+=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rhs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 smtClean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96216" y="685730"/>
            <a:ext cx="4953236" cy="23083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适应用户的不同使用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 =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+= b;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可以去掉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的声明</a:t>
            </a:r>
          </a:p>
          <a:p>
            <a:pPr marL="342900" lvl="0" indent="-342900">
              <a:spcBef>
                <a:spcPct val="50000"/>
              </a:spcBef>
              <a:buFont typeface="宋体" panose="02010600030101010101" pitchFamily="2" charset="-122"/>
              <a:buAutoNum type="arabicPeriod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便于更改数据成员</a:t>
            </a:r>
          </a:p>
        </p:txBody>
      </p:sp>
      <p:sp>
        <p:nvSpPr>
          <p:cNvPr id="5" name="矩形 4"/>
          <p:cNvSpPr/>
          <p:nvPr/>
        </p:nvSpPr>
        <p:spPr>
          <a:xfrm>
            <a:off x="6730313" y="3456714"/>
            <a:ext cx="5019139" cy="7848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  <a:buFont typeface="宋体" panose="02010600030101010101" pitchFamily="2" charset="-122"/>
              <a:buNone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若需要增加 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数据成员时：</a:t>
            </a:r>
          </a:p>
          <a:p>
            <a:pPr lvl="0" indent="0">
              <a:spcBef>
                <a:spcPct val="50000"/>
              </a:spcBef>
              <a:buFont typeface="宋体" panose="02010600030101010101" pitchFamily="2" charset="-122"/>
              <a:buNone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只需要更改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棕色部分</a:t>
            </a:r>
          </a:p>
        </p:txBody>
      </p:sp>
      <p:sp>
        <p:nvSpPr>
          <p:cNvPr id="7" name="右箭头 6"/>
          <p:cNvSpPr/>
          <p:nvPr/>
        </p:nvSpPr>
        <p:spPr>
          <a:xfrm>
            <a:off x="4934465" y="3698789"/>
            <a:ext cx="1655805" cy="255373"/>
          </a:xfrm>
          <a:prstGeom prst="right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黑体" panose="02010609060101010101" pitchFamily="49" charset="-122"/>
              </a:rPr>
              <a:t>一元运算符重载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en-US" dirty="0">
                <a:sym typeface="黑体" panose="02010609060101010101" pitchFamily="49" charset="-122"/>
              </a:rPr>
              <a:t>例</a:t>
            </a:r>
            <a:r>
              <a:rPr lang="zh-CN" altLang="zh-CN" dirty="0">
                <a:sym typeface="黑体" panose="02010609060101010101" pitchFamily="49" charset="-122"/>
              </a:rPr>
              <a:t> </a:t>
            </a:r>
            <a:r>
              <a:rPr lang="en-US" altLang="zh-CN" dirty="0">
                <a:sym typeface="黑体" panose="02010609060101010101" pitchFamily="49" charset="-122"/>
              </a:rPr>
              <a:t>++ 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21091" y="1292202"/>
            <a:ext cx="4624120" cy="24006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b="1" dirty="0">
                <a:latin typeface="Arial" panose="020B0604020202020204" pitchFamily="34" charset="0"/>
              </a:rPr>
              <a:t>内置类型的前置</a:t>
            </a:r>
            <a:r>
              <a:rPr lang="en-US" altLang="zh-CN" sz="2000" b="1" dirty="0">
                <a:latin typeface="Arial" panose="020B0604020202020204" pitchFamily="34" charset="0"/>
              </a:rPr>
              <a:t>++</a:t>
            </a:r>
            <a:r>
              <a:rPr lang="zh-CN" altLang="en-US" sz="2000" b="1" dirty="0">
                <a:latin typeface="Arial" panose="020B0604020202020204" pitchFamily="34" charset="0"/>
              </a:rPr>
              <a:t>和后置</a:t>
            </a:r>
            <a:r>
              <a:rPr lang="en-US" altLang="zh-CN" sz="2000" b="1" dirty="0">
                <a:latin typeface="Arial" panose="020B0604020202020204" pitchFamily="34" charset="0"/>
              </a:rPr>
              <a:t>++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 err="1"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</a:rPr>
              <a:t>   a = 10;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++a  </a:t>
            </a:r>
            <a:r>
              <a:rPr lang="en-US" altLang="zh-CN" sz="2000" b="1" dirty="0" smtClean="0">
                <a:latin typeface="Arial" panose="020B0604020202020204" pitchFamily="34" charset="0"/>
              </a:rPr>
              <a:t>; a++;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b="1" dirty="0">
                <a:latin typeface="Arial" panose="020B0604020202020204" pitchFamily="34" charset="0"/>
              </a:rPr>
              <a:t>自定义类型的前置</a:t>
            </a:r>
            <a:r>
              <a:rPr lang="en-US" altLang="zh-CN" sz="2000" b="1" dirty="0">
                <a:latin typeface="Arial" panose="020B0604020202020204" pitchFamily="34" charset="0"/>
              </a:rPr>
              <a:t>++</a:t>
            </a:r>
            <a:r>
              <a:rPr lang="zh-CN" altLang="en-US" sz="2000" b="1" dirty="0">
                <a:latin typeface="Arial" panose="020B0604020202020204" pitchFamily="34" charset="0"/>
              </a:rPr>
              <a:t>和后置</a:t>
            </a:r>
            <a:r>
              <a:rPr lang="en-US" altLang="zh-CN" sz="2000" b="1" dirty="0">
                <a:latin typeface="Arial" panose="020B0604020202020204" pitchFamily="34" charset="0"/>
              </a:rPr>
              <a:t>++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A  </a:t>
            </a:r>
            <a:r>
              <a:rPr lang="en-US" altLang="zh-CN" sz="2000" b="1" dirty="0" err="1">
                <a:latin typeface="Arial" panose="020B0604020202020204" pitchFamily="34" charset="0"/>
              </a:rPr>
              <a:t>a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++a; &lt;==&gt;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a.operator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++()</a:t>
            </a:r>
            <a:r>
              <a:rPr lang="en-US" altLang="zh-CN" sz="2000" b="1" dirty="0">
                <a:latin typeface="Arial" panose="020B0604020202020204" pitchFamily="34" charset="0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a++;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&lt;==&gt;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a.operator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++(0)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4638" y="4372162"/>
            <a:ext cx="5321708" cy="178510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</a:rPr>
              <a:t>//</a:t>
            </a:r>
            <a:r>
              <a:rPr lang="zh-CN" altLang="en-US" sz="2000" b="1" dirty="0" smtClean="0">
                <a:latin typeface="Arial" panose="020B0604020202020204" pitchFamily="34" charset="0"/>
              </a:rPr>
              <a:t>重载自定义类型</a:t>
            </a:r>
            <a:r>
              <a:rPr lang="en-US" altLang="zh-CN" sz="2000" b="1" dirty="0" smtClean="0">
                <a:latin typeface="Arial" panose="020B0604020202020204" pitchFamily="34" charset="0"/>
              </a:rPr>
              <a:t>A</a:t>
            </a:r>
            <a:r>
              <a:rPr lang="zh-CN" altLang="en-US" sz="2000" b="1" dirty="0" smtClean="0">
                <a:latin typeface="Arial" panose="020B0604020202020204" pitchFamily="34" charset="0"/>
              </a:rPr>
              <a:t>的运算符</a:t>
            </a:r>
            <a:r>
              <a:rPr lang="en-US" altLang="zh-CN" sz="2000" b="1" dirty="0" smtClean="0">
                <a:latin typeface="Arial" panose="020B0604020202020204" pitchFamily="34" charset="0"/>
              </a:rPr>
              <a:t>++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A&amp; A::operator++(     ){  …  }  //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前置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++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A    A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::operator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++(int){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…  }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后置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++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0" indent="0">
              <a:spcBef>
                <a:spcPct val="50000"/>
              </a:spcBef>
            </a:pP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6068026" y="1396078"/>
            <a:ext cx="1576388" cy="50783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50000"/>
              </a:spcBef>
              <a:buFont typeface="宋体" panose="02010600030101010101" pitchFamily="2" charset="-122"/>
              <a:buNone/>
            </a:pP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 a =10 ; </a:t>
            </a:r>
            <a:b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++a;</a:t>
            </a:r>
            <a:endParaRPr lang="en-US" altLang="zh-CN" sz="2400" b="1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8629049" y="2140946"/>
            <a:ext cx="2763837" cy="9233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50000"/>
              </a:spcBef>
              <a:buFont typeface="宋体" panose="02010600030101010101" pitchFamily="2" charset="-122"/>
              <a:buNone/>
            </a:pPr>
            <a:r>
              <a:rPr lang="en-US" altLang="zh-CN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 =10 ; </a:t>
            </a:r>
            <a:b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temp=a;</a:t>
            </a:r>
            <a:b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+=1;</a:t>
            </a:r>
            <a:r>
              <a:rPr lang="zh-CN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zh-CN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return temp;</a:t>
            </a:r>
            <a:endParaRPr lang="en-US" altLang="zh-CN" b="1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6079524" y="2348289"/>
            <a:ext cx="1574800" cy="50783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50000"/>
              </a:spcBef>
              <a:buFont typeface="宋体" panose="02010600030101010101" pitchFamily="2" charset="-122"/>
              <a:buNone/>
            </a:pP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 a =10 ; </a:t>
            </a:r>
            <a:b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a++;</a:t>
            </a:r>
            <a:endParaRPr lang="en-US" altLang="zh-CN" sz="2400" b="1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8629049" y="1292202"/>
            <a:ext cx="2762250" cy="71558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50000"/>
              </a:spcBef>
              <a:buFont typeface="宋体" panose="02010600030101010101" pitchFamily="2" charset="-122"/>
              <a:buNone/>
            </a:pP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 a =10 ; </a:t>
            </a:r>
            <a:b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a+=1;</a:t>
            </a:r>
            <a:r>
              <a:rPr lang="zh-CN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zh-CN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return a;</a:t>
            </a:r>
            <a:endParaRPr lang="en-US" altLang="zh-CN" b="1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左右箭头 13"/>
          <p:cNvSpPr/>
          <p:nvPr/>
        </p:nvSpPr>
        <p:spPr>
          <a:xfrm>
            <a:off x="7744811" y="1442824"/>
            <a:ext cx="782638" cy="41433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7746399" y="2395035"/>
            <a:ext cx="781050" cy="41433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3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黑体" panose="02010609060101010101" pitchFamily="49" charset="-122"/>
              </a:rPr>
              <a:t>一元运算符重载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en-US" dirty="0" smtClean="0">
                <a:sym typeface="黑体" panose="02010609060101010101" pitchFamily="49" charset="-122"/>
              </a:rPr>
              <a:t>例</a:t>
            </a:r>
            <a:r>
              <a:rPr lang="en-US" altLang="zh-CN" dirty="0" smtClean="0">
                <a:sym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1211" y="639133"/>
            <a:ext cx="5437713" cy="59400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class A</a:t>
            </a:r>
            <a:r>
              <a:rPr lang="en-US" altLang="zh-CN" sz="20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A(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a=0,int b=1):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(a),den(b) {    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A&amp; operator++() {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前置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++</a:t>
            </a:r>
            <a:b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+= den;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  return *this;	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}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A operator++(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 {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后置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++</a:t>
            </a:r>
            <a:b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A  temp(*this);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+= den;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return temp;  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void show( )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{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&lt;&lt;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&lt;&lt;”/”&lt;&lt;den&lt;&lt;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endl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; }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private:  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;//</a:t>
            </a:r>
            <a:r>
              <a:rPr lang="zh-CN" altLang="en-US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分子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en-US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      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den;  //</a:t>
            </a:r>
            <a:r>
              <a:rPr lang="zh-CN" altLang="en-US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分母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0141" y="1023854"/>
            <a:ext cx="5437713" cy="517064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main( ) 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{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A  a(1,3);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a.show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( );    //   1/3</a:t>
            </a:r>
          </a:p>
          <a:p>
            <a:pPr lvl="0" indent="0"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A b(a);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b.show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();   //   1/3</a:t>
            </a:r>
          </a:p>
          <a:p>
            <a:pPr lvl="0" indent="0"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b = ++a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//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编译成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b=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a.operator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++( );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a.show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();    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//   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4/3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b.show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();    //   4/3</a:t>
            </a:r>
          </a:p>
          <a:p>
            <a:pPr lvl="0" indent="0">
              <a:spcBef>
                <a:spcPct val="50000"/>
              </a:spcBef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b = a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++;      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编译成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a.operator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++(0);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a.show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();     //   7/3</a:t>
            </a:r>
            <a:b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b.show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();     //   4/3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return 0;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}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黑体" panose="02010609060101010101" pitchFamily="49" charset="-122"/>
              </a:rPr>
              <a:t>[ ]</a:t>
            </a:r>
            <a:r>
              <a:rPr lang="zh-CN" altLang="zh-CN" dirty="0">
                <a:sym typeface="黑体" panose="02010609060101010101" pitchFamily="49" charset="-122"/>
              </a:rPr>
              <a:t>运算符重载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en-US" dirty="0">
                <a:sym typeface="黑体" panose="02010609060101010101" pitchFamily="49" charset="-122"/>
              </a:rPr>
              <a:t>例</a:t>
            </a:r>
            <a:r>
              <a:rPr lang="zh-CN" altLang="zh-CN" dirty="0">
                <a:sym typeface="黑体" panose="02010609060101010101" pitchFamily="49" charset="-122"/>
              </a:rPr>
              <a:t> </a:t>
            </a:r>
            <a:r>
              <a:rPr lang="en-US" altLang="zh-CN" dirty="0">
                <a:sym typeface="黑体" panose="02010609060101010101" pitchFamily="49" charset="-122"/>
              </a:rPr>
              <a:t> )</a:t>
            </a:r>
            <a:endParaRPr lang="zh-CN" altLang="zh-CN" dirty="0">
              <a:sym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3189" y="1487631"/>
            <a:ext cx="4778011" cy="35394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class A</a:t>
            </a:r>
            <a:r>
              <a:rPr lang="en-US" altLang="zh-CN" sz="20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operator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[ ](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index)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{   return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nums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[index];  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</a:t>
            </a:r>
            <a:r>
              <a:rPr lang="en-US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&amp;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operator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[ ](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index) 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{   return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nums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[index];  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private:  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nums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[100];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74195" y="1210632"/>
            <a:ext cx="5437713" cy="409342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main( ) 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{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         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A     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a1;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const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A&amp;  a2 = a1;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for(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=0;i&lt;100;++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)   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      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a1[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] = 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for(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=0;i&lt;100;++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) {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       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cout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&lt;&lt;a1[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]&lt;&lt;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endl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</a:t>
            </a:r>
            <a:b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        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cout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&lt;&lt;a2[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]&lt;&lt;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endl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}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return 0;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}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黑体" panose="02010609060101010101" pitchFamily="49" charset="-122"/>
              </a:rPr>
              <a:t>( )</a:t>
            </a:r>
            <a:r>
              <a:rPr lang="zh-CN" altLang="zh-CN" dirty="0" smtClean="0">
                <a:sym typeface="黑体" panose="02010609060101010101" pitchFamily="49" charset="-122"/>
              </a:rPr>
              <a:t>运算符</a:t>
            </a:r>
            <a:r>
              <a:rPr lang="zh-CN" altLang="zh-CN" dirty="0">
                <a:sym typeface="黑体" panose="02010609060101010101" pitchFamily="49" charset="-122"/>
              </a:rPr>
              <a:t>重载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en-US" dirty="0" smtClean="0">
                <a:sym typeface="黑体" panose="02010609060101010101" pitchFamily="49" charset="-122"/>
              </a:rPr>
              <a:t>例</a:t>
            </a:r>
            <a:r>
              <a:rPr lang="en-US" altLang="zh-CN" dirty="0" smtClean="0">
                <a:sym typeface="黑体" panose="02010609060101010101" pitchFamily="49" charset="-122"/>
              </a:rPr>
              <a:t>)</a:t>
            </a:r>
            <a:endParaRPr lang="zh-CN" altLang="zh-CN" dirty="0">
              <a:sym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7243" y="935696"/>
            <a:ext cx="5593557" cy="16312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class A</a:t>
            </a:r>
            <a:r>
              <a:rPr lang="en-US" altLang="zh-CN" sz="20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public: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operator() ( )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{ return 999; 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operator()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a,int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b )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             { return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a+b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; }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76303" y="1215782"/>
            <a:ext cx="4552081" cy="286232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main( ) 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{</a:t>
            </a:r>
          </a:p>
          <a:p>
            <a:pPr lvl="0" indent="0"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</a:t>
            </a:r>
            <a:r>
              <a:rPr lang="en-US" altLang="en-US" sz="2000" b="1" dirty="0" err="1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cout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A()()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</a:t>
            </a:r>
            <a:r>
              <a:rPr lang="en-US" altLang="en-US" sz="2000" b="1" dirty="0" err="1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endl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         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//999 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err="1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cout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A()(10,30)&lt;&lt;</a:t>
            </a:r>
            <a:r>
              <a:rPr lang="en-US" altLang="en-US" sz="2000" b="1" dirty="0" err="1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endl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;//40 </a:t>
            </a:r>
          </a:p>
          <a:p>
            <a:pPr lvl="0" indent="0">
              <a:spcBef>
                <a:spcPct val="50000"/>
              </a:spcBef>
            </a:pP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B </a:t>
            </a:r>
            <a:r>
              <a:rPr lang="en-US" altLang="en-US" sz="2000" b="1" dirty="0" err="1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</a:t>
            </a:r>
            <a:b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err="1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cout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b( )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endl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          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//888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cout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b(10,30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)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&lt;&lt;</a:t>
            </a: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endl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  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//600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return 0;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}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7243" y="2809804"/>
            <a:ext cx="5585320" cy="16312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class B</a:t>
            </a:r>
            <a:r>
              <a:rPr lang="en-US" altLang="zh-CN" sz="20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public: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operator() (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{ return 888; 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operator() 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a,int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b )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             { return 2*a*b; }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210897" y="4799943"/>
            <a:ext cx="9767888" cy="13849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A/B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类中重载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operator(),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类对象就像调用函数。称这为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仿函数，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主要应用于模板库。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1z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表达式取代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仿函数。</a:t>
            </a:r>
          </a:p>
        </p:txBody>
      </p:sp>
    </p:spTree>
    <p:extLst>
      <p:ext uri="{BB962C8B-B14F-4D97-AF65-F5344CB8AC3E}">
        <p14:creationId xmlns:p14="http://schemas.microsoft.com/office/powerpoint/2010/main" val="3881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黑体" panose="02010609060101010101" pitchFamily="49" charset="-122"/>
              </a:rPr>
              <a:t>-&gt;</a:t>
            </a:r>
            <a:r>
              <a:rPr lang="zh-CN" altLang="zh-CN" dirty="0">
                <a:sym typeface="黑体" panose="02010609060101010101" pitchFamily="49" charset="-122"/>
              </a:rPr>
              <a:t>运算符重载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en-US" dirty="0" smtClean="0">
                <a:sym typeface="黑体" panose="02010609060101010101" pitchFamily="49" charset="-122"/>
              </a:rPr>
              <a:t>例</a:t>
            </a:r>
            <a:r>
              <a:rPr lang="en-US" altLang="zh-CN" dirty="0" smtClean="0">
                <a:sym typeface="黑体" panose="02010609060101010101" pitchFamily="49" charset="-122"/>
              </a:rPr>
              <a:t>)</a:t>
            </a:r>
            <a:endParaRPr lang="zh-CN" altLang="zh-CN" dirty="0">
              <a:sym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096" y="480659"/>
            <a:ext cx="4951005" cy="132343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class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A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void f( )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{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cout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&lt;&lt;”A::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f()”&lt;&lt;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endl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; }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76028" y="589237"/>
            <a:ext cx="5552554" cy="365025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en-US" sz="2000" b="1" dirty="0" err="1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main( ) 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{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  </a:t>
            </a:r>
            <a:r>
              <a:rPr lang="en-US" altLang="en-US" sz="2000" b="1" dirty="0" err="1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;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  b(&amp;a);</a:t>
            </a:r>
            <a:b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C  c(b);</a:t>
            </a:r>
          </a:p>
          <a:p>
            <a:pPr lvl="0" indent="0">
              <a:spcBef>
                <a:spcPct val="50000"/>
              </a:spcBef>
            </a:pP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b-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&gt;f( ); 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编译成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b.operator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-&gt;( ))-&gt;f( );</a:t>
            </a:r>
            <a:b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所以</a:t>
            </a:r>
            <a:r>
              <a:rPr lang="zh-CN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输出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A::f()</a:t>
            </a:r>
            <a:r>
              <a:rPr lang="en-US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c-&gt;f( ); </a:t>
            </a:r>
            <a:r>
              <a:rPr lang="en-US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编译成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(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c.operator</a:t>
            </a:r>
            <a:r>
              <a:rPr lang="en-US" altLang="zh-CN" sz="20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-&gt;() )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        .operator-</a:t>
            </a:r>
            <a:r>
              <a:rPr lang="en-US" altLang="zh-CN" sz="20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&gt;( ) )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-&gt;f( );</a:t>
            </a:r>
            <a:b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也输出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A::f( );</a:t>
            </a:r>
            <a:r>
              <a:rPr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      return 0;</a:t>
            </a:r>
            <a:b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}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6076028" y="4443380"/>
            <a:ext cx="5552554" cy="193899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规定，重载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-&gt;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时，必须满足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：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函数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operator-&gt;() </a:t>
            </a:r>
            <a:r>
              <a:rPr lang="zh-CN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返回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指针类型；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函数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operator-&gt;()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返回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自定义类型，且该类型中重载了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operator-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&gt;( ).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098" y="1899409"/>
            <a:ext cx="4951005" cy="224676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class B</a:t>
            </a:r>
            <a:r>
              <a:rPr lang="en-US" altLang="zh-CN" sz="2000" dirty="0" smtClean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public:  B(A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* p):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pa(p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)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 {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*   operator-&gt;( ) {   return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pa;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private:  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A  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*  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pa;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097" y="4147561"/>
            <a:ext cx="4951005" cy="24006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class C</a:t>
            </a:r>
            <a:r>
              <a:rPr lang="en-US" altLang="zh-CN" sz="2000" dirty="0" smtClean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public:   C(B &amp; bb):b(bb)   {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B&amp; operator-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&gt;( ) {   return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b; }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private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:  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B  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&amp;   b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黑体" panose="02010609060101010101" pitchFamily="49" charset="-122"/>
              </a:rPr>
              <a:t>定向输入输出运算符的重载</a:t>
            </a:r>
            <a:r>
              <a:rPr lang="en-US" altLang="zh-CN" dirty="0" smtClean="0">
                <a:sym typeface="黑体" panose="02010609060101010101" pitchFamily="49" charset="-122"/>
              </a:rPr>
              <a:t>(&gt;&gt;</a:t>
            </a:r>
            <a:r>
              <a:rPr lang="zh-CN" altLang="en-US" dirty="0" smtClean="0">
                <a:sym typeface="黑体" panose="02010609060101010101" pitchFamily="49" charset="-122"/>
              </a:rPr>
              <a:t>和</a:t>
            </a:r>
            <a:r>
              <a:rPr lang="en-US" altLang="zh-CN" dirty="0" smtClean="0">
                <a:sym typeface="黑体" panose="02010609060101010101" pitchFamily="49" charset="-122"/>
              </a:rPr>
              <a:t>&lt;&lt;)  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en-US" dirty="0">
                <a:sym typeface="黑体" panose="02010609060101010101" pitchFamily="49" charset="-122"/>
              </a:rPr>
              <a:t>例</a:t>
            </a:r>
            <a:r>
              <a:rPr lang="en-US" altLang="zh-CN" dirty="0">
                <a:sym typeface="黑体" panose="02010609060101010101" pitchFamily="49" charset="-122"/>
              </a:rPr>
              <a:t>)</a:t>
            </a:r>
            <a:endParaRPr lang="zh-CN" altLang="zh-CN" dirty="0">
              <a:sym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7243" y="750061"/>
            <a:ext cx="3524612" cy="563231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  <a:buClrTx/>
            </a:pP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class A</a:t>
            </a:r>
            <a:r>
              <a:rPr lang="en-US" altLang="zh-CN" sz="20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public: 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A(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n1,int n2)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 :a(n1),b(n2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){ }</a:t>
            </a:r>
          </a:p>
          <a:p>
            <a:pPr lvl="0" indent="0">
              <a:spcBef>
                <a:spcPct val="50000"/>
              </a:spcBef>
              <a:buClrTx/>
            </a:pP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  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getA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()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 { return a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;}</a:t>
            </a:r>
          </a:p>
          <a:p>
            <a:pPr lvl="0" indent="0">
              <a:spcBef>
                <a:spcPct val="50000"/>
              </a:spcBef>
              <a:buClrTx/>
            </a:pP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    void </a:t>
            </a:r>
            <a:r>
              <a:rPr lang="en-US" altLang="zh-CN" sz="2000" b="1" dirty="0" err="1" smtClean="0">
                <a:latin typeface="Arial" panose="020B0604020202020204" pitchFamily="34" charset="0"/>
                <a:sym typeface="黑体" panose="02010609060101010101" pitchFamily="49" charset="-122"/>
              </a:rPr>
              <a:t>setA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en-US" altLang="zh-CN" sz="2000" b="1" dirty="0" err="1" smtClean="0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n)</a:t>
            </a:r>
            <a:b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         { a = n;}</a:t>
            </a:r>
          </a:p>
          <a:p>
            <a:pPr lvl="0" indent="0">
              <a:spcBef>
                <a:spcPct val="50000"/>
              </a:spcBef>
              <a:buClrTx/>
            </a:pP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getB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()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{ return b;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</a:p>
          <a:p>
            <a:pPr lvl="0" indent="0">
              <a:spcBef>
                <a:spcPct val="50000"/>
              </a:spcBef>
              <a:buClrTx/>
            </a:pP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void </a:t>
            </a:r>
            <a:r>
              <a:rPr lang="en-US" altLang="zh-CN" sz="2000" b="1" dirty="0" err="1" smtClean="0">
                <a:latin typeface="Arial" panose="020B0604020202020204" pitchFamily="34" charset="0"/>
                <a:sym typeface="黑体" panose="02010609060101010101" pitchFamily="49" charset="-122"/>
              </a:rPr>
              <a:t>setB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en-US" altLang="zh-CN" sz="2000" b="1" dirty="0" err="1" smtClean="0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n)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 {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b 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= n;}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private: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a;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b;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55127" y="748170"/>
            <a:ext cx="7352146" cy="376841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pPr lvl="0" indent="0">
              <a:spcBef>
                <a:spcPct val="50000"/>
              </a:spcBef>
              <a:buClrTx/>
            </a:pP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ostream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&amp; </a:t>
            </a:r>
            <a:r>
              <a:rPr lang="en-US" altLang="zh-CN" sz="2000" b="1" dirty="0">
                <a:latin typeface="Arial" panose="020B0604020202020204" pitchFamily="34" charset="0"/>
              </a:rPr>
              <a:t>operator&lt;&lt;(</a:t>
            </a:r>
            <a:r>
              <a:rPr lang="en-US" altLang="zh-CN" sz="2000" b="1" dirty="0" err="1">
                <a:latin typeface="Arial" panose="020B0604020202020204" pitchFamily="34" charset="0"/>
              </a:rPr>
              <a:t>ostream</a:t>
            </a:r>
            <a:r>
              <a:rPr lang="en-US" altLang="zh-CN" sz="2000" b="1" dirty="0">
                <a:latin typeface="Arial" panose="020B0604020202020204" pitchFamily="34" charset="0"/>
              </a:rPr>
              <a:t>&amp; out, </a:t>
            </a:r>
            <a:r>
              <a:rPr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</a:rPr>
              <a:t>A &amp; a )  {</a:t>
            </a:r>
            <a:r>
              <a:rPr lang="en-US" altLang="zh-CN" sz="2000" b="1" dirty="0">
                <a:latin typeface="Arial" panose="020B0604020202020204" pitchFamily="34" charset="0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out&lt;&lt;</a:t>
            </a:r>
            <a:r>
              <a:rPr lang="en-US" altLang="zh-CN" sz="2000" b="1" dirty="0" err="1">
                <a:latin typeface="Arial" panose="020B0604020202020204" pitchFamily="34" charset="0"/>
              </a:rPr>
              <a:t>a.getA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 )&lt;&lt;</a:t>
            </a:r>
            <a:r>
              <a:rPr lang="en-US" altLang="zh-CN" sz="2000" b="1" dirty="0" err="1">
                <a:latin typeface="Arial" panose="020B0604020202020204" pitchFamily="34" charset="0"/>
              </a:rPr>
              <a:t>endl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out&lt;&lt;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a.getB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( )&lt;&lt;</a:t>
            </a:r>
            <a:r>
              <a:rPr lang="en-US" altLang="zh-CN" sz="2000" b="1" dirty="0" err="1">
                <a:latin typeface="Arial" panose="020B0604020202020204" pitchFamily="34" charset="0"/>
                <a:sym typeface="黑体" panose="02010609060101010101" pitchFamily="49" charset="-122"/>
              </a:rPr>
              <a:t>endl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         return out;</a:t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istream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&amp; </a:t>
            </a:r>
            <a:r>
              <a:rPr lang="en-US" altLang="zh-CN" sz="2000" b="1" dirty="0" smtClean="0">
                <a:latin typeface="Arial" panose="020B0604020202020204" pitchFamily="34" charset="0"/>
              </a:rPr>
              <a:t>operator&gt;&gt;(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istream</a:t>
            </a:r>
            <a:r>
              <a:rPr lang="en-US" altLang="zh-CN" sz="2000" b="1" dirty="0">
                <a:latin typeface="Arial" panose="020B0604020202020204" pitchFamily="34" charset="0"/>
              </a:rPr>
              <a:t>&amp; </a:t>
            </a:r>
            <a:r>
              <a:rPr lang="en-US" altLang="zh-CN" sz="2000" b="1" dirty="0" smtClean="0">
                <a:latin typeface="Arial" panose="020B0604020202020204" pitchFamily="34" charset="0"/>
              </a:rPr>
              <a:t>in, A&amp; 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aA</a:t>
            </a:r>
            <a:r>
              <a:rPr lang="en-US" altLang="zh-CN" sz="2000" b="1" dirty="0" smtClean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)  </a:t>
            </a:r>
            <a:r>
              <a:rPr lang="en-US" altLang="zh-CN" sz="2000" b="1" dirty="0" smtClean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</a:rPr>
              <a:t>        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b="1" dirty="0" smtClean="0">
                <a:latin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a,b</a:t>
            </a:r>
            <a:r>
              <a:rPr lang="en-US" altLang="zh-CN" sz="2000" b="1" dirty="0" smtClean="0">
                <a:latin typeface="Arial" panose="020B0604020202020204" pitchFamily="34" charset="0"/>
              </a:rPr>
              <a:t>;</a:t>
            </a:r>
            <a:r>
              <a:rPr lang="en-US" altLang="zh-CN" sz="2000" b="1" dirty="0">
                <a:latin typeface="Arial" panose="020B0604020202020204" pitchFamily="34" charset="0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</a:t>
            </a:r>
            <a:r>
              <a:rPr lang="en-US" altLang="zh-CN" sz="2000" b="1" dirty="0" smtClean="0">
                <a:latin typeface="Arial" panose="020B0604020202020204" pitchFamily="34" charset="0"/>
              </a:rPr>
              <a:t>in&gt;&gt;a&gt;&gt;b; </a:t>
            </a:r>
            <a:br>
              <a:rPr lang="en-US" altLang="zh-CN" sz="2000" b="1" dirty="0" smtClean="0">
                <a:latin typeface="Arial" panose="020B0604020202020204" pitchFamily="34" charset="0"/>
              </a:rPr>
            </a:br>
            <a:r>
              <a:rPr lang="en-US" altLang="zh-CN" sz="2000" b="1" dirty="0" smtClean="0">
                <a:latin typeface="Arial" panose="020B0604020202020204" pitchFamily="34" charset="0"/>
              </a:rPr>
              <a:t>         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aA.setA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(a); 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aA.setB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(b);</a:t>
            </a:r>
            <a:br>
              <a:rPr lang="en-US" altLang="zh-CN" sz="2000" b="1" dirty="0" smtClean="0">
                <a:latin typeface="Arial" panose="020B0604020202020204" pitchFamily="34" charset="0"/>
              </a:rPr>
            </a:br>
            <a:r>
              <a:rPr lang="en-US" altLang="zh-CN" sz="2000" b="1" dirty="0" smtClean="0">
                <a:latin typeface="Arial" panose="020B0604020202020204" pitchFamily="34" charset="0"/>
              </a:rPr>
              <a:t>         </a:t>
            </a:r>
            <a:r>
              <a:rPr lang="en-US" altLang="zh-CN" sz="20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return in;</a:t>
            </a: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lvl="0" indent="0">
              <a:spcBef>
                <a:spcPct val="50000"/>
              </a:spcBef>
              <a:buClrTx/>
            </a:pPr>
            <a:endParaRPr lang="en-US" altLang="zh-CN" sz="2000" b="1" dirty="0"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  <a:buClrTx/>
            </a:pP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655127" y="4608945"/>
            <a:ext cx="7352146" cy="181588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void </a:t>
            </a:r>
            <a:r>
              <a:rPr lang="en-US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main</a:t>
            </a:r>
            <a:r>
              <a:rPr lang="en-US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) {</a:t>
            </a:r>
            <a:endParaRPr lang="en-US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A a1</a:t>
            </a:r>
            <a:r>
              <a:rPr lang="en-US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, a2</a:t>
            </a:r>
            <a:r>
              <a:rPr lang="en-US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</a:p>
          <a:p>
            <a:pPr lvl="0" indent="0">
              <a:spcBef>
                <a:spcPct val="50000"/>
              </a:spcBef>
            </a:pPr>
            <a:r>
              <a:rPr lang="en-US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</a:t>
            </a:r>
            <a:r>
              <a:rPr lang="en-US" altLang="en-US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cin</a:t>
            </a:r>
            <a:r>
              <a:rPr lang="en-US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&gt;&gt;a1&gt;&gt;a2</a:t>
            </a:r>
            <a:r>
              <a:rPr lang="en-US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//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控制台输入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1 2 3 4 5 6 7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回车</a:t>
            </a:r>
            <a:endParaRPr lang="en-US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</a:t>
            </a:r>
            <a:r>
              <a:rPr lang="en-US" altLang="en-US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&lt;&lt;a1&lt;&lt;a2</a:t>
            </a:r>
            <a:r>
              <a:rPr lang="en-US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;//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则输出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1 2 3 4</a:t>
            </a:r>
            <a:endParaRPr lang="en-US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zh-CN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2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1464" y="738322"/>
            <a:ext cx="3175556" cy="813812"/>
          </a:xfrm>
        </p:spPr>
        <p:txBody>
          <a:bodyPr/>
          <a:lstStyle/>
          <a:p>
            <a:r>
              <a:rPr lang="zh-CN" altLang="en-US" dirty="0" smtClean="0"/>
              <a:t>运算符重载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17432" y="1735014"/>
            <a:ext cx="45719" cy="4473762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2603859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二元运算符重载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853469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运算符的重载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82724" y="3375042"/>
            <a:ext cx="2306979" cy="707826"/>
            <a:chOff x="2279324" y="2504103"/>
            <a:chExt cx="2034916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721048"/>
              <a:ext cx="1567391" cy="216662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成对重载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4131952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一元运算符重载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E4CAFD4-0A3E-4803-848C-50C356889851}"/>
              </a:ext>
            </a:extLst>
          </p:cNvPr>
          <p:cNvGrpSpPr/>
          <p:nvPr/>
        </p:nvGrpSpPr>
        <p:grpSpPr>
          <a:xfrm>
            <a:off x="2182725" y="4896615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="" xmlns:a16="http://schemas.microsoft.com/office/drawing/2014/main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="" xmlns:a16="http://schemas.microsoft.com/office/drawing/2014/main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重载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[ ],( ),-&gt;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和定向输入输出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5617114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运算符重载的方针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8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运算符重载的要求和方针</a:t>
            </a:r>
            <a:endParaRPr lang="zh-CN" altLang="zh-CN" dirty="0">
              <a:sym typeface="黑体" panose="02010609060101010101" pitchFamily="49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2483084" y="5350729"/>
            <a:ext cx="7352146" cy="707886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永远不要重载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&amp;&amp;, ||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保持内置类型的该操作符使用习惯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34314" y="852516"/>
          <a:ext cx="11049686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319"/>
                <a:gridCol w="3114367"/>
              </a:tblGrid>
              <a:tr h="312362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重载形式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所有的一元运算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符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操作数为自定义类型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成员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</a:t>
                      </a:r>
                      <a:r>
                        <a:rPr lang="zh-CN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建议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9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=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()  [ ]  -&gt;  -&gt;*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左操作数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操作数为自定义类型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)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必须是成员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+=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-=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*=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/=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^=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&amp;=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|=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%=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&gt;&gt;=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&lt;&lt;=</a:t>
                      </a:r>
                    </a:p>
                    <a:p>
                      <a:pPr>
                        <a:buNone/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左操作数是自定义类型，但右操作数的类型可以不一致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成员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</a:t>
                      </a:r>
                      <a:r>
                        <a:rPr lang="zh-CN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建议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所有其他二元运算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符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左操作数不一定是自定义类型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非成员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</a:t>
                      </a:r>
                      <a:r>
                        <a:rPr lang="zh-CN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建议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6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32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运算符重载的意义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en-US" dirty="0">
                <a:sym typeface="黑体" panose="02010609060101010101" pitchFamily="49" charset="-122"/>
              </a:rPr>
              <a:t>例</a:t>
            </a:r>
            <a:r>
              <a:rPr lang="en-US" altLang="zh-CN" dirty="0">
                <a:sym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0356" y="816848"/>
            <a:ext cx="3904800" cy="22630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80000"/>
              </a:lnSpc>
              <a:buNone/>
            </a:pPr>
            <a:r>
              <a:rPr lang="en-US" altLang="zh-CN" sz="2000" b="1" noProof="1"/>
              <a:t>class </a:t>
            </a:r>
            <a:r>
              <a:rPr lang="en-US" altLang="zh-CN" sz="2000" b="1" noProof="1" smtClean="0"/>
              <a:t>TVector  </a:t>
            </a:r>
            <a:r>
              <a:rPr lang="en-US" altLang="zh-CN" sz="2000" b="1" noProof="1"/>
              <a:t>{ </a:t>
            </a:r>
          </a:p>
          <a:p>
            <a:pPr fontAlgn="auto">
              <a:lnSpc>
                <a:spcPct val="80000"/>
              </a:lnSpc>
              <a:buNone/>
            </a:pPr>
            <a:r>
              <a:rPr lang="en-US" altLang="zh-CN" sz="2000" b="1" noProof="1"/>
              <a:t>public:</a:t>
            </a:r>
          </a:p>
          <a:p>
            <a:pPr fontAlgn="auto">
              <a:lnSpc>
                <a:spcPct val="90000"/>
              </a:lnSpc>
              <a:buFontTx/>
              <a:buNone/>
            </a:pPr>
            <a:r>
              <a:rPr lang="en-US" altLang="zh-CN" sz="2000" b="1" noProof="1"/>
              <a:t> </a:t>
            </a:r>
            <a:r>
              <a:rPr lang="en-US" altLang="zh-CN" sz="2000" b="1" noProof="1" smtClean="0"/>
              <a:t>      int </a:t>
            </a:r>
            <a:r>
              <a:rPr lang="en-US" altLang="zh-CN" sz="2000" b="1" noProof="1"/>
              <a:t>GetX() const {return x;}</a:t>
            </a:r>
          </a:p>
          <a:p>
            <a:pPr fontAlgn="auto">
              <a:lnSpc>
                <a:spcPct val="90000"/>
              </a:lnSpc>
              <a:buFontTx/>
              <a:buNone/>
            </a:pPr>
            <a:r>
              <a:rPr lang="en-US" altLang="zh-CN" sz="2000" b="1" noProof="1" smtClean="0"/>
              <a:t>       int </a:t>
            </a:r>
            <a:r>
              <a:rPr lang="en-US" altLang="zh-CN" sz="2000" b="1" noProof="1"/>
              <a:t>GetY() const {return y;}</a:t>
            </a:r>
          </a:p>
          <a:p>
            <a:pPr fontAlgn="auto">
              <a:lnSpc>
                <a:spcPct val="90000"/>
              </a:lnSpc>
              <a:buFontTx/>
              <a:buNone/>
            </a:pPr>
            <a:r>
              <a:rPr lang="en-US" altLang="zh-CN" sz="2000" b="1" noProof="1"/>
              <a:t> </a:t>
            </a:r>
            <a:r>
              <a:rPr lang="en-US" altLang="zh-CN" sz="2000" b="1" noProof="1" smtClean="0"/>
              <a:t>      // </a:t>
            </a:r>
            <a:r>
              <a:rPr lang="en-US" altLang="zh-CN" sz="2000" b="1" noProof="1"/>
              <a:t>…</a:t>
            </a:r>
          </a:p>
          <a:p>
            <a:pPr fontAlgn="auto">
              <a:lnSpc>
                <a:spcPct val="90000"/>
              </a:lnSpc>
              <a:buFontTx/>
              <a:buNone/>
            </a:pPr>
            <a:r>
              <a:rPr lang="en-US" altLang="zh-CN" sz="2000" b="1" noProof="1"/>
              <a:t>public://</a:t>
            </a:r>
            <a:r>
              <a:rPr lang="zh-CN" altLang="en-US" sz="2000" b="1" noProof="1"/>
              <a:t>或</a:t>
            </a:r>
            <a:r>
              <a:rPr lang="en-US" altLang="zh-CN" sz="2000" b="1" noProof="1"/>
              <a:t>private </a:t>
            </a:r>
          </a:p>
          <a:p>
            <a:pPr fontAlgn="auto">
              <a:lnSpc>
                <a:spcPct val="90000"/>
              </a:lnSpc>
              <a:buFontTx/>
              <a:buNone/>
            </a:pPr>
            <a:r>
              <a:rPr lang="en-US" altLang="zh-CN" sz="2000" b="1" noProof="1" smtClean="0"/>
              <a:t>       int </a:t>
            </a:r>
            <a:r>
              <a:rPr lang="en-US" altLang="zh-CN" sz="2000" b="1" noProof="1"/>
              <a:t>x,y;</a:t>
            </a:r>
          </a:p>
          <a:p>
            <a:pPr fontAlgn="auto">
              <a:lnSpc>
                <a:spcPct val="90000"/>
              </a:lnSpc>
              <a:buFontTx/>
              <a:buNone/>
            </a:pPr>
            <a:r>
              <a:rPr lang="en-US" altLang="zh-CN" sz="2000" b="1" noProof="1"/>
              <a:t>};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1974" y="823199"/>
            <a:ext cx="7205225" cy="22503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 indent="0" fontAlgn="auto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实现两个</a:t>
            </a:r>
            <a:r>
              <a:rPr lang="en-US" altLang="zh-CN" sz="28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TVector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的相加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endParaRPr lang="en-US" altLang="zh-CN" sz="28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 indent="0" fontAlgn="auto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fontAlgn="auto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noProof="1" smtClean="0">
                <a:solidFill>
                  <a:srgbClr val="0000FF"/>
                </a:solidFill>
              </a:rPr>
              <a:t>TVector TVector::AddVector(const TVector</a:t>
            </a:r>
            <a:r>
              <a:rPr lang="en-US" altLang="zh-CN" sz="2400" noProof="1">
                <a:solidFill>
                  <a:srgbClr val="0000FF"/>
                </a:solidFill>
              </a:rPr>
              <a:t>&amp;);</a:t>
            </a:r>
          </a:p>
          <a:p>
            <a:pPr fontAlgn="auto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自由函数</a:t>
            </a:r>
            <a:r>
              <a:rPr lang="zh-CN" altLang="en-US" sz="2400" noProof="1"/>
              <a:t>： 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noProof="1" smtClean="0">
                <a:solidFill>
                  <a:srgbClr val="0000FF"/>
                </a:solidFill>
              </a:rPr>
              <a:t>TVector AddVector(const TVector</a:t>
            </a:r>
            <a:r>
              <a:rPr lang="en-US" altLang="zh-CN" sz="2400" noProof="1">
                <a:solidFill>
                  <a:srgbClr val="0000FF"/>
                </a:solidFill>
              </a:rPr>
              <a:t>&amp;,const </a:t>
            </a:r>
            <a:r>
              <a:rPr lang="en-US" altLang="zh-CN" sz="2400" noProof="1" smtClean="0">
                <a:solidFill>
                  <a:srgbClr val="0000FF"/>
                </a:solidFill>
              </a:rPr>
              <a:t>TVector</a:t>
            </a:r>
            <a:r>
              <a:rPr lang="en-US" altLang="zh-CN" sz="2400" noProof="1">
                <a:solidFill>
                  <a:srgbClr val="0000FF"/>
                </a:solidFill>
              </a:rPr>
              <a:t>&amp;);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10962" y="3499308"/>
            <a:ext cx="10124302" cy="26776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 indent="0" fontAlgn="auto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noProof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int main( )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</a:br>
            <a:r>
              <a:rPr lang="en-US" altLang="zh-CN" sz="2400" noProof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{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</a:br>
            <a:r>
              <a:rPr lang="en-US" altLang="zh-CN" sz="2400" noProof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      </a:t>
            </a:r>
            <a:r>
              <a:rPr lang="en-US" altLang="zh-CN" sz="2400" noProof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TVector  </a:t>
            </a:r>
            <a:r>
              <a:rPr lang="en-US" altLang="zh-CN" sz="2400" noProof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v1,v2;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</a:br>
            <a:r>
              <a:rPr lang="en-US" altLang="zh-CN" sz="2400" noProof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      </a:t>
            </a:r>
            <a:r>
              <a:rPr lang="en-US" altLang="zh-CN" sz="2400" noProof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TVector result1 </a:t>
            </a:r>
            <a:r>
              <a:rPr lang="en-US" altLang="zh-CN" sz="2400" noProof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= </a:t>
            </a:r>
            <a:r>
              <a:rPr lang="en-US" altLang="zh-CN" sz="2400" noProof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v1.AddVector(v2</a:t>
            </a:r>
            <a:r>
              <a:rPr lang="en-US" altLang="zh-CN" sz="2400" noProof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) ;   //</a:t>
            </a:r>
            <a:r>
              <a:rPr lang="zh-CN" altLang="en-US" sz="2400" noProof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成员函数形式</a:t>
            </a:r>
            <a:r>
              <a:rPr lang="en-US" altLang="zh-CN" sz="24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</a:br>
            <a:r>
              <a:rPr lang="en-US" altLang="zh-CN" sz="2400" noProof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      </a:t>
            </a:r>
            <a:r>
              <a:rPr lang="en-US" altLang="zh-CN" sz="2400" noProof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TVector result2 </a:t>
            </a:r>
            <a:r>
              <a:rPr lang="en-US" altLang="zh-CN" sz="2400" noProof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= </a:t>
            </a:r>
            <a:r>
              <a:rPr lang="en-US" altLang="zh-CN" sz="2400" noProof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AddVector(v1,v2</a:t>
            </a:r>
            <a:r>
              <a:rPr lang="en-US" altLang="zh-CN" sz="2400" noProof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) ;   </a:t>
            </a:r>
            <a:r>
              <a:rPr lang="en-US" altLang="zh-CN" sz="2400" noProof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400" noProof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自由</a:t>
            </a:r>
            <a:r>
              <a:rPr lang="zh-CN" altLang="en-US" sz="2400" noProof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函数形式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</a:br>
            <a:r>
              <a:rPr lang="en-US" altLang="zh-CN" sz="2400" noProof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       return 0;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</a:br>
            <a:r>
              <a:rPr lang="en-US" altLang="zh-CN" sz="2400" noProof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}</a:t>
            </a:r>
            <a:endParaRPr lang="zh-CN" altLang="en-US" sz="2400" noProof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318396" y="5518730"/>
            <a:ext cx="5964237" cy="5984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lnSpc>
                <a:spcPct val="13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v1+v2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 这种方式更直观且语义清晰</a:t>
            </a:r>
          </a:p>
        </p:txBody>
      </p:sp>
    </p:spTree>
    <p:extLst>
      <p:ext uri="{BB962C8B-B14F-4D97-AF65-F5344CB8AC3E}">
        <p14:creationId xmlns:p14="http://schemas.microsoft.com/office/powerpoint/2010/main" val="38444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运算符</a:t>
            </a:r>
            <a:r>
              <a:rPr lang="zh-CN" altLang="en-US" dirty="0" smtClean="0">
                <a:sym typeface="黑体" panose="02010609060101010101" pitchFamily="49" charset="-122"/>
              </a:rPr>
              <a:t>重载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706868"/>
            <a:ext cx="10528019" cy="53886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70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一元运算符：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正号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),-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负号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),++,--,[ ], ( ), -&gt;,!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70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二元运算符：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，*，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&lt;&lt;,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70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元运算符：？：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重载运算符的形式：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77875" lvl="1" indent="-32067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自由函数  或 成员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重载限定条件</a:t>
            </a:r>
          </a:p>
          <a:p>
            <a:pPr marL="914400" lvl="1" indent="-457200">
              <a:spcBef>
                <a:spcPts val="70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只能重载一元或二元运算符（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不可重载？：运算符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70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操作数至少一个是自定义的类型，即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不可改变内置类型的运算符语义</a:t>
            </a:r>
          </a:p>
          <a:p>
            <a:pPr marL="914400" lvl="1" indent="-457200">
              <a:spcBef>
                <a:spcPts val="70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无法改变运算符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的结合律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、优先级等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固有性质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70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不可使用新的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操作符，如 ⊕、∩ 等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70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不可重载的操作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,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?: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new, delete,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dynamic_cast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const_cast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reinterpret_cast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可重载运算符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1069333"/>
            <a:ext cx="10528019" cy="33034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operator new             	operator delete</a:t>
            </a:r>
          </a:p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operator new[ ]		operator delete[ ]</a:t>
            </a:r>
          </a:p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^     &amp;     |    ~    &lt;&lt;   &gt;&gt;                //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位运算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+     -      *     /      %                     //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算术运算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&lt;     &gt; ==  !=  &lt;=   &gt;=   &amp;&amp;   ||    !  //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逻辑运算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=   +=    -=   *=   /=   %=   ^=    &amp;=   |=   &gt;&gt;=    &lt;&lt;=   //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赋值运算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++   --   //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递增、递减运算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</a:p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-&gt;*    -&gt;       </a:t>
            </a:r>
          </a:p>
          <a:p>
            <a:pPr marL="320675" lvl="0" indent="-320675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,   ( )  [ ]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242" y="4859078"/>
            <a:ext cx="10528019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7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对于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内置类型具有的性质，重载后，也应该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有：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如：对于整型， 允许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a+b,b+a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/     a==b ,b==a  /  (a=b)=c / a=b=c / a++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返回原始值等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则对于自定义类型，也应允许或遵守。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二元运算符</a:t>
            </a:r>
            <a:r>
              <a:rPr lang="zh-CN" altLang="en-US" dirty="0">
                <a:sym typeface="黑体" panose="02010609060101010101" pitchFamily="49" charset="-122"/>
              </a:rPr>
              <a:t>重载的</a:t>
            </a:r>
            <a:r>
              <a:rPr lang="zh-CN" altLang="en-US" dirty="0" smtClean="0">
                <a:sym typeface="黑体" panose="02010609060101010101" pitchFamily="49" charset="-122"/>
              </a:rPr>
              <a:t>形式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36192" y="665680"/>
            <a:ext cx="9032954" cy="59911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noProof="1"/>
              <a:t>自由函数的</a:t>
            </a:r>
            <a:r>
              <a:rPr lang="zh-CN" altLang="en-US" sz="2400" b="1" noProof="1" smtClean="0"/>
              <a:t>形式</a:t>
            </a:r>
            <a:endParaRPr lang="en-US" altLang="zh-CN" sz="2400" b="1" noProof="1" smtClean="0"/>
          </a:p>
          <a:p>
            <a:pPr lvl="1">
              <a:lnSpc>
                <a:spcPct val="90000"/>
              </a:lnSpc>
              <a:buClr>
                <a:srgbClr val="0000FF"/>
              </a:buClr>
              <a:buSzPct val="100000"/>
            </a:pPr>
            <a:r>
              <a:rPr lang="en-US" altLang="zh-CN" sz="2400" b="1" noProof="1" smtClean="0">
                <a:sym typeface="+mn-ea"/>
              </a:rPr>
              <a:t>TVector </a:t>
            </a:r>
            <a:r>
              <a:rPr lang="en-US" altLang="zh-CN" sz="2400" b="1" noProof="1">
                <a:solidFill>
                  <a:srgbClr val="0000FF"/>
                </a:solidFill>
                <a:sym typeface="+mn-ea"/>
              </a:rPr>
              <a:t>operator+</a:t>
            </a:r>
            <a:r>
              <a:rPr lang="en-US" altLang="zh-CN" sz="2400" b="1" noProof="1">
                <a:sym typeface="+mn-ea"/>
              </a:rPr>
              <a:t>(const Tvector&amp; v1,const Tvector&amp; v2) {</a:t>
            </a:r>
            <a:r>
              <a:rPr lang="en-US" altLang="zh-CN" sz="2400" b="1" dirty="0">
                <a:sym typeface="+mn-ea"/>
              </a:rPr>
              <a:t/>
            </a:r>
            <a:br>
              <a:rPr lang="en-US" altLang="zh-CN" sz="2400" b="1" dirty="0">
                <a:sym typeface="+mn-ea"/>
              </a:rPr>
            </a:br>
            <a:r>
              <a:rPr lang="en-US" altLang="zh-CN" sz="2400" b="1" noProof="1">
                <a:sym typeface="+mn-ea"/>
              </a:rPr>
              <a:t>       return TVector(v1.x+v2.x,v1.y+v2.y);</a:t>
            </a:r>
            <a:r>
              <a:rPr lang="en-US" altLang="zh-CN" sz="2400" b="1" dirty="0">
                <a:sym typeface="+mn-ea"/>
              </a:rPr>
              <a:t/>
            </a:r>
            <a:br>
              <a:rPr lang="en-US" altLang="zh-CN" sz="2400" b="1" dirty="0">
                <a:sym typeface="+mn-ea"/>
              </a:rPr>
            </a:br>
            <a:r>
              <a:rPr lang="en-US" altLang="zh-CN" sz="2400" b="1" noProof="1">
                <a:sym typeface="+mn-ea"/>
              </a:rPr>
              <a:t>}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noProof="1"/>
              <a:t>a+b</a:t>
            </a:r>
            <a:r>
              <a:rPr lang="zh-CN" altLang="zh-CN" sz="2400" b="1" noProof="1"/>
              <a:t>    编译时，转换成 </a:t>
            </a:r>
            <a:r>
              <a:rPr lang="en-US" altLang="zh-CN" sz="2400" b="1" noProof="1">
                <a:solidFill>
                  <a:srgbClr val="0000FF"/>
                </a:solidFill>
                <a:sym typeface="+mn-ea"/>
              </a:rPr>
              <a:t>operator+(a,b</a:t>
            </a:r>
            <a:r>
              <a:rPr lang="en-US" altLang="zh-CN" sz="2400" b="1" noProof="1" smtClean="0">
                <a:solidFill>
                  <a:srgbClr val="0000FF"/>
                </a:solidFill>
                <a:sym typeface="+mn-ea"/>
              </a:rPr>
              <a:t>)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SzPct val="100000"/>
            </a:pPr>
            <a:endParaRPr lang="en-US" altLang="zh-CN" sz="2400" b="1" noProof="1">
              <a:solidFill>
                <a:srgbClr val="0000FF"/>
              </a:solidFill>
              <a:sym typeface="+mn-ea"/>
            </a:endParaRPr>
          </a:p>
          <a:p>
            <a:pPr fontAlgn="auto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400" b="1" noProof="1"/>
              <a:t>成员函数的</a:t>
            </a:r>
            <a:r>
              <a:rPr lang="zh-CN" altLang="zh-CN" sz="2400" b="1" noProof="1" smtClean="0"/>
              <a:t>形式</a:t>
            </a:r>
            <a:endParaRPr lang="en-US" altLang="zh-CN" sz="2400" b="1" noProof="1" smtClean="0"/>
          </a:p>
          <a:p>
            <a:pPr lvl="1">
              <a:lnSpc>
                <a:spcPct val="90000"/>
              </a:lnSpc>
              <a:buClr>
                <a:srgbClr val="0000FF"/>
              </a:buClr>
              <a:buSzPct val="100000"/>
            </a:pPr>
            <a:r>
              <a:rPr lang="en-US" altLang="zh-CN" sz="2400" b="1" noProof="1" smtClean="0"/>
              <a:t>class </a:t>
            </a:r>
            <a:r>
              <a:rPr lang="en-US" altLang="zh-CN" sz="2400" b="1" noProof="1"/>
              <a:t>TVector {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noProof="1"/>
              <a:t>public: 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noProof="1"/>
              <a:t>       </a:t>
            </a:r>
            <a:r>
              <a:rPr lang="en-US" altLang="zh-CN" sz="2400" b="1" noProof="1">
                <a:sym typeface="+mn-ea"/>
              </a:rPr>
              <a:t>TVector </a:t>
            </a:r>
            <a:r>
              <a:rPr lang="en-US" altLang="zh-CN" sz="2400" b="1" noProof="1">
                <a:solidFill>
                  <a:srgbClr val="0000FF"/>
                </a:solidFill>
                <a:sym typeface="+mn-ea"/>
              </a:rPr>
              <a:t>operator+(const TVector&amp; rhs) const 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b="1" noProof="1">
                <a:sym typeface="+mn-ea"/>
              </a:rPr>
              <a:t>                {     return Tvector(x+rhs.x,y+rhs.y);  }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noProof="1"/>
              <a:t>}</a:t>
            </a:r>
            <a:r>
              <a:rPr lang="zh-CN" altLang="en-US" sz="2400" b="1" noProof="1" smtClean="0"/>
              <a:t>；</a:t>
            </a:r>
            <a:endParaRPr lang="en-US" altLang="zh-CN" sz="2400" b="1" noProof="1" smtClean="0"/>
          </a:p>
          <a:p>
            <a:pPr lvl="1">
              <a:lnSpc>
                <a:spcPct val="90000"/>
              </a:lnSpc>
              <a:buClr>
                <a:srgbClr val="0000FF"/>
              </a:buClr>
              <a:buSzPct val="100000"/>
            </a:pPr>
            <a:r>
              <a:rPr lang="en-US" altLang="zh-CN" sz="2400" b="1" noProof="1"/>
              <a:t>a+b</a:t>
            </a:r>
            <a:r>
              <a:rPr lang="zh-CN" altLang="zh-CN" sz="2400" b="1" noProof="1"/>
              <a:t>    编译时，转换成 </a:t>
            </a:r>
            <a:r>
              <a:rPr lang="en-US" altLang="zh-CN" sz="2400" b="1" noProof="1" smtClean="0">
                <a:solidFill>
                  <a:srgbClr val="0000FF"/>
                </a:solidFill>
              </a:rPr>
              <a:t>a.</a:t>
            </a:r>
            <a:r>
              <a:rPr lang="en-US" altLang="zh-CN" sz="2400" b="1" noProof="1" smtClean="0">
                <a:solidFill>
                  <a:srgbClr val="0000FF"/>
                </a:solidFill>
                <a:sym typeface="+mn-ea"/>
              </a:rPr>
              <a:t>operator+(b)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SzPct val="100000"/>
            </a:pPr>
            <a:endParaRPr lang="en-US" altLang="zh-CN" sz="2400" b="1" noProof="1">
              <a:solidFill>
                <a:srgbClr val="0000FF"/>
              </a:solidFill>
              <a:sym typeface="+mn-ea"/>
            </a:endParaRPr>
          </a:p>
          <a:p>
            <a:pPr marL="0" lvl="1" indent="-342900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noProof="1" smtClean="0"/>
              <a:t>保持结合律 </a:t>
            </a:r>
            <a:r>
              <a:rPr lang="en-US" altLang="zh-CN" sz="2400" b="1" noProof="1" smtClean="0"/>
              <a:t>(</a:t>
            </a:r>
            <a:r>
              <a:rPr lang="zh-CN" altLang="en-US" sz="2400" b="1" noProof="1" smtClean="0"/>
              <a:t>成员函数形式为例</a:t>
            </a:r>
            <a:r>
              <a:rPr lang="en-US" altLang="zh-CN" sz="2400" b="1" noProof="1" smtClean="0"/>
              <a:t>)</a:t>
            </a:r>
            <a:endParaRPr lang="zh-CN" altLang="en-US" sz="2400" b="1" noProof="1"/>
          </a:p>
          <a:p>
            <a:pPr lvl="1" fontAlgn="auto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150" b="1" noProof="1"/>
              <a:t>左结合</a:t>
            </a:r>
            <a:r>
              <a:rPr lang="en-US" altLang="zh-CN" sz="2150" b="1" noProof="1"/>
              <a:t>(</a:t>
            </a:r>
            <a:r>
              <a:rPr lang="zh-CN" altLang="zh-CN" sz="2150" b="1" noProof="1"/>
              <a:t>例</a:t>
            </a:r>
            <a:r>
              <a:rPr lang="en-US" altLang="zh-CN" sz="2150" b="1" noProof="1"/>
              <a:t>)</a:t>
            </a:r>
            <a:r>
              <a:rPr lang="zh-CN" altLang="en-US" sz="2150" b="1" noProof="1"/>
              <a:t>：  </a:t>
            </a:r>
            <a:r>
              <a:rPr lang="en-US" altLang="zh-CN" sz="2150" b="1" noProof="1"/>
              <a:t>a+b+c  ==&gt;    a.operator+(b).operator+(c)</a:t>
            </a:r>
          </a:p>
          <a:p>
            <a:pPr lvl="1" fontAlgn="auto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150" b="1" noProof="1">
                <a:sym typeface="+mn-ea"/>
              </a:rPr>
              <a:t>右结合</a:t>
            </a:r>
            <a:r>
              <a:rPr lang="en-US" altLang="zh-CN" sz="2150" b="1" noProof="1">
                <a:sym typeface="+mn-ea"/>
              </a:rPr>
              <a:t>(</a:t>
            </a:r>
            <a:r>
              <a:rPr lang="zh-CN" altLang="zh-CN" sz="2150" b="1" noProof="1">
                <a:sym typeface="+mn-ea"/>
              </a:rPr>
              <a:t>例</a:t>
            </a:r>
            <a:r>
              <a:rPr lang="en-US" altLang="zh-CN" sz="2150" b="1" noProof="1">
                <a:sym typeface="+mn-ea"/>
              </a:rPr>
              <a:t>)</a:t>
            </a:r>
            <a:r>
              <a:rPr lang="zh-CN" altLang="en-US" sz="2150" b="1" noProof="1">
                <a:sym typeface="+mn-ea"/>
              </a:rPr>
              <a:t>：  </a:t>
            </a:r>
            <a:r>
              <a:rPr lang="en-US" altLang="zh-CN" sz="2150" b="1" noProof="1">
                <a:sym typeface="+mn-ea"/>
              </a:rPr>
              <a:t>a=b=c  ==&gt;    a.operator=(b.operator=(c</a:t>
            </a:r>
            <a:r>
              <a:rPr lang="en-US" altLang="zh-CN" sz="2150" b="1" noProof="1" smtClean="0">
                <a:sym typeface="+mn-ea"/>
              </a:rPr>
              <a:t>))</a:t>
            </a:r>
            <a:endParaRPr lang="en-US" altLang="zh-CN" sz="2150" b="1" noProof="1"/>
          </a:p>
        </p:txBody>
      </p:sp>
    </p:spTree>
    <p:extLst>
      <p:ext uri="{BB962C8B-B14F-4D97-AF65-F5344CB8AC3E}">
        <p14:creationId xmlns:p14="http://schemas.microsoft.com/office/powerpoint/2010/main" val="34968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二元运算符重载</a:t>
            </a:r>
            <a:r>
              <a:rPr lang="en-US" altLang="zh-CN" dirty="0" smtClean="0">
                <a:sym typeface="黑体" panose="02010609060101010101" pitchFamily="49" charset="-122"/>
              </a:rPr>
              <a:t>(</a:t>
            </a:r>
            <a:r>
              <a:rPr lang="zh-CN" altLang="en-US" dirty="0" smtClean="0">
                <a:sym typeface="黑体" panose="02010609060101010101" pitchFamily="49" charset="-122"/>
              </a:rPr>
              <a:t>例</a:t>
            </a:r>
            <a:r>
              <a:rPr lang="en-US" altLang="zh-CN" dirty="0" smtClean="0">
                <a:sym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599777"/>
            <a:ext cx="4975719" cy="24006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class A {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friend A operator+(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A&amp;,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A&amp;);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public: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A(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a,int</a:t>
            </a:r>
            <a:r>
              <a:rPr lang="en-US" altLang="zh-CN" sz="2000" dirty="0">
                <a:latin typeface="Arial" panose="020B0604020202020204" pitchFamily="34" charset="0"/>
              </a:rPr>
              <a:t> b):x(a),y(b) {  }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private:   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x;   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y;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dirty="0" smtClean="0">
                <a:latin typeface="Arial" panose="020B0604020202020204" pitchFamily="34" charset="0"/>
              </a:rPr>
              <a:t>};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243" y="3116437"/>
            <a:ext cx="4975719" cy="332398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函数形式重载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operator+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A operator+(</a:t>
            </a:r>
            <a:r>
              <a:rPr lang="en-US" altLang="zh-CN" sz="2000" dirty="0" err="1"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</a:rPr>
              <a:t> A&amp; lhs, </a:t>
            </a:r>
            <a:r>
              <a:rPr lang="en-US" altLang="zh-CN" sz="2000" dirty="0" err="1"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</a:rPr>
              <a:t> A&amp; </a:t>
            </a:r>
            <a:r>
              <a:rPr lang="en-US" altLang="zh-CN" sz="2000" dirty="0" err="1">
                <a:latin typeface="Arial" panose="020B0604020202020204" pitchFamily="34" charset="0"/>
              </a:rPr>
              <a:t>rhs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{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      A     result(0,0);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latin typeface="Arial" panose="020B0604020202020204" pitchFamily="34" charset="0"/>
              </a:rPr>
              <a:t>result.x</a:t>
            </a:r>
            <a:r>
              <a:rPr lang="en-US" altLang="zh-CN" sz="2000" dirty="0"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</a:rPr>
              <a:t>lhs.x+rhs.x</a:t>
            </a:r>
            <a:r>
              <a:rPr lang="en-US" altLang="zh-CN" sz="20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latin typeface="Arial" panose="020B0604020202020204" pitchFamily="34" charset="0"/>
              </a:rPr>
              <a:t>result.y</a:t>
            </a:r>
            <a:r>
              <a:rPr lang="en-US" altLang="zh-CN" sz="2000" dirty="0"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</a:rPr>
              <a:t>lhs.y+rhs.y</a:t>
            </a:r>
            <a:r>
              <a:rPr lang="en-US" altLang="zh-CN" sz="20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return result;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20183" y="995193"/>
            <a:ext cx="4975719" cy="517064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或者以成员函数形式重载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sz="2000" dirty="0" smtClean="0">
                <a:latin typeface="Arial" panose="020B0604020202020204" pitchFamily="34" charset="0"/>
              </a:rPr>
              <a:t>class </a:t>
            </a:r>
            <a:r>
              <a:rPr lang="en-US" altLang="zh-CN" sz="2000" dirty="0">
                <a:latin typeface="Arial" panose="020B0604020202020204" pitchFamily="34" charset="0"/>
              </a:rPr>
              <a:t>A </a:t>
            </a:r>
            <a:r>
              <a:rPr lang="en-US" altLang="zh-CN" sz="2000" dirty="0" smtClean="0">
                <a:latin typeface="Arial" panose="020B0604020202020204" pitchFamily="34" charset="0"/>
              </a:rPr>
              <a:t>{  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public: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A(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a,int</a:t>
            </a:r>
            <a:r>
              <a:rPr lang="en-US" altLang="zh-CN" sz="2000" dirty="0">
                <a:latin typeface="Arial" panose="020B0604020202020204" pitchFamily="34" charset="0"/>
              </a:rPr>
              <a:t> b):x(a),y(b) {  </a:t>
            </a:r>
            <a:r>
              <a:rPr lang="en-US" altLang="zh-CN" sz="2000" dirty="0" smtClean="0">
                <a:latin typeface="Arial" panose="020B0604020202020204" pitchFamily="34" charset="0"/>
              </a:rPr>
              <a:t>}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dirty="0" smtClean="0">
                <a:latin typeface="Arial" panose="020B0604020202020204" pitchFamily="34" charset="0"/>
              </a:rPr>
              <a:t>A </a:t>
            </a:r>
            <a:r>
              <a:rPr lang="en-US" altLang="zh-CN" sz="2000" dirty="0">
                <a:latin typeface="Arial" panose="020B0604020202020204" pitchFamily="34" charset="0"/>
              </a:rPr>
              <a:t>operator</a:t>
            </a:r>
            <a:r>
              <a:rPr lang="en-US" altLang="zh-CN" sz="2000" dirty="0" smtClean="0">
                <a:latin typeface="Arial" panose="020B0604020202020204" pitchFamily="34" charset="0"/>
              </a:rPr>
              <a:t>+(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const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</a:rPr>
              <a:t>&amp;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rhs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const</a:t>
            </a:r>
            <a:r>
              <a:rPr lang="en-US" altLang="zh-CN" sz="2000" dirty="0" smtClean="0">
                <a:latin typeface="Arial" panose="020B0604020202020204" pitchFamily="34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anose="020B0604020202020204" pitchFamily="34" charset="0"/>
              </a:rPr>
              <a:t>             A     </a:t>
            </a:r>
            <a:r>
              <a:rPr lang="en-US" altLang="zh-CN" sz="2000" dirty="0">
                <a:latin typeface="Arial" panose="020B0604020202020204" pitchFamily="34" charset="0"/>
              </a:rPr>
              <a:t>result(0,0);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latin typeface="Arial" panose="020B0604020202020204" pitchFamily="34" charset="0"/>
              </a:rPr>
              <a:t>result.x</a:t>
            </a:r>
            <a:r>
              <a:rPr lang="en-US" altLang="zh-CN" sz="2000" dirty="0">
                <a:latin typeface="Arial" panose="020B0604020202020204" pitchFamily="34" charset="0"/>
              </a:rPr>
              <a:t> =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x+rhs.x</a:t>
            </a:r>
            <a:r>
              <a:rPr lang="en-US" altLang="zh-CN" sz="20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latin typeface="Arial" panose="020B0604020202020204" pitchFamily="34" charset="0"/>
              </a:rPr>
              <a:t>result.y</a:t>
            </a:r>
            <a:r>
              <a:rPr lang="en-US" altLang="zh-CN" sz="2000" dirty="0">
                <a:latin typeface="Arial" panose="020B0604020202020204" pitchFamily="34" charset="0"/>
              </a:rPr>
              <a:t> =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y+rhs.y</a:t>
            </a:r>
            <a:r>
              <a:rPr lang="en-US" altLang="zh-CN" sz="20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          return result;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dirty="0" smtClean="0">
                <a:latin typeface="Arial" panose="020B0604020202020204" pitchFamily="34" charset="0"/>
              </a:rPr>
              <a:t>        }</a:t>
            </a:r>
            <a:r>
              <a:rPr lang="en-US" altLang="zh-CN" sz="2000" dirty="0">
                <a:latin typeface="Arial" panose="020B0604020202020204" pitchFamily="34" charset="0"/>
              </a:rPr>
              <a:t/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private:   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x;   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y;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dirty="0" smtClean="0">
                <a:latin typeface="Arial" panose="020B0604020202020204" pitchFamily="34" charset="0"/>
              </a:rPr>
              <a:t>};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运算符重载函数的返回类型</a:t>
            </a:r>
            <a:endParaRPr lang="en-US" altLang="zh-CN" dirty="0">
              <a:sym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892" y="1040502"/>
            <a:ext cx="9061686" cy="47089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返回引用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值：</a:t>
            </a:r>
            <a:b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参考操作数为内置类型时的语义。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例：</a:t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!a      &lt;===&gt;    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bool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T::operator!( )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</a:t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a*b    &lt;===&gt;    T    operator*(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T&amp; t1,const T&amp; t2)</a:t>
            </a:r>
            <a:b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a=b   &lt;===&gt;    T&amp;  T::operator=(const T&amp; t)</a:t>
            </a:r>
          </a:p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带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吗</a:t>
            </a:r>
            <a:r>
              <a:rPr lang="zh-CN" altLang="en-US" sz="24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zh-CN" altLang="en-US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引用型参考内置类型；</a:t>
            </a:r>
            <a:b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值类型一般不带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；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例：</a:t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a*=b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&lt;===&gt;    T&amp;    T::operator*=(const T&amp; t)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a*b    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&lt;===&gt;    T       operator*(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T&amp; t1,const T&amp; t2)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运算符重载函数的返回类型</a:t>
            </a:r>
            <a:endParaRPr lang="en-US" altLang="zh-CN" dirty="0">
              <a:sym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892" y="1040502"/>
            <a:ext cx="9061686" cy="47089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返回引用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值：</a:t>
            </a:r>
            <a:b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参考操作数为内置类型时的语义。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例：</a:t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!a      &lt;===&gt;    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bool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T::operator!( )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</a:t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a*b    &lt;===&gt;    T    operator*(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T&amp; t1,const T&amp; t2)</a:t>
            </a:r>
            <a:b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 a=b   &lt;===&gt;    T&amp;  T::operator=(const T&amp; t)</a:t>
            </a:r>
          </a:p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带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吗</a:t>
            </a:r>
            <a:r>
              <a:rPr lang="zh-CN" altLang="en-US" sz="24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zh-CN" altLang="en-US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引用型参考内置类型；</a:t>
            </a:r>
            <a:b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值类型一般不带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；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例：</a:t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a*=b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&lt;===&gt;    T&amp;    T::operator*=(const T&amp; t)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  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a*b    </a:t>
            </a:r>
            <a:r>
              <a:rPr lang="zh-CN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&lt;===&gt;    T       operator*(</a:t>
            </a:r>
            <a:r>
              <a:rPr lang="en-US" altLang="zh-CN" sz="2400" b="1" dirty="0" err="1">
                <a:latin typeface="Arial" panose="020B0604020202020204" pitchFamily="34" charset="0"/>
                <a:sym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Arial" panose="020B0604020202020204" pitchFamily="34" charset="0"/>
                <a:sym typeface="黑体" panose="02010609060101010101" pitchFamily="49" charset="-122"/>
              </a:rPr>
              <a:t> T&amp; t1,const T&amp; t2)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5</TotalTime>
  <Words>955</Words>
  <Application>Microsoft Office PowerPoint</Application>
  <PresentationFormat>宽屏</PresentationFormat>
  <Paragraphs>197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黑体</vt:lpstr>
      <vt:lpstr>宋体</vt:lpstr>
      <vt:lpstr>微软雅黑</vt:lpstr>
      <vt:lpstr>Arial</vt:lpstr>
      <vt:lpstr>Impact</vt:lpstr>
      <vt:lpstr>Wingdings</vt:lpstr>
      <vt:lpstr>2017_2018_2_oop模板</vt:lpstr>
      <vt:lpstr>PowerPoint 演示文稿</vt:lpstr>
      <vt:lpstr>运算符重载</vt:lpstr>
      <vt:lpstr>运算符重载的意义(例)</vt:lpstr>
      <vt:lpstr>运算符重载</vt:lpstr>
      <vt:lpstr>可重载运算符</vt:lpstr>
      <vt:lpstr>二元运算符重载的形式</vt:lpstr>
      <vt:lpstr>二元运算符重载(例)</vt:lpstr>
      <vt:lpstr>运算符重载函数的返回类型</vt:lpstr>
      <vt:lpstr>运算符重载函数的返回类型</vt:lpstr>
      <vt:lpstr>返回值优化</vt:lpstr>
      <vt:lpstr>成对重载(如 + / += )</vt:lpstr>
      <vt:lpstr>成对重载(如 + / += )</vt:lpstr>
      <vt:lpstr>成对重载(如 + / += )</vt:lpstr>
      <vt:lpstr>一元运算符重载(例 ++ )</vt:lpstr>
      <vt:lpstr>一元运算符重载(例)</vt:lpstr>
      <vt:lpstr>[ ]运算符重载(例  )</vt:lpstr>
      <vt:lpstr>( )运算符重载(例)</vt:lpstr>
      <vt:lpstr>-&gt;运算符重载(例)</vt:lpstr>
      <vt:lpstr>定向输入输出运算符的重载(&gt;&gt;和&lt;&lt;)  (例)</vt:lpstr>
      <vt:lpstr>运算符重载的要求和方针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3</cp:revision>
  <dcterms:created xsi:type="dcterms:W3CDTF">2018-04-16T06:23:51Z</dcterms:created>
  <dcterms:modified xsi:type="dcterms:W3CDTF">2018-04-16T19:31:49Z</dcterms:modified>
</cp:coreProperties>
</file>