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32016"/>
            <a:ext cx="6712064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sz="half" idx="14" hasCustomPrompt="1"/>
          </p:nvPr>
        </p:nvSpPr>
        <p:spPr>
          <a:xfrm>
            <a:off x="780919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5" hasCustomPrompt="1"/>
          </p:nvPr>
        </p:nvSpPr>
        <p:spPr>
          <a:xfrm>
            <a:off x="6281174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41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32016"/>
            <a:ext cx="6712064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4351338"/>
          </a:xfrm>
          <a:prstGeom prst="rect">
            <a:avLst/>
          </a:prstGeom>
          <a:ln w="85725">
            <a:solidFill>
              <a:srgbClr val="FF6600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179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0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2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8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0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5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2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4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681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4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5"/>
                </a:solidFill>
                <a:sym typeface="黑体" panose="02010609060101010101" pitchFamily="49" charset="-122"/>
              </a:rPr>
              <a:t>new_error_handle</a:t>
            </a:r>
            <a:r>
              <a:rPr lang="en-US" altLang="zh-CN" dirty="0">
                <a:solidFill>
                  <a:schemeClr val="accent5"/>
                </a:solidFill>
                <a:sym typeface="黑体" panose="02010609060101010101" pitchFamily="49" charset="-122"/>
              </a:rPr>
              <a:t>( ) </a:t>
            </a:r>
            <a:r>
              <a:rPr lang="zh-CN" altLang="en-US" dirty="0">
                <a:solidFill>
                  <a:schemeClr val="accent5"/>
                </a:solidFill>
                <a:sym typeface="黑体" panose="02010609060101010101" pitchFamily="49" charset="-122"/>
              </a:rPr>
              <a:t>例 </a:t>
            </a:r>
            <a:r>
              <a:rPr lang="en-US" altLang="zh-CN" dirty="0" smtClean="0">
                <a:solidFill>
                  <a:schemeClr val="accent5"/>
                </a:solidFill>
                <a:sym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accent5"/>
                </a:solidFill>
                <a:sym typeface="黑体" panose="02010609060101010101" pitchFamily="49" charset="-122"/>
              </a:rPr>
              <a:t>理解</a:t>
            </a:r>
            <a:r>
              <a:rPr lang="zh-CN" altLang="en-US" dirty="0">
                <a:solidFill>
                  <a:schemeClr val="accent5"/>
                </a:solidFill>
                <a:sym typeface="黑体" panose="02010609060101010101" pitchFamily="49" charset="-122"/>
              </a:rPr>
              <a:t>过程即可</a:t>
            </a:r>
            <a:r>
              <a:rPr lang="en-US" altLang="zh-CN" dirty="0" smtClean="0">
                <a:solidFill>
                  <a:schemeClr val="accent5"/>
                </a:solidFill>
                <a:sym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1136823" y="733169"/>
            <a:ext cx="9803028" cy="5684108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#include &lt;</a:t>
            </a:r>
            <a:r>
              <a:rPr lang="en-US" altLang="zh-CN" sz="1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iostream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using namespace </a:t>
            </a:r>
            <a:r>
              <a:rPr lang="en-US" altLang="zh-CN" sz="1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std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myFunc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)   {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&lt;&lt;"operator new error."&lt;&lt;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...//</a:t>
            </a:r>
            <a:r>
              <a:rPr lang="zh-CN" altLang="en-US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回收无用内存、保存数据、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...</a:t>
            </a:r>
            <a:r>
              <a:rPr lang="zh-CN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// </a:t>
            </a:r>
            <a:r>
              <a:rPr lang="zh-CN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也可 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throw " allocate memory failed"; </a:t>
            </a:r>
            <a:endParaRPr lang="zh-CN" altLang="zh-CN" sz="180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main()   {</a:t>
            </a:r>
            <a:b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void (*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NewHandler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)( ) </a:t>
            </a:r>
            <a:r>
              <a:rPr lang="en-US" altLang="zh-CN" sz="1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NewHandler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oldHandler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set_new_handler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myFunc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); //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set_new_handler</a:t>
            </a:r>
            <a:r>
              <a:rPr lang="zh-CN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是系统函数</a:t>
            </a:r>
            <a:endParaRPr lang="en-US" altLang="zh-CN" sz="1800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while(1) {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new </a:t>
            </a:r>
            <a:r>
              <a:rPr lang="en-US" altLang="zh-CN" sz="180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MyClass</a:t>
            </a:r>
            <a:r>
              <a:rPr lang="en-US" altLang="zh-CN" sz="1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[9000000];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  <a:br>
              <a:rPr lang="en-US" altLang="zh-CN" sz="1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set_new_handler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oldHandler</a:t>
            </a:r>
            <a:r>
              <a:rPr lang="en-US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);  //</a:t>
            </a:r>
            <a:r>
              <a:rPr lang="zh-CN" altLang="zh-CN" sz="18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恢复为原有处理函数</a:t>
            </a:r>
          </a:p>
          <a:p>
            <a:pPr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return 0</a:t>
            </a: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b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7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动态释放单对象过程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36823" y="796133"/>
            <a:ext cx="10086142" cy="846419"/>
          </a:xfrm>
          <a:ln w="38100">
            <a:solidFill>
              <a:schemeClr val="accent1"/>
            </a:solidFill>
          </a:ln>
        </p:spPr>
        <p:txBody>
          <a:bodyPr anchor="ctr">
            <a:normAutofit lnSpcReduction="10000"/>
          </a:bodyPr>
          <a:lstStyle/>
          <a:p>
            <a:pPr marL="609600" lvl="0" indent="-609600"/>
            <a:r>
              <a:rPr lang="en-US" altLang="zh-CN" b="1" dirty="0">
                <a:sym typeface="Calibri" panose="020F0502020204030204" pitchFamily="34" charset="0"/>
              </a:rPr>
              <a:t>T </a:t>
            </a:r>
            <a:r>
              <a:rPr lang="zh-CN" altLang="en-US" b="1" dirty="0">
                <a:sym typeface="Calibri" panose="020F0502020204030204" pitchFamily="34" charset="0"/>
              </a:rPr>
              <a:t>* </a:t>
            </a:r>
            <a:r>
              <a:rPr lang="en-US" altLang="zh-CN" b="1" dirty="0" err="1">
                <a:sym typeface="Calibri" panose="020F0502020204030204" pitchFamily="34" charset="0"/>
              </a:rPr>
              <a:t>pobj</a:t>
            </a:r>
            <a:r>
              <a:rPr lang="en-US" altLang="zh-CN" b="1" dirty="0">
                <a:sym typeface="Calibri" panose="020F0502020204030204" pitchFamily="34" charset="0"/>
              </a:rPr>
              <a:t> = new T</a:t>
            </a:r>
            <a:r>
              <a:rPr lang="zh-CN" altLang="en-US" b="1" dirty="0">
                <a:sym typeface="Calibri" panose="020F0502020204030204" pitchFamily="34" charset="0"/>
              </a:rPr>
              <a:t>（</a:t>
            </a:r>
            <a:r>
              <a:rPr lang="en-US" altLang="zh-CN" b="1" dirty="0">
                <a:sym typeface="Calibri" panose="020F0502020204030204" pitchFamily="34" charset="0"/>
              </a:rPr>
              <a:t>100</a:t>
            </a:r>
            <a:r>
              <a:rPr lang="zh-CN" altLang="en-US" b="1" dirty="0">
                <a:sym typeface="Calibri" panose="020F0502020204030204" pitchFamily="34" charset="0"/>
              </a:rPr>
              <a:t>）；</a:t>
            </a:r>
          </a:p>
          <a:p>
            <a:pPr marL="609600" lvl="0" indent="-609600"/>
            <a:r>
              <a:rPr lang="en-US" altLang="zh-CN" b="1" dirty="0">
                <a:solidFill>
                  <a:srgbClr val="0000FF"/>
                </a:solidFill>
                <a:sym typeface="Calibri" panose="020F0502020204030204" pitchFamily="34" charset="0"/>
              </a:rPr>
              <a:t>delete </a:t>
            </a:r>
            <a:r>
              <a:rPr lang="en-US" altLang="zh-CN" b="1" dirty="0" err="1">
                <a:solidFill>
                  <a:srgbClr val="0000FF"/>
                </a:solidFill>
                <a:sym typeface="Calibri" panose="020F0502020204030204" pitchFamily="34" charset="0"/>
              </a:rPr>
              <a:t>pobj</a:t>
            </a:r>
            <a:r>
              <a:rPr lang="zh-CN" altLang="en-US" b="1" dirty="0">
                <a:solidFill>
                  <a:srgbClr val="0000FF"/>
                </a:solidFill>
                <a:sym typeface="Calibri" panose="020F0502020204030204" pitchFamily="34" charset="0"/>
              </a:rPr>
              <a:t>；</a:t>
            </a:r>
            <a:endParaRPr lang="en-US" altLang="zh-CN" noProof="1" smtClean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1136823" y="1879856"/>
            <a:ext cx="10086142" cy="1860122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609600" lvl="0" indent="-609600"/>
            <a:r>
              <a:rPr lang="en-US" altLang="zh-CN" b="1" dirty="0">
                <a:solidFill>
                  <a:srgbClr val="0000FF"/>
                </a:solidFill>
                <a:sym typeface="Calibri" panose="020F0502020204030204" pitchFamily="34" charset="0"/>
              </a:rPr>
              <a:t>delete </a:t>
            </a:r>
            <a:r>
              <a:rPr lang="en-US" altLang="zh-CN" b="1" dirty="0" err="1">
                <a:solidFill>
                  <a:srgbClr val="0000FF"/>
                </a:solidFill>
                <a:sym typeface="Calibri" panose="020F0502020204030204" pitchFamily="34" charset="0"/>
              </a:rPr>
              <a:t>pobj</a:t>
            </a:r>
            <a:r>
              <a:rPr lang="zh-CN" altLang="en-US" b="1" dirty="0">
                <a:solidFill>
                  <a:srgbClr val="0000FF"/>
                </a:solidFill>
                <a:sym typeface="Calibri" panose="020F0502020204030204" pitchFamily="34" charset="0"/>
              </a:rPr>
              <a:t>的过程</a:t>
            </a:r>
          </a:p>
          <a:p>
            <a:pPr marL="497205" lvl="1" indent="-610235">
              <a:buFont typeface="宋体" panose="02010600030101010101" pitchFamily="2" charset="-122"/>
              <a:buAutoNum type="arabicPeriod"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若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pobj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为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nullptr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，则退出；</a:t>
            </a:r>
          </a:p>
          <a:p>
            <a:pPr marL="497205" lvl="1" indent="-610235">
              <a:buFont typeface="宋体" panose="02010600030101010101" pitchFamily="2" charset="-122"/>
              <a:buAutoNum type="arabicPeriod"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否则执行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T::~T( ).</a:t>
            </a:r>
          </a:p>
          <a:p>
            <a:pPr marL="497205" lvl="1" indent="-610235">
              <a:buFont typeface="宋体" panose="02010600030101010101" pitchFamily="2" charset="-122"/>
              <a:buAutoNum type="arabicPeriod"/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operator delete(void *,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std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::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size_t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</a:t>
            </a:r>
            <a:endParaRPr lang="en-US" altLang="zh-CN" noProof="1" smtClean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1136822" y="4126708"/>
            <a:ext cx="10086143" cy="211916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609600" lvl="0" indent="-609600"/>
            <a:r>
              <a:rPr lang="zh-CN" altLang="en-US" dirty="0">
                <a:sym typeface="黑体" panose="02010609060101010101" pitchFamily="49" charset="-122"/>
              </a:rPr>
              <a:t>等价的伪代码：</a:t>
            </a:r>
            <a:br>
              <a:rPr lang="zh-CN" altLang="en-US" dirty="0">
                <a:sym typeface="黑体" panose="02010609060101010101" pitchFamily="49" charset="-122"/>
              </a:rPr>
            </a:br>
            <a:r>
              <a:rPr lang="en-US" altLang="zh-CN" dirty="0">
                <a:sym typeface="黑体" panose="02010609060101010101" pitchFamily="49" charset="-122"/>
              </a:rPr>
              <a:t>1. if</a:t>
            </a:r>
            <a:r>
              <a:rPr lang="en-US" altLang="zh-CN" dirty="0" smtClean="0">
                <a:sym typeface="黑体" panose="02010609060101010101" pitchFamily="49" charset="-122"/>
              </a:rPr>
              <a:t>( </a:t>
            </a:r>
            <a:r>
              <a:rPr lang="en-US" altLang="zh-CN" dirty="0" err="1" smtClean="0">
                <a:sym typeface="黑体" panose="02010609060101010101" pitchFamily="49" charset="-122"/>
              </a:rPr>
              <a:t>pojb</a:t>
            </a:r>
            <a:r>
              <a:rPr lang="en-US" altLang="zh-CN" dirty="0">
                <a:sym typeface="黑体" panose="02010609060101010101" pitchFamily="49" charset="-122"/>
              </a:rPr>
              <a:t>==</a:t>
            </a:r>
            <a:r>
              <a:rPr lang="en-US" altLang="zh-CN" dirty="0" err="1" smtClean="0">
                <a:sym typeface="黑体" panose="02010609060101010101" pitchFamily="49" charset="-122"/>
              </a:rPr>
              <a:t>nullptr</a:t>
            </a:r>
            <a:r>
              <a:rPr lang="en-US" altLang="zh-CN" dirty="0" smtClean="0">
                <a:sym typeface="黑体" panose="02010609060101010101" pitchFamily="49" charset="-122"/>
              </a:rPr>
              <a:t> ) </a:t>
            </a:r>
            <a:r>
              <a:rPr lang="en-US" altLang="zh-CN" dirty="0">
                <a:sym typeface="黑体" panose="02010609060101010101" pitchFamily="49" charset="-122"/>
              </a:rPr>
              <a:t>return;</a:t>
            </a:r>
            <a:r>
              <a:rPr lang="zh-CN" altLang="en-US" dirty="0">
                <a:sym typeface="黑体" panose="02010609060101010101" pitchFamily="49" charset="-122"/>
              </a:rPr>
              <a:t/>
            </a:r>
            <a:br>
              <a:rPr lang="zh-CN" altLang="en-US" dirty="0">
                <a:sym typeface="黑体" panose="02010609060101010101" pitchFamily="49" charset="-122"/>
              </a:rPr>
            </a:br>
            <a:r>
              <a:rPr lang="en-US" altLang="zh-CN" dirty="0">
                <a:sym typeface="黑体" panose="02010609060101010101" pitchFamily="49" charset="-122"/>
              </a:rPr>
              <a:t>2. T::~</a:t>
            </a:r>
            <a:r>
              <a:rPr lang="en-US" altLang="zh-CN" dirty="0" smtClean="0">
                <a:sym typeface="黑体" panose="02010609060101010101" pitchFamily="49" charset="-122"/>
              </a:rPr>
              <a:t>T( </a:t>
            </a:r>
            <a:r>
              <a:rPr lang="en-US" altLang="zh-CN" dirty="0" err="1" smtClean="0">
                <a:sym typeface="黑体" panose="02010609060101010101" pitchFamily="49" charset="-122"/>
              </a:rPr>
              <a:t>pobj</a:t>
            </a:r>
            <a:r>
              <a:rPr lang="en-US" altLang="zh-CN" dirty="0" smtClean="0">
                <a:sym typeface="黑体" panose="02010609060101010101" pitchFamily="49" charset="-122"/>
              </a:rPr>
              <a:t> </a:t>
            </a:r>
            <a:r>
              <a:rPr lang="en-US" altLang="zh-CN" dirty="0">
                <a:sym typeface="黑体" panose="02010609060101010101" pitchFamily="49" charset="-122"/>
              </a:rPr>
              <a:t>);</a:t>
            </a:r>
            <a:br>
              <a:rPr lang="en-US" altLang="zh-CN" dirty="0">
                <a:sym typeface="黑体" panose="02010609060101010101" pitchFamily="49" charset="-122"/>
              </a:rPr>
            </a:br>
            <a:r>
              <a:rPr lang="en-US" altLang="zh-CN" dirty="0">
                <a:sym typeface="黑体" panose="02010609060101010101" pitchFamily="49" charset="-122"/>
              </a:rPr>
              <a:t>3. 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T::</a:t>
            </a:r>
            <a:r>
              <a:rPr lang="en-US" altLang="zh-CN" dirty="0">
                <a:sym typeface="黑体" panose="02010609060101010101" pitchFamily="49" charset="-122"/>
              </a:rPr>
              <a:t>operator delete(</a:t>
            </a:r>
            <a:r>
              <a:rPr lang="en-US" altLang="zh-CN" dirty="0" err="1">
                <a:sym typeface="黑体" panose="02010609060101010101" pitchFamily="49" charset="-122"/>
              </a:rPr>
              <a:t>pobj,sizeof</a:t>
            </a:r>
            <a:r>
              <a:rPr lang="en-US" altLang="zh-CN" dirty="0">
                <a:sym typeface="黑体" panose="02010609060101010101" pitchFamily="49" charset="-122"/>
              </a:rPr>
              <a:t>(*</a:t>
            </a:r>
            <a:r>
              <a:rPr lang="en-US" altLang="zh-CN" dirty="0" err="1">
                <a:sym typeface="黑体" panose="02010609060101010101" pitchFamily="49" charset="-122"/>
              </a:rPr>
              <a:t>pobj</a:t>
            </a:r>
            <a:r>
              <a:rPr lang="en-US" altLang="zh-CN" dirty="0" smtClean="0">
                <a:sym typeface="黑体" panose="02010609060101010101" pitchFamily="49" charset="-122"/>
              </a:rPr>
              <a:t>)</a:t>
            </a:r>
            <a:r>
              <a:rPr lang="zh-CN" altLang="en-US" dirty="0" smtClean="0">
                <a:sym typeface="黑体" panose="02010609060101010101" pitchFamily="49" charset="-122"/>
              </a:rPr>
              <a:t>）</a:t>
            </a:r>
            <a:r>
              <a:rPr lang="en-US" altLang="zh-CN" dirty="0" smtClean="0">
                <a:sym typeface="黑体" panose="0201060906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sym typeface="黑体" panose="02010609060101010101" pitchFamily="49" charset="-122"/>
              </a:rPr>
              <a:t>//T</a:t>
            </a:r>
            <a:r>
              <a:rPr lang="zh-CN" altLang="zh-CN" dirty="0" smtClean="0">
                <a:solidFill>
                  <a:srgbClr val="0000FF"/>
                </a:solidFill>
                <a:sym typeface="黑体" panose="02010609060101010101" pitchFamily="49" charset="-122"/>
              </a:rPr>
              <a:t>为</a:t>
            </a:r>
            <a:r>
              <a:rPr lang="zh-CN" altLang="en-US" dirty="0" smtClean="0">
                <a:solidFill>
                  <a:srgbClr val="0000FF"/>
                </a:solidFill>
                <a:sym typeface="黑体" panose="02010609060101010101" pitchFamily="49" charset="-122"/>
              </a:rPr>
              <a:t>自定义类型</a:t>
            </a:r>
            <a:r>
              <a:rPr lang="en-US" altLang="zh-CN" dirty="0">
                <a:solidFill>
                  <a:srgbClr val="0000FF"/>
                </a:solidFill>
                <a:sym typeface="黑体" panose="02010609060101010101" pitchFamily="49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zh-CN" altLang="en-US" dirty="0">
                <a:sym typeface="黑体" panose="02010609060101010101" pitchFamily="49" charset="-122"/>
              </a:rPr>
              <a:t>或 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::</a:t>
            </a:r>
            <a:r>
              <a:rPr lang="en-US" altLang="zh-CN" dirty="0">
                <a:sym typeface="黑体" panose="02010609060101010101" pitchFamily="49" charset="-122"/>
              </a:rPr>
              <a:t>operator </a:t>
            </a:r>
            <a:r>
              <a:rPr lang="en-US" altLang="zh-CN" dirty="0" smtClean="0">
                <a:sym typeface="黑体" panose="02010609060101010101" pitchFamily="49" charset="-122"/>
              </a:rPr>
              <a:t>delete(</a:t>
            </a:r>
            <a:r>
              <a:rPr lang="en-US" altLang="zh-CN" dirty="0" err="1" smtClean="0">
                <a:sym typeface="黑体" panose="02010609060101010101" pitchFamily="49" charset="-122"/>
              </a:rPr>
              <a:t>pobj</a:t>
            </a:r>
            <a:r>
              <a:rPr lang="zh-CN" altLang="en-US" dirty="0" smtClean="0">
                <a:sym typeface="黑体" panose="02010609060101010101" pitchFamily="49" charset="-122"/>
              </a:rPr>
              <a:t>）</a:t>
            </a:r>
            <a:r>
              <a:rPr lang="en-US" altLang="zh-CN" dirty="0" smtClean="0">
                <a:sym typeface="黑体" panose="02010609060101010101" pitchFamily="49" charset="-122"/>
              </a:rPr>
              <a:t>;                </a:t>
            </a:r>
            <a:r>
              <a:rPr lang="en-US" altLang="zh-CN" dirty="0" smtClean="0">
                <a:solidFill>
                  <a:srgbClr val="0000FF"/>
                </a:solidFill>
                <a:sym typeface="黑体" panose="02010609060101010101" pitchFamily="49" charset="-122"/>
              </a:rPr>
              <a:t>//</a:t>
            </a:r>
            <a:r>
              <a:rPr lang="en-US" altLang="zh-CN" dirty="0">
                <a:solidFill>
                  <a:srgbClr val="0000FF"/>
                </a:solidFill>
                <a:sym typeface="黑体" panose="02010609060101010101" pitchFamily="49" charset="-122"/>
              </a:rPr>
              <a:t>T</a:t>
            </a:r>
            <a:r>
              <a:rPr lang="zh-CN" altLang="zh-CN" dirty="0">
                <a:solidFill>
                  <a:srgbClr val="0000FF"/>
                </a:solidFill>
                <a:sym typeface="黑体" panose="02010609060101010101" pitchFamily="49" charset="-122"/>
              </a:rPr>
              <a:t>为内置类型或</a:t>
            </a:r>
            <a:r>
              <a:rPr lang="zh-CN" altLang="zh-CN" dirty="0" smtClean="0">
                <a:solidFill>
                  <a:srgbClr val="0000FF"/>
                </a:solidFill>
                <a:sym typeface="黑体" panose="02010609060101010101" pitchFamily="49" charset="-122"/>
              </a:rPr>
              <a:t>指针</a:t>
            </a:r>
            <a:r>
              <a:rPr lang="zh-CN" altLang="en-US" dirty="0" smtClean="0">
                <a:solidFill>
                  <a:srgbClr val="0000FF"/>
                </a:solidFill>
                <a:sym typeface="黑体" panose="02010609060101010101" pitchFamily="49" charset="-122"/>
              </a:rPr>
              <a:t>等情况</a:t>
            </a:r>
            <a:endParaRPr lang="zh-CN" altLang="zh-CN" dirty="0">
              <a:solidFill>
                <a:srgbClr val="0000FF"/>
              </a:solidFill>
              <a:sym typeface="黑体" panose="02010609060101010101" pitchFamily="49" charset="-122"/>
            </a:endParaRPr>
          </a:p>
          <a:p>
            <a:pPr fontAlgn="auto">
              <a:buClr>
                <a:srgbClr val="0070C0"/>
              </a:buClr>
              <a:buSzPct val="100000"/>
            </a:pP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88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57666"/>
            <a:ext cx="6712064" cy="327682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</a:pPr>
            <a:r>
              <a:rPr lang="zh-CN" altLang="en-US" dirty="0" smtClean="0">
                <a:sym typeface="黑体" panose="02010609060101010101" pitchFamily="49" charset="-122"/>
              </a:rPr>
              <a:t>重载</a:t>
            </a:r>
            <a:r>
              <a:rPr lang="en-US" altLang="zh-CN" dirty="0" smtClean="0">
                <a:sym typeface="黑体" panose="02010609060101010101" pitchFamily="49" charset="-122"/>
              </a:rPr>
              <a:t>operator </a:t>
            </a:r>
            <a:r>
              <a:rPr lang="en-US" altLang="zh-CN" dirty="0">
                <a:sym typeface="黑体" panose="02010609060101010101" pitchFamily="49" charset="-122"/>
              </a:rPr>
              <a:t>new</a:t>
            </a:r>
            <a:r>
              <a:rPr lang="zh-CN" altLang="zh-CN" dirty="0">
                <a:sym typeface="黑体" panose="02010609060101010101" pitchFamily="49" charset="-122"/>
              </a:rPr>
              <a:t>和</a:t>
            </a:r>
            <a:r>
              <a:rPr lang="en-US" altLang="zh-CN" dirty="0">
                <a:sym typeface="黑体" panose="02010609060101010101" pitchFamily="49" charset="-122"/>
              </a:rPr>
              <a:t>operator </a:t>
            </a:r>
            <a:r>
              <a:rPr lang="en-US" altLang="zh-CN" dirty="0" smtClean="0">
                <a:sym typeface="黑体" panose="02010609060101010101" pitchFamily="49" charset="-122"/>
              </a:rPr>
              <a:t>delete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1145449" y="1181742"/>
            <a:ext cx="10083112" cy="141480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zh-CN" altLang="en-US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用户可自定义重载的</a:t>
            </a:r>
            <a:r>
              <a:rPr lang="en-US" altLang="zh-CN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operator new </a:t>
            </a:r>
            <a:r>
              <a:rPr lang="zh-CN" altLang="en-US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和</a:t>
            </a:r>
            <a:r>
              <a:rPr lang="en-US" altLang="zh-CN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operator delete</a:t>
            </a:r>
          </a:p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一定是静态</a:t>
            </a:r>
            <a:r>
              <a:rPr lang="en-US" altLang="zh-CN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(static)</a:t>
            </a:r>
            <a:r>
              <a:rPr lang="zh-CN" altLang="en-US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的</a:t>
            </a:r>
            <a:endParaRPr lang="en-US" altLang="zh-CN" sz="1800" b="1" dirty="0" smtClean="0">
              <a:solidFill>
                <a:srgbClr val="0000FF"/>
              </a:solidFill>
              <a:sym typeface="Calibri" panose="020F0502020204030204" pitchFamily="34" charset="0"/>
            </a:endParaRPr>
          </a:p>
          <a:p>
            <a:pPr marL="285750" lvl="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若没有显示提供，则使用全局的 </a:t>
            </a:r>
            <a:r>
              <a:rPr lang="en-US" altLang="zh-CN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::operator new</a:t>
            </a:r>
            <a:r>
              <a:rPr lang="zh-CN" altLang="en-US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和</a:t>
            </a:r>
            <a:r>
              <a:rPr lang="en-US" altLang="zh-CN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::operator delete</a:t>
            </a:r>
            <a:r>
              <a:rPr lang="zh-CN" altLang="en-US" sz="1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。</a:t>
            </a:r>
            <a:endParaRPr lang="en-US" altLang="zh-CN" sz="1800" b="1" dirty="0" smtClean="0">
              <a:solidFill>
                <a:srgbClr val="0000FF"/>
              </a:solidFill>
              <a:sym typeface="Calibri" panose="020F0502020204030204" pitchFamily="34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807244" y="3319038"/>
            <a:ext cx="6420631" cy="2860815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A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    </a:t>
            </a:r>
          </a:p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A(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n){ }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void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operator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new(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std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::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size_t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                                // 1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void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operator new(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std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::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size_t</a:t>
            </a:r>
            <a:r>
              <a:rPr lang="zh-CN" alt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，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string&amp; a );  // 2 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void   operator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delete(void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*,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std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::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size_t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                   // 3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sz="half" idx="1"/>
          </p:nvPr>
        </p:nvSpPr>
        <p:spPr>
          <a:xfrm>
            <a:off x="7453223" y="3319038"/>
            <a:ext cx="4119489" cy="2860815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 )  {</a:t>
            </a:r>
          </a:p>
          <a:p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A * p1 = new A(9);   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调用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1</a:t>
            </a:r>
          </a:p>
          <a:p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18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 </a:t>
            </a:r>
            <a:r>
              <a:rPr lang="zh-CN" altLang="en-US" sz="18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</a:t>
            </a:r>
            <a:r>
              <a:rPr lang="en-US" altLang="zh-CN" sz="18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p2 = new(“</a:t>
            </a:r>
            <a:r>
              <a:rPr lang="zh-CN" altLang="en-US" sz="18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张三</a:t>
            </a:r>
            <a:r>
              <a:rPr lang="en-US" altLang="zh-CN" sz="18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”) A(8);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调用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</a:t>
            </a:r>
            <a:endParaRPr lang="en-US" altLang="zh-CN" sz="1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delete p2; 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调用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3</a:t>
            </a:r>
            <a:endParaRPr lang="en-US" altLang="zh-CN" sz="1800" b="1" dirty="0" smtClean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delete p1;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//</a:t>
            </a:r>
            <a:r>
              <a:rPr lang="zh-CN" alt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调用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3</a:t>
            </a:r>
            <a:endParaRPr lang="en-US" altLang="zh-CN" sz="1800" b="1" dirty="0" smtClean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return 0;</a:t>
            </a:r>
          </a:p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1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57666"/>
            <a:ext cx="6712064" cy="327682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</a:pPr>
            <a:r>
              <a:rPr lang="zh-CN" altLang="en-US" dirty="0" smtClean="0">
                <a:sym typeface="黑体" panose="02010609060101010101" pitchFamily="49" charset="-122"/>
              </a:rPr>
              <a:t>重载</a:t>
            </a:r>
            <a:r>
              <a:rPr lang="en-US" altLang="zh-CN" dirty="0" smtClean="0">
                <a:sym typeface="黑体" panose="02010609060101010101" pitchFamily="49" charset="-122"/>
              </a:rPr>
              <a:t>operator </a:t>
            </a:r>
            <a:r>
              <a:rPr lang="en-US" altLang="zh-CN" dirty="0">
                <a:sym typeface="黑体" panose="02010609060101010101" pitchFamily="49" charset="-122"/>
              </a:rPr>
              <a:t>new</a:t>
            </a:r>
            <a:r>
              <a:rPr lang="zh-CN" altLang="zh-CN" dirty="0">
                <a:sym typeface="黑体" panose="02010609060101010101" pitchFamily="49" charset="-122"/>
              </a:rPr>
              <a:t>和</a:t>
            </a:r>
            <a:r>
              <a:rPr lang="en-US" altLang="zh-CN" dirty="0">
                <a:sym typeface="黑体" panose="02010609060101010101" pitchFamily="49" charset="-122"/>
              </a:rPr>
              <a:t>operator delete</a:t>
            </a:r>
            <a:r>
              <a:rPr lang="zh-CN" altLang="en-US" dirty="0">
                <a:sym typeface="黑体" panose="02010609060101010101" pitchFamily="49" charset="-122"/>
              </a:rPr>
              <a:t>（</a:t>
            </a:r>
            <a:r>
              <a:rPr lang="zh-CN" altLang="en-US" dirty="0" smtClean="0">
                <a:sym typeface="黑体" panose="02010609060101010101" pitchFamily="49" charset="-122"/>
              </a:rPr>
              <a:t>例）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873210" y="918598"/>
            <a:ext cx="9803028" cy="65078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例：希望记录程序执行过程中，累计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</a:t>
            </a:r>
            <a:r>
              <a:rPr lang="zh-CN" altLang="en-US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类型对象在堆区的创建个数，累计释放的个数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zh-CN" altLang="en-US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判断是否有内存泄漏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r>
              <a:rPr lang="zh-CN" altLang="en-US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，同时记录每次创建时，堆区中已存在的对象个数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zh-CN" altLang="en-US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用于调试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</a:p>
          <a:p>
            <a:pPr lvl="0"/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05170" y="2275952"/>
            <a:ext cx="5255740" cy="3899773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A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    </a:t>
            </a:r>
          </a:p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A(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n)</a:t>
            </a:r>
            <a:b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{ 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existCount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= 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newCount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–deleteCount-1; }</a:t>
            </a:r>
          </a:p>
          <a:p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A(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const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A&amp; 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rhs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b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{ 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existCount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= 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newCount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–deleteCount-1; 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</a:p>
          <a:p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static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* operator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new(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size_t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static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operator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delete(void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*,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size_t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</a:t>
            </a:r>
          </a:p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static 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newCount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         	</a:t>
            </a:r>
          </a:p>
          <a:p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static 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deleteCount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endParaRPr lang="en-US" altLang="zh-CN" sz="1800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1800" b="1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18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sz="1800" b="1" dirty="0" err="1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existCount</a:t>
            </a:r>
            <a:r>
              <a:rPr lang="en-US" altLang="zh-CN" sz="18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5653955" y="1708031"/>
            <a:ext cx="6207366" cy="4632384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A::operator new(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size_t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b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char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 =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 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char[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size+sizeof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)];                 </a:t>
            </a:r>
            <a:b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或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//char 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 =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(char*)::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operator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new(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size+sizeof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));         </a:t>
            </a:r>
            <a:endParaRPr lang="en-US" altLang="zh-CN" sz="1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*(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*)(p + size) = 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newCount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- 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deleteCount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++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newCount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return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</a:p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A::operator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delete(void * 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</a:t>
            </a:r>
            <a:r>
              <a:rPr lang="en-US" altLang="zh-CN" sz="18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,size_t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size) </a:t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</a:p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++</a:t>
            </a:r>
            <a:r>
              <a:rPr lang="en-US" altLang="zh-CN" sz="18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deleteCount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</a:p>
          <a:p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delete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[ ]  </a:t>
            </a: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(char *)p;</a:t>
            </a:r>
            <a:b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或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::operator delete(p);        </a:t>
            </a:r>
            <a: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1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18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en-US" altLang="zh-CN" sz="1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4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57666"/>
            <a:ext cx="6712064" cy="327682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</a:pPr>
            <a:r>
              <a:rPr lang="zh-CN" altLang="en-US" dirty="0">
                <a:sym typeface="黑体" panose="02010609060101010101" pitchFamily="49" charset="-122"/>
              </a:rPr>
              <a:t>重载</a:t>
            </a:r>
            <a:r>
              <a:rPr lang="en-US" altLang="zh-CN" dirty="0" smtClean="0">
                <a:sym typeface="黑体" panose="02010609060101010101" pitchFamily="49" charset="-122"/>
              </a:rPr>
              <a:t>operator </a:t>
            </a:r>
            <a:r>
              <a:rPr lang="en-US" altLang="zh-CN" dirty="0">
                <a:sym typeface="黑体" panose="02010609060101010101" pitchFamily="49" charset="-122"/>
              </a:rPr>
              <a:t>new</a:t>
            </a:r>
            <a:r>
              <a:rPr lang="zh-CN" altLang="zh-CN" dirty="0">
                <a:sym typeface="黑体" panose="02010609060101010101" pitchFamily="49" charset="-122"/>
              </a:rPr>
              <a:t>和</a:t>
            </a:r>
            <a:r>
              <a:rPr lang="en-US" altLang="zh-CN" dirty="0">
                <a:sym typeface="黑体" panose="02010609060101010101" pitchFamily="49" charset="-122"/>
              </a:rPr>
              <a:t>operator delete</a:t>
            </a:r>
            <a:r>
              <a:rPr lang="zh-CN" altLang="en-US" dirty="0">
                <a:sym typeface="黑体" panose="02010609060101010101" pitchFamily="49" charset="-122"/>
              </a:rPr>
              <a:t>（</a:t>
            </a:r>
            <a:r>
              <a:rPr lang="zh-CN" altLang="en-US" dirty="0" smtClean="0">
                <a:sym typeface="黑体" panose="02010609060101010101" pitchFamily="49" charset="-122"/>
              </a:rPr>
              <a:t>例续）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518984" y="560717"/>
            <a:ext cx="10544433" cy="6081623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A::newCount = 0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    </a:t>
            </a:r>
            <a:r>
              <a:rPr lang="en-US" altLang="zh-CN" sz="1600" b="1" dirty="0" err="1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A::deleteCount = 0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</a:t>
            </a:r>
            <a:endParaRPr lang="en-US" altLang="zh-CN" sz="1600" b="1" dirty="0">
              <a:solidFill>
                <a:srgbClr val="343537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main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( ) {</a:t>
            </a:r>
            <a:endParaRPr lang="en-US" altLang="zh-CN" sz="1600" b="1" dirty="0">
              <a:solidFill>
                <a:srgbClr val="343537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A * p1 =new A(1);</a:t>
            </a: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A * p2 = new A(2);</a:t>
            </a: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A * 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p3 = 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new A(*p2);</a:t>
            </a: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delete p1;</a:t>
            </a: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&lt;&lt;A::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newCount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	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输出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，累计创建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次</a:t>
            </a:r>
            <a:endParaRPr lang="en-US" altLang="zh-CN" sz="1600" b="1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&lt;&lt;A::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deleteCount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	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输出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，累计释放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次</a:t>
            </a:r>
            <a:endParaRPr lang="en-US" altLang="zh-CN" sz="1600" b="1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&lt;&lt;*(</a:t>
            </a:r>
            <a:r>
              <a:rPr lang="en-US" altLang="zh-CN" sz="1600" b="1" dirty="0" err="1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*)(p2 + 1)&lt;&lt;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	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输出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，创建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p2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指向的对象时，已存在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个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	</a:t>
            </a:r>
          </a:p>
          <a:p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1600" b="1" dirty="0" err="1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&lt;&lt;*(</a:t>
            </a:r>
            <a:r>
              <a:rPr lang="en-US" altLang="zh-CN" sz="1600" b="1" dirty="0" err="1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*)(p3 + 1)&lt;&lt;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	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输出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，创建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p3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指向的对象时，已存在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个</a:t>
            </a:r>
            <a:endParaRPr lang="en-US" altLang="zh-CN" sz="1600" b="1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&lt;&lt;p2-&gt;</a:t>
            </a:r>
            <a:r>
              <a:rPr lang="en-US" altLang="zh-CN" sz="1600" b="1" dirty="0" err="1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existCount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</a:t>
            </a:r>
            <a:r>
              <a:rPr lang="en-US" altLang="zh-CN" sz="1600" b="1" dirty="0" err="1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	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输出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，创建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p2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指向的对象时，已存在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个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	</a:t>
            </a:r>
            <a:endParaRPr lang="en-US" altLang="zh-CN" sz="1600" b="1" dirty="0">
              <a:solidFill>
                <a:srgbClr val="343537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&lt;&lt;p3-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&gt;</a:t>
            </a:r>
            <a:r>
              <a:rPr lang="en-US" altLang="zh-CN" sz="1600" b="1" dirty="0" err="1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existCount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</a:t>
            </a:r>
            <a:r>
              <a:rPr lang="en-US" altLang="zh-CN" sz="1600" b="1" dirty="0" err="1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	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输出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，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创建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p3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指向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的对象时，已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存在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个</a:t>
            </a:r>
            <a:endParaRPr lang="en-US" altLang="zh-CN" sz="1600" b="1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delete 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p3;  </a:t>
            </a:r>
            <a:endParaRPr lang="en-US" altLang="zh-CN" sz="1600" b="1" dirty="0">
              <a:solidFill>
                <a:srgbClr val="343537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   delete 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p2;</a:t>
            </a:r>
            <a:endParaRPr lang="en-US" altLang="zh-CN" sz="1600" b="1" dirty="0">
              <a:solidFill>
                <a:srgbClr val="343537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</a:t>
            </a:r>
            <a:r>
              <a:rPr lang="en-US" altLang="zh-CN" sz="1600" b="1" dirty="0" err="1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&lt;&lt;A::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newCount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	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输出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，累计创建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次</a:t>
            </a:r>
            <a:endParaRPr lang="en-US" altLang="zh-CN" sz="1600" b="1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 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cout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&lt;&lt;A::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deleteCount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&lt;&lt;</a:t>
            </a:r>
            <a:r>
              <a:rPr lang="en-US" altLang="zh-CN" sz="1600" b="1" dirty="0" err="1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endl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	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输出</a:t>
            </a:r>
            <a:r>
              <a:rPr lang="en-US" altLang="zh-CN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，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累计</a:t>
            </a:r>
            <a:r>
              <a:rPr lang="zh-CN" altLang="en-US" sz="16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释放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次</a:t>
            </a:r>
            <a:endParaRPr lang="en-US" altLang="zh-CN" sz="1600" b="1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    return </a:t>
            </a:r>
            <a:r>
              <a:rPr lang="en-US" altLang="zh-CN" sz="16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0</a:t>
            </a: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</a:br>
            <a:r>
              <a:rPr lang="en-US" altLang="zh-CN" sz="1600" b="1" dirty="0" smtClean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49" charset="-122"/>
              </a:rPr>
              <a:t>}</a:t>
            </a:r>
            <a:endParaRPr lang="en-US" altLang="zh-CN" sz="1600" b="1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8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57666"/>
            <a:ext cx="6712064" cy="327682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</a:pPr>
            <a:r>
              <a:rPr lang="zh-CN" altLang="en-US" dirty="0" smtClean="0">
                <a:sym typeface="黑体" panose="02010609060101010101" pitchFamily="49" charset="-122"/>
              </a:rPr>
              <a:t>数组</a:t>
            </a:r>
            <a:r>
              <a:rPr lang="zh-CN" altLang="en-US" dirty="0">
                <a:sym typeface="黑体" panose="02010609060101010101" pitchFamily="49" charset="-122"/>
              </a:rPr>
              <a:t>的动态分配和释放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005017" y="1919416"/>
            <a:ext cx="10626810" cy="4539048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60325" lvl="0"/>
            <a:r>
              <a:rPr lang="zh-CN" altLang="en-US" b="1" noProof="1" smtClean="0">
                <a:sym typeface="+mn-ea"/>
              </a:rPr>
              <a:t>动态</a:t>
            </a:r>
            <a:r>
              <a:rPr lang="zh-CN" altLang="en-US" b="1" noProof="1">
                <a:sym typeface="+mn-ea"/>
              </a:rPr>
              <a:t>数组分配：</a:t>
            </a:r>
            <a:r>
              <a:rPr lang="en-US" altLang="zh-CN" b="1" noProof="1">
                <a:sym typeface="+mn-ea"/>
              </a:rPr>
              <a:t>new </a:t>
            </a:r>
            <a:r>
              <a:rPr lang="en-US" altLang="zh-CN" b="1" noProof="1" smtClean="0">
                <a:sym typeface="+mn-ea"/>
              </a:rPr>
              <a:t>T [</a:t>
            </a:r>
            <a:r>
              <a:rPr lang="en-US" altLang="zh-CN" b="1" noProof="1">
                <a:sym typeface="+mn-ea"/>
              </a:rPr>
              <a:t>size];</a:t>
            </a:r>
          </a:p>
          <a:p>
            <a:pPr marL="669925" lvl="0" indent="-609600" fontAlgn="auto">
              <a:buFont typeface="+mj-lt"/>
              <a:buAutoNum type="arabicPeriod"/>
            </a:pP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调用</a:t>
            </a:r>
            <a:r>
              <a:rPr lang="en-US" altLang="zh-CN" b="1" noProof="1">
                <a:solidFill>
                  <a:srgbClr val="0000FF"/>
                </a:solidFill>
                <a:sym typeface="+mn-ea"/>
              </a:rPr>
              <a:t>void * </a:t>
            </a:r>
            <a:r>
              <a:rPr lang="en-US" altLang="zh-CN" b="1" noProof="1" smtClean="0">
                <a:solidFill>
                  <a:srgbClr val="0000FF"/>
                </a:solidFill>
                <a:sym typeface="+mn-ea"/>
              </a:rPr>
              <a:t>T::operator </a:t>
            </a:r>
            <a:r>
              <a:rPr lang="en-US" altLang="zh-CN" b="1" noProof="1">
                <a:solidFill>
                  <a:srgbClr val="0000FF"/>
                </a:solidFill>
                <a:sym typeface="+mn-ea"/>
              </a:rPr>
              <a:t>new[ ] (size_t)</a:t>
            </a:r>
            <a:r>
              <a:rPr lang="en-US" altLang="zh-CN" noProof="1">
                <a:sym typeface="+mn-ea"/>
              </a:rPr>
              <a:t>;</a:t>
            </a: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函数，尝试分配空间，若失败则转到异常处理函数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new_error_handle( ); </a:t>
            </a: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成功则</a:t>
            </a: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继续。</a:t>
            </a:r>
          </a:p>
          <a:p>
            <a:pPr marL="669925" lvl="0" indent="-609600" fontAlgn="auto">
              <a:buFont typeface="+mj-lt"/>
              <a:buAutoNum type="arabicPeriod"/>
            </a:pP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执行</a:t>
            </a:r>
            <a:r>
              <a:rPr lang="en-US" altLang="zh-CN" noProof="1">
                <a:solidFill>
                  <a:srgbClr val="FF0000"/>
                </a:solidFill>
                <a:cs typeface="Ebrima" panose="02000000000000000000" pitchFamily="2" charset="0"/>
                <a:sym typeface="+mn-ea"/>
              </a:rPr>
              <a:t>size</a:t>
            </a:r>
            <a:r>
              <a:rPr lang="zh-CN" altLang="zh-CN" noProof="1">
                <a:solidFill>
                  <a:srgbClr val="FF0000"/>
                </a:solidFill>
                <a:cs typeface="Ebrima" panose="02000000000000000000" pitchFamily="2" charset="0"/>
                <a:sym typeface="+mn-ea"/>
              </a:rPr>
              <a:t>次</a:t>
            </a: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类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T</a:t>
            </a: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的无参构造</a:t>
            </a: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函数。</a:t>
            </a:r>
          </a:p>
          <a:p>
            <a:pPr marL="669925" lvl="0" indent="-609600" fontAlgn="auto">
              <a:buFont typeface="+mj-lt"/>
              <a:buAutoNum type="arabicPeriod"/>
            </a:pP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将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void * </a:t>
            </a: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指针转换成 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T * </a:t>
            </a: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指针，并返回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/>
            </a:r>
            <a:br>
              <a:rPr lang="zh-CN" altLang="en-US" sz="2800" dirty="0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</a:br>
            <a:endParaRPr lang="zh-CN" altLang="en-US" sz="2800" noProof="1">
              <a:solidFill>
                <a:schemeClr val="tx2">
                  <a:lumMod val="75000"/>
                </a:schemeClr>
              </a:solidFill>
              <a:cs typeface="Ebrima" panose="02000000000000000000" pitchFamily="2" charset="0"/>
              <a:sym typeface="+mn-ea"/>
            </a:endParaRPr>
          </a:p>
          <a:p>
            <a:r>
              <a:rPr lang="zh-CN" altLang="en-US" b="1" noProof="1">
                <a:sym typeface="+mn-ea"/>
              </a:rPr>
              <a:t>动态数组释放</a:t>
            </a:r>
            <a:r>
              <a:rPr lang="en-US" altLang="zh-CN" sz="2800" b="1" noProof="1">
                <a:sym typeface="+mn-ea"/>
              </a:rPr>
              <a:t>:  delete[ ] pointer;</a:t>
            </a:r>
          </a:p>
          <a:p>
            <a:pPr marL="497205" lvl="1" indent="-609600" fontAlgn="auto">
              <a:buFont typeface="+mj-lt"/>
              <a:buAutoNum type="arabicPeriod"/>
            </a:pPr>
            <a:r>
              <a:rPr lang="zh-CN" altLang="en-US" sz="2400" noProof="1">
                <a:sym typeface="+mn-ea"/>
              </a:rPr>
              <a:t>若</a:t>
            </a:r>
            <a:r>
              <a:rPr lang="en-US" altLang="zh-CN" sz="2400" b="1" noProof="1">
                <a:sym typeface="+mn-ea"/>
              </a:rPr>
              <a:t>pointer</a:t>
            </a:r>
            <a:r>
              <a:rPr lang="zh-CN" altLang="en-US" sz="2400" noProof="1">
                <a:sym typeface="+mn-ea"/>
              </a:rPr>
              <a:t>为</a:t>
            </a:r>
            <a:r>
              <a:rPr lang="en-US" altLang="zh-CN" sz="2400" noProof="1">
                <a:sym typeface="+mn-ea"/>
              </a:rPr>
              <a:t>nullptr</a:t>
            </a:r>
            <a:r>
              <a:rPr lang="zh-CN" altLang="en-US" sz="2400" noProof="1">
                <a:sym typeface="+mn-ea"/>
              </a:rPr>
              <a:t>，则退出；</a:t>
            </a:r>
          </a:p>
          <a:p>
            <a:pPr marL="497205" lvl="1" indent="-609600" fontAlgn="auto">
              <a:buFont typeface="+mj-lt"/>
              <a:buAutoNum type="arabicPeriod"/>
            </a:pPr>
            <a:r>
              <a:rPr lang="zh-CN" altLang="en-US" sz="2400" noProof="1">
                <a:sym typeface="+mn-ea"/>
              </a:rPr>
              <a:t>否则执行</a:t>
            </a:r>
            <a:r>
              <a:rPr lang="zh-CN" altLang="en-US" sz="2400" noProof="1">
                <a:solidFill>
                  <a:srgbClr val="FF0000"/>
                </a:solidFill>
                <a:sym typeface="+mn-ea"/>
              </a:rPr>
              <a:t>多次</a:t>
            </a:r>
            <a:r>
              <a:rPr lang="en-US" altLang="zh-CN" sz="2400" noProof="1">
                <a:sym typeface="+mn-ea"/>
              </a:rPr>
              <a:t>T::~T( ).</a:t>
            </a:r>
          </a:p>
          <a:p>
            <a:pPr marL="497205" lvl="1" indent="-609600" fontAlgn="auto">
              <a:buFont typeface="+mj-lt"/>
              <a:buAutoNum type="arabicPeriod"/>
            </a:pPr>
            <a:r>
              <a:rPr lang="en-US" altLang="zh-CN" sz="2400" b="1" noProof="1">
                <a:solidFill>
                  <a:srgbClr val="0000FF"/>
                </a:solidFill>
                <a:sym typeface="+mn-ea"/>
              </a:rPr>
              <a:t>void * operator delete[ ] (void *,size_t);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1005017" y="584889"/>
            <a:ext cx="10626810" cy="1260388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fontAlgn="auto"/>
            <a:r>
              <a:rPr lang="zh-CN" altLang="en-US" sz="2000" noProof="1">
                <a:sym typeface="+mn-ea"/>
              </a:rPr>
              <a:t>比较：  </a:t>
            </a:r>
            <a:r>
              <a:rPr lang="en-US" altLang="zh-CN" sz="2000" noProof="1">
                <a:sym typeface="+mn-ea"/>
              </a:rPr>
              <a:t>const int N=50;      T  objs[N]; </a:t>
            </a:r>
            <a:r>
              <a:rPr lang="en-US" altLang="zh-CN" sz="2000" noProof="1">
                <a:solidFill>
                  <a:srgbClr val="FF0000"/>
                </a:solidFill>
                <a:sym typeface="+mn-ea"/>
              </a:rPr>
              <a:t>//N</a:t>
            </a:r>
            <a:r>
              <a:rPr lang="zh-CN" altLang="en-US" sz="2000" noProof="1">
                <a:solidFill>
                  <a:srgbClr val="FF0000"/>
                </a:solidFill>
                <a:sym typeface="+mn-ea"/>
              </a:rPr>
              <a:t>必须是编译期常量</a:t>
            </a:r>
          </a:p>
          <a:p>
            <a:pPr marL="457200" lvl="1" indent="0" fontAlgn="auto">
              <a:buNone/>
            </a:pPr>
            <a:r>
              <a:rPr lang="en-US" altLang="zh-CN" sz="2000" noProof="1" smtClean="0">
                <a:sym typeface="+mn-ea"/>
              </a:rPr>
              <a:t>       int </a:t>
            </a:r>
            <a:r>
              <a:rPr lang="en-US" altLang="zh-CN" sz="2000" noProof="1">
                <a:sym typeface="+mn-ea"/>
              </a:rPr>
              <a:t>n =50;               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</a:t>
            </a:r>
            <a:r>
              <a:rPr lang="en-US" altLang="zh-CN" sz="2000" noProof="1" smtClean="0">
                <a:sym typeface="+mn-ea"/>
              </a:rPr>
              <a:t>T </a:t>
            </a:r>
            <a:r>
              <a:rPr lang="en-US" altLang="zh-CN" sz="2000" noProof="1">
                <a:sym typeface="+mn-ea"/>
              </a:rPr>
              <a:t>* p = new T[n];   </a:t>
            </a:r>
            <a:r>
              <a:rPr lang="en-US" altLang="zh-CN" sz="2000" noProof="1">
                <a:solidFill>
                  <a:srgbClr val="FF0000"/>
                </a:solidFill>
                <a:sym typeface="+mn-ea"/>
              </a:rPr>
              <a:t>//n</a:t>
            </a:r>
            <a:r>
              <a:rPr lang="zh-CN" altLang="en-US" sz="2000" noProof="1">
                <a:solidFill>
                  <a:srgbClr val="FF0000"/>
                </a:solidFill>
                <a:sym typeface="+mn-ea"/>
              </a:rPr>
              <a:t>可以是运行时才确定的变量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  </a:t>
            </a:r>
            <a:r>
              <a:rPr lang="en-US" altLang="zh-CN" sz="2000" noProof="1" smtClean="0">
                <a:sym typeface="+mn-ea"/>
              </a:rPr>
              <a:t>delete</a:t>
            </a:r>
            <a:r>
              <a:rPr lang="en-US" altLang="zh-CN" sz="2000" noProof="1">
                <a:sym typeface="+mn-ea"/>
              </a:rPr>
              <a:t>[ ]    p;</a:t>
            </a:r>
          </a:p>
        </p:txBody>
      </p:sp>
    </p:spTree>
    <p:extLst>
      <p:ext uri="{BB962C8B-B14F-4D97-AF65-F5344CB8AC3E}">
        <p14:creationId xmlns:p14="http://schemas.microsoft.com/office/powerpoint/2010/main" val="42778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57666"/>
            <a:ext cx="6712064" cy="327682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</a:pPr>
            <a:r>
              <a:rPr lang="zh-CN" altLang="en-US" dirty="0">
                <a:sym typeface="黑体" panose="02010609060101010101" pitchFamily="49" charset="-122"/>
              </a:rPr>
              <a:t>对象数组（例</a:t>
            </a:r>
            <a:r>
              <a:rPr lang="en-US" altLang="zh-CN" dirty="0">
                <a:sym typeface="黑体" panose="02010609060101010101" pitchFamily="49" charset="-122"/>
              </a:rPr>
              <a:t>1</a:t>
            </a:r>
            <a:r>
              <a:rPr lang="zh-CN" altLang="en-US" dirty="0">
                <a:sym typeface="黑体" panose="02010609060101010101" pitchFamily="49" charset="-122"/>
              </a:rPr>
              <a:t>）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977447" y="1762898"/>
            <a:ext cx="3509319" cy="3253945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Card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public:   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Card( );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Card(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id);     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private: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......</a:t>
            </a:r>
          </a:p>
          <a:p>
            <a:pPr lvl="0"/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 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807244" y="988543"/>
            <a:ext cx="4497859" cy="521454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 </a:t>
            </a:r>
            <a:r>
              <a:rPr lang="zh-CN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对象</a:t>
            </a:r>
            <a:r>
              <a:rPr lang="zh-CN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数组形式的数据成员</a:t>
            </a:r>
          </a:p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Poker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public:         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private:</a:t>
            </a:r>
          </a:p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Card  cards[54];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 </a:t>
            </a:r>
          </a:p>
          <a:p>
            <a:pPr lvl="0"/>
            <a:endParaRPr lang="en-US" altLang="zh-CN" sz="2000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/>
            <a:r>
              <a:rPr lang="en-US" altLang="zh-CN" sz="20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 )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Poker  *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poker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= new Poker;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...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delete poker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Poker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aPoker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Card 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hold[19];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en-US" altLang="zh-CN" sz="2000" noProof="1">
              <a:sym typeface="+mn-ea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002472" y="2460668"/>
            <a:ext cx="2974975" cy="159067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zh-CN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en-US" altLang="zh-CN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r>
              <a:rPr lang="zh-CN" altLang="en-US" sz="18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必有无参构造函数</a:t>
            </a:r>
          </a:p>
        </p:txBody>
      </p:sp>
    </p:spTree>
    <p:extLst>
      <p:ext uri="{BB962C8B-B14F-4D97-AF65-F5344CB8AC3E}">
        <p14:creationId xmlns:p14="http://schemas.microsoft.com/office/powerpoint/2010/main" val="18217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57666"/>
            <a:ext cx="6712064" cy="327682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</a:pPr>
            <a:r>
              <a:rPr lang="zh-CN" altLang="en-US" dirty="0">
                <a:sym typeface="黑体" panose="02010609060101010101" pitchFamily="49" charset="-122"/>
              </a:rPr>
              <a:t>对象数组（</a:t>
            </a:r>
            <a:r>
              <a:rPr lang="zh-CN" altLang="en-US" dirty="0" smtClean="0">
                <a:sym typeface="黑体" panose="02010609060101010101" pitchFamily="49" charset="-122"/>
              </a:rPr>
              <a:t>例</a:t>
            </a:r>
            <a:r>
              <a:rPr lang="en-US" altLang="zh-CN" dirty="0" smtClean="0">
                <a:sym typeface="黑体" panose="02010609060101010101" pitchFamily="49" charset="-122"/>
              </a:rPr>
              <a:t>2</a:t>
            </a:r>
            <a:r>
              <a:rPr lang="zh-CN" altLang="en-US" dirty="0" smtClean="0">
                <a:sym typeface="黑体" panose="02010609060101010101" pitchFamily="49" charset="-122"/>
              </a:rPr>
              <a:t>）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8353168" y="1762898"/>
            <a:ext cx="2850290" cy="3253945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Card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public:   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Card(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id);     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private: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......</a:t>
            </a:r>
          </a:p>
          <a:p>
            <a:pPr lvl="0"/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 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75438" y="774359"/>
            <a:ext cx="6712064" cy="5535824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指针</a:t>
            </a:r>
            <a:r>
              <a:rPr lang="zh-CN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数组形式的数据成员</a:t>
            </a:r>
          </a:p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Poker {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Poker( )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{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for(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=0;i&lt;54;++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 cards[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] = new Card(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}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~Poker( )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{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for(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=0;i&lt;54;++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   delete cards[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];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}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private:       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Card * cards[54];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2000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/>
            <a:r>
              <a:rPr lang="en-US" altLang="zh-CN" sz="20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 )  {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Poker  *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poker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= new Poker;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...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delete poker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Poker 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pPoker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</a:p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Card 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hold[19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];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5650040" y="2746933"/>
            <a:ext cx="2974975" cy="159067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r>
              <a:rPr lang="zh-CN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可以没有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无参构造函数</a:t>
            </a:r>
          </a:p>
        </p:txBody>
      </p:sp>
    </p:spTree>
    <p:extLst>
      <p:ext uri="{BB962C8B-B14F-4D97-AF65-F5344CB8AC3E}">
        <p14:creationId xmlns:p14="http://schemas.microsoft.com/office/powerpoint/2010/main" val="27989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57666"/>
            <a:ext cx="6712064" cy="327682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</a:pPr>
            <a:r>
              <a:rPr lang="zh-CN" altLang="en-US" dirty="0">
                <a:sym typeface="黑体" panose="02010609060101010101" pitchFamily="49" charset="-122"/>
              </a:rPr>
              <a:t>对象数组（</a:t>
            </a:r>
            <a:r>
              <a:rPr lang="zh-CN" altLang="en-US" dirty="0" smtClean="0">
                <a:sym typeface="黑体" panose="02010609060101010101" pitchFamily="49" charset="-122"/>
              </a:rPr>
              <a:t>例</a:t>
            </a:r>
            <a:r>
              <a:rPr lang="en-US" altLang="zh-CN" dirty="0" smtClean="0">
                <a:sym typeface="黑体" panose="02010609060101010101" pitchFamily="49" charset="-122"/>
              </a:rPr>
              <a:t>3</a:t>
            </a:r>
            <a:r>
              <a:rPr lang="zh-CN" altLang="en-US" dirty="0" smtClean="0">
                <a:sym typeface="黑体" panose="02010609060101010101" pitchFamily="49" charset="-122"/>
              </a:rPr>
              <a:t>）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9061622" y="2734964"/>
            <a:ext cx="2850290" cy="3253945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Card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public:   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Card(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id);     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private: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......</a:t>
            </a:r>
          </a:p>
          <a:p>
            <a:pPr lvl="0"/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 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82757" y="572144"/>
            <a:ext cx="6961038" cy="5911033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 </a:t>
            </a:r>
            <a:r>
              <a:rPr lang="zh-CN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动态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指针</a:t>
            </a:r>
            <a:r>
              <a:rPr lang="zh-CN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数组形式的数据成员</a:t>
            </a:r>
          </a:p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Poker {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     Poker( </a:t>
            </a:r>
            <a:r>
              <a:rPr lang="en-US" altLang="zh-CN" sz="20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n ):</a:t>
            </a:r>
            <a:r>
              <a:rPr lang="en-US" altLang="zh-CN" sz="20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(n)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{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cards = new Card*[54*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];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for(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=0;i&lt;54*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;++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 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      cards[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] = new Card(i%54);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}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~Poker( ) 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{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for(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=0;i&lt;54*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;++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   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         delete cards[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];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delete[ ] cards;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}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private: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Card ** cards;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 </a:t>
            </a:r>
          </a:p>
          <a:p>
            <a:pPr lvl="0"/>
            <a:r>
              <a:rPr lang="en-US" altLang="zh-CN" sz="20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 )  {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Poker  * poker = new Poker(2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delete poker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Poker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pPoker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</a:t>
            </a:r>
            <a:r>
              <a:rPr lang="en-US" altLang="zh-CN" sz="20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n=108;</a:t>
            </a:r>
            <a:b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Card 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**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ppHold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= new Card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[ f(n) ]; delete[ ]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ppHold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</a:p>
        </p:txBody>
      </p:sp>
      <p:sp>
        <p:nvSpPr>
          <p:cNvPr id="5" name="燕尾形箭头 4"/>
          <p:cNvSpPr/>
          <p:nvPr/>
        </p:nvSpPr>
        <p:spPr>
          <a:xfrm>
            <a:off x="5801719" y="3438913"/>
            <a:ext cx="3435177" cy="226991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r>
              <a:rPr lang="zh-CN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可以没有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无参构造函数，且数组大小可运行时决定</a:t>
            </a:r>
          </a:p>
        </p:txBody>
      </p:sp>
    </p:spTree>
    <p:extLst>
      <p:ext uri="{BB962C8B-B14F-4D97-AF65-F5344CB8AC3E}">
        <p14:creationId xmlns:p14="http://schemas.microsoft.com/office/powerpoint/2010/main" val="27688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57666"/>
            <a:ext cx="6712064" cy="327682"/>
          </a:xfrm>
        </p:spPr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结合静态</a:t>
            </a:r>
            <a:r>
              <a:rPr lang="en-US" altLang="zh-CN" dirty="0">
                <a:sym typeface="黑体" panose="02010609060101010101" pitchFamily="49" charset="-122"/>
              </a:rPr>
              <a:t>/</a:t>
            </a:r>
            <a:r>
              <a:rPr lang="zh-CN" altLang="en-US" dirty="0" smtClean="0">
                <a:sym typeface="黑体" panose="02010609060101010101" pitchFamily="49" charset="-122"/>
              </a:rPr>
              <a:t>动态分配</a:t>
            </a:r>
            <a:r>
              <a:rPr lang="en-US" altLang="zh-CN" dirty="0" smtClean="0">
                <a:sym typeface="黑体" panose="02010609060101010101" pitchFamily="49" charset="-122"/>
              </a:rPr>
              <a:t>-</a:t>
            </a:r>
            <a:r>
              <a:rPr lang="en-US" altLang="zh-CN" dirty="0" err="1" smtClean="0">
                <a:sym typeface="黑体" panose="02010609060101010101" pitchFamily="49" charset="-122"/>
              </a:rPr>
              <a:t>auto_ptr</a:t>
            </a:r>
            <a:r>
              <a:rPr lang="zh-CN" altLang="en-US" dirty="0" smtClean="0">
                <a:sym typeface="黑体" panose="02010609060101010101" pitchFamily="49" charset="-122"/>
              </a:rPr>
              <a:t>（</a:t>
            </a:r>
            <a:r>
              <a:rPr lang="zh-CN" altLang="en-US" dirty="0">
                <a:sym typeface="黑体" panose="02010609060101010101" pitchFamily="49" charset="-122"/>
              </a:rPr>
              <a:t>理解</a:t>
            </a:r>
            <a:r>
              <a:rPr lang="zh-CN" altLang="en-US" dirty="0" smtClean="0">
                <a:sym typeface="黑体" panose="02010609060101010101" pitchFamily="49" charset="-122"/>
              </a:rPr>
              <a:t>）</a:t>
            </a:r>
            <a:endParaRPr lang="en-US" altLang="zh-CN" dirty="0">
              <a:solidFill>
                <a:schemeClr val="bg1"/>
              </a:solidFill>
              <a:sym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209979" y="651938"/>
            <a:ext cx="9910119" cy="1400428"/>
          </a:xfrm>
          <a:ln w="3810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42900" lvl="0" indent="-342900">
              <a:buFont typeface="Wingdings" panose="05000000000000000000" charset="0"/>
              <a:buChar char="n"/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静态分配不用担心释放问题</a:t>
            </a:r>
          </a:p>
          <a:p>
            <a:pPr marL="342900" lvl="0" indent="-342900">
              <a:buFont typeface="Wingdings" panose="05000000000000000000" charset="0"/>
              <a:buChar char="n"/>
            </a:pPr>
            <a:r>
              <a:rPr lang="zh-CN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动态分配灵活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lvl="0" indent="-342900">
              <a:buFont typeface="Wingdings" panose="05000000000000000000" charset="0"/>
              <a:buChar char="n"/>
            </a:pP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auto_ptr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智能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指针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/smart pointer,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理解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即可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c++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1z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已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废弃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66282" y="2207741"/>
            <a:ext cx="5314388" cy="930876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T {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 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r>
              <a:rPr lang="en-US" altLang="zh-CN" sz="20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f( 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);  </a:t>
            </a:r>
            <a:b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2000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6305082" y="2207740"/>
            <a:ext cx="5314388" cy="930877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 *  p= new T;   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p-&gt;f( );   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delete p;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666282" y="3220995"/>
            <a:ext cx="5314388" cy="3278660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</a:t>
            </a:r>
            <a:r>
              <a:rPr lang="en-US" altLang="zh-CN" sz="20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auto_ptr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{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  </a:t>
            </a:r>
            <a:endParaRPr lang="en-US" altLang="zh-CN" sz="2000" b="1" dirty="0" smtClean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auto_ptr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(T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p):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(p) { }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~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auto_ptr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{ delete p; }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T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operator-&gt; ( )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{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return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&amp; operator* ( )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{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return *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 }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....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T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</a:t>
            </a:r>
            <a:r>
              <a:rPr lang="en-US" altLang="zh-CN" sz="20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pt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6305082" y="3233350"/>
            <a:ext cx="5314388" cy="3266305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使用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auto_ptr</a:t>
            </a:r>
            <a:endParaRPr lang="en-US" altLang="zh-CN" sz="2000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 err="1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main( ) </a:t>
            </a:r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  <a:endParaRPr lang="en-US" altLang="zh-CN" sz="2000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auto_ptr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(new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T); 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-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&gt;f(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);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(*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).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f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  );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return 0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5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动态内存管理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99544" y="1369014"/>
            <a:ext cx="45719" cy="4919472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2181983" y="1911096"/>
            <a:ext cx="7327777" cy="48737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rgbClr val="C00000"/>
              </a:buClr>
              <a:buSzPct val="1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pPr>
              <a:spcAft>
                <a:spcPts val="600"/>
              </a:spcAft>
              <a:buClr>
                <a:srgbClr val="C00000"/>
              </a:buClr>
              <a:buSzPct val="1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静态存储及其不足</a:t>
            </a:r>
            <a:endParaRPr lang="en-US" altLang="zh-CN" dirty="0" smtClean="0"/>
          </a:p>
          <a:p>
            <a:pPr>
              <a:spcAft>
                <a:spcPts val="600"/>
              </a:spcAft>
              <a:buClr>
                <a:srgbClr val="C00000"/>
              </a:buClr>
              <a:buSzPct val="1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单对象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的动态分配及释放</a:t>
            </a:r>
            <a:endParaRPr lang="en-US" altLang="zh-CN" dirty="0" smtClean="0"/>
          </a:p>
          <a:p>
            <a:pPr>
              <a:spcAft>
                <a:spcPts val="600"/>
              </a:spcAft>
              <a:buClr>
                <a:srgbClr val="C00000"/>
              </a:buClr>
              <a:buSzPct val="1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重载</a:t>
            </a:r>
            <a:r>
              <a:rPr lang="en-US" altLang="zh-CN" dirty="0" smtClean="0"/>
              <a:t>operator 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operator delete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1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数组的动态分配及释放</a:t>
            </a:r>
            <a:endParaRPr lang="en-US" altLang="zh-CN" dirty="0" smtClean="0"/>
          </a:p>
          <a:p>
            <a:pPr>
              <a:spcAft>
                <a:spcPts val="600"/>
              </a:spcAft>
              <a:buClr>
                <a:srgbClr val="C00000"/>
              </a:buClr>
              <a:buSzPct val="1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智能指针和共享指针</a:t>
            </a:r>
            <a:endParaRPr lang="en-US" altLang="zh-CN" dirty="0" smtClean="0"/>
          </a:p>
          <a:p>
            <a:pPr>
              <a:spcAft>
                <a:spcPts val="600"/>
              </a:spcAft>
              <a:buClr>
                <a:srgbClr val="C00000"/>
              </a:buClr>
              <a:buSzPct val="1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共享指针的实现</a:t>
            </a:r>
            <a:r>
              <a:rPr lang="en-US" altLang="zh-CN" dirty="0" smtClean="0"/>
              <a:t>1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1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共享指针的实现</a:t>
            </a:r>
            <a:r>
              <a:rPr lang="en-US" altLang="zh-CN" dirty="0" smtClean="0"/>
              <a:t>2</a:t>
            </a:r>
          </a:p>
          <a:p>
            <a:pPr>
              <a:spcAft>
                <a:spcPts val="600"/>
              </a:spcAft>
              <a:buClr>
                <a:srgbClr val="C00000"/>
              </a:buClr>
              <a:buSzPct val="1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其它说明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07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shared_ptr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49" name="内容占位符 2"/>
          <p:cNvSpPr>
            <a:spLocks noGrp="1"/>
          </p:cNvSpPr>
          <p:nvPr>
            <p:ph sz="half" idx="1"/>
          </p:nvPr>
        </p:nvSpPr>
        <p:spPr>
          <a:xfrm>
            <a:off x="1070855" y="2658535"/>
            <a:ext cx="3328151" cy="1812324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T { 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public: 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en-US" altLang="zh-CN" sz="20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f( );  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sz="20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4423" y="2533645"/>
            <a:ext cx="5700582" cy="2062103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共享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指针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#include &lt;memory&gt;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main( ) 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std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::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shared_ptr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&lt;T&gt;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ptrT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(new T); 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</a:t>
            </a:r>
            <a:r>
              <a:rPr lang="en-US" altLang="zh-CN" sz="2000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ptrT</a:t>
            </a: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-&gt;f( );</a:t>
            </a:r>
            <a:b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return 0;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1070855" y="1206843"/>
            <a:ext cx="9424150" cy="630196"/>
          </a:xfrm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dirty="0" err="1" smtClean="0"/>
              <a:t>shared_ptr</a:t>
            </a:r>
            <a:r>
              <a:rPr lang="zh-CN" altLang="en-US" sz="2000" dirty="0" smtClean="0"/>
              <a:t>已进入为标准库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模板库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，可直接使用，其基本原理同共享指针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64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4" y="57666"/>
            <a:ext cx="6712064" cy="327682"/>
          </a:xfrm>
        </p:spPr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共享指针</a:t>
            </a:r>
            <a:endParaRPr lang="en-US" altLang="zh-CN" dirty="0">
              <a:solidFill>
                <a:schemeClr val="bg1"/>
              </a:solidFill>
              <a:sym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666282" y="848498"/>
            <a:ext cx="5017826" cy="5420497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 dirty="0"/>
              <a:t>class A {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 smtClean="0"/>
              <a:t>public: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A(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):</a:t>
            </a:r>
            <a:r>
              <a:rPr lang="en-US" altLang="zh-CN" sz="2000" b="1" dirty="0" err="1"/>
              <a:t>mData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) </a:t>
            </a:r>
            <a:r>
              <a:rPr lang="en-US" altLang="zh-CN" sz="2000" b="1" dirty="0" smtClean="0"/>
              <a:t>   </a:t>
            </a:r>
            <a:r>
              <a:rPr lang="en-US" altLang="zh-CN" sz="2000" b="1" dirty="0"/>
              <a:t>{ }	</a:t>
            </a:r>
            <a:br>
              <a:rPr lang="en-US" altLang="zh-CN" sz="2000" b="1" dirty="0"/>
            </a:b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en-US" altLang="zh-CN" sz="2000" b="1" dirty="0" smtClean="0"/>
              <a:t>   ~</a:t>
            </a:r>
            <a:r>
              <a:rPr lang="en-US" altLang="zh-CN" sz="2000" b="1" dirty="0"/>
              <a:t>A( ) { }</a:t>
            </a:r>
            <a:br>
              <a:rPr lang="en-US" altLang="zh-CN" sz="2000" b="1" dirty="0"/>
            </a:br>
            <a:r>
              <a:rPr lang="en-US" altLang="zh-CN" sz="2000" b="1" dirty="0"/>
              <a:t>     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GetData</a:t>
            </a:r>
            <a:r>
              <a:rPr lang="en-US" altLang="zh-CN" sz="2000" b="1" dirty="0" smtClean="0"/>
              <a:t>( )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     </a:t>
            </a:r>
            <a:r>
              <a:rPr lang="en-US" altLang="zh-CN" sz="2000" b="1" dirty="0"/>
              <a:t>{ return </a:t>
            </a:r>
            <a:r>
              <a:rPr lang="en-US" altLang="zh-CN" sz="2000" b="1" dirty="0" err="1"/>
              <a:t>m</a:t>
            </a:r>
            <a:r>
              <a:rPr lang="en-US" altLang="zh-CN" sz="2000" b="1" dirty="0" err="1" smtClean="0"/>
              <a:t>Data</a:t>
            </a:r>
            <a:r>
              <a:rPr lang="en-US" altLang="zh-CN" sz="2000" b="1" dirty="0"/>
              <a:t>; } </a:t>
            </a:r>
            <a:endParaRPr lang="en-US" altLang="zh-CN" sz="2000" b="1" dirty="0" smtClean="0"/>
          </a:p>
          <a:p>
            <a:pPr>
              <a:lnSpc>
                <a:spcPct val="70000"/>
              </a:lnSpc>
            </a:pPr>
            <a:r>
              <a:rPr lang="en-US" altLang="zh-CN" sz="2000" b="1" dirty="0" smtClean="0"/>
              <a:t>    void </a:t>
            </a:r>
            <a:r>
              <a:rPr lang="en-US" altLang="zh-CN" sz="2000" b="1" dirty="0" err="1" smtClean="0"/>
              <a:t>SetData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n) { </a:t>
            </a:r>
            <a:r>
              <a:rPr lang="en-US" altLang="zh-CN" sz="2000" b="1" dirty="0" err="1" smtClean="0"/>
              <a:t>mData</a:t>
            </a:r>
            <a:r>
              <a:rPr lang="en-US" altLang="zh-CN" sz="2000" b="1" dirty="0" smtClean="0"/>
              <a:t>=n;}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A(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A &amp; a):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mData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a.mData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 { }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A&amp; operator=(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A &amp; a)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    {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mData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=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a.mData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; return *this; }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endParaRPr lang="en-US" altLang="zh-CN" sz="2000" b="1" dirty="0"/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private</a:t>
            </a:r>
            <a:r>
              <a:rPr lang="en-US" altLang="zh-CN" sz="2000" b="1" dirty="0" smtClean="0"/>
              <a:t>: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mData</a:t>
            </a:r>
            <a:r>
              <a:rPr lang="en-US" altLang="zh-CN" sz="2000" b="1" dirty="0"/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};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6305082" y="848498"/>
            <a:ext cx="5314388" cy="5420497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class B {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public: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     B(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2" charset="-122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2" charset="-122"/>
              </a:rPr>
              <a:t>num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=0):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pa(new A(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)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) {  }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    ~B( ) {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delete pa;}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     B(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2" charset="-122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B&amp; 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2" charset="-122"/>
              </a:rPr>
              <a:t>rhs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) {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pa=new A(*rhs.pa);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      }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     B&amp; operator=(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2" charset="-122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B&amp; 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2" charset="-122"/>
              </a:rPr>
              <a:t>rhs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)  {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	if ( this!=&amp;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2" charset="-122"/>
              </a:rPr>
              <a:t>rhs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)  {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delete pa;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pa=new A(*rhs.pa);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        }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		return *this;</a:t>
            </a:r>
            <a:b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    A* operator-&gt;( )  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{ return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pa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; }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private: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	A*	pa;</a:t>
            </a:r>
          </a:p>
          <a:p>
            <a:pPr marL="347980" lvl="0" indent="-34798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3204519" y="4843849"/>
            <a:ext cx="2479589" cy="1425146"/>
          </a:xfrm>
          <a:prstGeom prst="wedgeEllipseCallout">
            <a:avLst>
              <a:gd name="adj1" fmla="val -14426"/>
              <a:gd name="adj2" fmla="val -8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两个函数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能实现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吗？复杂吗？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9473702" y="5130114"/>
            <a:ext cx="1968882" cy="1425146"/>
          </a:xfrm>
          <a:prstGeom prst="wedgeEllipseCallout">
            <a:avLst>
              <a:gd name="adj1" fmla="val -39275"/>
              <a:gd name="adj2" fmla="val -227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9473702" y="5130114"/>
            <a:ext cx="1968882" cy="1425146"/>
          </a:xfrm>
          <a:prstGeom prst="wedgeEllipseCallout">
            <a:avLst>
              <a:gd name="adj1" fmla="val -73236"/>
              <a:gd name="adj2" fmla="val -124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深拷贝和深赋值有必要吗？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7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共享指针意图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23083" y="1048624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84947" y="1048624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67975" y="1048624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223083" y="1896457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84947" y="1896456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67975" y="1896455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3" idx="2"/>
            <a:endCxn id="21" idx="0"/>
          </p:cNvCxnSpPr>
          <p:nvPr/>
        </p:nvCxnSpPr>
        <p:spPr>
          <a:xfrm>
            <a:off x="2697061" y="1417739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2907" y="1417737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741953" y="1417737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213535" y="4313339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175399" y="4313339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258427" y="4313339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213535" y="5161172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258427" y="5161170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2"/>
            <a:endCxn id="31" idx="0"/>
          </p:cNvCxnSpPr>
          <p:nvPr/>
        </p:nvCxnSpPr>
        <p:spPr>
          <a:xfrm>
            <a:off x="2687513" y="4682454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697061" y="4682452"/>
            <a:ext cx="1966298" cy="3928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732405" y="4682452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箭头 8"/>
          <p:cNvSpPr/>
          <p:nvPr/>
        </p:nvSpPr>
        <p:spPr>
          <a:xfrm>
            <a:off x="3783435" y="2751589"/>
            <a:ext cx="2248249" cy="1023457"/>
          </a:xfrm>
          <a:prstGeom prst="down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内容占位符 2"/>
          <p:cNvSpPr>
            <a:spLocks noGrp="1"/>
          </p:cNvSpPr>
          <p:nvPr>
            <p:ph sz="half" idx="1"/>
          </p:nvPr>
        </p:nvSpPr>
        <p:spPr>
          <a:xfrm>
            <a:off x="8703816" y="1048624"/>
            <a:ext cx="2846904" cy="1373300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 b1(8);</a:t>
            </a:r>
          </a:p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 b2(b1);</a:t>
            </a:r>
          </a:p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 b3(10);</a:t>
            </a:r>
          </a:p>
        </p:txBody>
      </p:sp>
    </p:spTree>
    <p:extLst>
      <p:ext uri="{BB962C8B-B14F-4D97-AF65-F5344CB8AC3E}">
        <p14:creationId xmlns:p14="http://schemas.microsoft.com/office/powerpoint/2010/main" val="32320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sym typeface="+mn-ea"/>
              </a:rPr>
              <a:t>方法</a:t>
            </a:r>
            <a:r>
              <a:rPr lang="en-US" altLang="zh-CN" noProof="1">
                <a:sym typeface="+mn-ea"/>
              </a:rPr>
              <a:t>1-</a:t>
            </a:r>
            <a:r>
              <a:rPr lang="zh-CN" altLang="en-US" noProof="1">
                <a:sym typeface="+mn-ea"/>
              </a:rPr>
              <a:t>在</a:t>
            </a:r>
            <a:r>
              <a:rPr lang="en-US" altLang="zh-CN" noProof="1">
                <a:sym typeface="+mn-ea"/>
              </a:rPr>
              <a:t>A</a:t>
            </a:r>
            <a:r>
              <a:rPr lang="zh-CN" altLang="en-US" noProof="1">
                <a:sym typeface="+mn-ea"/>
              </a:rPr>
              <a:t>类中设置计数变量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244330" y="1069883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07980" y="4027263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244330" y="1917716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163391" y="4875096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2"/>
            <a:endCxn id="31" idx="0"/>
          </p:cNvCxnSpPr>
          <p:nvPr/>
        </p:nvCxnSpPr>
        <p:spPr>
          <a:xfrm>
            <a:off x="1718308" y="1438998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637369" y="4396378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内容占位符 2"/>
          <p:cNvSpPr>
            <a:spLocks noGrp="1"/>
          </p:cNvSpPr>
          <p:nvPr>
            <p:ph sz="half" idx="1"/>
          </p:nvPr>
        </p:nvSpPr>
        <p:spPr>
          <a:xfrm>
            <a:off x="8838677" y="962515"/>
            <a:ext cx="2846904" cy="2020894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</a:p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 b1(8);</a:t>
            </a:r>
          </a:p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 b2(b1);</a:t>
            </a:r>
          </a:p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 b3(10);</a:t>
            </a:r>
          </a:p>
          <a:p>
            <a:pPr lvl="0"/>
            <a:r>
              <a:rPr lang="en-US" altLang="zh-CN" sz="20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</a:t>
            </a:r>
            <a:endParaRPr lang="en-US" altLang="zh-CN" sz="2000" b="1" dirty="0" smtClean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44330" y="2286829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894951" y="1073207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406405" y="1069883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894951" y="1921040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5" idx="2"/>
            <a:endCxn id="37" idx="0"/>
          </p:cNvCxnSpPr>
          <p:nvPr/>
        </p:nvCxnSpPr>
        <p:spPr>
          <a:xfrm>
            <a:off x="5368929" y="1442322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</p:cNvCxnSpPr>
          <p:nvPr/>
        </p:nvCxnSpPr>
        <p:spPr>
          <a:xfrm flipH="1">
            <a:off x="5378477" y="1438998"/>
            <a:ext cx="1501906" cy="39620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894951" y="2290153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38817" y="4027265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71352" y="4027263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38817" y="4875098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2" idx="2"/>
            <a:endCxn id="44" idx="0"/>
          </p:cNvCxnSpPr>
          <p:nvPr/>
        </p:nvCxnSpPr>
        <p:spPr>
          <a:xfrm>
            <a:off x="5412795" y="4396380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2"/>
          </p:cNvCxnSpPr>
          <p:nvPr/>
        </p:nvCxnSpPr>
        <p:spPr>
          <a:xfrm flipH="1">
            <a:off x="5422343" y="4396378"/>
            <a:ext cx="1622987" cy="3928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938817" y="5244211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63390" y="5244210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244330" y="4027265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876865" y="4027263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244330" y="4875098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9" idx="2"/>
            <a:endCxn id="51" idx="0"/>
          </p:cNvCxnSpPr>
          <p:nvPr/>
        </p:nvCxnSpPr>
        <p:spPr>
          <a:xfrm>
            <a:off x="1718308" y="4396380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0" idx="2"/>
          </p:cNvCxnSpPr>
          <p:nvPr/>
        </p:nvCxnSpPr>
        <p:spPr>
          <a:xfrm flipH="1">
            <a:off x="1727856" y="4396378"/>
            <a:ext cx="1622987" cy="3928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244330" y="5244211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097427" y="1565189"/>
            <a:ext cx="1062681" cy="815546"/>
          </a:xfrm>
          <a:prstGeom prst="right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406405" y="2998573"/>
            <a:ext cx="1337131" cy="741405"/>
          </a:xfrm>
          <a:prstGeom prst="down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575222" y="4646036"/>
            <a:ext cx="1062681" cy="831086"/>
          </a:xfrm>
          <a:prstGeom prst="left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589903" y="2888857"/>
            <a:ext cx="1145059" cy="851121"/>
          </a:xfrm>
          <a:prstGeom prst="up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sym typeface="+mn-ea"/>
              </a:rPr>
              <a:t>方法</a:t>
            </a:r>
            <a:r>
              <a:rPr lang="en-US" altLang="zh-CN" noProof="1">
                <a:sym typeface="+mn-ea"/>
              </a:rPr>
              <a:t>1-</a:t>
            </a:r>
            <a:r>
              <a:rPr lang="zh-CN" altLang="en-US" noProof="1">
                <a:sym typeface="+mn-ea"/>
              </a:rPr>
              <a:t>在</a:t>
            </a:r>
            <a:r>
              <a:rPr lang="en-US" altLang="zh-CN" noProof="1">
                <a:sym typeface="+mn-ea"/>
              </a:rPr>
              <a:t>A</a:t>
            </a:r>
            <a:r>
              <a:rPr lang="zh-CN" altLang="en-US" noProof="1">
                <a:sym typeface="+mn-ea"/>
              </a:rPr>
              <a:t>类中设置计数变量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"/>
          </p:nvPr>
        </p:nvSpPr>
        <p:spPr>
          <a:xfrm>
            <a:off x="4665784" y="629049"/>
            <a:ext cx="6384325" cy="582231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class B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public:  B(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=0):pa(new A(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)) {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            ~B( ) {  Release( ) ;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             B(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B&amp; </a:t>
            </a:r>
            <a:r>
              <a:rPr lang="en-US" altLang="zh-CN" sz="2000" dirty="0" err="1"/>
              <a:t>rhs</a:t>
            </a:r>
            <a:r>
              <a:rPr lang="en-US" altLang="zh-CN" sz="2000" dirty="0"/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                {   pa=rhs.pa; </a:t>
            </a:r>
            <a:r>
              <a:rPr lang="en-US" altLang="zh-CN" sz="2000" dirty="0">
                <a:solidFill>
                  <a:srgbClr val="0000FF"/>
                </a:solidFill>
              </a:rPr>
              <a:t>pa-&gt;</a:t>
            </a:r>
            <a:r>
              <a:rPr lang="en-US" altLang="zh-CN" sz="2000" dirty="0" err="1">
                <a:solidFill>
                  <a:srgbClr val="0000FF"/>
                </a:solidFill>
              </a:rPr>
              <a:t>AddRef</a:t>
            </a:r>
            <a:r>
              <a:rPr lang="en-US" altLang="zh-CN" sz="2000" dirty="0">
                <a:solidFill>
                  <a:srgbClr val="0000FF"/>
                </a:solidFill>
              </a:rPr>
              <a:t>( );  </a:t>
            </a:r>
            <a:r>
              <a:rPr lang="en-US" altLang="zh-CN" sz="2000" dirty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            B&amp; operator=(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B&amp; </a:t>
            </a:r>
            <a:r>
              <a:rPr lang="en-US" altLang="zh-CN" sz="2000" dirty="0" err="1"/>
              <a:t>rhs</a:t>
            </a:r>
            <a:r>
              <a:rPr lang="en-US" altLang="zh-CN" sz="2000" dirty="0"/>
              <a:t>)  {</a:t>
            </a:r>
            <a:br>
              <a:rPr lang="en-US" altLang="zh-CN" sz="2000" dirty="0"/>
            </a:br>
            <a:r>
              <a:rPr lang="en-US" altLang="zh-CN" sz="2000" dirty="0"/>
              <a:t>	   if ( this!=&amp;</a:t>
            </a:r>
            <a:r>
              <a:rPr lang="en-US" altLang="zh-CN" sz="2000" dirty="0" err="1"/>
              <a:t>rhs</a:t>
            </a:r>
            <a:r>
              <a:rPr lang="en-US" altLang="zh-CN" sz="2000" dirty="0"/>
              <a:t> )  {</a:t>
            </a:r>
            <a:br>
              <a:rPr lang="en-US" altLang="zh-CN" sz="2000" dirty="0"/>
            </a:br>
            <a:r>
              <a:rPr lang="en-US" altLang="zh-CN" sz="2000" dirty="0"/>
              <a:t>                 </a:t>
            </a:r>
            <a:r>
              <a:rPr lang="en-US" altLang="zh-CN" sz="2000" dirty="0" smtClean="0"/>
              <a:t>Release ( 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                 pa=rhs.pa;   </a:t>
            </a:r>
            <a:r>
              <a:rPr lang="en-US" altLang="zh-CN" sz="2000" dirty="0">
                <a:solidFill>
                  <a:srgbClr val="0000FF"/>
                </a:solidFill>
              </a:rPr>
              <a:t>pa-&gt;</a:t>
            </a:r>
            <a:r>
              <a:rPr lang="en-US" altLang="zh-CN" sz="2000" dirty="0" err="1">
                <a:solidFill>
                  <a:srgbClr val="0000FF"/>
                </a:solidFill>
              </a:rPr>
              <a:t>AddRef</a:t>
            </a:r>
            <a:r>
              <a:rPr lang="en-US" altLang="zh-CN" sz="2000" dirty="0">
                <a:solidFill>
                  <a:srgbClr val="0000FF"/>
                </a:solidFill>
              </a:rPr>
              <a:t>( );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       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		   return *this;</a:t>
            </a:r>
            <a:br>
              <a:rPr lang="en-US" altLang="zh-CN" sz="2000" dirty="0"/>
            </a:br>
            <a:r>
              <a:rPr lang="en-US" altLang="zh-CN" sz="2000" dirty="0"/>
              <a:t>  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             A* operator-&gt;( )  {return pa;}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private:   void Release( ) { </a:t>
            </a:r>
            <a:br>
              <a:rPr lang="en-US" altLang="zh-CN" sz="2000" dirty="0"/>
            </a:br>
            <a:r>
              <a:rPr lang="en-US" altLang="zh-CN" sz="2000" dirty="0"/>
              <a:t>                if </a:t>
            </a:r>
            <a:r>
              <a:rPr lang="en-US" altLang="zh-CN" sz="2000" dirty="0">
                <a:solidFill>
                  <a:srgbClr val="0000FF"/>
                </a:solidFill>
              </a:rPr>
              <a:t>(pa-&gt;</a:t>
            </a:r>
            <a:r>
              <a:rPr lang="en-US" altLang="zh-CN" sz="2000" dirty="0" err="1">
                <a:solidFill>
                  <a:srgbClr val="0000FF"/>
                </a:solidFill>
              </a:rPr>
              <a:t>ReleaseRef</a:t>
            </a:r>
            <a:r>
              <a:rPr lang="en-US" altLang="zh-CN" sz="2000" dirty="0">
                <a:solidFill>
                  <a:srgbClr val="0000FF"/>
                </a:solidFill>
              </a:rPr>
              <a:t>( )==0)  </a:t>
            </a:r>
            <a:r>
              <a:rPr lang="en-US" altLang="zh-CN" sz="2000" dirty="0"/>
              <a:t>delete pa;</a:t>
            </a:r>
            <a:br>
              <a:rPr lang="en-US" altLang="zh-CN" sz="2000" dirty="0"/>
            </a:br>
            <a:r>
              <a:rPr lang="en-US" altLang="zh-CN" sz="2000" dirty="0"/>
              <a:t>    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private: 	A*	pa;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/>
              <a:t>};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sz="half" idx="1"/>
          </p:nvPr>
        </p:nvSpPr>
        <p:spPr>
          <a:xfrm>
            <a:off x="543698" y="852613"/>
            <a:ext cx="3690552" cy="537518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dirty="0"/>
              <a:t>class A {</a:t>
            </a:r>
          </a:p>
          <a:p>
            <a:pPr>
              <a:lnSpc>
                <a:spcPct val="70000"/>
              </a:lnSpc>
            </a:pPr>
            <a:r>
              <a:rPr lang="en-US" altLang="zh-CN" sz="2000" dirty="0"/>
              <a:t>public</a:t>
            </a:r>
            <a:r>
              <a:rPr lang="en-US" altLang="zh-CN" sz="2000" dirty="0" smtClean="0"/>
              <a:t>:   </a:t>
            </a:r>
          </a:p>
          <a:p>
            <a:pPr>
              <a:lnSpc>
                <a:spcPct val="7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A(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num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70000"/>
              </a:lnSpc>
            </a:pPr>
            <a:r>
              <a:rPr lang="en-US" altLang="zh-CN" sz="2000" dirty="0" smtClean="0"/>
              <a:t>   :</a:t>
            </a:r>
            <a:r>
              <a:rPr lang="en-US" altLang="zh-CN" sz="2000" dirty="0" err="1" smtClean="0"/>
              <a:t>mData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num</a:t>
            </a:r>
            <a:r>
              <a:rPr lang="en-US" altLang="zh-CN" sz="2000" dirty="0"/>
              <a:t>),</a:t>
            </a:r>
            <a:r>
              <a:rPr lang="en-US" altLang="zh-CN" sz="2000" dirty="0">
                <a:solidFill>
                  <a:srgbClr val="0000FF"/>
                </a:solidFill>
              </a:rPr>
              <a:t>use(1</a:t>
            </a:r>
            <a:r>
              <a:rPr lang="en-US" altLang="zh-CN" sz="2000" dirty="0" smtClean="0">
                <a:solidFill>
                  <a:srgbClr val="0000FF"/>
                </a:solidFill>
              </a:rPr>
              <a:t>) </a:t>
            </a:r>
            <a:r>
              <a:rPr lang="en-US" altLang="zh-CN" sz="2000" dirty="0" smtClean="0"/>
              <a:t>{ </a:t>
            </a:r>
            <a:r>
              <a:rPr lang="en-US" altLang="zh-CN" sz="2000" dirty="0"/>
              <a:t>}	</a:t>
            </a:r>
            <a:br>
              <a:rPr lang="en-US" altLang="zh-CN" sz="2000" dirty="0"/>
            </a:br>
            <a:r>
              <a:rPr lang="en-US" altLang="zh-CN" sz="2000" dirty="0" smtClean="0"/>
              <a:t>   ~</a:t>
            </a:r>
            <a:r>
              <a:rPr lang="en-US" altLang="zh-CN" sz="2000" dirty="0"/>
              <a:t>A( ) { }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</a:p>
          <a:p>
            <a:pPr>
              <a:lnSpc>
                <a:spcPct val="70000"/>
              </a:lnSpc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GetData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      { return </a:t>
            </a:r>
            <a:r>
              <a:rPr lang="en-US" altLang="zh-CN" sz="2000" dirty="0" err="1"/>
              <a:t>dData</a:t>
            </a:r>
            <a:r>
              <a:rPr lang="en-US" altLang="zh-CN" sz="2000" dirty="0"/>
              <a:t>; } </a:t>
            </a:r>
            <a:br>
              <a:rPr lang="en-US" altLang="zh-CN" sz="2000" dirty="0"/>
            </a:br>
            <a:endParaRPr lang="en-US" altLang="zh-CN" sz="2000" dirty="0">
              <a:solidFill>
                <a:srgbClr val="343537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 void </a:t>
            </a:r>
            <a:r>
              <a:rPr lang="en-US" altLang="zh-CN" sz="2000" dirty="0" err="1">
                <a:solidFill>
                  <a:srgbClr val="0000FF"/>
                </a:solidFill>
              </a:rPr>
              <a:t>AddRef</a:t>
            </a:r>
            <a:r>
              <a:rPr lang="en-US" altLang="zh-CN" sz="2000" dirty="0">
                <a:solidFill>
                  <a:srgbClr val="0000FF"/>
                </a:solidFill>
              </a:rPr>
              <a:t>( )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{ ++use; }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/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 smtClean="0">
                <a:solidFill>
                  <a:srgbClr val="0000FF"/>
                </a:solidFill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ReleaseRef</a:t>
            </a:r>
            <a:r>
              <a:rPr lang="en-US" altLang="zh-CN" sz="2000" dirty="0">
                <a:solidFill>
                  <a:srgbClr val="0000FF"/>
                </a:solidFill>
              </a:rPr>
              <a:t>( )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{ return –-use; }</a:t>
            </a:r>
          </a:p>
          <a:p>
            <a:pPr>
              <a:lnSpc>
                <a:spcPct val="70000"/>
              </a:lnSpc>
            </a:pPr>
            <a:r>
              <a:rPr lang="en-US" altLang="zh-CN" sz="2000" dirty="0"/>
              <a:t>private: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use;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mData</a:t>
            </a:r>
            <a:r>
              <a:rPr lang="en-US" altLang="zh-CN" sz="2000" dirty="0"/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588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sym typeface="+mn-ea"/>
              </a:rPr>
              <a:t>方法</a:t>
            </a:r>
            <a:r>
              <a:rPr lang="en-US" altLang="zh-CN" noProof="1" smtClean="0">
                <a:sym typeface="+mn-ea"/>
              </a:rPr>
              <a:t>2-</a:t>
            </a:r>
            <a:r>
              <a:rPr lang="zh-CN" altLang="en-US" noProof="1" smtClean="0">
                <a:sym typeface="+mn-ea"/>
              </a:rPr>
              <a:t>在</a:t>
            </a:r>
            <a:r>
              <a:rPr lang="en-US" altLang="zh-CN" noProof="1" smtClean="0">
                <a:sym typeface="+mn-ea"/>
              </a:rPr>
              <a:t>B</a:t>
            </a:r>
            <a:r>
              <a:rPr lang="zh-CN" altLang="en-US" noProof="1" smtClean="0">
                <a:sym typeface="+mn-ea"/>
              </a:rPr>
              <a:t>类</a:t>
            </a:r>
            <a:r>
              <a:rPr lang="zh-CN" altLang="en-US" noProof="1">
                <a:sym typeface="+mn-ea"/>
              </a:rPr>
              <a:t>中设置计数变量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244330" y="1331404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244330" y="2179237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2"/>
            <a:endCxn id="31" idx="0"/>
          </p:cNvCxnSpPr>
          <p:nvPr/>
        </p:nvCxnSpPr>
        <p:spPr>
          <a:xfrm>
            <a:off x="1718308" y="1700519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内容占位符 2"/>
          <p:cNvSpPr>
            <a:spLocks noGrp="1"/>
          </p:cNvSpPr>
          <p:nvPr>
            <p:ph sz="half" idx="1"/>
          </p:nvPr>
        </p:nvSpPr>
        <p:spPr>
          <a:xfrm>
            <a:off x="8681958" y="1163750"/>
            <a:ext cx="2846904" cy="1249691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 b1(8);</a:t>
            </a:r>
          </a:p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 b2(b1);</a:t>
            </a:r>
          </a:p>
          <a:p>
            <a:pPr lvl="0"/>
            <a:r>
              <a:rPr lang="en-US" altLang="zh-CN" sz="2000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 b3(10);</a:t>
            </a:r>
          </a:p>
        </p:txBody>
      </p:sp>
      <p:sp>
        <p:nvSpPr>
          <p:cNvPr id="25" name="矩形 24"/>
          <p:cNvSpPr/>
          <p:nvPr/>
        </p:nvSpPr>
        <p:spPr>
          <a:xfrm>
            <a:off x="4894951" y="1334728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406405" y="1331404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894951" y="2182561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5" idx="2"/>
            <a:endCxn id="37" idx="0"/>
          </p:cNvCxnSpPr>
          <p:nvPr/>
        </p:nvCxnSpPr>
        <p:spPr>
          <a:xfrm>
            <a:off x="5368929" y="1703843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37" idx="0"/>
          </p:cNvCxnSpPr>
          <p:nvPr/>
        </p:nvCxnSpPr>
        <p:spPr>
          <a:xfrm flipH="1">
            <a:off x="5368929" y="1700519"/>
            <a:ext cx="1511454" cy="48204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244330" y="962289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894951" y="962288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92D050"/>
                </a:solidFill>
              </a:rPr>
              <a:t>1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06405" y="955279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92D050"/>
                </a:solidFill>
              </a:rPr>
              <a:t>2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7244" y="2957640"/>
            <a:ext cx="10721618" cy="1235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244330" y="4174588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44330" y="5022421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7" idx="2"/>
            <a:endCxn id="58" idx="0"/>
          </p:cNvCxnSpPr>
          <p:nvPr/>
        </p:nvCxnSpPr>
        <p:spPr>
          <a:xfrm>
            <a:off x="1718308" y="4543703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244330" y="3805473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255234" y="3309597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718308" y="3487172"/>
            <a:ext cx="537556" cy="509841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60357" y="4276664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660357" y="5124497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62" idx="2"/>
            <a:endCxn id="63" idx="0"/>
          </p:cNvCxnSpPr>
          <p:nvPr/>
        </p:nvCxnSpPr>
        <p:spPr>
          <a:xfrm>
            <a:off x="4134335" y="4645779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660357" y="3907549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06097" y="3360859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endCxn id="66" idx="1"/>
          </p:cNvCxnSpPr>
          <p:nvPr/>
        </p:nvCxnSpPr>
        <p:spPr>
          <a:xfrm flipV="1">
            <a:off x="4134335" y="3545417"/>
            <a:ext cx="971762" cy="553672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169676" y="4308261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8" idx="2"/>
          </p:cNvCxnSpPr>
          <p:nvPr/>
        </p:nvCxnSpPr>
        <p:spPr>
          <a:xfrm flipH="1">
            <a:off x="4141748" y="4677376"/>
            <a:ext cx="1501906" cy="39620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169676" y="3932136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箭头连接符 70"/>
          <p:cNvCxnSpPr>
            <a:endCxn id="66" idx="2"/>
          </p:cNvCxnSpPr>
          <p:nvPr/>
        </p:nvCxnSpPr>
        <p:spPr>
          <a:xfrm flipV="1">
            <a:off x="5580075" y="3729974"/>
            <a:ext cx="0" cy="347717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412098" y="4179079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412098" y="5026912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72" idx="2"/>
            <a:endCxn id="73" idx="0"/>
          </p:cNvCxnSpPr>
          <p:nvPr/>
        </p:nvCxnSpPr>
        <p:spPr>
          <a:xfrm>
            <a:off x="9886076" y="4548194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9412098" y="3809964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511017" y="3296688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endCxn id="76" idx="1"/>
          </p:cNvCxnSpPr>
          <p:nvPr/>
        </p:nvCxnSpPr>
        <p:spPr>
          <a:xfrm flipV="1">
            <a:off x="9822497" y="3481246"/>
            <a:ext cx="688520" cy="498860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63532" y="4169027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7063532" y="5016860"/>
            <a:ext cx="947956" cy="369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2"/>
            <a:endCxn id="79" idx="0"/>
          </p:cNvCxnSpPr>
          <p:nvPr/>
        </p:nvCxnSpPr>
        <p:spPr>
          <a:xfrm>
            <a:off x="7537510" y="4538142"/>
            <a:ext cx="0" cy="4787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063532" y="3799912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165012" y="3224271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3" name="直接箭头连接符 82"/>
          <p:cNvCxnSpPr>
            <a:endCxn id="82" idx="1"/>
          </p:cNvCxnSpPr>
          <p:nvPr/>
        </p:nvCxnSpPr>
        <p:spPr>
          <a:xfrm flipV="1">
            <a:off x="7505721" y="3408829"/>
            <a:ext cx="659291" cy="560682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8228591" y="4171673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2"/>
            <a:endCxn id="79" idx="0"/>
          </p:cNvCxnSpPr>
          <p:nvPr/>
        </p:nvCxnSpPr>
        <p:spPr>
          <a:xfrm flipH="1">
            <a:off x="7537510" y="4540788"/>
            <a:ext cx="1165059" cy="4760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228591" y="3795548"/>
            <a:ext cx="94795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7" name="直接箭头连接符 86"/>
          <p:cNvCxnSpPr>
            <a:endCxn id="82" idx="2"/>
          </p:cNvCxnSpPr>
          <p:nvPr/>
        </p:nvCxnSpPr>
        <p:spPr>
          <a:xfrm flipV="1">
            <a:off x="8638990" y="3593386"/>
            <a:ext cx="0" cy="347717"/>
          </a:xfrm>
          <a:prstGeom prst="straightConnector1">
            <a:avLst/>
          </a:prstGeom>
          <a:ln w="571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sym typeface="+mn-ea"/>
              </a:rPr>
              <a:t>方法</a:t>
            </a:r>
            <a:r>
              <a:rPr lang="en-US" altLang="zh-CN" noProof="1" smtClean="0">
                <a:sym typeface="+mn-ea"/>
              </a:rPr>
              <a:t>2-</a:t>
            </a:r>
            <a:r>
              <a:rPr lang="zh-CN" altLang="en-US" noProof="1" smtClean="0">
                <a:sym typeface="+mn-ea"/>
              </a:rPr>
              <a:t>在</a:t>
            </a:r>
            <a:r>
              <a:rPr lang="en-US" altLang="zh-CN" noProof="1" smtClean="0">
                <a:sym typeface="+mn-ea"/>
              </a:rPr>
              <a:t>B</a:t>
            </a:r>
            <a:r>
              <a:rPr lang="zh-CN" altLang="en-US" noProof="1" smtClean="0">
                <a:sym typeface="+mn-ea"/>
              </a:rPr>
              <a:t>类</a:t>
            </a:r>
            <a:r>
              <a:rPr lang="zh-CN" altLang="en-US" noProof="1">
                <a:sym typeface="+mn-ea"/>
              </a:rPr>
              <a:t>中设置计数变量</a:t>
            </a:r>
            <a:endParaRPr lang="zh-CN" altLang="en-US" dirty="0"/>
          </a:p>
        </p:txBody>
      </p:sp>
      <p:sp>
        <p:nvSpPr>
          <p:cNvPr id="49" name="内容占位符 2"/>
          <p:cNvSpPr>
            <a:spLocks noGrp="1"/>
          </p:cNvSpPr>
          <p:nvPr>
            <p:ph sz="half" idx="1"/>
          </p:nvPr>
        </p:nvSpPr>
        <p:spPr>
          <a:xfrm>
            <a:off x="584888" y="812685"/>
            <a:ext cx="5041556" cy="537518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 dirty="0"/>
              <a:t>class A {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public: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   A(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):</a:t>
            </a:r>
            <a:r>
              <a:rPr lang="en-US" altLang="zh-CN" sz="2000" b="1" dirty="0" err="1"/>
              <a:t>mData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)    { }	</a:t>
            </a:r>
            <a:br>
              <a:rPr lang="en-US" altLang="zh-CN" sz="2000" b="1" dirty="0"/>
            </a:b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en-US" altLang="zh-CN" sz="2000" b="1" dirty="0"/>
              <a:t>   ~A( ) { }</a:t>
            </a:r>
            <a:br>
              <a:rPr lang="en-US" altLang="zh-CN" sz="2000" b="1" dirty="0"/>
            </a:br>
            <a:r>
              <a:rPr lang="en-US" altLang="zh-CN" sz="2000" b="1" dirty="0"/>
              <a:t>     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GetData</a:t>
            </a:r>
            <a:r>
              <a:rPr lang="en-US" altLang="zh-CN" sz="2000" b="1" dirty="0"/>
              <a:t>( )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endParaRPr lang="en-US" altLang="zh-CN" sz="2000" b="1" dirty="0" smtClean="0"/>
          </a:p>
          <a:p>
            <a:pPr>
              <a:lnSpc>
                <a:spcPct val="70000"/>
              </a:lnSpc>
            </a:pPr>
            <a:r>
              <a:rPr lang="en-US" altLang="zh-CN" sz="2000" b="1" dirty="0" smtClean="0"/>
              <a:t>            </a:t>
            </a:r>
            <a:r>
              <a:rPr lang="en-US" altLang="zh-CN" sz="2000" b="1" dirty="0"/>
              <a:t>{ return </a:t>
            </a:r>
            <a:r>
              <a:rPr lang="en-US" altLang="zh-CN" sz="2000" b="1" dirty="0" err="1"/>
              <a:t>dData</a:t>
            </a:r>
            <a:r>
              <a:rPr lang="en-US" altLang="zh-CN" sz="2000" b="1" dirty="0"/>
              <a:t>; } </a:t>
            </a:r>
            <a:endParaRPr lang="en-US" altLang="zh-CN" sz="2000" b="1" dirty="0" smtClean="0"/>
          </a:p>
          <a:p>
            <a:pPr>
              <a:lnSpc>
                <a:spcPct val="7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</a:rPr>
              <a:t>A(</a:t>
            </a:r>
            <a:r>
              <a:rPr lang="en-US" altLang="zh-CN" sz="2000" b="1" dirty="0" err="1">
                <a:solidFill>
                  <a:srgbClr val="0000FF"/>
                </a:solidFill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</a:rPr>
              <a:t> A &amp; a):</a:t>
            </a:r>
            <a:r>
              <a:rPr lang="en-US" altLang="zh-CN" sz="2000" b="1" dirty="0" err="1">
                <a:solidFill>
                  <a:srgbClr val="0000FF"/>
                </a:solidFill>
              </a:rPr>
              <a:t>mData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a.mData</a:t>
            </a:r>
            <a:r>
              <a:rPr lang="en-US" altLang="zh-CN" sz="2000" b="1" dirty="0">
                <a:solidFill>
                  <a:srgbClr val="0000FF"/>
                </a:solidFill>
              </a:rPr>
              <a:t>) { }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   A&amp; operator=(</a:t>
            </a:r>
            <a:r>
              <a:rPr lang="en-US" altLang="zh-CN" sz="2000" b="1" dirty="0" err="1">
                <a:solidFill>
                  <a:srgbClr val="0000FF"/>
                </a:solidFill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</a:rPr>
              <a:t> A &amp; a)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       {  </a:t>
            </a:r>
            <a:r>
              <a:rPr lang="en-US" altLang="zh-CN" sz="2000" b="1" dirty="0" err="1">
                <a:solidFill>
                  <a:srgbClr val="0000FF"/>
                </a:solidFill>
              </a:rPr>
              <a:t>mData</a:t>
            </a:r>
            <a:r>
              <a:rPr lang="en-US" altLang="zh-CN" sz="2000" b="1" dirty="0">
                <a:solidFill>
                  <a:srgbClr val="0000FF"/>
                </a:solidFill>
              </a:rPr>
              <a:t>=</a:t>
            </a:r>
            <a:r>
              <a:rPr lang="en-US" altLang="zh-CN" sz="2000" b="1" dirty="0" err="1">
                <a:solidFill>
                  <a:srgbClr val="0000FF"/>
                </a:solidFill>
              </a:rPr>
              <a:t>a.mData</a:t>
            </a:r>
            <a:r>
              <a:rPr lang="en-US" altLang="zh-CN" sz="2000" b="1" dirty="0">
                <a:solidFill>
                  <a:srgbClr val="0000FF"/>
                </a:solidFill>
              </a:rPr>
              <a:t>;  }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endParaRPr lang="en-US" altLang="zh-CN" sz="2000" b="1" dirty="0"/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private: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mData</a:t>
            </a:r>
            <a:r>
              <a:rPr lang="en-US" altLang="zh-CN" sz="2000" b="1" dirty="0"/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2000" b="1" dirty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6021859" y="812685"/>
            <a:ext cx="5033319" cy="5386090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注释行是原始代码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B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public:</a:t>
            </a:r>
            <a:b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B(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num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=0);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~B(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B(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const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B&amp; 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rhs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B&amp; operator= (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const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B&amp; 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rhs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 A* operator-&gt;() 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const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 return pa;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private: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void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AddRef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void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ReleaseRef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private: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A   * pa;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*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puse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4913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sym typeface="+mn-ea"/>
              </a:rPr>
              <a:t>方法</a:t>
            </a:r>
            <a:r>
              <a:rPr lang="en-US" altLang="zh-CN" noProof="1" smtClean="0">
                <a:sym typeface="+mn-ea"/>
              </a:rPr>
              <a:t>2-</a:t>
            </a:r>
            <a:r>
              <a:rPr lang="zh-CN" altLang="en-US" noProof="1" smtClean="0">
                <a:sym typeface="+mn-ea"/>
              </a:rPr>
              <a:t>在</a:t>
            </a:r>
            <a:r>
              <a:rPr lang="en-US" altLang="zh-CN" noProof="1" smtClean="0">
                <a:sym typeface="+mn-ea"/>
              </a:rPr>
              <a:t>B</a:t>
            </a:r>
            <a:r>
              <a:rPr lang="zh-CN" altLang="en-US" noProof="1" smtClean="0">
                <a:sym typeface="+mn-ea"/>
              </a:rPr>
              <a:t>类</a:t>
            </a:r>
            <a:r>
              <a:rPr lang="zh-CN" altLang="en-US" noProof="1">
                <a:sym typeface="+mn-ea"/>
              </a:rPr>
              <a:t>中设置计数</a:t>
            </a:r>
            <a:r>
              <a:rPr lang="zh-CN" altLang="en-US" noProof="1" smtClean="0">
                <a:sym typeface="+mn-ea"/>
              </a:rPr>
              <a:t>变量（</a:t>
            </a:r>
            <a:r>
              <a:rPr lang="zh-CN" altLang="en-US" noProof="1">
                <a:sym typeface="+mn-ea"/>
              </a:rPr>
              <a:t>续</a:t>
            </a:r>
            <a:r>
              <a:rPr lang="zh-CN" altLang="en-US" noProof="1" smtClean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49" name="内容占位符 2"/>
          <p:cNvSpPr>
            <a:spLocks noGrp="1"/>
          </p:cNvSpPr>
          <p:nvPr>
            <p:ph sz="half" idx="1"/>
          </p:nvPr>
        </p:nvSpPr>
        <p:spPr>
          <a:xfrm>
            <a:off x="584888" y="812685"/>
            <a:ext cx="3492842" cy="537518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注释行是原始代码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B::B(int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num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=0)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//pa=new A(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num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puse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=new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pa=new A(</a:t>
            </a:r>
            <a:r>
              <a:rPr lang="en-US" altLang="zh-CN" sz="2000" dirty="0" err="1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num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}	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B::~B( 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//delete pa;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ReleaseRef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B::B(const B&amp;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rhs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  //pa=new A(*rhs.pa);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pa   = rhs.pa;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 smtClean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puse</a:t>
            </a:r>
            <a:r>
              <a:rPr lang="en-US" altLang="zh-CN" sz="2000" dirty="0" smtClean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en-US" altLang="zh-CN" sz="2000" dirty="0" err="1" smtClean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rhs.puse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AddRef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4596715" y="812685"/>
            <a:ext cx="6458464" cy="5262979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B&amp; B::operator= (</a:t>
            </a:r>
            <a:r>
              <a:rPr lang="en-US" altLang="zh-CN" sz="2000" dirty="0" err="1"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latin typeface="Arial" panose="020B0604020202020204" pitchFamily="34" charset="0"/>
              </a:rPr>
              <a:t> B&amp; </a:t>
            </a:r>
            <a:r>
              <a:rPr lang="en-US" altLang="zh-CN" sz="2000" dirty="0" err="1">
                <a:latin typeface="Arial" panose="020B0604020202020204" pitchFamily="34" charset="0"/>
              </a:rPr>
              <a:t>rhs</a:t>
            </a:r>
            <a:r>
              <a:rPr lang="en-US" altLang="zh-CN" sz="2000" dirty="0">
                <a:latin typeface="Arial" panose="020B0604020202020204" pitchFamily="34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	if (this !=&amp;</a:t>
            </a:r>
            <a:r>
              <a:rPr lang="en-US" altLang="zh-CN" sz="2000" dirty="0" err="1">
                <a:latin typeface="Arial" panose="020B0604020202020204" pitchFamily="34" charset="0"/>
              </a:rPr>
              <a:t>rhs</a:t>
            </a:r>
            <a:r>
              <a:rPr lang="en-US" altLang="zh-CN" sz="2000" dirty="0">
                <a:latin typeface="Arial" panose="020B0604020202020204" pitchFamily="34" charset="0"/>
              </a:rPr>
              <a:t>) {		</a:t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       //delete pa;   pa=new A(*rhs.pa);            	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ReleaseRef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( );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dirty="0" smtClean="0">
                <a:solidFill>
                  <a:srgbClr val="343537"/>
                </a:solidFill>
                <a:latin typeface="Arial" panose="020B0604020202020204" pitchFamily="34" charset="0"/>
              </a:rPr>
              <a:t> pa  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</a:rPr>
              <a:t>=rhs.pa;         </a:t>
            </a:r>
            <a:r>
              <a:rPr lang="en-US" altLang="zh-CN" sz="2000" dirty="0" err="1" smtClean="0">
                <a:solidFill>
                  <a:srgbClr val="343537"/>
                </a:solidFill>
                <a:latin typeface="Arial" panose="020B0604020202020204" pitchFamily="34" charset="0"/>
              </a:rPr>
              <a:t>puse</a:t>
            </a:r>
            <a:r>
              <a:rPr lang="en-US" altLang="zh-CN" sz="2000" dirty="0" smtClean="0">
                <a:solidFill>
                  <a:srgbClr val="343537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000" dirty="0" err="1" smtClean="0">
                <a:solidFill>
                  <a:srgbClr val="343537"/>
                </a:solidFill>
                <a:latin typeface="Arial" panose="020B0604020202020204" pitchFamily="34" charset="0"/>
              </a:rPr>
              <a:t>rhs.puse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</a:rPr>
              <a:t>;            	</a:t>
            </a:r>
            <a:b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dirty="0" err="1">
                <a:solidFill>
                  <a:srgbClr val="343537"/>
                </a:solidFill>
                <a:latin typeface="Arial" panose="020B0604020202020204" pitchFamily="34" charset="0"/>
              </a:rPr>
              <a:t>AddRef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</a:rPr>
              <a:t>();</a:t>
            </a:r>
            <a:r>
              <a:rPr lang="en-US" altLang="zh-CN" sz="2000" dirty="0">
                <a:latin typeface="Arial" panose="020B0604020202020204" pitchFamily="34" charset="0"/>
              </a:rPr>
              <a:t/>
            </a:r>
            <a:br>
              <a:rPr lang="en-US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	return *this;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void B::AddRef( ) {  ++(*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puse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);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void B::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ReleaseRef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( ) {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if (--(*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puse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) == 0)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  delete pa;         delete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puse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}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0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49" charset="-122"/>
              </a:rPr>
              <a:t>动态内存管理补充说明</a:t>
            </a:r>
            <a:endParaRPr lang="zh-CN" altLang="en-US" dirty="0"/>
          </a:p>
        </p:txBody>
      </p:sp>
      <p:sp>
        <p:nvSpPr>
          <p:cNvPr id="49" name="内容占位符 2"/>
          <p:cNvSpPr>
            <a:spLocks noGrp="1"/>
          </p:cNvSpPr>
          <p:nvPr>
            <p:ph sz="half" idx="1"/>
          </p:nvPr>
        </p:nvSpPr>
        <p:spPr>
          <a:xfrm>
            <a:off x="2372901" y="1365195"/>
            <a:ext cx="5675546" cy="4310986"/>
          </a:xfrm>
          <a:ln w="3810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457200" lvl="0" indent="-457200">
              <a:lnSpc>
                <a:spcPct val="80000"/>
              </a:lnSpc>
              <a:buFont typeface="宋体" panose="02010600030101010101" pitchFamily="2" charset="-122"/>
              <a:buAutoNum type="arabicPeriod"/>
            </a:pP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宋体" panose="02010600030101010101" pitchFamily="2" charset="-122"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void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* p =  … ;    delete p;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悬浮指针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无效指针、野指针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 </a:t>
            </a:r>
            <a:b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T * p = new T;   delete p;   </a:t>
            </a:r>
            <a:r>
              <a:rPr lang="en-US" altLang="zh-CN" sz="2000" i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p-&gt;f( );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b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2000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内存泄露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T * p = new T;  return;</a:t>
            </a:r>
            <a:b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写时复制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宋体" panose="02010600030101010101" pitchFamily="2" charset="-122"/>
              <a:buAutoNum type="arabicPeriod"/>
            </a:pP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定位分配</a:t>
            </a: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5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>
                <a:sym typeface="+mn-ea"/>
              </a:rPr>
              <a:t>Copy On Write</a:t>
            </a:r>
            <a:r>
              <a:rPr lang="zh-CN" altLang="en-US" noProof="1" smtClean="0">
                <a:sym typeface="+mn-ea"/>
              </a:rPr>
              <a:t>（写时复制）</a:t>
            </a:r>
            <a:endParaRPr lang="zh-CN" altLang="en-US" dirty="0"/>
          </a:p>
        </p:txBody>
      </p:sp>
      <p:sp>
        <p:nvSpPr>
          <p:cNvPr id="49" name="内容占位符 2"/>
          <p:cNvSpPr>
            <a:spLocks noGrp="1"/>
          </p:cNvSpPr>
          <p:nvPr>
            <p:ph sz="half" idx="1"/>
          </p:nvPr>
        </p:nvSpPr>
        <p:spPr>
          <a:xfrm>
            <a:off x="584887" y="812685"/>
            <a:ext cx="4506097" cy="526297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B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public:</a:t>
            </a:r>
            <a:b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B(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num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=0);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~B(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B(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const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B&amp; 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rhs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B&amp; operator= (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const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B&amp; </a:t>
            </a:r>
            <a:r>
              <a:rPr lang="en-US" altLang="zh-CN" sz="20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rhs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b="1" dirty="0" err="1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ReadA</a:t>
            </a:r>
            <a:r>
              <a:rPr lang="en-US" altLang="zh-CN" sz="2000" b="1" dirty="0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) </a:t>
            </a:r>
            <a:r>
              <a:rPr lang="en-US" altLang="zh-CN" sz="2000" b="1" dirty="0" err="1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const</a:t>
            </a:r>
            <a:r>
              <a:rPr lang="en-US" altLang="zh-CN" sz="2000" b="1" dirty="0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void </a:t>
            </a:r>
            <a:r>
              <a:rPr lang="en-US" altLang="zh-CN" sz="2000" b="1" dirty="0" err="1" smtClean="0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WriteA</a:t>
            </a:r>
            <a:r>
              <a:rPr lang="en-US" altLang="zh-CN" sz="2000" b="1" dirty="0" smtClean="0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CC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n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private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void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AddRef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void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ReleaseRef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private: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A   * pa;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34353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* use;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 </a:t>
            </a:r>
          </a:p>
        </p:txBody>
      </p:sp>
      <p:sp>
        <p:nvSpPr>
          <p:cNvPr id="7" name="矩形 6"/>
          <p:cNvSpPr/>
          <p:nvPr/>
        </p:nvSpPr>
        <p:spPr>
          <a:xfrm>
            <a:off x="5733536" y="812685"/>
            <a:ext cx="6458464" cy="5262979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endParaRPr lang="en-US" altLang="zh-CN" sz="2000" dirty="0" smtClean="0">
              <a:latin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r>
              <a:rPr lang="en-US" altLang="zh-CN" sz="2000" dirty="0" smtClean="0">
                <a:latin typeface="Arial" panose="020B0604020202020204" pitchFamily="34" charset="0"/>
              </a:rPr>
              <a:t>::ReadA</a:t>
            </a:r>
            <a:r>
              <a:rPr lang="en-US" altLang="zh-CN" sz="2000" dirty="0">
                <a:latin typeface="Arial" panose="020B0604020202020204" pitchFamily="34" charset="0"/>
              </a:rPr>
              <a:t>( )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const</a:t>
            </a:r>
            <a:r>
              <a:rPr lang="en-US" altLang="zh-CN" sz="2000" dirty="0" smtClean="0">
                <a:latin typeface="Arial" panose="020B0604020202020204" pitchFamily="34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</a:rPr>
              <a:t>    return pa-&gt;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GetData</a:t>
            </a:r>
            <a:r>
              <a:rPr lang="en-US" altLang="zh-CN" sz="2000" dirty="0" smtClean="0">
                <a:latin typeface="Arial" panose="020B0604020202020204" pitchFamily="34" charset="0"/>
              </a:rPr>
              <a:t>( 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latin typeface="Arial" panose="020B0604020202020204" pitchFamily="34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// Copy On Write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void B::</a:t>
            </a:r>
            <a:r>
              <a:rPr lang="en-US" altLang="zh-CN" sz="2000" dirty="0" smtClean="0">
                <a:latin typeface="Arial" panose="020B0604020202020204" pitchFamily="34" charset="0"/>
              </a:rPr>
              <a:t>WriteA(int n </a:t>
            </a:r>
            <a:r>
              <a:rPr lang="en-US" altLang="zh-CN" sz="2000" dirty="0">
                <a:latin typeface="Arial" panose="020B0604020202020204" pitchFamily="34" charset="0"/>
              </a:rPr>
              <a:t>) </a:t>
            </a:r>
            <a:r>
              <a:rPr lang="en-US" altLang="zh-CN" sz="2000" dirty="0" smtClean="0">
                <a:latin typeface="Arial" panose="020B0604020202020204" pitchFamily="34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</a:rPr>
              <a:t>     if(*use==1) {</a:t>
            </a:r>
            <a:br>
              <a:rPr lang="en-US" altLang="zh-CN" sz="2000" dirty="0" smtClean="0">
                <a:latin typeface="Arial" panose="020B0604020202020204" pitchFamily="34" charset="0"/>
              </a:rPr>
            </a:br>
            <a:r>
              <a:rPr lang="en-US" altLang="zh-CN" sz="2000" dirty="0" smtClean="0">
                <a:latin typeface="Arial" panose="020B0604020202020204" pitchFamily="34" charset="0"/>
              </a:rPr>
              <a:t>           pa-&gt;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SetData</a:t>
            </a:r>
            <a:r>
              <a:rPr lang="en-US" altLang="zh-CN" sz="2000" dirty="0" smtClean="0">
                <a:latin typeface="Arial" panose="020B0604020202020204" pitchFamily="34" charset="0"/>
              </a:rPr>
              <a:t>(n);  //</a:t>
            </a:r>
            <a:r>
              <a:rPr lang="zh-CN" altLang="en-US" sz="2000" dirty="0" smtClean="0">
                <a:latin typeface="Arial" panose="020B0604020202020204" pitchFamily="34" charset="0"/>
              </a:rPr>
              <a:t>修改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对象</a:t>
            </a:r>
            <a:r>
              <a:rPr lang="en-US" altLang="zh-CN" sz="2000" dirty="0" smtClean="0">
                <a:latin typeface="Arial" panose="020B0604020202020204" pitchFamily="34" charset="0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</a:rPr>
            </a:br>
            <a:r>
              <a:rPr lang="en-US" altLang="zh-CN" sz="2000" dirty="0" smtClean="0">
                <a:latin typeface="Arial" panose="020B0604020202020204" pitchFamily="34" charset="0"/>
              </a:rPr>
              <a:t>  }else {</a:t>
            </a:r>
            <a:br>
              <a:rPr lang="en-US" altLang="zh-CN" sz="2000" dirty="0" smtClean="0">
                <a:latin typeface="Arial" panose="020B0604020202020204" pitchFamily="34" charset="0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ReleaseRef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( );</a:t>
            </a:r>
            <a:b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        use = new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(1);   //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新置计数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b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        pa = new A(*pa);   //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复制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对象</a:t>
            </a:r>
            <a:endParaRPr lang="en-US" altLang="zh-CN" sz="2000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pa-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SetData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(n);    //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修改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对象</a:t>
            </a:r>
            <a:endParaRPr lang="en-US" altLang="zh-CN" sz="2000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</a:rPr>
              <a:t>      }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dirty="0" smtClean="0">
                <a:latin typeface="Arial" panose="020B0604020202020204" pitchFamily="34" charset="0"/>
              </a:rPr>
              <a:t>}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对象的存储</a:t>
            </a:r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4" name="Text Placeholder 2"/>
          <p:cNvSpPr>
            <a:spLocks noGrp="1"/>
          </p:cNvSpPr>
          <p:nvPr/>
        </p:nvSpPr>
        <p:spPr>
          <a:xfrm>
            <a:off x="1297895" y="1168764"/>
            <a:ext cx="6221413" cy="49323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"/>
              <a:defRPr lang="zh-CN" altLang="en-US" sz="24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45" indent="0" algn="just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zh-CN" altLang="en-US" sz="36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全局数据区、常量数据区</a:t>
            </a:r>
          </a:p>
          <a:p>
            <a:pPr marL="741680" lvl="2" fontAlgn="auto">
              <a:buBlip>
                <a:blip r:embed="rId2"/>
              </a:buBlip>
            </a:pPr>
            <a:r>
              <a:rPr lang="zh-CN" altLang="en-US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全局对象</a:t>
            </a:r>
            <a:r>
              <a:rPr lang="en-US" altLang="zh-CN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常量、变量</a:t>
            </a:r>
            <a:r>
              <a:rPr lang="en-US" altLang="zh-CN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1680" lvl="2" fontAlgn="auto">
              <a:buBlip>
                <a:blip r:embed="rId2"/>
              </a:buBlip>
            </a:pPr>
            <a:r>
              <a:rPr lang="zh-CN" altLang="en-US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静态对象</a:t>
            </a:r>
            <a:r>
              <a:rPr lang="en-US" altLang="zh-CN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fontAlgn="auto">
              <a:buNone/>
            </a:pPr>
            <a:r>
              <a:rPr lang="zh-CN" altLang="en-US" sz="36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  <a:p>
            <a:pPr marL="741680" lvl="2" fontAlgn="auto">
              <a:buBlip>
                <a:blip r:embed="rId2"/>
              </a:buBlip>
            </a:pPr>
            <a:r>
              <a:rPr lang="zh-CN" altLang="en-US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局部自动对象</a:t>
            </a:r>
            <a:r>
              <a:rPr lang="en-US" altLang="zh-CN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800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fontAlgn="auto">
              <a:buNone/>
            </a:pPr>
            <a:r>
              <a:rPr lang="zh-CN" altLang="en-US" sz="3600" strike="noStrike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全局堆</a:t>
            </a:r>
            <a:r>
              <a:rPr lang="zh-CN" altLang="en-US" sz="3600" strike="noStrike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</a:p>
        </p:txBody>
      </p:sp>
      <p:sp>
        <p:nvSpPr>
          <p:cNvPr id="5" name="右箭头 4"/>
          <p:cNvSpPr/>
          <p:nvPr/>
        </p:nvSpPr>
        <p:spPr bwMode="auto">
          <a:xfrm rot="2291574">
            <a:off x="6636658" y="2089514"/>
            <a:ext cx="865188" cy="360363"/>
          </a:xfrm>
          <a:prstGeom prst="rightArrow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 rot="19528687">
            <a:off x="6644595" y="3083289"/>
            <a:ext cx="863600" cy="360363"/>
          </a:xfrm>
          <a:prstGeom prst="rightArrow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 rot="1008358">
            <a:off x="4044270" y="4716827"/>
            <a:ext cx="3508375" cy="284163"/>
          </a:xfrm>
          <a:prstGeom prst="rightArrow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strike="noStrike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Text Placeholder 2"/>
          <p:cNvSpPr txBox="1"/>
          <p:nvPr/>
        </p:nvSpPr>
        <p:spPr>
          <a:xfrm>
            <a:off x="7539945" y="2427652"/>
            <a:ext cx="2489200" cy="4429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静态内存管理</a:t>
            </a:r>
          </a:p>
        </p:txBody>
      </p:sp>
      <p:sp>
        <p:nvSpPr>
          <p:cNvPr id="9" name="Text Placeholder 2"/>
          <p:cNvSpPr txBox="1"/>
          <p:nvPr/>
        </p:nvSpPr>
        <p:spPr bwMode="auto">
          <a:xfrm>
            <a:off x="7608525" y="5059409"/>
            <a:ext cx="2547620" cy="4457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spAutoFit/>
            <a:scene3d>
              <a:camera prst="orthographicFront"/>
              <a:lightRig rig="threePt" dir="t"/>
            </a:scene3d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zh-CN" altLang="en-US" b="1" strike="noStrike" noProof="1" smtClean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动态内存管理</a:t>
            </a:r>
          </a:p>
        </p:txBody>
      </p:sp>
    </p:spTree>
    <p:extLst>
      <p:ext uri="{BB962C8B-B14F-4D97-AF65-F5344CB8AC3E}">
        <p14:creationId xmlns:p14="http://schemas.microsoft.com/office/powerpoint/2010/main" val="10219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定位分配</a:t>
            </a:r>
            <a:r>
              <a:rPr lang="en-US" altLang="zh-CN" dirty="0" smtClean="0">
                <a:sym typeface="黑体" panose="02010609060101010101" pitchFamily="49" charset="-122"/>
              </a:rPr>
              <a:t>(placement new)</a:t>
            </a:r>
            <a:endParaRPr lang="zh-CN" altLang="en-US" dirty="0"/>
          </a:p>
        </p:txBody>
      </p:sp>
      <p:sp>
        <p:nvSpPr>
          <p:cNvPr id="49" name="内容占位符 2"/>
          <p:cNvSpPr>
            <a:spLocks noGrp="1"/>
          </p:cNvSpPr>
          <p:nvPr>
            <p:ph sz="half" idx="1"/>
          </p:nvPr>
        </p:nvSpPr>
        <p:spPr>
          <a:xfrm>
            <a:off x="5606580" y="3433496"/>
            <a:ext cx="5761638" cy="1954049"/>
          </a:xfrm>
          <a:ln w="3810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定位分配：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根据指定内存起始位置，构建对象。</a:t>
            </a: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不新分配空间，只在分配空间上构建。</a:t>
            </a: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已分配空间，可以在栈区，也可以是堆区。</a:t>
            </a:r>
            <a:endParaRPr lang="en-US" altLang="zh-CN" sz="2000" dirty="0" smtClean="0"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格式：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new (void *) T(…);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939050" y="722641"/>
            <a:ext cx="3960121" cy="5854327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 {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A(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v):n(v) { }</a:t>
            </a:r>
            <a:b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n;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</a:t>
            </a:r>
          </a:p>
          <a:p>
            <a:pPr lvl="0">
              <a:lnSpc>
                <a:spcPct val="80000"/>
              </a:lnSpc>
            </a:pPr>
            <a:endParaRPr lang="en-US" altLang="zh-CN" sz="20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main( ) {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char data[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sizeof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(A)*3];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A * pA1 = new (data) A(1);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 *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pA2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(pA1+1) A(2);</a:t>
            </a:r>
            <a:endParaRPr lang="en-US" altLang="zh-CN" sz="2000" b="1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*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pA3 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(pA1+2) A(3);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&lt;&lt;pA2-&gt;n&lt;&lt;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endl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pA1-&gt;~A( 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pA2-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&gt;~A( 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pA3-</a:t>
            </a: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&gt;~A( 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en-US" altLang="zh-CN" sz="20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return 0;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0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5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定位分配</a:t>
            </a:r>
            <a:r>
              <a:rPr lang="en-US" altLang="zh-CN" dirty="0" smtClean="0">
                <a:sym typeface="黑体" panose="02010609060101010101" pitchFamily="49" charset="-122"/>
              </a:rPr>
              <a:t>(placement new)</a:t>
            </a:r>
            <a:r>
              <a:rPr lang="zh-CN" altLang="en-US" dirty="0" smtClean="0">
                <a:sym typeface="黑体" panose="02010609060101010101" pitchFamily="49" charset="-122"/>
              </a:rPr>
              <a:t>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873148" y="1120347"/>
            <a:ext cx="3960121" cy="4777946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endParaRPr lang="en-US" altLang="zh-CN" sz="20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 Stack {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public:</a:t>
            </a:r>
            <a:b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Stack(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max );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~Stack( );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void push(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const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Data&amp; 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void pop( ); 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//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其它略</a:t>
            </a:r>
            <a:endParaRPr lang="en-US" altLang="zh-CN" sz="20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private: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Data  * buffer;  //Data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数组</a:t>
            </a:r>
            <a:endParaRPr lang="en-US" altLang="zh-CN" sz="20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top;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5239265" y="916230"/>
            <a:ext cx="6161903" cy="5410429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以下代码省略了边界验证、异常处理等</a:t>
            </a:r>
            <a:endParaRPr lang="en-US" altLang="zh-CN" sz="2000" b="1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Stack::Stack(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max ) {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buffer = (Data *) new char[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sizeof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(Data)*max];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top = 0;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0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Stack::~Stack( ) {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while(top&gt;0) pop( );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delete[ ]  (char*)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buffer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Stack::push(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const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Data&amp; 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(&amp;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buffer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 top ++ ]) Data(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      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Stack::pop( ) {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(&amp;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buffer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 --top ])-&gt;~Data( );</a:t>
            </a:r>
          </a:p>
          <a:p>
            <a:pPr lvl="0">
              <a:lnSpc>
                <a:spcPct val="80000"/>
              </a:lnSpc>
            </a:pPr>
            <a:r>
              <a:rPr lang="en-US" altLang="zh-CN" sz="20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98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2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静态存储示例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09000" y="719889"/>
            <a:ext cx="3558528" cy="14773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//</a:t>
            </a:r>
            <a:r>
              <a:rPr lang="en-US" altLang="zh-CN" dirty="0" err="1"/>
              <a:t>a.h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 A {</a:t>
            </a:r>
            <a:br>
              <a:rPr lang="en-US" altLang="zh-CN" dirty="0"/>
            </a:br>
            <a:r>
              <a:rPr lang="en-US" altLang="zh-CN" dirty="0"/>
              <a:t>public:      void </a:t>
            </a:r>
            <a:r>
              <a:rPr lang="en-US" altLang="zh-CN" dirty="0" err="1"/>
              <a:t>Func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n );</a:t>
            </a:r>
            <a:br>
              <a:rPr lang="en-US" altLang="zh-CN" dirty="0"/>
            </a:br>
            <a:r>
              <a:rPr lang="en-US" altLang="zh-CN" dirty="0"/>
              <a:t>private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 static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base;</a:t>
            </a:r>
            <a:r>
              <a:rPr lang="en-US" altLang="zh-CN" dirty="0">
                <a:solidFill>
                  <a:srgbClr val="343537"/>
                </a:solidFill>
              </a:rPr>
              <a:t/>
            </a:r>
            <a:br>
              <a:rPr lang="en-US" altLang="zh-CN" dirty="0">
                <a:solidFill>
                  <a:srgbClr val="343537"/>
                </a:solidFill>
              </a:rPr>
            </a:b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62908" y="2398030"/>
            <a:ext cx="2692184" cy="369331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noProof="1"/>
              <a:t>//appmain.cpp</a:t>
            </a:r>
          </a:p>
          <a:p>
            <a:pPr fontAlgn="base"/>
            <a:r>
              <a:rPr lang="en-US" altLang="zh-CN" noProof="1"/>
              <a:t> #include “a.h”</a:t>
            </a:r>
          </a:p>
          <a:p>
            <a:pPr fontAlgn="base"/>
            <a:r>
              <a:rPr lang="en-US" altLang="zh-CN" noProof="1">
                <a:solidFill>
                  <a:srgbClr val="0000FF"/>
                </a:solidFill>
              </a:rPr>
              <a:t> int total = 88;</a:t>
            </a:r>
          </a:p>
          <a:p>
            <a:pPr fontAlgn="base"/>
            <a:r>
              <a:rPr lang="en-US" altLang="zh-CN" noProof="1">
                <a:solidFill>
                  <a:schemeClr val="tx2">
                    <a:lumMod val="75000"/>
                  </a:schemeClr>
                </a:solidFill>
              </a:rPr>
              <a:t> A obj1; </a:t>
            </a:r>
          </a:p>
          <a:p>
            <a:pPr fontAlgn="base"/>
            <a:r>
              <a:rPr lang="en-US" altLang="zh-CN" noProof="1">
                <a:solidFill>
                  <a:schemeClr val="tx2">
                    <a:lumMod val="75000"/>
                  </a:schemeClr>
                </a:solidFill>
              </a:rPr>
              <a:t> const A obj2;</a:t>
            </a:r>
          </a:p>
          <a:p>
            <a:pPr fontAlgn="base"/>
            <a:endParaRPr lang="en-US" altLang="zh-CN" noProof="1"/>
          </a:p>
          <a:p>
            <a:pPr fontAlgn="base"/>
            <a:r>
              <a:rPr lang="en-US" altLang="zh-CN" noProof="1"/>
              <a:t> int  main( ) {</a:t>
            </a:r>
          </a:p>
          <a:p>
            <a:pPr fontAlgn="base"/>
            <a:r>
              <a:rPr lang="en-US" altLang="zh-CN" noProof="1"/>
              <a:t>     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</a:rPr>
              <a:t>static  int  count=0;</a:t>
            </a:r>
          </a:p>
          <a:p>
            <a:pPr fontAlgn="base"/>
            <a:r>
              <a:rPr lang="en-US" altLang="zh-CN" noProof="1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noProof="1">
                <a:solidFill>
                  <a:srgbClr val="0000FF"/>
                </a:solidFill>
              </a:rPr>
              <a:t>A myObj;</a:t>
            </a:r>
          </a:p>
          <a:p>
            <a:pPr fontAlgn="base"/>
            <a:r>
              <a:rPr lang="en-US" altLang="zh-CN" noProof="1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noProof="1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myObj.Func(10);</a:t>
            </a:r>
          </a:p>
          <a:p>
            <a:pPr fontAlgn="base"/>
            <a:r>
              <a:rPr lang="en-US" altLang="zh-CN" noProof="1">
                <a:solidFill>
                  <a:schemeClr val="tx2">
                    <a:lumMod val="75000"/>
                  </a:schemeClr>
                </a:solidFill>
              </a:rPr>
              <a:t>     //….</a:t>
            </a:r>
          </a:p>
          <a:p>
            <a:pPr fontAlgn="base"/>
            <a:r>
              <a:rPr lang="en-US" altLang="zh-CN" noProof="1"/>
              <a:t>     return 0</a:t>
            </a:r>
            <a:r>
              <a:rPr lang="zh-CN" altLang="en-US" noProof="1"/>
              <a:t>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}</a:t>
            </a:r>
          </a:p>
        </p:txBody>
      </p:sp>
      <p:sp>
        <p:nvSpPr>
          <p:cNvPr id="12" name="矩形 11"/>
          <p:cNvSpPr/>
          <p:nvPr/>
        </p:nvSpPr>
        <p:spPr>
          <a:xfrm>
            <a:off x="3367286" y="2398030"/>
            <a:ext cx="3774919" cy="37610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//a.cpp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#include “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a.h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A::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base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 5;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A::Func( 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n)  {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if(n==0) return 0;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Func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(n-1) + base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static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count = 0;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++count;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total+=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return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num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….     </a:t>
            </a:r>
          </a:p>
          <a:p>
            <a:pPr lv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7654436" y="1861751"/>
            <a:ext cx="2251075" cy="3838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16" name="矩形 15"/>
          <p:cNvSpPr/>
          <p:nvPr/>
        </p:nvSpPr>
        <p:spPr>
          <a:xfrm>
            <a:off x="10015049" y="719889"/>
            <a:ext cx="1755775" cy="5764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20" name="左中括号 19"/>
          <p:cNvSpPr/>
          <p:nvPr/>
        </p:nvSpPr>
        <p:spPr>
          <a:xfrm>
            <a:off x="7354399" y="2223252"/>
            <a:ext cx="249238" cy="21828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21" name="左中括号 20"/>
          <p:cNvSpPr/>
          <p:nvPr/>
        </p:nvSpPr>
        <p:spPr>
          <a:xfrm>
            <a:off x="7354399" y="4864852"/>
            <a:ext cx="249238" cy="50323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22" name="圆角矩形 21"/>
          <p:cNvSpPr/>
          <p:nvPr/>
        </p:nvSpPr>
        <p:spPr>
          <a:xfrm>
            <a:off x="7752861" y="5164889"/>
            <a:ext cx="2051050" cy="361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obj2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752861" y="4277477"/>
            <a:ext cx="2052638" cy="36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>
                <a:solidFill>
                  <a:srgbClr val="FF0000"/>
                </a:solidFill>
              </a:rPr>
              <a:t>total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752861" y="3825039"/>
            <a:ext cx="2052638" cy="361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obj1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752861" y="3374189"/>
            <a:ext cx="2051050" cy="361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>
                <a:solidFill>
                  <a:srgbClr val="FF0000"/>
                </a:solidFill>
              </a:rPr>
              <a:t>A</a:t>
            </a:r>
            <a:r>
              <a:rPr lang="en-US" altLang="zh-CN" b="1" strike="noStrike" noProof="1" smtClean="0">
                <a:solidFill>
                  <a:srgbClr val="FF0000"/>
                </a:solidFill>
              </a:rPr>
              <a:t>::</a:t>
            </a:r>
            <a:r>
              <a:rPr lang="en-US" altLang="zh-CN" b="1" noProof="1">
                <a:solidFill>
                  <a:srgbClr val="FF0000"/>
                </a:solidFill>
              </a:rPr>
              <a:t>base</a:t>
            </a:r>
            <a:endParaRPr lang="en-US" altLang="zh-CN" b="1" strike="noStrike" noProof="1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52861" y="2939214"/>
            <a:ext cx="2051050" cy="36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main_count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752861" y="2505827"/>
            <a:ext cx="2052638" cy="36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A::Func_count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752861" y="4721977"/>
            <a:ext cx="2051050" cy="363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...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752861" y="2097839"/>
            <a:ext cx="2052638" cy="361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...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0126174" y="6172952"/>
            <a:ext cx="1533525" cy="236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myObj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0031170" y="5152190"/>
            <a:ext cx="1533525" cy="2825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num  = </a:t>
            </a:r>
            <a:r>
              <a:rPr lang="zh-CN" altLang="en-US" b="1" strike="noStrike" noProof="1"/>
              <a:t>？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0014694" y="4202864"/>
            <a:ext cx="1533525" cy="2714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num = </a:t>
            </a:r>
            <a:r>
              <a:rPr lang="zh-CN" altLang="en-US" b="1" strike="noStrike" noProof="1"/>
              <a:t>？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10126174" y="1383464"/>
            <a:ext cx="1533525" cy="284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>
                <a:sym typeface="+mn-ea"/>
              </a:rPr>
              <a:t>this=&amp;myObj</a:t>
            </a:r>
            <a:endParaRPr lang="en-US" altLang="zh-CN" b="1" strike="noStrike" noProof="1"/>
          </a:p>
        </p:txBody>
      </p:sp>
      <p:sp>
        <p:nvSpPr>
          <p:cNvPr id="34" name="圆角矩形 33"/>
          <p:cNvSpPr/>
          <p:nvPr/>
        </p:nvSpPr>
        <p:spPr>
          <a:xfrm>
            <a:off x="10126174" y="5777664"/>
            <a:ext cx="1533525" cy="282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n  =10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0126174" y="4548939"/>
            <a:ext cx="1533525" cy="273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>
                <a:sym typeface="+mn-ea"/>
              </a:rPr>
              <a:t>this=&amp;myObj</a:t>
            </a:r>
            <a:endParaRPr lang="en-US" altLang="zh-CN" b="1" strike="noStrike" noProof="1"/>
          </a:p>
        </p:txBody>
      </p:sp>
      <p:sp>
        <p:nvSpPr>
          <p:cNvPr id="36" name="圆角矩形 35"/>
          <p:cNvSpPr/>
          <p:nvPr/>
        </p:nvSpPr>
        <p:spPr>
          <a:xfrm>
            <a:off x="10031169" y="2058153"/>
            <a:ext cx="1533525" cy="2476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num = 5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0126174" y="2551864"/>
            <a:ext cx="1533525" cy="271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n = 1</a:t>
            </a:r>
          </a:p>
        </p:txBody>
      </p:sp>
      <p:sp>
        <p:nvSpPr>
          <p:cNvPr id="38" name="文本框 44"/>
          <p:cNvSpPr txBox="1"/>
          <p:nvPr/>
        </p:nvSpPr>
        <p:spPr>
          <a:xfrm>
            <a:off x="10126174" y="3682424"/>
            <a:ext cx="461962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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0015049" y="2895419"/>
            <a:ext cx="1533525" cy="2952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num = 10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10126174" y="3223377"/>
            <a:ext cx="1533525" cy="25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>
                <a:sym typeface="+mn-ea"/>
              </a:rPr>
              <a:t>this=&amp;myObj</a:t>
            </a:r>
            <a:endParaRPr lang="en-US" altLang="zh-CN" b="1" strike="noStrike" noProof="1"/>
          </a:p>
        </p:txBody>
      </p:sp>
      <p:sp>
        <p:nvSpPr>
          <p:cNvPr id="41" name="圆角矩形 40"/>
          <p:cNvSpPr/>
          <p:nvPr/>
        </p:nvSpPr>
        <p:spPr>
          <a:xfrm>
            <a:off x="10126174" y="5526839"/>
            <a:ext cx="1533525" cy="247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this=&amp;myObj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0126174" y="4812464"/>
            <a:ext cx="1533525" cy="273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n  = 9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0126174" y="3478964"/>
            <a:ext cx="1533525" cy="25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n = 2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0126174" y="2315327"/>
            <a:ext cx="1533525" cy="2460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>
                <a:sym typeface="+mn-ea"/>
              </a:rPr>
              <a:t>this=&amp;myObj</a:t>
            </a:r>
            <a:endParaRPr lang="en-US" altLang="zh-CN" b="1" strike="noStrike" noProof="1"/>
          </a:p>
        </p:txBody>
      </p:sp>
      <p:sp>
        <p:nvSpPr>
          <p:cNvPr id="45" name="圆角矩形 44"/>
          <p:cNvSpPr/>
          <p:nvPr/>
        </p:nvSpPr>
        <p:spPr>
          <a:xfrm>
            <a:off x="10126174" y="1667627"/>
            <a:ext cx="1533525" cy="284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b="1" strike="noStrike" noProof="1"/>
              <a:t>n = 0</a:t>
            </a:r>
          </a:p>
        </p:txBody>
      </p:sp>
    </p:spTree>
    <p:extLst>
      <p:ext uri="{BB962C8B-B14F-4D97-AF65-F5344CB8AC3E}">
        <p14:creationId xmlns:p14="http://schemas.microsoft.com/office/powerpoint/2010/main" val="15409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静态存储的不足和优点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33503" y="907152"/>
            <a:ext cx="6914014" cy="5364252"/>
          </a:xfrm>
          <a:ln w="3810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342900" indent="-342900" fontAlgn="auto">
              <a:lnSpc>
                <a:spcPct val="170000"/>
              </a:lnSpc>
              <a:buClr>
                <a:srgbClr val="0070C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400" b="1" noProof="1" smtClean="0">
                <a:sym typeface="+mn-ea"/>
              </a:rPr>
              <a:t>不足</a:t>
            </a:r>
            <a:r>
              <a:rPr lang="en-US" altLang="zh-CN" sz="1400" b="1" noProof="1">
                <a:sym typeface="+mn-ea"/>
              </a:rPr>
              <a:t>(</a:t>
            </a:r>
            <a:r>
              <a:rPr lang="zh-CN" altLang="en-US" sz="1400" b="1" noProof="1">
                <a:sym typeface="+mn-ea"/>
              </a:rPr>
              <a:t>详见例子</a:t>
            </a:r>
            <a:r>
              <a:rPr lang="en-US" altLang="zh-CN" sz="1400" b="1" noProof="1">
                <a:sym typeface="+mn-ea"/>
              </a:rPr>
              <a:t>)</a:t>
            </a:r>
            <a:r>
              <a:rPr lang="zh-CN" altLang="en-US" sz="1400" b="1" noProof="1">
                <a:sym typeface="+mn-ea"/>
              </a:rPr>
              <a:t>：</a:t>
            </a:r>
          </a:p>
          <a:p>
            <a:pPr marL="800100" lvl="1" indent="-342900" fontAlgn="auto">
              <a:lnSpc>
                <a:spcPct val="170000"/>
              </a:lnSpc>
              <a:buClr>
                <a:srgbClr val="0070C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400" b="1" noProof="1">
                <a:sym typeface="+mn-ea"/>
              </a:rPr>
              <a:t>栈区容量</a:t>
            </a:r>
            <a:r>
              <a:rPr lang="zh-CN" altLang="en-US" sz="1400" b="1" noProof="1" smtClean="0">
                <a:sym typeface="+mn-ea"/>
              </a:rPr>
              <a:t>有限</a:t>
            </a:r>
            <a:endParaRPr lang="en-US" altLang="zh-CN" sz="1400" b="1" noProof="1">
              <a:sym typeface="+mn-ea"/>
            </a:endParaRPr>
          </a:p>
          <a:p>
            <a:pPr marL="800100" lvl="1" indent="-342900" fontAlgn="auto">
              <a:lnSpc>
                <a:spcPct val="170000"/>
              </a:lnSpc>
              <a:buClr>
                <a:srgbClr val="0070C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400" b="1" noProof="1" smtClean="0">
                <a:sym typeface="+mn-ea"/>
              </a:rPr>
              <a:t>对象</a:t>
            </a:r>
            <a:r>
              <a:rPr lang="zh-CN" altLang="en-US" sz="1400" b="1" noProof="1">
                <a:sym typeface="+mn-ea"/>
              </a:rPr>
              <a:t>的生存期和作用域不够灵活例</a:t>
            </a:r>
            <a:r>
              <a:rPr lang="zh-CN" altLang="en-US" sz="1400" b="1" noProof="1" smtClean="0">
                <a:sym typeface="+mn-ea"/>
              </a:rPr>
              <a:t>：</a:t>
            </a:r>
            <a:endParaRPr lang="en-US" altLang="zh-CN" sz="1400" b="1" noProof="1">
              <a:sym typeface="+mn-ea"/>
            </a:endParaRPr>
          </a:p>
          <a:p>
            <a:pPr marL="457200" lvl="1" indent="0" fontAlgn="auto">
              <a:lnSpc>
                <a:spcPct val="170000"/>
              </a:lnSpc>
              <a:buClr>
                <a:srgbClr val="0070C0"/>
              </a:buClr>
              <a:buSzPct val="100000"/>
              <a:buNone/>
            </a:pPr>
            <a:r>
              <a:rPr lang="en-US" altLang="zh-CN" sz="1400" b="1" noProof="1" smtClean="0">
                <a:sym typeface="+mn-ea"/>
              </a:rPr>
              <a:t>          MyClass   </a:t>
            </a:r>
            <a:r>
              <a:rPr lang="en-US" altLang="zh-CN" sz="1400" b="1" noProof="1">
                <a:sym typeface="+mn-ea"/>
              </a:rPr>
              <a:t>obj(val1,val2)</a:t>
            </a:r>
            <a:r>
              <a:rPr lang="zh-CN" altLang="en-US" sz="1400" b="1" noProof="1">
                <a:sym typeface="+mn-ea"/>
              </a:rPr>
              <a:t>；</a:t>
            </a:r>
          </a:p>
          <a:p>
            <a:pPr marL="800100" lvl="1" indent="-342900" fontAlgn="auto">
              <a:lnSpc>
                <a:spcPct val="170000"/>
              </a:lnSpc>
              <a:buClr>
                <a:srgbClr val="0070C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400" b="1" noProof="1">
                <a:sym typeface="+mn-ea"/>
              </a:rPr>
              <a:t>对象数组：例  </a:t>
            </a:r>
            <a:r>
              <a:rPr lang="en-US" altLang="zh-CN" sz="1400" b="1" noProof="1">
                <a:sym typeface="+mn-ea"/>
              </a:rPr>
              <a:t>MyClass objs[50];</a:t>
            </a:r>
          </a:p>
          <a:p>
            <a:pPr marL="1257300" lvl="2" indent="-342900" fontAlgn="auto">
              <a:lnSpc>
                <a:spcPct val="170000"/>
              </a:lnSpc>
              <a:buClr>
                <a:srgbClr val="0070C0"/>
              </a:buClr>
              <a:buSzPct val="100000"/>
              <a:buFont typeface="Wingdings" panose="05000000000000000000" charset="0"/>
              <a:buChar char="l"/>
            </a:pPr>
            <a:r>
              <a:rPr lang="zh-CN" altLang="en-US" sz="1400" b="1" noProof="1">
                <a:sym typeface="+mn-ea"/>
              </a:rPr>
              <a:t>数组的大小必须是编译期常量</a:t>
            </a:r>
          </a:p>
          <a:p>
            <a:pPr marL="1257300" lvl="2" indent="-342900" fontAlgn="auto">
              <a:lnSpc>
                <a:spcPct val="170000"/>
              </a:lnSpc>
              <a:buClr>
                <a:srgbClr val="0070C0"/>
              </a:buClr>
              <a:buSzPct val="100000"/>
              <a:buFont typeface="Wingdings" panose="05000000000000000000" charset="0"/>
              <a:buChar char="l"/>
            </a:pPr>
            <a:r>
              <a:rPr lang="zh-CN" altLang="en-US" sz="1400" b="1" noProof="1">
                <a:sym typeface="+mn-ea"/>
              </a:rPr>
              <a:t>数组中的各对象是相同类型，相同大小的</a:t>
            </a:r>
          </a:p>
          <a:p>
            <a:pPr marL="1257300" lvl="2" indent="-342900" fontAlgn="auto">
              <a:lnSpc>
                <a:spcPct val="170000"/>
              </a:lnSpc>
              <a:buClr>
                <a:srgbClr val="0070C0"/>
              </a:buClr>
              <a:buSzPct val="100000"/>
              <a:buFont typeface="Wingdings" panose="05000000000000000000" charset="0"/>
              <a:buChar char="l"/>
            </a:pPr>
            <a:r>
              <a:rPr lang="zh-CN" altLang="en-US" sz="1400" b="1" noProof="1" smtClean="0">
                <a:sym typeface="+mn-ea"/>
              </a:rPr>
              <a:t>通常需要无</a:t>
            </a:r>
            <a:r>
              <a:rPr lang="zh-CN" altLang="en-US" sz="1400" b="1" noProof="1">
                <a:sym typeface="+mn-ea"/>
              </a:rPr>
              <a:t>参构造函数创建各分量对象</a:t>
            </a:r>
          </a:p>
          <a:p>
            <a:pPr marL="800100" lvl="1" indent="-342900" fontAlgn="auto">
              <a:lnSpc>
                <a:spcPct val="170000"/>
              </a:lnSpc>
              <a:buClr>
                <a:srgbClr val="0070C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400" b="1" noProof="1">
                <a:sym typeface="+mn-ea"/>
              </a:rPr>
              <a:t>增大类间</a:t>
            </a:r>
            <a:r>
              <a:rPr lang="zh-CN" altLang="en-US" sz="1400" b="1" noProof="1" smtClean="0">
                <a:sym typeface="+mn-ea"/>
              </a:rPr>
              <a:t>的编译器依赖和耦合度</a:t>
            </a:r>
            <a:r>
              <a:rPr lang="zh-CN" altLang="en-US" sz="1400" b="1" dirty="0">
                <a:sym typeface="+mn-ea"/>
              </a:rPr>
              <a:t/>
            </a:r>
            <a:br>
              <a:rPr lang="zh-CN" altLang="en-US" sz="1400" b="1" dirty="0">
                <a:sym typeface="+mn-ea"/>
              </a:rPr>
            </a:br>
            <a:endParaRPr lang="zh-CN" altLang="en-US" sz="1400" b="1" noProof="1">
              <a:sym typeface="+mn-ea"/>
            </a:endParaRPr>
          </a:p>
          <a:p>
            <a:pPr marL="342900" lvl="0" indent="-342900" fontAlgn="auto">
              <a:buClr>
                <a:srgbClr val="0070C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400" b="1" noProof="1">
                <a:sym typeface="+mn-ea"/>
              </a:rPr>
              <a:t>优点：</a:t>
            </a:r>
          </a:p>
          <a:p>
            <a:pPr marL="800100" lvl="1" indent="-342900" fontAlgn="auto">
              <a:buClr>
                <a:srgbClr val="0070C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1400" b="1" noProof="1">
                <a:cs typeface="Calibri" panose="020F0502020204030204" pitchFamily="34" charset="0"/>
                <a:sym typeface="Calibri" panose="020F0502020204030204" pitchFamily="34" charset="0"/>
              </a:rPr>
              <a:t>不用担心对象的释放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863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静态存储的不足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973" y="1114186"/>
            <a:ext cx="3410464" cy="2444560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//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a.h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class A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public:</a:t>
            </a:r>
          </a:p>
          <a:p>
            <a:pPr lvl="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A(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n);</a:t>
            </a:r>
          </a:p>
          <a:p>
            <a:pPr lvl="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//…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auto">
              <a:buClr>
                <a:srgbClr val="0070C0"/>
              </a:buClr>
              <a:buSzPct val="100000"/>
            </a:pPr>
            <a:endParaRPr lang="en-US" altLang="zh-CN" noProof="1" smtClean="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864972" y="3940697"/>
            <a:ext cx="3410465" cy="2444560"/>
          </a:xfrm>
          <a:ln w="38100"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lvl="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//main.cpp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 </a:t>
            </a:r>
            <a:r>
              <a:rPr lang="en-US" altLang="zh-CN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SomeClass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::</a:t>
            </a:r>
            <a:r>
              <a:rPr lang="en-US" altLang="zh-CN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obj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(100);</a:t>
            </a:r>
          </a:p>
          <a:p>
            <a:pPr lvl="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main() 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{</a:t>
            </a:r>
          </a:p>
          <a:p>
            <a:pPr lvl="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}</a:t>
            </a:r>
            <a:endParaRPr lang="en-US" altLang="zh-CN" noProof="1" smtClean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4836389" y="1114186"/>
            <a:ext cx="6120714" cy="4137435"/>
          </a:xfrm>
          <a:ln w="38100"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altLang="zh-CN" dirty="0"/>
              <a:t>//</a:t>
            </a:r>
            <a:r>
              <a:rPr lang="en-US" altLang="zh-CN" dirty="0" err="1"/>
              <a:t>someclass.h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343537"/>
                </a:solidFill>
              </a:rPr>
              <a:t>#include “</a:t>
            </a:r>
            <a:r>
              <a:rPr lang="en-US" altLang="zh-CN" dirty="0" err="1">
                <a:solidFill>
                  <a:srgbClr val="343537"/>
                </a:solidFill>
              </a:rPr>
              <a:t>a.h</a:t>
            </a:r>
            <a:r>
              <a:rPr lang="en-US" altLang="zh-CN" dirty="0">
                <a:solidFill>
                  <a:srgbClr val="343537"/>
                </a:solidFill>
              </a:rPr>
              <a:t>” 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对比</a:t>
            </a:r>
            <a:r>
              <a:rPr lang="en-US" altLang="zh-CN" b="1" dirty="0">
                <a:solidFill>
                  <a:srgbClr val="FF0000"/>
                </a:solidFill>
              </a:rPr>
              <a:t>class A;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SomeClass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dirty="0" err="1"/>
              <a:t>SomeClass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n1,int n2):</a:t>
            </a:r>
            <a:r>
              <a:rPr lang="en-US" altLang="zh-CN" dirty="0" err="1"/>
              <a:t>aA</a:t>
            </a:r>
            <a:r>
              <a:rPr lang="en-US" altLang="zh-CN" dirty="0"/>
              <a:t>(n1+n2)  {   }</a:t>
            </a:r>
            <a:br>
              <a:rPr lang="en-US" altLang="zh-CN" dirty="0"/>
            </a:br>
            <a:r>
              <a:rPr lang="en-US" altLang="zh-CN" dirty="0"/>
              <a:t>      void </a:t>
            </a:r>
            <a:r>
              <a:rPr lang="en-US" altLang="zh-CN" dirty="0" err="1"/>
              <a:t>Func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n ) </a:t>
            </a:r>
            <a:br>
              <a:rPr lang="en-US" altLang="zh-CN" dirty="0"/>
            </a:br>
            <a:r>
              <a:rPr lang="en-US" altLang="zh-CN" dirty="0"/>
              <a:t>           {   </a:t>
            </a:r>
            <a:r>
              <a:rPr lang="en-US" altLang="zh-CN" b="1" dirty="0">
                <a:solidFill>
                  <a:srgbClr val="FF0000"/>
                </a:solidFill>
              </a:rPr>
              <a:t>A    </a:t>
            </a:r>
            <a:r>
              <a:rPr lang="en-US" altLang="zh-CN" b="1" dirty="0" err="1">
                <a:solidFill>
                  <a:srgbClr val="FF0000"/>
                </a:solidFill>
              </a:rPr>
              <a:t>obj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343537"/>
                </a:solidFill>
              </a:rPr>
              <a:t>  </a:t>
            </a:r>
            <a:r>
              <a:rPr lang="en-US" altLang="zh-CN" dirty="0"/>
              <a:t> }</a:t>
            </a:r>
          </a:p>
          <a:p>
            <a:r>
              <a:rPr lang="en-US" altLang="zh-CN" dirty="0"/>
              <a:t>private</a:t>
            </a:r>
            <a:r>
              <a:rPr lang="zh-CN" altLang="en-US" dirty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solidFill>
                  <a:srgbClr val="0000FF"/>
                </a:solidFill>
              </a:rPr>
              <a:t>       static A  </a:t>
            </a:r>
            <a:r>
              <a:rPr lang="en-US" altLang="zh-CN" b="1" dirty="0" err="1">
                <a:solidFill>
                  <a:srgbClr val="0000FF"/>
                </a:solidFill>
              </a:rPr>
              <a:t>obj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en-US" altLang="zh-CN" b="1" dirty="0">
                <a:solidFill>
                  <a:srgbClr val="0000FF"/>
                </a:solidFill>
              </a:rPr>
              <a:t>       A   </a:t>
            </a:r>
            <a:r>
              <a:rPr lang="en-US" altLang="zh-CN" b="1" dirty="0" err="1">
                <a:solidFill>
                  <a:srgbClr val="0000FF"/>
                </a:solidFill>
              </a:rPr>
              <a:t>aA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en-US" altLang="zh-CN" b="1" dirty="0">
                <a:solidFill>
                  <a:srgbClr val="0000FF"/>
                </a:solidFill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</a:rPr>
              <a:t>A  </a:t>
            </a:r>
            <a:r>
              <a:rPr lang="en-US" altLang="zh-CN" b="1" dirty="0" err="1">
                <a:solidFill>
                  <a:srgbClr val="FF0000"/>
                </a:solidFill>
              </a:rPr>
              <a:t>objs</a:t>
            </a:r>
            <a:r>
              <a:rPr lang="en-US" altLang="zh-CN" b="1" dirty="0">
                <a:solidFill>
                  <a:srgbClr val="FF0000"/>
                </a:solidFill>
              </a:rPr>
              <a:t>[50]; //</a:t>
            </a:r>
            <a:r>
              <a:rPr lang="zh-CN" altLang="en-US" b="1" dirty="0">
                <a:solidFill>
                  <a:srgbClr val="FF0000"/>
                </a:solidFill>
              </a:rPr>
              <a:t>编译失败，缺无参构造函数</a:t>
            </a:r>
            <a:r>
              <a:rPr lang="en-US" altLang="zh-CN" b="1" dirty="0">
                <a:solidFill>
                  <a:srgbClr val="0000FF"/>
                </a:solidFill>
              </a:rPr>
              <a:t/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zh-CN" altLang="en-US" sz="2000" dirty="0"/>
          </a:p>
          <a:p>
            <a:pPr fontAlgn="auto">
              <a:buClr>
                <a:srgbClr val="0070C0"/>
              </a:buClr>
              <a:buSzPct val="100000"/>
            </a:pP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30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82850" y="745510"/>
            <a:ext cx="8534400" cy="1766910"/>
          </a:xfrm>
          <a:ln w="38100"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342900" lvl="0" indent="-342900"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dirty="0">
                <a:solidFill>
                  <a:srgbClr val="0000FF"/>
                </a:solidFill>
                <a:sym typeface="Calibri" panose="020F0502020204030204" pitchFamily="34" charset="0"/>
              </a:rPr>
              <a:t>按程序员的时间、地点的需要，创建、释放对象</a:t>
            </a:r>
          </a:p>
          <a:p>
            <a:pPr marL="342900" lvl="0" indent="-342900"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格式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</a:p>
          <a:p>
            <a:pPr lvl="1" indent="0"/>
            <a:r>
              <a:rPr lang="zh-CN" altLang="en-US" sz="2000" dirty="0">
                <a:solidFill>
                  <a:srgbClr val="0000FF"/>
                </a:solidFill>
                <a:sym typeface="Calibri" panose="020F0502020204030204" pitchFamily="34" charset="0"/>
              </a:rPr>
              <a:t>创建：  关键字  </a:t>
            </a:r>
            <a:r>
              <a:rPr lang="en-US" altLang="zh-CN" sz="2000" dirty="0">
                <a:solidFill>
                  <a:srgbClr val="0000FF"/>
                </a:solidFill>
                <a:sym typeface="Calibri" panose="020F0502020204030204" pitchFamily="34" charset="0"/>
              </a:rPr>
              <a:t>new</a:t>
            </a:r>
          </a:p>
          <a:p>
            <a:pPr lvl="1" indent="0"/>
            <a:r>
              <a:rPr lang="zh-CN" altLang="en-US" sz="2000" dirty="0">
                <a:solidFill>
                  <a:srgbClr val="0000FF"/>
                </a:solidFill>
                <a:sym typeface="Calibri" panose="020F0502020204030204" pitchFamily="34" charset="0"/>
              </a:rPr>
              <a:t>释放：  关键字  </a:t>
            </a:r>
            <a:r>
              <a:rPr lang="en-US" altLang="zh-CN" sz="2000" dirty="0" smtClean="0">
                <a:solidFill>
                  <a:srgbClr val="0000FF"/>
                </a:solidFill>
                <a:sym typeface="Calibri" panose="020F0502020204030204" pitchFamily="34" charset="0"/>
              </a:rPr>
              <a:t>delete</a:t>
            </a:r>
          </a:p>
          <a:p>
            <a:pPr marL="342900" indent="-342900"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rgbClr val="0000FF"/>
                </a:solidFill>
                <a:sym typeface="Calibri" panose="020F0502020204030204" pitchFamily="34" charset="0"/>
              </a:rPr>
              <a:t>单个对象</a:t>
            </a:r>
            <a:r>
              <a:rPr lang="en-US" altLang="zh-CN" dirty="0" smtClean="0">
                <a:solidFill>
                  <a:srgbClr val="0000FF"/>
                </a:solidFill>
                <a:sym typeface="Calibri" panose="020F0502020204030204" pitchFamily="34" charset="0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sym typeface="Calibri" panose="020F0502020204030204" pitchFamily="34" charset="0"/>
              </a:rPr>
              <a:t>变量</a:t>
            </a:r>
            <a:r>
              <a:rPr lang="en-US" altLang="zh-CN" dirty="0" smtClean="0">
                <a:solidFill>
                  <a:srgbClr val="0000FF"/>
                </a:solidFill>
                <a:sym typeface="Calibri" panose="020F0502020204030204" pitchFamily="34" charset="0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sym typeface="Calibri" panose="020F0502020204030204" pitchFamily="34" charset="0"/>
              </a:rPr>
              <a:t>的动态分配和释放</a:t>
            </a:r>
            <a:endParaRPr lang="en-US" altLang="zh-CN" dirty="0" smtClean="0">
              <a:solidFill>
                <a:srgbClr val="0000FF"/>
              </a:solidFill>
              <a:sym typeface="Calibri" panose="020F0502020204030204" pitchFamily="34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rgbClr val="0000FF"/>
                </a:solidFill>
                <a:sym typeface="Calibri" panose="020F0502020204030204" pitchFamily="34" charset="0"/>
              </a:rPr>
              <a:t>数组对象</a:t>
            </a:r>
            <a:r>
              <a:rPr lang="en-US" altLang="zh-CN" dirty="0" smtClean="0">
                <a:solidFill>
                  <a:srgbClr val="0000FF"/>
                </a:solidFill>
                <a:sym typeface="Calibri" panose="020F0502020204030204" pitchFamily="34" charset="0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sym typeface="Calibri" panose="020F0502020204030204" pitchFamily="34" charset="0"/>
              </a:rPr>
              <a:t>变量</a:t>
            </a:r>
            <a:r>
              <a:rPr lang="en-US" altLang="zh-CN" dirty="0" smtClean="0">
                <a:solidFill>
                  <a:srgbClr val="0000FF"/>
                </a:solidFill>
                <a:sym typeface="Calibri" panose="020F0502020204030204" pitchFamily="34" charset="0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sym typeface="Calibri" panose="020F0502020204030204" pitchFamily="34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sym typeface="Calibri" panose="020F0502020204030204" pitchFamily="34" charset="0"/>
              </a:rPr>
              <a:t>动态分配和释放</a:t>
            </a:r>
            <a:endParaRPr lang="en-US" altLang="zh-CN" dirty="0">
              <a:solidFill>
                <a:srgbClr val="0000FF"/>
              </a:solidFill>
              <a:sym typeface="Calibri" panose="020F0502020204030204" pitchFamily="34" charset="0"/>
            </a:endParaRPr>
          </a:p>
          <a:p>
            <a:pPr fontAlgn="auto">
              <a:buClr>
                <a:srgbClr val="0070C0"/>
              </a:buClr>
              <a:buSzPct val="100000"/>
            </a:pPr>
            <a:endParaRPr lang="en-US" altLang="zh-CN" noProof="1" smtClean="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1112884" y="2866089"/>
            <a:ext cx="3410465" cy="3486647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例：</a:t>
            </a:r>
            <a:r>
              <a:rPr lang="zh-CN" altLang="en-US" dirty="0"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zh-CN" altLang="en-US" dirty="0"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class A {</a:t>
            </a:r>
            <a: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public</a:t>
            </a: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：</a:t>
            </a:r>
            <a:r>
              <a:rPr lang="zh-CN" altLang="en-US" dirty="0"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zh-CN" altLang="en-US" dirty="0"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       </a:t>
            </a: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A( );</a:t>
            </a:r>
            <a: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       A( int n );</a:t>
            </a:r>
            <a: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       A( const A &amp; aA);</a:t>
            </a:r>
            <a: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       ...</a:t>
            </a:r>
            <a: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private:</a:t>
            </a:r>
            <a: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       ...</a:t>
            </a:r>
            <a: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dirty="0"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};</a:t>
            </a:r>
            <a:endParaRPr lang="en-US" altLang="zh-CN" noProof="1" smtClean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4976043" y="2866088"/>
            <a:ext cx="5675869" cy="3486647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en-US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应用：</a:t>
            </a:r>
            <a:r>
              <a:rPr lang="zh-CN" altLang="en-US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zh-CN" altLang="en-US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zh-CN" altLang="en-US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v</a:t>
            </a: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oid  func( ) </a:t>
            </a:r>
            <a:r>
              <a:rPr lang="en-US" altLang="zh-CN" b="1" noProof="1" smtClean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{</a:t>
            </a:r>
            <a: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    A * </a:t>
            </a:r>
            <a:r>
              <a:rPr lang="en-US" altLang="zh-CN" b="1" noProof="1" smtClean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p1 </a:t>
            </a: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= new A(100);</a:t>
            </a:r>
            <a: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    A * </a:t>
            </a:r>
            <a:r>
              <a:rPr lang="en-US" altLang="zh-CN" b="1" noProof="1" smtClean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p2 </a:t>
            </a: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= new A(*</a:t>
            </a:r>
            <a:r>
              <a:rPr lang="en-US" altLang="zh-CN" b="1" noProof="1" smtClean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p1);</a:t>
            </a:r>
            <a:br>
              <a:rPr lang="en-US" altLang="zh-CN" b="1" noProof="1" smtClean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b="1" noProof="1" smtClean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    A * p3 = new A[50];</a:t>
            </a:r>
            <a: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    ....</a:t>
            </a:r>
            <a: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    d</a:t>
            </a:r>
            <a:r>
              <a:rPr lang="en-US" altLang="zh-CN" b="1" noProof="1" smtClean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elete[ ] </a:t>
            </a: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p3;</a:t>
            </a:r>
            <a: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    delete p2;</a:t>
            </a:r>
            <a: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    delete p1;</a:t>
            </a:r>
            <a: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63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动态分配单个对象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40475" y="1007094"/>
            <a:ext cx="9144000" cy="4569922"/>
          </a:xfrm>
          <a:ln w="3810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342900" lvl="0" indent="-342900"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 dirty="0" smtClean="0">
                <a:sym typeface="Calibri" panose="020F0502020204030204" pitchFamily="34" charset="0"/>
              </a:rPr>
              <a:t>基本格式</a:t>
            </a:r>
            <a:r>
              <a:rPr lang="zh-CN" altLang="en-US" sz="2800" b="1" dirty="0">
                <a:sym typeface="Calibri" panose="020F0502020204030204" pitchFamily="34" charset="0"/>
              </a:rPr>
              <a:t>：</a:t>
            </a:r>
            <a:r>
              <a:rPr lang="en-US" altLang="zh-CN" sz="2800" b="1" dirty="0">
                <a:sym typeface="Calibri" panose="020F0502020204030204" pitchFamily="34" charset="0"/>
              </a:rPr>
              <a:t>new  T</a:t>
            </a:r>
            <a:r>
              <a:rPr lang="zh-CN" altLang="en-US" sz="2800" b="1" dirty="0" smtClean="0">
                <a:sym typeface="Calibri" panose="020F0502020204030204" pitchFamily="34" charset="0"/>
              </a:rPr>
              <a:t>（参数列表 </a:t>
            </a:r>
            <a:r>
              <a:rPr lang="en-US" altLang="zh-CN" sz="2800" b="1" dirty="0">
                <a:sym typeface="Calibri" panose="020F0502020204030204" pitchFamily="34" charset="0"/>
              </a:rPr>
              <a:t>);</a:t>
            </a:r>
            <a:br>
              <a:rPr lang="en-US" altLang="zh-CN" sz="2800" b="1" dirty="0">
                <a:sym typeface="Calibri" panose="020F0502020204030204" pitchFamily="34" charset="0"/>
              </a:rPr>
            </a:b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  <a:sym typeface="Calibri" panose="020F0502020204030204" pitchFamily="34" charset="0"/>
              </a:rPr>
              <a:t>可以是内置类型、自定义类型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(class)</a:t>
            </a:r>
            <a:r>
              <a:rPr lang="zh-CN" altLang="en-US" sz="2800" b="1" dirty="0">
                <a:solidFill>
                  <a:srgbClr val="0000FF"/>
                </a:solidFill>
                <a:sym typeface="Calibri" panose="020F0502020204030204" pitchFamily="34" charset="0"/>
              </a:rPr>
              <a:t>、指针类型等</a:t>
            </a:r>
          </a:p>
          <a:p>
            <a:pPr marL="342900" lvl="0" indent="-342900">
              <a:buClr>
                <a:srgbClr val="0070C0"/>
              </a:buClr>
              <a:buFont typeface="Wingdings" panose="05000000000000000000" charset="0"/>
              <a:buChar char="n"/>
            </a:pPr>
            <a:endParaRPr lang="zh-CN" altLang="en-US" sz="3200" b="1" dirty="0">
              <a:solidFill>
                <a:srgbClr val="0000FF"/>
              </a:solidFill>
              <a:sym typeface="Calibri" panose="020F0502020204030204" pitchFamily="34" charset="0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例如：</a:t>
            </a:r>
          </a:p>
          <a:p>
            <a:pPr lvl="1" indent="0">
              <a:buClr>
                <a:srgbClr val="0070C0"/>
              </a:buClr>
              <a:buSzPct val="100000"/>
              <a:buFont typeface="Wingdings" panose="05000000000000000000" charset="0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          </a:t>
            </a:r>
            <a:r>
              <a:rPr lang="en-US" altLang="zh-CN" sz="2800" b="1" dirty="0" err="1" smtClean="0">
                <a:solidFill>
                  <a:srgbClr val="0000FF"/>
                </a:solidFill>
                <a:sym typeface="Calibri" panose="020F0502020204030204" pitchFamily="34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*           </a:t>
            </a:r>
            <a:r>
              <a:rPr lang="en-US" altLang="zh-CN" sz="2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p1    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= new </a:t>
            </a:r>
            <a:r>
              <a:rPr lang="en-US" altLang="zh-CN" sz="2800" b="1" dirty="0" err="1">
                <a:solidFill>
                  <a:srgbClr val="0000FF"/>
                </a:solidFill>
                <a:sym typeface="Calibri" panose="020F0502020204030204" pitchFamily="34" charset="0"/>
              </a:rPr>
              <a:t>int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(5);</a:t>
            </a:r>
            <a:b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</a:br>
            <a:r>
              <a:rPr lang="en-US" altLang="zh-CN" sz="2800" b="1" dirty="0" err="1">
                <a:solidFill>
                  <a:srgbClr val="0000FF"/>
                </a:solidFill>
                <a:sym typeface="Calibri" panose="020F0502020204030204" pitchFamily="34" charset="0"/>
              </a:rPr>
              <a:t>const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sym typeface="Calibri" panose="020F0502020204030204" pitchFamily="34" charset="0"/>
              </a:rPr>
              <a:t>int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 * </a:t>
            </a:r>
            <a:r>
              <a:rPr lang="en-US" altLang="zh-CN" sz="2800" b="1" dirty="0" err="1">
                <a:solidFill>
                  <a:srgbClr val="0000FF"/>
                </a:solidFill>
                <a:sym typeface="Calibri" panose="020F0502020204030204" pitchFamily="34" charset="0"/>
              </a:rPr>
              <a:t>const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 p2 = new </a:t>
            </a:r>
            <a:r>
              <a:rPr lang="en-US" altLang="zh-CN" sz="2800" b="1" dirty="0" err="1">
                <a:solidFill>
                  <a:srgbClr val="0000FF"/>
                </a:solidFill>
                <a:sym typeface="Calibri" panose="020F0502020204030204" pitchFamily="34" charset="0"/>
              </a:rPr>
              <a:t>int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(*p1);</a:t>
            </a:r>
            <a:b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</a:br>
            <a:r>
              <a:rPr lang="en-US" altLang="zh-CN" sz="2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          A   *           p3 = 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new A;</a:t>
            </a:r>
            <a:b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</a:br>
            <a:r>
              <a:rPr lang="en-US" altLang="zh-CN" sz="2800" b="1" dirty="0" err="1">
                <a:solidFill>
                  <a:srgbClr val="0000FF"/>
                </a:solidFill>
                <a:sym typeface="Calibri" panose="020F0502020204030204" pitchFamily="34" charset="0"/>
              </a:rPr>
              <a:t>const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 A </a:t>
            </a:r>
            <a:r>
              <a:rPr lang="en-US" altLang="zh-CN" sz="2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  *           p4 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= new A(100,200);</a:t>
            </a:r>
            <a:b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</a:br>
            <a:r>
              <a:rPr lang="en-US" altLang="zh-CN" sz="2800" b="1" dirty="0" err="1">
                <a:solidFill>
                  <a:srgbClr val="0000FF"/>
                </a:solidFill>
                <a:sym typeface="Calibri" panose="020F0502020204030204" pitchFamily="34" charset="0"/>
              </a:rPr>
              <a:t>const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 A ** </a:t>
            </a:r>
            <a:r>
              <a:rPr lang="en-US" altLang="zh-CN" sz="2800" b="1" dirty="0" smtClean="0">
                <a:solidFill>
                  <a:srgbClr val="0000FF"/>
                </a:solidFill>
                <a:sym typeface="Calibri" panose="020F0502020204030204" pitchFamily="34" charset="0"/>
              </a:rPr>
              <a:t>          p5 </a:t>
            </a:r>
            <a:r>
              <a:rPr lang="en-US" altLang="zh-CN" sz="2800" b="1" dirty="0">
                <a:solidFill>
                  <a:srgbClr val="0000FF"/>
                </a:solidFill>
                <a:sym typeface="Calibri" panose="020F0502020204030204" pitchFamily="34" charset="0"/>
              </a:rPr>
              <a:t>= new A*(p4);</a:t>
            </a: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75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动态分配单个</a:t>
            </a:r>
            <a:r>
              <a:rPr lang="zh-CN" altLang="en-US" dirty="0" smtClean="0"/>
              <a:t>对象</a:t>
            </a:r>
            <a:r>
              <a:rPr lang="zh-CN" altLang="en-US" dirty="0"/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36823" y="796133"/>
            <a:ext cx="9803028" cy="846419"/>
          </a:xfrm>
          <a:ln w="38100">
            <a:solidFill>
              <a:schemeClr val="accent1"/>
            </a:solidFill>
          </a:ln>
        </p:spPr>
        <p:txBody>
          <a:bodyPr anchor="ctr">
            <a:normAutofit lnSpcReduction="10000"/>
          </a:bodyPr>
          <a:lstStyle/>
          <a:p>
            <a:pPr marL="609600" indent="-609600" fontAlgn="auto"/>
            <a:r>
              <a:rPr lang="zh-CN" altLang="en-US" b="1" noProof="1" smtClean="0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格式： </a:t>
            </a:r>
            <a:r>
              <a:rPr lang="en-US" altLang="zh-CN" b="1" noProof="1">
                <a:solidFill>
                  <a:srgbClr val="0000FF"/>
                </a:solidFill>
                <a:cs typeface="Calibri" panose="020F0502020204030204" pitchFamily="34" charset="0"/>
                <a:sym typeface="+mn-ea"/>
              </a:rPr>
              <a:t>T  *  pobj = new T(3,2);</a:t>
            </a:r>
          </a:p>
          <a:p>
            <a:pPr marL="609600" indent="-609600" fontAlgn="auto"/>
            <a:r>
              <a:rPr lang="en-US" altLang="zh-CN" noProof="1" smtClean="0">
                <a:cs typeface="Calibri" panose="020F0502020204030204" pitchFamily="34" charset="0"/>
                <a:sym typeface="Calibri" panose="020F0502020204030204" pitchFamily="34" charset="0"/>
              </a:rPr>
              <a:t>           T</a:t>
            </a: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可以是</a:t>
            </a:r>
            <a:r>
              <a:rPr lang="zh-CN" altLang="en-US" noProof="1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内置类型</a:t>
            </a: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、</a:t>
            </a:r>
            <a:r>
              <a:rPr lang="zh-CN" altLang="en-US" noProof="1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自定义类型</a:t>
            </a: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(class)</a:t>
            </a: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、</a:t>
            </a:r>
            <a:r>
              <a:rPr lang="zh-CN" altLang="en-US" noProof="1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指针类型</a:t>
            </a: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等</a:t>
            </a:r>
            <a:endParaRPr lang="en-US" altLang="zh-CN" noProof="1" smtClean="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1136823" y="1797478"/>
            <a:ext cx="9803028" cy="2444560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609600" indent="-609600" fontAlgn="auto"/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T </a:t>
            </a: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* </a:t>
            </a: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p = new  T</a:t>
            </a: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（</a:t>
            </a: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3,2</a:t>
            </a: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）</a:t>
            </a:r>
            <a:r>
              <a:rPr lang="en-US" altLang="zh-CN" noProof="1"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zh-CN" altLang="en-US" noProof="1">
                <a:cs typeface="Calibri" panose="020F0502020204030204" pitchFamily="34" charset="0"/>
                <a:sym typeface="Calibri" panose="020F0502020204030204" pitchFamily="34" charset="0"/>
              </a:rPr>
              <a:t>的 </a:t>
            </a:r>
            <a:r>
              <a:rPr lang="zh-CN" altLang="en-US" noProof="1" smtClean="0">
                <a:cs typeface="Calibri" panose="020F0502020204030204" pitchFamily="34" charset="0"/>
                <a:sym typeface="Calibri" panose="020F0502020204030204" pitchFamily="34" charset="0"/>
              </a:rPr>
              <a:t>过程</a:t>
            </a:r>
            <a:endParaRPr lang="en-US" altLang="zh-CN" noProof="1" smtClean="0"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609600" indent="-609600" fontAlgn="auto">
              <a:buFont typeface="+mj-lt"/>
              <a:buAutoNum type="arabicPeriod"/>
            </a:pPr>
            <a:r>
              <a:rPr lang="zh-CN" altLang="en-US" b="1" noProof="1" smtClean="0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调用</a:t>
            </a:r>
            <a:r>
              <a:rPr lang="en-US" altLang="zh-CN" b="1" noProof="1">
                <a:solidFill>
                  <a:srgbClr val="0000FF"/>
                </a:solidFill>
                <a:cs typeface="Ebrima" panose="02000000000000000000" pitchFamily="2" charset="0"/>
                <a:sym typeface="+mn-ea"/>
              </a:rPr>
              <a:t>void * operator </a:t>
            </a:r>
            <a:r>
              <a:rPr lang="en-US" altLang="zh-CN" b="1" noProof="1" smtClean="0">
                <a:solidFill>
                  <a:srgbClr val="0000FF"/>
                </a:solidFill>
                <a:cs typeface="Ebrima" panose="02000000000000000000" pitchFamily="2" charset="0"/>
                <a:sym typeface="+mn-ea"/>
              </a:rPr>
              <a:t>new(std::size_t </a:t>
            </a:r>
            <a:r>
              <a:rPr lang="en-US" altLang="zh-CN" b="1" noProof="1">
                <a:solidFill>
                  <a:srgbClr val="0000FF"/>
                </a:solidFill>
                <a:cs typeface="Ebrima" panose="02000000000000000000" pitchFamily="2" charset="0"/>
                <a:sym typeface="+mn-ea"/>
              </a:rPr>
              <a:t>size)</a:t>
            </a:r>
            <a:r>
              <a:rPr lang="zh-CN" altLang="en-US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函数，尝试分配空间，若失败则转到异常处理函数</a:t>
            </a:r>
            <a:r>
              <a:rPr lang="en-US" altLang="zh-CN" b="1" noProof="1">
                <a:solidFill>
                  <a:srgbClr val="0000FF"/>
                </a:solidFill>
                <a:cs typeface="Ebrima" panose="02000000000000000000" pitchFamily="2" charset="0"/>
                <a:sym typeface="+mn-ea"/>
              </a:rPr>
              <a:t>new_error_handle( ); </a:t>
            </a:r>
            <a:r>
              <a:rPr lang="zh-CN" altLang="en-US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成功则继续。</a:t>
            </a:r>
          </a:p>
          <a:p>
            <a:pPr marL="669925" lvl="0" indent="-609600" fontAlgn="auto">
              <a:buFont typeface="+mj-lt"/>
              <a:buAutoNum type="arabicPeriod"/>
            </a:pPr>
            <a:r>
              <a:rPr lang="zh-CN" altLang="en-US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执行类</a:t>
            </a:r>
            <a:r>
              <a:rPr lang="en-US" altLang="zh-CN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T</a:t>
            </a:r>
            <a:r>
              <a:rPr lang="zh-CN" altLang="en-US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的相应构造函数</a:t>
            </a:r>
            <a:r>
              <a:rPr lang="zh-CN" altLang="en-US" sz="2800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。</a:t>
            </a:r>
          </a:p>
          <a:p>
            <a:pPr marL="669925" lvl="0" indent="-609600" fontAlgn="auto">
              <a:buFont typeface="+mj-lt"/>
              <a:buAutoNum type="arabicPeriod"/>
            </a:pPr>
            <a:r>
              <a:rPr lang="zh-CN" altLang="en-US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将</a:t>
            </a:r>
            <a:r>
              <a:rPr lang="en-US" altLang="zh-CN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void * </a:t>
            </a:r>
            <a:r>
              <a:rPr lang="zh-CN" altLang="en-US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指针转换成 </a:t>
            </a:r>
            <a:r>
              <a:rPr lang="en-US" altLang="zh-CN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T * </a:t>
            </a:r>
            <a:r>
              <a:rPr lang="zh-CN" altLang="en-US" b="1" noProof="1">
                <a:solidFill>
                  <a:schemeClr val="tx2">
                    <a:lumMod val="75000"/>
                  </a:schemeClr>
                </a:solidFill>
                <a:cs typeface="Ebrima" panose="02000000000000000000" pitchFamily="2" charset="0"/>
                <a:sym typeface="+mn-ea"/>
              </a:rPr>
              <a:t>指针，并返回</a:t>
            </a:r>
            <a:endParaRPr lang="en-US" altLang="zh-CN" b="1" noProof="1" smtClean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1136823" y="4242038"/>
            <a:ext cx="9803028" cy="2119165"/>
          </a:xfrm>
          <a:ln w="3810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609600" indent="-609600" fontAlgn="auto"/>
            <a:r>
              <a:rPr lang="zh-CN" altLang="en-US" noProof="1">
                <a:sym typeface="+mn-ea"/>
              </a:rPr>
              <a:t>等价伪代码</a:t>
            </a:r>
            <a:r>
              <a:rPr lang="zh-CN" altLang="en-US" noProof="1" smtClean="0">
                <a:sym typeface="+mn-ea"/>
              </a:rPr>
              <a:t>：</a:t>
            </a:r>
            <a:endParaRPr lang="en-US" altLang="zh-CN" noProof="1">
              <a:sym typeface="+mn-ea"/>
            </a:endParaRPr>
          </a:p>
          <a:p>
            <a:pPr marL="609600" indent="-609600" fontAlgn="auto">
              <a:buAutoNum type="arabicPeriod"/>
            </a:pPr>
            <a:r>
              <a:rPr lang="en-US" altLang="zh-CN" b="1" noProof="1" smtClean="0">
                <a:sym typeface="+mn-ea"/>
              </a:rPr>
              <a:t>void </a:t>
            </a:r>
            <a:r>
              <a:rPr lang="en-US" altLang="zh-CN" b="1" noProof="1">
                <a:sym typeface="+mn-ea"/>
              </a:rPr>
              <a:t>* ptr = </a:t>
            </a:r>
            <a:r>
              <a:rPr lang="en-US" altLang="zh-CN" b="1" noProof="1">
                <a:solidFill>
                  <a:srgbClr val="FF0000"/>
                </a:solidFill>
                <a:sym typeface="+mn-ea"/>
              </a:rPr>
              <a:t>T::</a:t>
            </a:r>
            <a:r>
              <a:rPr lang="en-US" altLang="zh-CN" b="1" noProof="1">
                <a:sym typeface="+mn-ea"/>
              </a:rPr>
              <a:t>operator new(sizeof(T</a:t>
            </a:r>
            <a:r>
              <a:rPr lang="en-US" altLang="zh-CN" b="1" noProof="1" smtClean="0">
                <a:sym typeface="+mn-ea"/>
              </a:rPr>
              <a:t>));</a:t>
            </a:r>
            <a:r>
              <a:rPr lang="en-US" altLang="zh-CN" b="1" noProof="1">
                <a:solidFill>
                  <a:srgbClr val="0000FF"/>
                </a:solidFill>
                <a:sym typeface="+mn-ea"/>
              </a:rPr>
              <a:t> //T</a:t>
            </a:r>
            <a:r>
              <a:rPr lang="zh-CN" altLang="zh-CN" b="1" noProof="1" smtClean="0">
                <a:solidFill>
                  <a:srgbClr val="0000FF"/>
                </a:solidFill>
                <a:sym typeface="+mn-ea"/>
              </a:rPr>
              <a:t>为</a:t>
            </a:r>
            <a:r>
              <a:rPr lang="zh-CN" altLang="en-US" b="1" noProof="1" smtClean="0">
                <a:solidFill>
                  <a:srgbClr val="0000FF"/>
                </a:solidFill>
                <a:sym typeface="+mn-ea"/>
              </a:rPr>
              <a:t>自定义</a:t>
            </a:r>
            <a:r>
              <a:rPr lang="zh-CN" altLang="zh-CN" b="1" noProof="1" smtClean="0">
                <a:solidFill>
                  <a:srgbClr val="0000FF"/>
                </a:solidFill>
                <a:sym typeface="+mn-ea"/>
              </a:rPr>
              <a:t>类型</a:t>
            </a:r>
            <a:r>
              <a:rPr lang="en-US" altLang="zh-CN" b="1" noProof="1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/>
            </a:r>
            <a:br>
              <a:rPr lang="en-US" altLang="zh-CN" b="1" dirty="0">
                <a:sym typeface="+mn-ea"/>
              </a:rPr>
            </a:br>
            <a:r>
              <a:rPr lang="en-US" altLang="zh-CN" b="1" dirty="0" smtClean="0">
                <a:sym typeface="+mn-ea"/>
              </a:rPr>
              <a:t>    </a:t>
            </a:r>
            <a:r>
              <a:rPr lang="zh-CN" altLang="en-US" b="1" noProof="1" smtClean="0">
                <a:sym typeface="+mn-ea"/>
              </a:rPr>
              <a:t>或</a:t>
            </a:r>
            <a:endParaRPr lang="en-US" altLang="zh-CN" b="1" noProof="1">
              <a:sym typeface="+mn-ea"/>
            </a:endParaRPr>
          </a:p>
          <a:p>
            <a:pPr fontAlgn="auto"/>
            <a:r>
              <a:rPr lang="en-US" altLang="zh-CN" b="1" noProof="1" smtClean="0">
                <a:sym typeface="+mn-ea"/>
              </a:rPr>
              <a:t>       void </a:t>
            </a:r>
            <a:r>
              <a:rPr lang="en-US" altLang="zh-CN" b="1" noProof="1">
                <a:sym typeface="+mn-ea"/>
              </a:rPr>
              <a:t>* ptr = </a:t>
            </a:r>
            <a:r>
              <a:rPr lang="en-US" altLang="zh-CN" b="1" noProof="1">
                <a:solidFill>
                  <a:srgbClr val="FF0000"/>
                </a:solidFill>
                <a:sym typeface="+mn-ea"/>
              </a:rPr>
              <a:t>::</a:t>
            </a:r>
            <a:r>
              <a:rPr lang="en-US" altLang="zh-CN" b="1" noProof="1">
                <a:sym typeface="+mn-ea"/>
              </a:rPr>
              <a:t>operator new(sizeof(T)); </a:t>
            </a:r>
            <a:r>
              <a:rPr lang="en-US" altLang="zh-CN" b="1" noProof="1">
                <a:solidFill>
                  <a:srgbClr val="0000FF"/>
                </a:solidFill>
                <a:sym typeface="+mn-ea"/>
              </a:rPr>
              <a:t>//T</a:t>
            </a:r>
            <a:r>
              <a:rPr lang="zh-CN" altLang="zh-CN" b="1" noProof="1">
                <a:solidFill>
                  <a:srgbClr val="0000FF"/>
                </a:solidFill>
                <a:sym typeface="+mn-ea"/>
              </a:rPr>
              <a:t>为内置类型或</a:t>
            </a:r>
            <a:r>
              <a:rPr lang="zh-CN" altLang="zh-CN" b="1" noProof="1" smtClean="0">
                <a:solidFill>
                  <a:srgbClr val="0000FF"/>
                </a:solidFill>
                <a:sym typeface="+mn-ea"/>
              </a:rPr>
              <a:t>指针</a:t>
            </a:r>
            <a:r>
              <a:rPr lang="zh-CN" altLang="en-US" b="1" noProof="1" smtClean="0">
                <a:solidFill>
                  <a:srgbClr val="0000FF"/>
                </a:solidFill>
                <a:sym typeface="+mn-ea"/>
              </a:rPr>
              <a:t>等情况</a:t>
            </a:r>
            <a:endParaRPr lang="en-US" altLang="zh-CN" b="1" noProof="1" smtClean="0">
              <a:solidFill>
                <a:srgbClr val="0000FF"/>
              </a:solidFill>
              <a:sym typeface="+mn-ea"/>
            </a:endParaRPr>
          </a:p>
          <a:p>
            <a:pPr marL="457200" indent="-457200" fontAlgn="auto">
              <a:buFont typeface="+mj-lt"/>
              <a:buAutoNum type="arabicPeriod" startAt="2"/>
            </a:pPr>
            <a:r>
              <a:rPr lang="en-US" altLang="zh-CN" b="1" noProof="1" smtClean="0">
                <a:sym typeface="+mn-ea"/>
              </a:rPr>
              <a:t> T</a:t>
            </a:r>
            <a:r>
              <a:rPr lang="en-US" altLang="zh-CN" b="1" noProof="1">
                <a:sym typeface="+mn-ea"/>
              </a:rPr>
              <a:t>::T(ptr,3,2</a:t>
            </a:r>
            <a:r>
              <a:rPr lang="en-US" altLang="zh-CN" b="1" noProof="1" smtClean="0">
                <a:sym typeface="+mn-ea"/>
              </a:rPr>
              <a:t>);</a:t>
            </a:r>
          </a:p>
          <a:p>
            <a:pPr marL="457200" indent="-457200" fontAlgn="auto">
              <a:buFont typeface="+mj-lt"/>
              <a:buAutoNum type="arabicPeriod" startAt="2"/>
            </a:pPr>
            <a:r>
              <a:rPr lang="en-US" altLang="zh-CN" b="1" dirty="0" smtClean="0">
                <a:sym typeface="+mn-ea"/>
              </a:rPr>
              <a:t> </a:t>
            </a:r>
            <a:r>
              <a:rPr lang="en-US" altLang="zh-CN" b="1" noProof="1" smtClean="0">
                <a:sym typeface="+mn-ea"/>
              </a:rPr>
              <a:t>return </a:t>
            </a:r>
            <a:r>
              <a:rPr lang="en-US" altLang="zh-CN" b="1" noProof="1">
                <a:sym typeface="+mn-ea"/>
              </a:rPr>
              <a:t>(T * )ptr;</a:t>
            </a:r>
          </a:p>
          <a:p>
            <a:pPr fontAlgn="auto">
              <a:buClr>
                <a:srgbClr val="0070C0"/>
              </a:buClr>
              <a:buSzPct val="100000"/>
            </a:pPr>
            <a:endParaRPr lang="en-US" altLang="zh-CN" noProof="1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3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10</TotalTime>
  <Words>1713</Words>
  <Application>Microsoft Office PowerPoint</Application>
  <PresentationFormat>宽屏</PresentationFormat>
  <Paragraphs>500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 Unicode MS</vt:lpstr>
      <vt:lpstr>Segoe</vt:lpstr>
      <vt:lpstr>黑体</vt:lpstr>
      <vt:lpstr>宋体</vt:lpstr>
      <vt:lpstr>微软雅黑</vt:lpstr>
      <vt:lpstr>Arial</vt:lpstr>
      <vt:lpstr>Calibri</vt:lpstr>
      <vt:lpstr>Ebrima</vt:lpstr>
      <vt:lpstr>Impact</vt:lpstr>
      <vt:lpstr>Wingdings</vt:lpstr>
      <vt:lpstr>Wingdings 2</vt:lpstr>
      <vt:lpstr>2017_2018_2_oop模板</vt:lpstr>
      <vt:lpstr>PowerPoint 演示文稿</vt:lpstr>
      <vt:lpstr>动态内存管理</vt:lpstr>
      <vt:lpstr>对象的存储内存</vt:lpstr>
      <vt:lpstr>静态存储示例</vt:lpstr>
      <vt:lpstr>静态存储的不足和优点</vt:lpstr>
      <vt:lpstr>静态存储的不足(例)</vt:lpstr>
      <vt:lpstr>动态内存管理</vt:lpstr>
      <vt:lpstr>动态分配单个对象</vt:lpstr>
      <vt:lpstr>动态分配单个对象过程</vt:lpstr>
      <vt:lpstr>new_error_handle( ) 例 (理解过程即可)</vt:lpstr>
      <vt:lpstr>动态释放单对象过程</vt:lpstr>
      <vt:lpstr>重载operator new和operator delete</vt:lpstr>
      <vt:lpstr>重载operator new和operator delete（例）</vt:lpstr>
      <vt:lpstr>重载operator new和operator delete（例续）</vt:lpstr>
      <vt:lpstr>数组的动态分配和释放</vt:lpstr>
      <vt:lpstr>对象数组（例1）</vt:lpstr>
      <vt:lpstr>对象数组（例2）</vt:lpstr>
      <vt:lpstr>对象数组（例3）</vt:lpstr>
      <vt:lpstr>结合静态/动态分配-auto_ptr（理解）</vt:lpstr>
      <vt:lpstr>shared_ptr的使用</vt:lpstr>
      <vt:lpstr>共享指针</vt:lpstr>
      <vt:lpstr>共享指针意图</vt:lpstr>
      <vt:lpstr>方法1-在A类中设置计数变量</vt:lpstr>
      <vt:lpstr>方法1-在A类中设置计数变量</vt:lpstr>
      <vt:lpstr>方法2-在B类中设置计数变量</vt:lpstr>
      <vt:lpstr>方法2-在B类中设置计数变量</vt:lpstr>
      <vt:lpstr>方法2-在B类中设置计数变量（续）</vt:lpstr>
      <vt:lpstr>动态内存管理补充说明</vt:lpstr>
      <vt:lpstr>Copy On Write（写时复制）</vt:lpstr>
      <vt:lpstr>定位分配(placement new)</vt:lpstr>
      <vt:lpstr>定位分配(placement new)例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4</cp:revision>
  <dcterms:created xsi:type="dcterms:W3CDTF">2018-04-16T06:09:41Z</dcterms:created>
  <dcterms:modified xsi:type="dcterms:W3CDTF">2018-04-16T19:34:35Z</dcterms:modified>
</cp:coreProperties>
</file>