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2" r:id="rId3"/>
    <p:sldId id="278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80" r:id="rId21"/>
    <p:sldId id="28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0173"/>
            <a:ext cx="12192000" cy="1584960"/>
            <a:chOff x="0" y="853440"/>
            <a:chExt cx="12192000" cy="1584960"/>
          </a:xfrm>
          <a:solidFill>
            <a:srgbClr val="2DAEB7"/>
          </a:solidFill>
        </p:grpSpPr>
        <p:sp>
          <p:nvSpPr>
            <p:cNvPr id="4" name="矩形 3"/>
            <p:cNvSpPr/>
            <p:nvPr/>
          </p:nvSpPr>
          <p:spPr>
            <a:xfrm>
              <a:off x="0" y="944880"/>
              <a:ext cx="12192000" cy="1402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85360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0" y="85344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243840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00" y="2585186"/>
            <a:ext cx="5845246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9" y="2916642"/>
            <a:ext cx="5029769" cy="32158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869678"/>
            <a:ext cx="1219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5400" b="1" dirty="0">
                <a:solidFill>
                  <a:schemeClr val="bg1"/>
                </a:solidFill>
              </a:rPr>
              <a:t>面向对象程序设计</a:t>
            </a:r>
          </a:p>
          <a:p>
            <a:pPr marL="0" lvl="1" algn="ctr"/>
            <a:r>
              <a:rPr lang="en-US" altLang="zh-CN" b="1" dirty="0">
                <a:solidFill>
                  <a:schemeClr val="bg1"/>
                </a:solidFill>
              </a:rPr>
              <a:t>Object Oriented Programming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49" y="2792425"/>
            <a:ext cx="1222467" cy="12224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38" y="3331813"/>
            <a:ext cx="893171" cy="8931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25944" y="6471261"/>
            <a:ext cx="4095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174F78"/>
                </a:solidFill>
              </a:rPr>
              <a:t>计算机科学与技术学院     陈伟     </a:t>
            </a:r>
            <a:r>
              <a:rPr lang="en-US" altLang="zh-CN" sz="1400" dirty="0" smtClean="0">
                <a:solidFill>
                  <a:srgbClr val="174F78"/>
                </a:solidFill>
              </a:rPr>
              <a:t>2017-2018-2</a:t>
            </a:r>
            <a:endParaRPr lang="zh-CN" altLang="en-US" sz="1400" dirty="0">
              <a:solidFill>
                <a:srgbClr val="174F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50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.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32016"/>
            <a:ext cx="7022307" cy="353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780919" y="1085792"/>
            <a:ext cx="5181600" cy="3162935"/>
          </a:xfrm>
          <a:prstGeom prst="rect">
            <a:avLst/>
          </a:prstGeom>
          <a:ln w="635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err="1" smtClean="0"/>
              <a:t>public:ABCD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abcdefghijklml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3" hasCustomPrompt="1"/>
          </p:nvPr>
        </p:nvSpPr>
        <p:spPr>
          <a:xfrm>
            <a:off x="6281174" y="1085792"/>
            <a:ext cx="5181600" cy="3162935"/>
          </a:xfrm>
          <a:prstGeom prst="rect">
            <a:avLst/>
          </a:prstGeom>
          <a:ln w="635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24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sz="half" idx="14" hasCustomPrompt="1"/>
          </p:nvPr>
        </p:nvSpPr>
        <p:spPr>
          <a:xfrm>
            <a:off x="780919" y="4405746"/>
            <a:ext cx="5181600" cy="191654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err="1" smtClean="0"/>
              <a:t>public:ABCD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abcdefghijklml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5" hasCustomPrompt="1"/>
          </p:nvPr>
        </p:nvSpPr>
        <p:spPr>
          <a:xfrm>
            <a:off x="6281174" y="4405746"/>
            <a:ext cx="5181600" cy="191654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err="1" smtClean="0"/>
              <a:t>public:ABCD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abcdefghijklml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14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每章题目和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77423" y="82296"/>
            <a:ext cx="9756973" cy="1710355"/>
            <a:chOff x="1211325" y="389755"/>
            <a:chExt cx="9769351" cy="2094753"/>
          </a:xfrm>
          <a:solidFill>
            <a:srgbClr val="2DAEB7"/>
          </a:solidFill>
        </p:grpSpPr>
        <p:sp>
          <p:nvSpPr>
            <p:cNvPr id="4" name="五边形 3"/>
            <p:cNvSpPr/>
            <p:nvPr/>
          </p:nvSpPr>
          <p:spPr bwMode="auto">
            <a:xfrm>
              <a:off x="2904339" y="1527593"/>
              <a:ext cx="8076337" cy="469096"/>
            </a:xfrm>
            <a:prstGeom prst="homePlate">
              <a:avLst>
                <a:gd name="adj" fmla="val 34062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任意多边形 4"/>
            <p:cNvSpPr/>
            <p:nvPr/>
          </p:nvSpPr>
          <p:spPr bwMode="auto">
            <a:xfrm flipV="1">
              <a:off x="1211325" y="389755"/>
              <a:ext cx="1606929" cy="1606934"/>
            </a:xfrm>
            <a:custGeom>
              <a:avLst/>
              <a:gdLst>
                <a:gd name="connsiteX0" fmla="*/ 1008112 w 2016224"/>
                <a:gd name="connsiteY0" fmla="*/ 0 h 2016224"/>
                <a:gd name="connsiteX1" fmla="*/ 2016224 w 2016224"/>
                <a:gd name="connsiteY1" fmla="*/ 0 h 2016224"/>
                <a:gd name="connsiteX2" fmla="*/ 2016224 w 2016224"/>
                <a:gd name="connsiteY2" fmla="*/ 1008112 h 2016224"/>
                <a:gd name="connsiteX3" fmla="*/ 1008112 w 2016224"/>
                <a:gd name="connsiteY3" fmla="*/ 2016224 h 2016224"/>
                <a:gd name="connsiteX4" fmla="*/ 0 w 2016224"/>
                <a:gd name="connsiteY4" fmla="*/ 1008112 h 2016224"/>
                <a:gd name="connsiteX5" fmla="*/ 1008112 w 2016224"/>
                <a:gd name="connsiteY5" fmla="*/ 0 h 2016224"/>
                <a:gd name="connsiteX6" fmla="*/ 1008112 w 2016224"/>
                <a:gd name="connsiteY6" fmla="*/ 598566 h 2016224"/>
                <a:gd name="connsiteX7" fmla="*/ 598566 w 2016224"/>
                <a:gd name="connsiteY7" fmla="*/ 1008112 h 2016224"/>
                <a:gd name="connsiteX8" fmla="*/ 598565 w 2016224"/>
                <a:gd name="connsiteY8" fmla="*/ 1008112 h 2016224"/>
                <a:gd name="connsiteX9" fmla="*/ 1008111 w 2016224"/>
                <a:gd name="connsiteY9" fmla="*/ 1417658 h 2016224"/>
                <a:gd name="connsiteX10" fmla="*/ 1417657 w 2016224"/>
                <a:gd name="connsiteY10" fmla="*/ 1008112 h 2016224"/>
                <a:gd name="connsiteX11" fmla="*/ 1417657 w 2016224"/>
                <a:gd name="connsiteY11" fmla="*/ 598566 h 2016224"/>
                <a:gd name="connsiteX12" fmla="*/ 1008112 w 2016224"/>
                <a:gd name="connsiteY12" fmla="*/ 598566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6224" h="2016224">
                  <a:moveTo>
                    <a:pt x="1008112" y="0"/>
                  </a:moveTo>
                  <a:lnTo>
                    <a:pt x="2016224" y="0"/>
                  </a:lnTo>
                  <a:lnTo>
                    <a:pt x="2016224" y="1008112"/>
                  </a:lnTo>
                  <a:cubicBezTo>
                    <a:pt x="2016224" y="1564877"/>
                    <a:pt x="1564877" y="2016224"/>
                    <a:pt x="1008112" y="2016224"/>
                  </a:cubicBezTo>
                  <a:cubicBezTo>
                    <a:pt x="451347" y="2016224"/>
                    <a:pt x="0" y="1564877"/>
                    <a:pt x="0" y="1008112"/>
                  </a:cubicBezTo>
                  <a:cubicBezTo>
                    <a:pt x="0" y="451347"/>
                    <a:pt x="451347" y="0"/>
                    <a:pt x="1008112" y="0"/>
                  </a:cubicBezTo>
                  <a:close/>
                  <a:moveTo>
                    <a:pt x="1008112" y="598566"/>
                  </a:moveTo>
                  <a:cubicBezTo>
                    <a:pt x="781926" y="598566"/>
                    <a:pt x="598566" y="781926"/>
                    <a:pt x="598566" y="1008112"/>
                  </a:cubicBezTo>
                  <a:lnTo>
                    <a:pt x="598565" y="1008112"/>
                  </a:lnTo>
                  <a:cubicBezTo>
                    <a:pt x="598565" y="1234298"/>
                    <a:pt x="781925" y="1417658"/>
                    <a:pt x="1008111" y="1417658"/>
                  </a:cubicBezTo>
                  <a:cubicBezTo>
                    <a:pt x="1234297" y="1417658"/>
                    <a:pt x="1417657" y="1234298"/>
                    <a:pt x="1417657" y="1008112"/>
                  </a:cubicBezTo>
                  <a:lnTo>
                    <a:pt x="1417657" y="598566"/>
                  </a:lnTo>
                  <a:lnTo>
                    <a:pt x="1008112" y="598566"/>
                  </a:lnTo>
                  <a:close/>
                </a:path>
              </a:pathLst>
            </a:cu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五边形 5"/>
            <p:cNvSpPr/>
            <p:nvPr/>
          </p:nvSpPr>
          <p:spPr bwMode="auto">
            <a:xfrm rot="5400000">
              <a:off x="2206195" y="1872449"/>
              <a:ext cx="746076" cy="478042"/>
            </a:xfrm>
            <a:prstGeom prst="homePlat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5133" y="738322"/>
            <a:ext cx="4381887" cy="8138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85" y="2705390"/>
            <a:ext cx="3380801" cy="351894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39" y="3241843"/>
            <a:ext cx="2366275" cy="23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2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517432" y="959587"/>
            <a:ext cx="45719" cy="5229546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82725" y="1828432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编程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泛型和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82725" y="1078042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课程内容及目的</a:t>
              </a:r>
              <a:endParaRPr lang="zh-CN" alt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182725" y="2599615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语言和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3356525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语言发展历史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CAFD4-0A3E-4803-848C-50C356889851}"/>
              </a:ext>
            </a:extLst>
          </p:cNvPr>
          <p:cNvGrpSpPr/>
          <p:nvPr/>
        </p:nvGrpSpPr>
        <p:grpSpPr>
          <a:xfrm>
            <a:off x="2182725" y="4121188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集成开发环境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4841687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参考资料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:a16="http://schemas.microsoft.com/office/drawing/2014/main" xmlns="" id="{E4212DD5-01A9-464B-84B9-7B5F2A071F5C}"/>
              </a:ext>
            </a:extLst>
          </p:cNvPr>
          <p:cNvSpPr/>
          <p:nvPr/>
        </p:nvSpPr>
        <p:spPr>
          <a:xfrm>
            <a:off x="2182724" y="5598597"/>
            <a:ext cx="707825" cy="707826"/>
          </a:xfrm>
          <a:prstGeom prst="diamond">
            <a:avLst/>
          </a:prstGeom>
          <a:solidFill>
            <a:srgbClr val="F8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xmlns="" id="{A3A7206D-D959-4668-8130-A769920352B9}"/>
              </a:ext>
            </a:extLst>
          </p:cNvPr>
          <p:cNvSpPr txBox="1"/>
          <p:nvPr/>
        </p:nvSpPr>
        <p:spPr>
          <a:xfrm>
            <a:off x="2754546" y="5844227"/>
            <a:ext cx="1145657" cy="27533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C++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集成开发环境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58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6D7D2B9B-7047-4584-A1FC-5FF4787AF1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21" y="4345968"/>
            <a:ext cx="1859119" cy="1935087"/>
          </a:xfrm>
          <a:prstGeom prst="rect">
            <a:avLst/>
          </a:prstGeom>
        </p:spPr>
      </p:pic>
      <p:sp>
        <p:nvSpPr>
          <p:cNvPr id="3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93725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0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84955BC-D1A7-46F9-BC74-D432D7F865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0" y="5200895"/>
            <a:ext cx="979719" cy="979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2E4E903-D91B-4775-AB8B-19FDCC2B9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4" y="5616287"/>
            <a:ext cx="715812" cy="715812"/>
          </a:xfrm>
          <a:prstGeom prst="rect">
            <a:avLst/>
          </a:prstGeom>
        </p:spPr>
      </p:pic>
      <p:sp>
        <p:nvSpPr>
          <p:cNvPr id="11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61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内容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F85360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88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代码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174F78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13808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14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03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1070" y="447440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本章结束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295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ADDB3756-3506-41A5-9783-35C557317CE8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-1219" y="82687"/>
            <a:chExt cx="12192001" cy="6858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76C0EC14-CB36-464E-A15B-3539EB001906}"/>
                </a:ext>
              </a:extLst>
            </p:cNvPr>
            <p:cNvSpPr/>
            <p:nvPr/>
          </p:nvSpPr>
          <p:spPr>
            <a:xfrm>
              <a:off x="0" y="82687"/>
              <a:ext cx="12190781" cy="6858000"/>
            </a:xfrm>
            <a:prstGeom prst="rect">
              <a:avLst/>
            </a:prstGeom>
            <a:solidFill>
              <a:srgbClr val="14B0C0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7B7F928A-E42E-4166-92EC-B277C50FDAEE}"/>
                </a:ext>
              </a:extLst>
            </p:cNvPr>
            <p:cNvSpPr/>
            <p:nvPr/>
          </p:nvSpPr>
          <p:spPr>
            <a:xfrm>
              <a:off x="-1219" y="498611"/>
              <a:ext cx="12192001" cy="62896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7B2EB8DC-B7E1-408C-879A-558BDD23F5B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" y="-1"/>
            <a:ext cx="685315" cy="4159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48574" y="6662296"/>
            <a:ext cx="13377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bg2"/>
                </a:solidFill>
              </a:rPr>
              <a:t>第 </a:t>
            </a:r>
            <a:fld id="{22679C40-B174-4387-B61D-ED5522942AC7}" type="slidenum">
              <a:rPr lang="zh-CN" altLang="en-US" sz="1050" smtClean="0">
                <a:solidFill>
                  <a:schemeClr val="bg2"/>
                </a:solidFill>
              </a:rPr>
              <a:pPr algn="ctr"/>
              <a:t>‹#›</a:t>
            </a:fld>
            <a:r>
              <a:rPr lang="zh-CN" altLang="en-US" sz="1050" dirty="0" smtClean="0">
                <a:solidFill>
                  <a:schemeClr val="bg2"/>
                </a:solidFill>
              </a:rPr>
              <a:t> 页</a:t>
            </a:r>
            <a:endParaRPr lang="zh-CN" altLang="en-US" sz="1050" dirty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3959" y="6662296"/>
            <a:ext cx="1681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吉林大学     </a:t>
            </a:r>
            <a:r>
              <a:rPr lang="en-US" altLang="zh-CN" sz="1050" dirty="0" smtClean="0">
                <a:solidFill>
                  <a:schemeClr val="bg2"/>
                </a:solidFill>
                <a:latin typeface="+mn-ea"/>
                <a:ea typeface="+mn-ea"/>
              </a:rPr>
              <a:t>2017</a:t>
            </a:r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级</a:t>
            </a:r>
            <a:endParaRPr lang="zh-CN" altLang="en-US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122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22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名字空间（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325773" y="649923"/>
            <a:ext cx="4028822" cy="2677656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Arial" panose="020B0604020202020204" pitchFamily="34" charset="0"/>
                <a:ea typeface="黑体" panose="02010609060101010101" pitchFamily="2" charset="-122"/>
              </a:rPr>
              <a:t>std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2" charset="-122"/>
              </a:rPr>
              <a:t>名字空间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2" charset="-122"/>
              <a:sym typeface="黑体" panose="02010609060101010101" pitchFamily="2" charset="-122"/>
            </a:endParaRPr>
          </a:p>
          <a:p>
            <a:pPr marL="342900" lvl="0" indent="-3429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当前名字空间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342900" lvl="0" indent="-3429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全局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2" charset="-122"/>
              </a:rPr>
              <a:t>名字空间</a:t>
            </a:r>
          </a:p>
          <a:p>
            <a:pPr marL="342900" lvl="0" indent="-3429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自定义名字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空间</a:t>
            </a:r>
            <a:endParaRPr lang="en-US" altLang="zh-CN" sz="2400" b="1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342900" lvl="0" indent="-3429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嵌套名字空间</a:t>
            </a:r>
            <a:endParaRPr lang="en-US" altLang="zh-CN" sz="2400" b="1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342900" lvl="0" indent="-3429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名字空间的别名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342900" lvl="0" indent="-3429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2" charset="-122"/>
              </a:rPr>
              <a:t>匿名名字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空间</a:t>
            </a:r>
            <a:endParaRPr lang="zh-CN" altLang="zh-CN" sz="24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4280" y="855285"/>
            <a:ext cx="5123936" cy="5493812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#include &lt;iostream&gt;</a:t>
            </a:r>
            <a:b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using namespace std;</a:t>
            </a:r>
            <a:b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namespace my {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    int abc = 100;</a:t>
            </a:r>
          </a:p>
          <a:p>
            <a:pPr lvl="0" indent="0"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class T { 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...    };</a:t>
            </a:r>
            <a:b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namespace my1 {</a:t>
            </a:r>
          </a:p>
          <a:p>
            <a:pPr lvl="0" indent="0">
              <a:lnSpc>
                <a:spcPct val="130000"/>
              </a:lnSpc>
            </a:pP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</a:t>
            </a:r>
            <a:r>
              <a:rPr lang="en-US" altLang="zh-CN" b="1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efg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=200</a:t>
            </a:r>
            <a:r>
              <a: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  <a:endParaRPr lang="en-US" altLang="zh-CN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 indent="0">
              <a:lnSpc>
                <a:spcPct val="130000"/>
              </a:lnSpc>
            </a:pP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class T2 {  …. };</a:t>
            </a:r>
          </a:p>
          <a:p>
            <a:pPr lvl="0" indent="0">
              <a:lnSpc>
                <a:spcPct val="130000"/>
              </a:lnSpc>
            </a:pP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}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namespace my {</a:t>
            </a:r>
          </a:p>
          <a:p>
            <a:pPr lvl="0" indent="0"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   void myFunc( ) {</a:t>
            </a:r>
          </a:p>
          <a:p>
            <a:pPr lvl="0" indent="0">
              <a:lnSpc>
                <a:spcPct val="130000"/>
              </a:lnSpc>
            </a:pP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      </a:t>
            </a:r>
            <a:r>
              <a:rPr lang="en-US" altLang="zh-CN" b="1" dirty="0" err="1">
                <a:latin typeface="Arial" panose="020B0604020202020204" pitchFamily="34" charset="0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&lt;&lt;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"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Show string!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"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&lt;&lt;endl;</a:t>
            </a:r>
            <a:b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   }</a:t>
            </a:r>
            <a:b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325773" y="3356665"/>
            <a:ext cx="4028822" cy="3448685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int main( )  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{</a:t>
            </a:r>
            <a:endParaRPr lang="en-US" altLang="zh-CN" sz="2400" b="1" dirty="0" smtClean="0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lvl="0" indent="0">
              <a:lnSpc>
                <a:spcPct val="13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namespace me = my;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 indent="0">
              <a:lnSpc>
                <a:spcPct val="13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  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my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::myFunc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( )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;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 indent="0">
              <a:lnSpc>
                <a:spcPct val="13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  cout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&lt;&lt;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me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: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:abc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&lt;&lt;endl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;</a:t>
            </a:r>
            <a:endParaRPr lang="en-US" altLang="zh-CN" sz="2400" b="1" dirty="0" smtClean="0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lvl="0" indent="0">
              <a:lnSpc>
                <a:spcPct val="13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 </a:t>
            </a:r>
            <a:r>
              <a:rPr lang="en-US" altLang="zh-CN" sz="2400" b="1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cout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&lt;&lt;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me::my1::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efg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;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 indent="0">
              <a:lnSpc>
                <a:spcPct val="13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  return 0;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 indent="0">
              <a:lnSpc>
                <a:spcPct val="13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}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12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</a:t>
            </a:r>
            <a:r>
              <a:rPr lang="zh-CN" altLang="en-US" dirty="0" smtClean="0"/>
              <a:t>名字空间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256509" y="727117"/>
            <a:ext cx="3888518" cy="1532727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//</a:t>
            </a:r>
            <a:r>
              <a:rPr lang="en-US" altLang="zh-CN" b="1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my.h</a:t>
            </a:r>
            <a:endParaRPr lang="en-US" altLang="zh-CN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 indent="0">
              <a:lnSpc>
                <a:spcPct val="1300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namespace  {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int abc = 100</a:t>
            </a:r>
            <a:r>
              <a:rPr lang="zh-CN" altLang="en-US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;     </a:t>
            </a: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0725" y="2817037"/>
            <a:ext cx="3336584" cy="2968625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//m1.cpp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#include “</a:t>
            </a:r>
            <a:r>
              <a:rPr lang="en-US" altLang="zh-CN" sz="2400" b="1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my.h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”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int f( ) {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   </a:t>
            </a:r>
            <a:r>
              <a:rPr lang="en-US" altLang="zh-CN" sz="2400" b="1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abc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= 200;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    return abc;</a:t>
            </a:r>
            <a:b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}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80725" y="861451"/>
            <a:ext cx="3336584" cy="1092607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//</a:t>
            </a:r>
            <a:r>
              <a:rPr lang="en-US" altLang="zh-CN" b="1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my.h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/>
            </a:r>
            <a:b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en-US" altLang="zh-CN" sz="32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static</a:t>
            </a: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int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abc = 100</a:t>
            </a:r>
            <a:r>
              <a:rPr lang="zh-CN" altLang="en-US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;     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56509" y="2577581"/>
            <a:ext cx="3888518" cy="3928110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//m2.cpp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#include &lt;</a:t>
            </a:r>
            <a:r>
              <a:rPr lang="en-US" altLang="zh-CN" sz="2400" b="1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iostream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&gt;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#include “</a:t>
            </a:r>
            <a:r>
              <a:rPr lang="en-US" altLang="zh-CN" sz="2400" b="1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my.h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”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v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oid f( );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400" b="1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int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main( ){</a:t>
            </a:r>
            <a:b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   std::cout&lt;&lt;f( )&lt;&lt;endl;</a:t>
            </a:r>
            <a:b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   </a:t>
            </a:r>
            <a:r>
              <a:rPr lang="en-US" altLang="zh-CN" sz="2400" b="1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std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::</a:t>
            </a:r>
            <a:r>
              <a:rPr lang="en-US" altLang="zh-CN" sz="2400" b="1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cout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&lt;&lt;</a:t>
            </a:r>
            <a:r>
              <a:rPr lang="en-US" altLang="zh-CN" sz="2400" b="1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abc&lt;&lt;endl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;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}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80725" y="2430161"/>
            <a:ext cx="8864302" cy="6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6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名字汇入</a:t>
            </a:r>
            <a:r>
              <a:rPr lang="en-US" altLang="zh-CN" dirty="0" smtClean="0"/>
              <a:t>(using)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981812" y="682878"/>
            <a:ext cx="4010318" cy="5853910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#include &lt;iostream&gt;</a:t>
            </a:r>
          </a:p>
          <a:p>
            <a:pPr lvl="0" indent="0">
              <a:lnSpc>
                <a:spcPct val="130000"/>
              </a:lnSpc>
            </a:pPr>
            <a:r>
              <a:rPr lang="zh-CN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using namespace std;</a:t>
            </a:r>
          </a:p>
          <a:p>
            <a:pPr lvl="0" indent="0">
              <a:lnSpc>
                <a:spcPct val="130000"/>
              </a:lnSpc>
            </a:pPr>
            <a:endParaRPr lang="zh-CN" altLang="zh-CN" sz="2400" b="1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 indent="0">
              <a:lnSpc>
                <a:spcPct val="130000"/>
              </a:lnSpc>
            </a:pPr>
            <a:r>
              <a:rPr lang="zh-CN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namespace first</a:t>
            </a:r>
          </a:p>
          <a:p>
            <a:pPr lvl="0" indent="0">
              <a:lnSpc>
                <a:spcPct val="130000"/>
              </a:lnSpc>
            </a:pPr>
            <a:r>
              <a:rPr lang="zh-CN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{</a:t>
            </a:r>
          </a:p>
          <a:p>
            <a:pPr lvl="0" indent="0">
              <a:lnSpc>
                <a:spcPct val="130000"/>
              </a:lnSpc>
            </a:pPr>
            <a:r>
              <a:rPr lang="zh-CN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int x = 5;</a:t>
            </a:r>
          </a:p>
          <a:p>
            <a:pPr lvl="0" indent="0">
              <a:lnSpc>
                <a:spcPct val="130000"/>
              </a:lnSpc>
            </a:pPr>
            <a:r>
              <a:rPr lang="zh-CN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</a:p>
          <a:p>
            <a:pPr lvl="0" indent="0">
              <a:lnSpc>
                <a:spcPct val="130000"/>
              </a:lnSpc>
            </a:pPr>
            <a:endParaRPr lang="zh-CN" altLang="zh-CN" sz="2400" b="1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 indent="0">
              <a:lnSpc>
                <a:spcPct val="130000"/>
              </a:lnSpc>
            </a:pPr>
            <a:r>
              <a:rPr lang="zh-CN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namespace second</a:t>
            </a:r>
          </a:p>
          <a:p>
            <a:pPr lvl="0" indent="0">
              <a:lnSpc>
                <a:spcPct val="130000"/>
              </a:lnSpc>
            </a:pPr>
            <a:r>
              <a:rPr lang="zh-CN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{</a:t>
            </a:r>
          </a:p>
          <a:p>
            <a:pPr lvl="0" indent="0">
              <a:lnSpc>
                <a:spcPct val="130000"/>
              </a:lnSpc>
            </a:pPr>
            <a:r>
              <a:rPr lang="zh-CN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double x = 3.1416;</a:t>
            </a:r>
          </a:p>
          <a:p>
            <a:pPr lvl="0" indent="0">
              <a:lnSpc>
                <a:spcPct val="130000"/>
              </a:lnSpc>
            </a:pPr>
            <a:r>
              <a:rPr lang="zh-CN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93494" y="682878"/>
            <a:ext cx="4950938" cy="5853910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int main () 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/>
            </a:r>
            <a:b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zh-CN" altLang="zh-CN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{</a:t>
            </a:r>
            <a:endParaRPr lang="zh-CN" altLang="zh-CN" b="1" dirty="0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lvl="0" indent="0">
              <a:lnSpc>
                <a:spcPct val="130000"/>
              </a:lnSpc>
            </a:pPr>
            <a:r>
              <a:rPr lang="zh-CN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{</a:t>
            </a:r>
          </a:p>
          <a:p>
            <a:pPr lvl="0" indent="0">
              <a:lnSpc>
                <a:spcPct val="130000"/>
              </a:lnSpc>
            </a:pPr>
            <a:r>
              <a:rPr lang="zh-CN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  using namespace first;</a:t>
            </a:r>
          </a:p>
          <a:p>
            <a:pPr lvl="0" indent="0">
              <a:lnSpc>
                <a:spcPct val="130000"/>
              </a:lnSpc>
            </a:pPr>
            <a:r>
              <a:rPr lang="zh-CN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  cout &lt;&lt; x &lt;&lt; endl;</a:t>
            </a:r>
          </a:p>
          <a:p>
            <a:pPr lvl="0" indent="0">
              <a:lnSpc>
                <a:spcPct val="130000"/>
              </a:lnSpc>
            </a:pPr>
            <a:r>
              <a:rPr lang="zh-CN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}</a:t>
            </a:r>
          </a:p>
          <a:p>
            <a:pPr lvl="0" indent="0">
              <a:lnSpc>
                <a:spcPct val="130000"/>
              </a:lnSpc>
            </a:pPr>
            <a:r>
              <a:rPr lang="zh-CN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{</a:t>
            </a:r>
          </a:p>
          <a:p>
            <a:pPr lvl="0" indent="0">
              <a:lnSpc>
                <a:spcPct val="130000"/>
              </a:lnSpc>
            </a:pPr>
            <a:r>
              <a:rPr lang="zh-CN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  using namespace second;</a:t>
            </a:r>
          </a:p>
          <a:p>
            <a:pPr lvl="0" indent="0">
              <a:lnSpc>
                <a:spcPct val="130000"/>
              </a:lnSpc>
            </a:pPr>
            <a:r>
              <a:rPr lang="zh-CN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  cout &lt;&lt; x &lt;&lt; endl;</a:t>
            </a:r>
          </a:p>
          <a:p>
            <a:pPr lvl="0" indent="0">
              <a:lnSpc>
                <a:spcPct val="130000"/>
              </a:lnSpc>
            </a:pPr>
            <a:r>
              <a:rPr lang="zh-CN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}</a:t>
            </a:r>
          </a:p>
          <a:p>
            <a:pPr lvl="0" indent="0">
              <a:lnSpc>
                <a:spcPct val="130000"/>
              </a:lnSpc>
            </a:pPr>
            <a:r>
              <a:rPr lang="zh-CN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using first::x;</a:t>
            </a:r>
          </a:p>
          <a:p>
            <a:pPr lvl="0" indent="0">
              <a:lnSpc>
                <a:spcPct val="130000"/>
              </a:lnSpc>
            </a:pPr>
            <a:r>
              <a:rPr lang="zh-CN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cout&lt;&lt;x&lt;&lt;endl;</a:t>
            </a:r>
          </a:p>
          <a:p>
            <a:pPr lvl="0" indent="0">
              <a:lnSpc>
                <a:spcPct val="130000"/>
              </a:lnSpc>
            </a:pPr>
            <a:r>
              <a:rPr lang="zh-CN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</a:t>
            </a:r>
            <a: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using second::x;    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错误</a:t>
            </a:r>
          </a:p>
          <a:p>
            <a:pPr lvl="0" indent="0">
              <a:lnSpc>
                <a:spcPct val="130000"/>
              </a:lnSpc>
            </a:pPr>
            <a:r>
              <a:rPr lang="zh-CN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cout&lt;&lt;x&lt;&lt;endl;</a:t>
            </a:r>
          </a:p>
          <a:p>
            <a:pPr lvl="0" indent="0">
              <a:lnSpc>
                <a:spcPct val="130000"/>
              </a:lnSpc>
            </a:pPr>
            <a:r>
              <a:rPr lang="zh-CN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return 0;</a:t>
            </a:r>
            <a:br>
              <a:rPr lang="zh-CN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zh-CN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}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1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嵌套类的定义和实例化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11108" y="699353"/>
            <a:ext cx="4084459" cy="6001643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>
              <a:lnSpc>
                <a:spcPct val="8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class Outer </a:t>
            </a:r>
            <a:r>
              <a:rPr lang="en-US" altLang="zh-CN" sz="2000" dirty="0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</a:t>
            </a:r>
            <a:r>
              <a:rPr lang="en-US" altLang="zh-CN" sz="2000" dirty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{</a:t>
            </a:r>
            <a:br>
              <a:rPr lang="en-US" altLang="zh-CN" sz="2000" dirty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000" dirty="0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public:</a:t>
            </a:r>
            <a:r>
              <a:rPr lang="en-US" altLang="zh-CN" sz="2000" dirty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/>
            </a:r>
            <a:br>
              <a:rPr lang="en-US" altLang="zh-CN" sz="2000" dirty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class 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InnerPub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{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public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:  </a:t>
            </a:r>
            <a:b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F1 (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);</a:t>
            </a:r>
            <a:b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private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:</a:t>
            </a:r>
            <a:b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 static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T1 *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p1;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          T2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*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p2;</a:t>
            </a:r>
            <a:endParaRPr lang="en-US" altLang="zh-CN" sz="20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lvl="0" indent="0">
              <a:lnSpc>
                <a:spcPct val="8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};</a:t>
            </a:r>
            <a:r>
              <a:rPr lang="en-US" altLang="zh-CN" sz="2000" dirty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/>
            </a:r>
            <a:br>
              <a:rPr lang="en-US" altLang="zh-CN" sz="2000" dirty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000" dirty="0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void F( );</a:t>
            </a:r>
            <a:br>
              <a:rPr lang="en-US" altLang="zh-CN" sz="2000" dirty="0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000" dirty="0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private: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000" dirty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class 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InnerPri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;</a:t>
            </a:r>
            <a:r>
              <a:rPr lang="en-US" altLang="zh-CN" sz="2000" dirty="0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/>
            </a:r>
            <a:br>
              <a:rPr lang="en-US" altLang="zh-CN" sz="2000" dirty="0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000" dirty="0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/>
            </a:r>
            <a:br>
              <a:rPr lang="en-US" altLang="zh-CN" sz="2000" dirty="0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000" dirty="0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</a:t>
            </a:r>
            <a:r>
              <a:rPr lang="en-US" altLang="zh-CN" sz="2000" dirty="0" err="1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InnerPub</a:t>
            </a:r>
            <a:r>
              <a:rPr lang="en-US" altLang="zh-CN" sz="2000" dirty="0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*  </a:t>
            </a:r>
            <a:r>
              <a:rPr lang="en-US" altLang="zh-CN" sz="2000" dirty="0" err="1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ppub</a:t>
            </a:r>
            <a:r>
              <a:rPr lang="en-US" altLang="zh-CN" sz="2000" dirty="0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;</a:t>
            </a:r>
            <a:br>
              <a:rPr lang="en-US" altLang="zh-CN" sz="2000" dirty="0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000" dirty="0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</a:t>
            </a:r>
            <a:r>
              <a:rPr lang="en-US" altLang="zh-CN" sz="2000" dirty="0" err="1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InnerPri</a:t>
            </a:r>
            <a:r>
              <a:rPr lang="en-US" altLang="zh-CN" sz="2000" dirty="0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*  </a:t>
            </a:r>
            <a:r>
              <a:rPr lang="en-US" altLang="zh-CN" sz="2000" dirty="0" err="1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ppri</a:t>
            </a:r>
            <a:r>
              <a:rPr lang="en-US" altLang="zh-CN" sz="2000" dirty="0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; </a:t>
            </a:r>
            <a:br>
              <a:rPr lang="en-US" altLang="zh-CN" sz="2000" dirty="0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000" dirty="0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</a:t>
            </a:r>
            <a:r>
              <a:rPr lang="en-US" altLang="zh-CN" sz="2000" dirty="0" err="1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int</a:t>
            </a:r>
            <a:r>
              <a:rPr lang="en-US" altLang="zh-CN" sz="2000" dirty="0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</a:t>
            </a:r>
            <a:r>
              <a:rPr lang="en-US" altLang="zh-CN" sz="2000" dirty="0" err="1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val</a:t>
            </a:r>
            <a:r>
              <a:rPr lang="en-US" altLang="zh-CN" sz="2000" dirty="0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;</a:t>
            </a:r>
            <a:endParaRPr lang="en-US" altLang="zh-CN" sz="2000" dirty="0">
              <a:solidFill>
                <a:srgbClr val="3E404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lvl="0" indent="0">
              <a:lnSpc>
                <a:spcPct val="80000"/>
              </a:lnSpc>
            </a:pPr>
            <a:r>
              <a:rPr lang="en-US" altLang="zh-CN" sz="2000" dirty="0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};</a:t>
            </a:r>
            <a:br>
              <a:rPr lang="en-US" altLang="zh-CN" sz="2000" dirty="0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000" dirty="0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/>
            </a:r>
            <a:br>
              <a:rPr lang="en-US" altLang="zh-CN" sz="2000" dirty="0" smtClean="0">
                <a:solidFill>
                  <a:srgbClr val="3E4042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class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Outer::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InnerPri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{</a:t>
            </a:r>
            <a:b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public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:</a:t>
            </a:r>
            <a:b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void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F2( );</a:t>
            </a:r>
            <a:b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private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:</a:t>
            </a:r>
            <a:b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n;     </a:t>
            </a:r>
            <a:b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};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09751" y="699353"/>
            <a:ext cx="6516129" cy="5803897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T1 * Outer::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InnerPub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::p1 =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nullptr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;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4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int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 Outer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::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InnerPub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::F1( ) {  ...  }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void Outer::F( ) {  </a:t>
            </a:r>
            <a:r>
              <a:rPr lang="en-US" altLang="zh-CN" sz="2400" b="1" i="1" dirty="0" err="1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InnerPri</a:t>
            </a:r>
            <a:r>
              <a:rPr lang="en-US" altLang="zh-CN" sz="2400" b="1" i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</a:t>
            </a:r>
            <a:r>
              <a:rPr lang="en-US" altLang="zh-CN" sz="2400" b="1" i="1" dirty="0" err="1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obj</a:t>
            </a:r>
            <a:r>
              <a:rPr lang="en-US" altLang="zh-CN" sz="2400" b="1" i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;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…  }</a:t>
            </a:r>
            <a:b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void Outer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::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InnerPri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::F2(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) { …  }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/>
            </a:r>
            <a:b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endParaRPr lang="en-US" altLang="zh-CN" sz="2400" b="1" dirty="0" smtClean="0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lvl="0" indent="0">
              <a:lnSpc>
                <a:spcPct val="130000"/>
              </a:lnSpc>
            </a:pPr>
            <a:r>
              <a:rPr lang="zh-CN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int </a:t>
            </a:r>
            <a:r>
              <a:rPr lang="zh-CN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main () </a:t>
            </a:r>
            <a:r>
              <a:rPr lang="zh-CN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{</a:t>
            </a:r>
            <a:endParaRPr lang="en-US" altLang="zh-CN" sz="2400" b="1" dirty="0" smtClean="0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lvl="0" indent="0">
              <a:lnSpc>
                <a:spcPct val="13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Outer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outer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;</a:t>
            </a:r>
            <a:b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Outer::</a:t>
            </a:r>
            <a:r>
              <a:rPr lang="en-US" altLang="zh-CN" sz="2400" b="1" dirty="0" err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InnerPub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c1;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Outer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::</a:t>
            </a:r>
            <a:r>
              <a:rPr lang="en-US" altLang="zh-CN" sz="24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InnerPri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c2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;  //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错误</a:t>
            </a:r>
            <a:endParaRPr lang="en-US" altLang="zh-CN" sz="2400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lvl="0" indent="0">
              <a:lnSpc>
                <a:spcPct val="130000"/>
              </a:lnSpc>
            </a:pP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…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lvl="0" indent="0">
              <a:lnSpc>
                <a:spcPct val="130000"/>
              </a:lnSpc>
            </a:pP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</a:t>
            </a:r>
            <a:r>
              <a:rPr lang="zh-CN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return </a:t>
            </a:r>
            <a:r>
              <a:rPr lang="zh-CN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0;</a:t>
            </a:r>
            <a:br>
              <a:rPr lang="zh-CN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zh-CN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}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58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嵌套类的使用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85229" y="1303202"/>
            <a:ext cx="4797654" cy="4401205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/>
            <a:r>
              <a:rPr lang="en-US" altLang="zh-CN" sz="2000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class E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{</a:t>
            </a:r>
          </a:p>
          <a:p>
            <a:pPr lvl="0" indent="0"/>
            <a:r>
              <a:rPr lang="en-US" altLang="zh-CN" sz="2000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int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x;</a:t>
            </a:r>
          </a:p>
          <a:p>
            <a:pPr lvl="0" indent="0"/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class 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B { };</a:t>
            </a:r>
          </a:p>
          <a:p>
            <a:pPr lvl="0" indent="0"/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class 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I {</a:t>
            </a:r>
          </a:p>
          <a:p>
            <a:pPr lvl="0" indent="0"/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 B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;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         // OK</a:t>
            </a:r>
            <a:endParaRPr lang="en-US" altLang="zh-CN" sz="20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  <a:sym typeface="黑体" panose="02010609060101010101" pitchFamily="2" charset="-122"/>
            </a:endParaRPr>
          </a:p>
          <a:p>
            <a:pPr lvl="0" indent="0"/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 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int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y;</a:t>
            </a:r>
          </a:p>
          <a:p>
            <a:pPr lvl="0" indent="0"/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 void 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f(E* p,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) {</a:t>
            </a:r>
          </a:p>
          <a:p>
            <a:pPr lvl="0" indent="0"/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    p-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&gt;x =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;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// OK</a:t>
            </a:r>
            <a:endParaRPr lang="en-US" altLang="zh-CN" sz="20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  <a:sym typeface="黑体" panose="02010609060101010101" pitchFamily="2" charset="-122"/>
            </a:endParaRPr>
          </a:p>
          <a:p>
            <a:pPr lvl="0" indent="0"/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 }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2" charset="-122"/>
              <a:sym typeface="黑体" panose="02010609060101010101" pitchFamily="2" charset="-122"/>
            </a:endParaRPr>
          </a:p>
          <a:p>
            <a:pPr lvl="0" indent="0"/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};</a:t>
            </a:r>
          </a:p>
          <a:p>
            <a:pPr lvl="0" indent="0"/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</a:t>
            </a:r>
            <a:r>
              <a:rPr lang="en-US" altLang="zh-CN" sz="2000" dirty="0" err="1" smtClean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int</a:t>
            </a: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g(I* p) {</a:t>
            </a:r>
          </a:p>
          <a:p>
            <a:pPr lvl="0" indent="0"/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  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return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p-&gt;y;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//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error: I::y is private</a:t>
            </a:r>
          </a:p>
          <a:p>
            <a:pPr lvl="0" indent="0"/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}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2" charset="-122"/>
              <a:sym typeface="黑体" panose="02010609060101010101" pitchFamily="2" charset="-122"/>
            </a:endParaRPr>
          </a:p>
          <a:p>
            <a:pPr lvl="0" indent="0"/>
            <a:r>
              <a:rPr lang="en-US" altLang="zh-CN" sz="2000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};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7170" y="2295240"/>
            <a:ext cx="5555411" cy="2012859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嵌套类的使用意义：</a:t>
            </a:r>
            <a:endParaRPr lang="en-US" altLang="zh-CN" sz="2400" b="1" dirty="0" smtClean="0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将一个或多个嵌套类封装到一个类中；</a:t>
            </a:r>
            <a:endParaRPr lang="en-US" altLang="zh-CN" sz="2400" b="1" dirty="0" smtClean="0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在使用多个嵌套类的同时</a:t>
            </a:r>
            <a:endParaRPr lang="en-US" altLang="zh-CN" sz="2400" b="1" dirty="0" smtClean="0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一定程度上“隐藏” 嵌套类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7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友元的引入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980237" y="2033882"/>
            <a:ext cx="4084459" cy="2246769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/>
            <a:r>
              <a:rPr lang="en-US" altLang="zh-CN" sz="20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class A {</a:t>
            </a:r>
          </a:p>
          <a:p>
            <a:pPr lvl="0" indent="0"/>
            <a:r>
              <a:rPr lang="en-US" altLang="zh-CN" sz="20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public:</a:t>
            </a:r>
          </a:p>
          <a:p>
            <a:pPr lvl="0" indent="0"/>
            <a:r>
              <a:rPr lang="en-US" altLang="zh-CN" sz="20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…</a:t>
            </a:r>
          </a:p>
          <a:p>
            <a:pPr lvl="0" indent="0"/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private:</a:t>
            </a:r>
          </a:p>
          <a:p>
            <a:pPr lvl="0" indent="0"/>
            <a:r>
              <a:rPr lang="en-US" altLang="zh-CN" sz="20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void </a:t>
            </a:r>
            <a:r>
              <a:rPr lang="en-US" altLang="zh-CN" sz="2000" b="1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Func</a:t>
            </a:r>
            <a:r>
              <a:rPr lang="en-US" altLang="zh-CN" sz="20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 );</a:t>
            </a:r>
          </a:p>
          <a:p>
            <a:pPr lvl="0" indent="0"/>
            <a:r>
              <a:rPr lang="en-US" altLang="zh-CN" sz="20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</a:t>
            </a:r>
            <a:r>
              <a:rPr lang="en-US" altLang="zh-CN" sz="2000" b="1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int</a:t>
            </a:r>
            <a:r>
              <a:rPr lang="en-US" altLang="zh-CN" sz="20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field;</a:t>
            </a:r>
          </a:p>
          <a:p>
            <a:pPr lvl="0" indent="0"/>
            <a:r>
              <a:rPr lang="en-US" altLang="zh-CN" sz="20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};</a:t>
            </a:r>
            <a:endParaRPr lang="en-US" altLang="zh-CN" sz="2000" b="1" dirty="0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44065" y="1284240"/>
            <a:ext cx="5815912" cy="415498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void </a:t>
            </a:r>
            <a:r>
              <a:rPr lang="en-US" altLang="zh-CN" sz="2400" b="1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UseA</a:t>
            </a:r>
            <a: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(A &amp; a) </a:t>
            </a:r>
            <a:b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{</a:t>
            </a:r>
          </a:p>
          <a:p>
            <a:pPr lvl="0" indent="0"/>
            <a: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a.field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= 5;</a:t>
            </a:r>
          </a:p>
          <a:p>
            <a:pPr lvl="0" indent="0"/>
            <a: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…</a:t>
            </a:r>
            <a:b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}</a:t>
            </a:r>
            <a:b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endParaRPr lang="en-US" altLang="zh-CN" sz="2400" b="1" dirty="0">
              <a:solidFill>
                <a:srgbClr val="34353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0" indent="0"/>
            <a:r>
              <a:rPr lang="en-US" altLang="zh-CN" sz="2400" b="1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int</a:t>
            </a:r>
            <a: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main( ) </a:t>
            </a:r>
          </a:p>
          <a:p>
            <a:pPr lvl="0" indent="0"/>
            <a: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{   </a:t>
            </a:r>
            <a:b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A   </a:t>
            </a:r>
            <a:r>
              <a:rPr lang="en-US" altLang="zh-CN" sz="2400" b="1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</a:t>
            </a:r>
            <a: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;</a:t>
            </a:r>
            <a:b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</a:t>
            </a:r>
            <a:r>
              <a:rPr lang="en-US" altLang="zh-CN" sz="2400" b="1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UseA</a:t>
            </a:r>
            <a: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(a);</a:t>
            </a:r>
            <a:b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}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40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声明友元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980237" y="2033882"/>
            <a:ext cx="4084459" cy="2554545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/>
            <a:r>
              <a:rPr lang="en-US" altLang="zh-CN" sz="20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class A {</a:t>
            </a:r>
          </a:p>
          <a:p>
            <a:pPr lvl="0" indent="0"/>
            <a:r>
              <a:rPr lang="en-US" altLang="zh-CN" sz="20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friend void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UserA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 A &amp; a);</a:t>
            </a:r>
          </a:p>
          <a:p>
            <a:pPr lvl="0" indent="0"/>
            <a:r>
              <a:rPr lang="en-US" altLang="zh-CN" sz="20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public:</a:t>
            </a:r>
          </a:p>
          <a:p>
            <a:pPr lvl="0" indent="0"/>
            <a:r>
              <a:rPr lang="en-US" altLang="zh-CN" sz="20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…</a:t>
            </a:r>
          </a:p>
          <a:p>
            <a:pPr lvl="0" indent="0"/>
            <a:r>
              <a:rPr lang="en-US" altLang="zh-CN" sz="20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private:</a:t>
            </a:r>
          </a:p>
          <a:p>
            <a:pPr lvl="0" indent="0"/>
            <a:r>
              <a:rPr lang="en-US" altLang="zh-CN" sz="20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void </a:t>
            </a:r>
            <a:r>
              <a:rPr lang="en-US" altLang="zh-CN" sz="2000" b="1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Func</a:t>
            </a:r>
            <a:r>
              <a:rPr lang="en-US" altLang="zh-CN" sz="20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 );</a:t>
            </a:r>
          </a:p>
          <a:p>
            <a:pPr lvl="0" indent="0"/>
            <a:r>
              <a:rPr lang="en-US" altLang="zh-CN" sz="20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</a:t>
            </a:r>
            <a:r>
              <a:rPr lang="en-US" altLang="zh-CN" sz="2000" b="1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int</a:t>
            </a:r>
            <a:r>
              <a:rPr lang="en-US" altLang="zh-CN" sz="20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field;</a:t>
            </a:r>
          </a:p>
          <a:p>
            <a:pPr lvl="0" indent="0"/>
            <a:r>
              <a:rPr lang="en-US" altLang="zh-CN" sz="20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};</a:t>
            </a:r>
            <a:endParaRPr lang="en-US" altLang="zh-CN" sz="2000" b="1" dirty="0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44065" y="1284240"/>
            <a:ext cx="5815912" cy="415498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void </a:t>
            </a:r>
            <a:r>
              <a:rPr lang="en-US" altLang="zh-CN" sz="2400" b="1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UseA</a:t>
            </a:r>
            <a: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(A &amp; a) </a:t>
            </a:r>
            <a:b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{</a:t>
            </a:r>
          </a:p>
          <a:p>
            <a:pPr lvl="0" indent="0"/>
            <a: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a.field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= 5;</a:t>
            </a:r>
          </a:p>
          <a:p>
            <a:pPr lvl="0" indent="0"/>
            <a: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…</a:t>
            </a:r>
            <a:b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}</a:t>
            </a:r>
            <a:b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endParaRPr lang="en-US" altLang="zh-CN" sz="2400" b="1" dirty="0">
              <a:solidFill>
                <a:srgbClr val="34353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0" indent="0"/>
            <a:r>
              <a:rPr lang="en-US" altLang="zh-CN" sz="2400" b="1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int</a:t>
            </a:r>
            <a: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main( ) </a:t>
            </a:r>
          </a:p>
          <a:p>
            <a:pPr lvl="0" indent="0"/>
            <a: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{   </a:t>
            </a:r>
            <a:b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A   </a:t>
            </a:r>
            <a:r>
              <a:rPr lang="en-US" altLang="zh-CN" sz="2400" b="1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</a:t>
            </a:r>
            <a: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;</a:t>
            </a:r>
            <a:b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</a:t>
            </a:r>
            <a:r>
              <a:rPr lang="en-US" altLang="zh-CN" sz="2400" b="1" dirty="0" err="1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UseA</a:t>
            </a:r>
            <a: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(a);</a:t>
            </a:r>
            <a:b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}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28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友元函数和友元类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63963" y="1178262"/>
            <a:ext cx="4610234" cy="2246769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友元函数</a:t>
            </a:r>
          </a:p>
          <a:p>
            <a:pPr marL="800100" lvl="2" indent="-342900"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自由函数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  <a:sym typeface="黑体" panose="02010609060101010101" pitchFamily="2" charset="-122"/>
            </a:endParaRPr>
          </a:p>
          <a:p>
            <a:pPr marL="800100" lvl="2" indent="-342900"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类的成员函数</a:t>
            </a:r>
          </a:p>
          <a:p>
            <a:pPr marL="342900" lvl="0" indent="-342900"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友元类</a:t>
            </a:r>
          </a:p>
          <a:p>
            <a:pPr marL="800100" lvl="2" indent="-342900"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类的全部成员函数</a:t>
            </a:r>
            <a:endParaRPr lang="en-US" altLang="zh-CN" sz="2000" b="1" dirty="0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10018" y="809146"/>
            <a:ext cx="5815912" cy="4228850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>
              <a:lnSpc>
                <a:spcPct val="80000"/>
              </a:lnSpc>
            </a:pPr>
            <a:r>
              <a:rPr lang="en-US" altLang="zh-CN" sz="2400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void Show(Wallet &amp; w) { 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w.money</a:t>
            </a:r>
            <a:r>
              <a:rPr lang="en-US" altLang="zh-CN" sz="2400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..}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400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class </a:t>
            </a: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Parent {</a:t>
            </a:r>
            <a:b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public:</a:t>
            </a:r>
            <a:b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void  </a:t>
            </a:r>
            <a:r>
              <a:rPr lang="en-US" altLang="zh-CN" sz="2400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addMoney</a:t>
            </a: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(Wallet &amp; w ) {</a:t>
            </a:r>
            <a:b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	...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w.money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+=8888;</a:t>
            </a: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     </a:t>
            </a:r>
            <a:b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} </a:t>
            </a:r>
            <a:b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void  </a:t>
            </a:r>
            <a:r>
              <a:rPr lang="en-US" altLang="zh-CN" sz="2400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checkMoney</a:t>
            </a: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(Wallet &amp; w ) {</a:t>
            </a:r>
            <a:b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     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cout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&lt;&lt;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w.history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&lt;&lt;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endl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;</a:t>
            </a: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/>
            </a:r>
            <a:b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}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void </a:t>
            </a:r>
            <a:r>
              <a:rPr lang="en-US" altLang="zh-CN" sz="2400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checkCourse</a:t>
            </a: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(Course&amp; c ) {</a:t>
            </a:r>
            <a:b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     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cout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&lt;&lt;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c.score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&lt;&lt;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endl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;</a:t>
            </a:r>
            <a:b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}</a:t>
            </a:r>
            <a:b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};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3963" y="4915909"/>
            <a:ext cx="4610234" cy="1569660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fontAlgn="base">
              <a:lnSpc>
                <a:spcPct val="80000"/>
              </a:lnSpc>
            </a:pPr>
            <a:r>
              <a:rPr lang="en-US" altLang="zh-CN" sz="2400" b="1" noProof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class Wallet {</a:t>
            </a:r>
            <a:endParaRPr lang="en-US" altLang="zh-CN" sz="2400" b="1" noProof="1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lvl="0" fontAlgn="base">
              <a:lnSpc>
                <a:spcPct val="80000"/>
              </a:lnSpc>
            </a:pPr>
            <a:r>
              <a:rPr lang="en-US" altLang="zh-CN" sz="2400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...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/>
            </a:r>
            <a:b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400" b="1" noProof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private: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/>
            </a:r>
            <a:b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400" b="1" noProof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          int money; int history;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/>
            </a:r>
            <a:b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400" b="1" noProof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};</a:t>
            </a:r>
            <a:endParaRPr lang="en-US" altLang="zh-CN" sz="2400" b="1" noProof="1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10017" y="5162130"/>
            <a:ext cx="5432767" cy="1323439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fontAlgn="base">
              <a:lnSpc>
                <a:spcPct val="80000"/>
              </a:lnSpc>
            </a:pPr>
            <a:r>
              <a:rPr lang="en-US" altLang="zh-CN" sz="2000" b="1" noProof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class Course </a:t>
            </a:r>
            <a:r>
              <a:rPr lang="en-US" altLang="zh-CN" sz="2000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{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000" b="1" noProof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       ...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000" b="1" noProof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private: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000" b="1" noProof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       int score;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000" b="1" noProof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};</a:t>
            </a:r>
            <a:endParaRPr lang="en-US" altLang="zh-CN" sz="2000" b="1" noProof="1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3963" y="4915909"/>
            <a:ext cx="4610234" cy="1569660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fontAlgn="base">
              <a:lnSpc>
                <a:spcPct val="80000"/>
              </a:lnSpc>
            </a:pPr>
            <a:r>
              <a:rPr lang="en-US" altLang="zh-CN" sz="2000" b="1" noProof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class Wallet {</a:t>
            </a:r>
            <a:endParaRPr lang="en-US" altLang="zh-CN" sz="2000" b="1" noProof="1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lvl="0" fontAlgn="base">
              <a:lnSpc>
                <a:spcPct val="80000"/>
              </a:lnSpc>
            </a:pPr>
            <a:r>
              <a:rPr lang="en-US" altLang="zh-CN" sz="2000" b="1" noProof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 </a:t>
            </a:r>
            <a:r>
              <a:rPr lang="en-US" altLang="zh-CN" sz="2000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  </a:t>
            </a:r>
            <a:r>
              <a:rPr lang="en-US" altLang="zh-CN" sz="2000" b="1" noProof="1" smtClean="0">
                <a:solidFill>
                  <a:srgbClr val="FF66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friend void Show(Wallet&amp;);</a:t>
            </a:r>
          </a:p>
          <a:p>
            <a:pPr lvl="0" fontAlgn="base">
              <a:lnSpc>
                <a:spcPct val="80000"/>
              </a:lnSpc>
            </a:pPr>
            <a:r>
              <a:rPr lang="en-US" altLang="zh-CN" sz="2000" b="1" noProof="1">
                <a:solidFill>
                  <a:srgbClr val="FF66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 </a:t>
            </a:r>
            <a:r>
              <a:rPr lang="en-US" altLang="zh-CN" sz="2000" b="1" noProof="1" smtClean="0">
                <a:solidFill>
                  <a:srgbClr val="FF66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  friend class Parent;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000" b="1" noProof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private: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000" b="1" noProof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          int money; int history;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000" b="1" noProof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};</a:t>
            </a:r>
            <a:endParaRPr lang="en-US" altLang="zh-CN" sz="2000" b="1" noProof="1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10018" y="5162130"/>
            <a:ext cx="5432767" cy="1323439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fontAlgn="base">
              <a:lnSpc>
                <a:spcPct val="80000"/>
              </a:lnSpc>
            </a:pPr>
            <a:r>
              <a:rPr lang="en-US" altLang="zh-CN" sz="2000" b="1" noProof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class Course </a:t>
            </a:r>
            <a:r>
              <a:rPr lang="en-US" altLang="zh-CN" sz="2000" b="1" noProof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{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000" b="1" noProof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       </a:t>
            </a:r>
            <a:r>
              <a:rPr lang="en-US" altLang="zh-CN" sz="2000" b="1" noProof="1" smtClean="0">
                <a:solidFill>
                  <a:srgbClr val="FF66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friend Parent::checkCourse(Course&amp;);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000" b="1" noProof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private: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000" b="1" noProof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       int score;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000" b="1" noProof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};</a:t>
            </a:r>
            <a:endParaRPr lang="en-US" altLang="zh-CN" sz="2000" b="1" noProof="1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85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友</a:t>
            </a:r>
            <a:r>
              <a:rPr lang="zh-CN" altLang="en-US" dirty="0" smtClean="0"/>
              <a:t>元（例）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548714" y="883286"/>
            <a:ext cx="8476734" cy="5361468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class </a:t>
            </a:r>
            <a:r>
              <a:rPr lang="en-US" altLang="zh-CN" sz="2400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A;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400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class </a:t>
            </a: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B 	{	public:	void f( A&amp; a ); 	     </a:t>
            </a:r>
            <a:r>
              <a:rPr lang="en-US" altLang="zh-CN" sz="2400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};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400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class </a:t>
            </a: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C 	{	public: </a:t>
            </a:r>
            <a:r>
              <a:rPr lang="en-US" altLang="zh-CN" sz="2400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void </a:t>
            </a:r>
            <a:r>
              <a:rPr lang="en-US" altLang="zh-CN" sz="2400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OtherFuncs</a:t>
            </a: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( );       </a:t>
            </a:r>
            <a:r>
              <a:rPr lang="en-US" altLang="zh-CN" sz="2400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};</a:t>
            </a:r>
          </a:p>
          <a:p>
            <a:pPr lvl="0" indent="0">
              <a:lnSpc>
                <a:spcPct val="80000"/>
              </a:lnSpc>
            </a:pPr>
            <a:endParaRPr lang="en-US" altLang="zh-CN" sz="2400" dirty="0" smtClean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2" charset="-122"/>
              <a:sym typeface="黑体" panose="02010609060101010101" pitchFamily="2" charset="-122"/>
            </a:endParaRPr>
          </a:p>
          <a:p>
            <a:pPr lvl="0" indent="0">
              <a:lnSpc>
                <a:spcPct val="80000"/>
              </a:lnSpc>
            </a:pPr>
            <a:r>
              <a:rPr lang="en-US" altLang="zh-CN" sz="2400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class </a:t>
            </a: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A	{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friend  A operator+ (</a:t>
            </a: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A&amp; lhs, </a:t>
            </a: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A&amp; </a:t>
            </a: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rhs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);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friend void  B::f(A&amp; a );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friend class C;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	class D;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friend class D;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	class D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	{//…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	};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private:</a:t>
            </a:r>
            <a:b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int</a:t>
            </a: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    </a:t>
            </a:r>
            <a:r>
              <a:rPr lang="en-US" altLang="zh-CN" sz="2400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mValue</a:t>
            </a: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;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4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};</a:t>
            </a:r>
          </a:p>
          <a:p>
            <a:pPr lvl="0" indent="0">
              <a:lnSpc>
                <a:spcPct val="80000"/>
              </a:lnSpc>
            </a:pPr>
            <a:endParaRPr lang="en-US" altLang="zh-CN" sz="2400" dirty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2" charset="-122"/>
              <a:sym typeface="黑体" panose="02010609060101010101" pitchFamily="2" charset="-122"/>
            </a:endParaRPr>
          </a:p>
          <a:p>
            <a:pPr lvl="0" indent="0">
              <a:lnSpc>
                <a:spcPct val="80000"/>
              </a:lnSpc>
            </a:pPr>
            <a:r>
              <a:rPr lang="en-US" altLang="zh-CN" sz="2000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A </a:t>
            </a:r>
            <a: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operator+ (</a:t>
            </a:r>
            <a:r>
              <a:rPr lang="en-US" altLang="zh-CN" sz="2000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const</a:t>
            </a:r>
            <a: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A&amp; lhs, </a:t>
            </a:r>
            <a:r>
              <a:rPr lang="en-US" altLang="zh-CN" sz="2000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const</a:t>
            </a:r>
            <a: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 A&amp; </a:t>
            </a:r>
            <a:r>
              <a:rPr lang="en-US" altLang="zh-CN" sz="2000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rhs</a:t>
            </a:r>
            <a:r>
              <a:rPr lang="en-US" altLang="zh-CN" sz="2000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584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友</a:t>
            </a:r>
            <a:r>
              <a:rPr lang="zh-CN" altLang="en-US" dirty="0" smtClean="0"/>
              <a:t>元的说明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606379" y="1394032"/>
            <a:ext cx="8476734" cy="4315027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友元的本质都是友元函数，没有友员数据</a:t>
            </a:r>
            <a:br>
              <a:rPr lang="zh-CN" altLang="en-US" sz="2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endParaRPr lang="zh-CN" altLang="en-US" sz="2800" b="1" dirty="0">
              <a:solidFill>
                <a:srgbClr val="343537"/>
              </a:solidFill>
              <a:latin typeface="Arial" panose="020B0604020202020204" pitchFamily="34" charset="0"/>
              <a:ea typeface="黑体" panose="02010609060101010101" pitchFamily="2" charset="-122"/>
              <a:sym typeface="黑体" panose="02010609060101010101" pitchFamily="2" charset="-122"/>
            </a:endParaRPr>
          </a:p>
          <a:p>
            <a:pPr marL="342900" lvl="0" indent="-342900">
              <a:lnSpc>
                <a:spcPct val="8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友元函数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不是类的成员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/>
            </a:r>
            <a:br>
              <a:rPr lang="zh-CN" altLang="en-US" sz="2800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endParaRPr lang="zh-CN" altLang="en-US" sz="2800" b="1" dirty="0">
              <a:latin typeface="Arial" panose="020B0604020202020204" pitchFamily="34" charset="0"/>
              <a:ea typeface="黑体" panose="02010609060101010101" pitchFamily="2" charset="-122"/>
              <a:sym typeface="黑体" panose="02010609060101010101" pitchFamily="2" charset="-122"/>
            </a:endParaRPr>
          </a:p>
          <a:p>
            <a:pPr marL="342900" lvl="0" indent="-342900">
              <a:lnSpc>
                <a:spcPct val="8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友元关系是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单向的</a:t>
            </a:r>
          </a:p>
          <a:p>
            <a:pPr marL="342900" lvl="0" indent="-342900">
              <a:lnSpc>
                <a:spcPct val="8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endParaRPr lang="zh-CN" altLang="en-US" sz="3200" b="1" dirty="0">
              <a:latin typeface="Arial" panose="020B0604020202020204" pitchFamily="34" charset="0"/>
              <a:ea typeface="黑体" panose="02010609060101010101" pitchFamily="2" charset="-122"/>
              <a:sym typeface="黑体" panose="02010609060101010101" pitchFamily="2" charset="-122"/>
            </a:endParaRPr>
          </a:p>
          <a:p>
            <a:pPr marL="342900" lvl="0" indent="-342900">
              <a:lnSpc>
                <a:spcPct val="8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友元关系</a:t>
            </a:r>
            <a:r>
              <a:rPr lang="zh-CN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没有传递性</a:t>
            </a:r>
            <a:r>
              <a:rPr lang="zh-CN" altLang="en-US" sz="3200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/>
            </a:r>
            <a:br>
              <a:rPr lang="zh-CN" altLang="en-US" sz="3200" b="1" dirty="0"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</a:br>
            <a:endParaRPr lang="zh-CN" altLang="en-US" sz="3200" b="1" dirty="0">
              <a:latin typeface="Arial" panose="020B0604020202020204" pitchFamily="34" charset="0"/>
              <a:ea typeface="黑体" panose="02010609060101010101" pitchFamily="2" charset="-122"/>
              <a:sym typeface="黑体" panose="02010609060101010101" pitchFamily="2" charset="-122"/>
            </a:endParaRPr>
          </a:p>
          <a:p>
            <a:pPr marL="342900" lvl="0" indent="-342900">
              <a:lnSpc>
                <a:spcPct val="8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友元对封装和信息隐蔽的影响</a:t>
            </a:r>
            <a:r>
              <a:rPr lang="zh-CN" altLang="en-US" sz="32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：</a:t>
            </a:r>
          </a:p>
          <a:p>
            <a:pPr marL="800100" lvl="1" indent="-342900"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局部</a:t>
            </a:r>
            <a:r>
              <a:rPr lang="zh-CN" altLang="en-US" sz="2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来看，破坏封装及信息隐蔽</a:t>
            </a:r>
          </a:p>
          <a:p>
            <a:pPr marL="800100" lvl="1" indent="-342900"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全局</a:t>
            </a:r>
            <a:r>
              <a:rPr lang="zh-CN" altLang="en-US" sz="2800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来看，保护信息</a:t>
            </a:r>
          </a:p>
        </p:txBody>
      </p:sp>
    </p:spTree>
    <p:extLst>
      <p:ext uri="{BB962C8B-B14F-4D97-AF65-F5344CB8AC3E}">
        <p14:creationId xmlns:p14="http://schemas.microsoft.com/office/powerpoint/2010/main" val="21627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8769" y="738322"/>
            <a:ext cx="6458252" cy="101732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转换函数、名字空间、友员、嵌套类、流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2517787" y="1755648"/>
            <a:ext cx="45719" cy="4443984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83080" y="2624493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名字空间的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引入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83080" y="1874103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转换函数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183080" y="3395676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名字空间和名字汇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入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3081" y="4170187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友员和友员类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CAFD4-0A3E-4803-848C-50C356889851}"/>
              </a:ext>
            </a:extLst>
          </p:cNvPr>
          <p:cNvGrpSpPr/>
          <p:nvPr/>
        </p:nvGrpSpPr>
        <p:grpSpPr>
          <a:xfrm>
            <a:off x="2183080" y="4917249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嵌套类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3081" y="5637748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流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3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黑体" panose="02010609060101010101" pitchFamily="2" charset="-122"/>
              </a:rPr>
              <a:t>流和</a:t>
            </a:r>
            <a:r>
              <a:rPr lang="en-US" altLang="zh-CN" dirty="0" err="1" smtClean="0">
                <a:sym typeface="黑体" panose="02010609060101010101" pitchFamily="2" charset="-122"/>
              </a:rPr>
              <a:t>cout</a:t>
            </a:r>
            <a:r>
              <a:rPr lang="zh-CN" altLang="en-US" dirty="0" smtClean="0">
                <a:sym typeface="黑体" panose="02010609060101010101" pitchFamily="2" charset="-122"/>
              </a:rPr>
              <a:t>、</a:t>
            </a:r>
            <a:r>
              <a:rPr lang="en-US" altLang="zh-CN" dirty="0" err="1" smtClean="0">
                <a:sym typeface="黑体" panose="02010609060101010101" pitchFamily="2" charset="-122"/>
              </a:rPr>
              <a:t>cin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703205" y="771209"/>
            <a:ext cx="5445775" cy="3046988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 indent="-457200" fontAlgn="base">
              <a:buClr>
                <a:srgbClr val="0000FF"/>
              </a:buClr>
              <a:buFont typeface="Wingdings" panose="05000000000000000000" charset="0"/>
              <a:buChar char="n"/>
            </a:pPr>
            <a:r>
              <a:rPr lang="zh-CN" altLang="en-US" sz="2400" b="1" noProof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流的</a:t>
            </a:r>
            <a:r>
              <a:rPr lang="zh-CN" altLang="en-US" sz="24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概念</a:t>
            </a:r>
            <a:endParaRPr lang="zh-CN" altLang="en-US" sz="2400" b="1" noProof="1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lvl="1" indent="-457200" fontAlgn="base">
              <a:buClr>
                <a:srgbClr val="0000FF"/>
              </a:buClr>
              <a:buFont typeface="Wingdings" panose="05000000000000000000" charset="0"/>
              <a:buChar char="n"/>
            </a:pPr>
            <a:r>
              <a:rPr lang="zh-CN" altLang="en-US" sz="2400" b="1" noProof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字节</a:t>
            </a:r>
            <a:r>
              <a:rPr lang="zh-CN" altLang="en-US" sz="24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流和字符流</a:t>
            </a:r>
            <a:endParaRPr lang="zh-CN" altLang="en-US" sz="2400" b="1" noProof="1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lvl="1" indent="-457200" fontAlgn="base">
              <a:buClr>
                <a:srgbClr val="0000FF"/>
              </a:buClr>
              <a:buFont typeface="Wingdings" panose="05000000000000000000" charset="0"/>
              <a:buChar char="n"/>
            </a:pPr>
            <a:r>
              <a:rPr lang="zh-CN" altLang="en-US" sz="2400" b="1" noProof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文件流</a:t>
            </a:r>
            <a:r>
              <a:rPr lang="en-US" altLang="zh-CN" sz="2400" b="1" noProof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:</a:t>
            </a:r>
            <a:endParaRPr lang="en-US" altLang="zh-CN" sz="2400" b="1" noProof="1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lvl="2" indent="-457200" fontAlgn="base">
              <a:buClr>
                <a:srgbClr val="0000FF"/>
              </a:buClr>
              <a:buFont typeface="Wingdings" panose="05000000000000000000" charset="0"/>
              <a:buChar char="n"/>
            </a:pPr>
            <a:r>
              <a:rPr lang="zh-CN" altLang="en-US" sz="2400" b="1" noProof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二进制</a:t>
            </a:r>
            <a:r>
              <a:rPr lang="zh-CN" altLang="en-US" sz="24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方式     </a:t>
            </a:r>
            <a:r>
              <a:rPr lang="en-US" altLang="zh-CN" sz="2400" b="1" noProof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--- </a:t>
            </a:r>
            <a:r>
              <a:rPr lang="zh-CN" altLang="en-US" sz="2400" b="1" noProof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字节流          </a:t>
            </a:r>
            <a:endParaRPr lang="zh-CN" altLang="en-US" sz="2400" b="1" noProof="1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lvl="2" indent="-457200" fontAlgn="base">
              <a:buClr>
                <a:srgbClr val="0000FF"/>
              </a:buClr>
              <a:buFont typeface="Wingdings" panose="05000000000000000000" charset="0"/>
              <a:buChar char="n"/>
            </a:pPr>
            <a:r>
              <a:rPr lang="zh-CN" altLang="en-US" sz="2400" b="1" noProof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文本    </a:t>
            </a:r>
            <a:r>
              <a:rPr lang="zh-CN" altLang="en-US" sz="24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方式     </a:t>
            </a:r>
            <a:r>
              <a:rPr lang="en-US" altLang="zh-CN" sz="2400" b="1" noProof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--- </a:t>
            </a:r>
            <a:r>
              <a:rPr lang="zh-CN" altLang="en-US" sz="24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字符流</a:t>
            </a:r>
            <a:endParaRPr lang="en-US" altLang="zh-CN" sz="2400" b="1" noProof="1" smtClean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黑体" panose="02010609060101010101" pitchFamily="2" charset="-122"/>
            </a:endParaRPr>
          </a:p>
          <a:p>
            <a:pPr lvl="1" indent="-457200" fontAlgn="base">
              <a:buClr>
                <a:srgbClr val="0000FF"/>
              </a:buClr>
              <a:buFont typeface="Wingdings" panose="05000000000000000000" charset="0"/>
              <a:buChar char="n"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输入流类 </a:t>
            </a:r>
            <a:r>
              <a:rPr lang="en-US" altLang="zh-CN" sz="2400" b="1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istream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  <a:p>
            <a:pPr lvl="1" indent="-457200" fontAlgn="base">
              <a:buClr>
                <a:srgbClr val="0000FF"/>
              </a:buClr>
              <a:buFont typeface="Wingdings" panose="05000000000000000000" charset="0"/>
              <a:buChar char="n"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输出流类 </a:t>
            </a:r>
            <a:r>
              <a:rPr lang="en-US" altLang="zh-CN" sz="2400" b="1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ostream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  <a:p>
            <a:pPr lvl="1" indent="-457200" fontAlgn="base">
              <a:buClr>
                <a:srgbClr val="0000FF"/>
              </a:buClr>
              <a:buFont typeface="Wingdings" panose="05000000000000000000" charset="0"/>
              <a:buChar char="n"/>
            </a:pPr>
            <a:r>
              <a:rPr lang="en-US" altLang="zh-CN" sz="2400" b="1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cin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和</a:t>
            </a:r>
            <a:r>
              <a:rPr lang="en-US" altLang="zh-CN" sz="2400" b="1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cout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48872" y="4204059"/>
            <a:ext cx="7269017" cy="230832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lvl="1" fontAlgn="base">
              <a:buClr>
                <a:srgbClr val="0000FF"/>
              </a:buClr>
            </a:pPr>
            <a:r>
              <a:rPr lang="en-US" altLang="zh-CN" sz="2400" b="1" noProof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void </a:t>
            </a:r>
            <a:r>
              <a:rPr lang="zh-CN" altLang="en-US" sz="2400" b="1" noProof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 </a:t>
            </a:r>
            <a:r>
              <a:rPr lang="en-US" altLang="zh-CN" sz="2400" b="1" noProof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func( ) {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/>
            </a:r>
            <a:b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       </a:t>
            </a:r>
            <a:r>
              <a:rPr lang="en-US" altLang="zh-CN" sz="24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for(int </a:t>
            </a:r>
            <a:r>
              <a:rPr lang="en-US" altLang="zh-CN" sz="2400" b="1" noProof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i=0;i&lt;10000;++i) {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/>
            </a:r>
            <a:b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400" b="1" noProof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                   </a:t>
            </a:r>
            <a:r>
              <a:rPr lang="en-US" altLang="zh-CN" sz="2400" b="1" noProof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 cout&lt;&lt;i&lt;&lt;”\n”</a:t>
            </a:r>
            <a:r>
              <a:rPr lang="zh-CN" altLang="en-US" sz="2400" b="1" noProof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；    </a:t>
            </a:r>
            <a:r>
              <a:rPr lang="en-US" altLang="zh-CN" sz="2400" b="1" noProof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//</a:t>
            </a:r>
            <a:r>
              <a:rPr lang="zh-CN" altLang="en-US" sz="2400" b="1" noProof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对比两种写法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/>
            </a:r>
            <a:b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zh-CN" altLang="en-US" sz="2400" b="1" noProof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                   </a:t>
            </a:r>
            <a:r>
              <a:rPr lang="zh-CN" altLang="en-US" sz="2400" b="1" noProof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 </a:t>
            </a:r>
            <a:r>
              <a:rPr lang="en-US" altLang="zh-CN" sz="2400" b="1" noProof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//cout&lt;&lt;i&lt;&lt;endl;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/>
            </a:r>
            <a:b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       </a:t>
            </a:r>
            <a:r>
              <a:rPr lang="en-US" altLang="zh-CN" sz="24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}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/>
            </a:r>
            <a:b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400" b="1" noProof="1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黑体" panose="02010609060101010101" pitchFamily="2" charset="-122"/>
              </a:rPr>
              <a:t>}</a:t>
            </a:r>
            <a:endParaRPr lang="en-US" altLang="zh-CN" sz="2400" b="1" noProof="1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61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628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黑体" panose="02010609060101010101" pitchFamily="2" charset="-122"/>
              </a:rPr>
              <a:t>类型间</a:t>
            </a:r>
            <a:r>
              <a:rPr lang="zh-CN" altLang="en-US" dirty="0" smtClean="0">
                <a:sym typeface="黑体" panose="02010609060101010101" pitchFamily="2" charset="-122"/>
              </a:rPr>
              <a:t>转换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807243" y="784431"/>
            <a:ext cx="4821770" cy="1569660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marL="342900" lvl="0" indent="-342900">
              <a:lnSpc>
                <a:spcPct val="8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2" charset="-122"/>
              </a:rPr>
              <a:t>内置类型               内置类型</a:t>
            </a:r>
            <a:endParaRPr lang="en-US" altLang="zh-CN" sz="2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marL="342900" lvl="0" indent="-342900">
              <a:lnSpc>
                <a:spcPct val="8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rgbClr val="34353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marL="342900" lvl="0" indent="-342900">
              <a:lnSpc>
                <a:spcPct val="8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2" charset="-122"/>
              </a:rPr>
              <a:t>自定义类型            内置类型</a:t>
            </a:r>
            <a:br>
              <a:rPr lang="zh-CN" altLang="en-US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2" charset="-122"/>
              </a:rPr>
            </a:br>
            <a:endParaRPr lang="zh-CN" altLang="en-US" sz="2400" b="1" dirty="0">
              <a:solidFill>
                <a:srgbClr val="34353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marL="342900" lvl="0" indent="-342900">
              <a:lnSpc>
                <a:spcPct val="8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2" charset="-122"/>
              </a:rPr>
              <a:t>自定义类型            自定义类型</a:t>
            </a:r>
          </a:p>
        </p:txBody>
      </p:sp>
      <p:sp>
        <p:nvSpPr>
          <p:cNvPr id="4" name="左右箭头 3"/>
          <p:cNvSpPr/>
          <p:nvPr/>
        </p:nvSpPr>
        <p:spPr>
          <a:xfrm>
            <a:off x="2875466" y="784431"/>
            <a:ext cx="862013" cy="33020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左右箭头 4"/>
          <p:cNvSpPr/>
          <p:nvPr/>
        </p:nvSpPr>
        <p:spPr>
          <a:xfrm>
            <a:off x="2875466" y="1347820"/>
            <a:ext cx="862013" cy="331788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2899" y="784431"/>
            <a:ext cx="5456462" cy="5632311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lvl="1" indent="-342900">
              <a:buClr>
                <a:srgbClr val="0000FF"/>
              </a:buClr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void  f1( </a:t>
            </a:r>
            <a:r>
              <a:rPr lang="en-US" altLang="zh-CN" sz="2400" b="1" dirty="0" err="1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int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n   ) {             }</a:t>
            </a:r>
          </a:p>
          <a:p>
            <a:pPr marL="342900" lvl="1" indent="-342900">
              <a:buClr>
                <a:srgbClr val="0000FF"/>
              </a:buClr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void  f2( float 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v) 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{             }</a:t>
            </a:r>
          </a:p>
          <a:p>
            <a:pPr marL="342900" lvl="1" indent="-342900">
              <a:buClr>
                <a:srgbClr val="0000FF"/>
              </a:buClr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void  f3( </a:t>
            </a:r>
            <a:r>
              <a:rPr lang="en-US" altLang="zh-CN" sz="2400" b="1" dirty="0" err="1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const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A &amp;  a) {     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}</a:t>
            </a:r>
          </a:p>
          <a:p>
            <a:pPr marL="342900" lvl="1" indent="-342900">
              <a:buClr>
                <a:srgbClr val="0000FF"/>
              </a:buClr>
            </a:pP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marL="342900" lvl="1" indent="-342900">
              <a:buClr>
                <a:srgbClr val="0000FF"/>
              </a:buClr>
            </a:pPr>
            <a:r>
              <a:rPr lang="en-US" altLang="zh-CN" sz="2400" b="1" dirty="0" err="1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int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main() {</a:t>
            </a:r>
            <a:b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400" b="1" dirty="0" err="1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int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   </a:t>
            </a:r>
            <a:r>
              <a:rPr lang="en-US" altLang="zh-CN" sz="2400" b="1" dirty="0" err="1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nVal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= 2;</a:t>
            </a:r>
            <a:b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float  </a:t>
            </a:r>
            <a:r>
              <a:rPr lang="en-US" altLang="zh-CN" sz="2400" b="1" dirty="0" err="1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fVal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= 3.14;</a:t>
            </a:r>
            <a:b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f1( </a:t>
            </a:r>
            <a:r>
              <a:rPr lang="en-US" altLang="zh-CN" sz="2400" b="1" dirty="0" err="1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nVal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);  </a:t>
            </a:r>
            <a:b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f1( (</a:t>
            </a:r>
            <a:r>
              <a:rPr lang="en-US" altLang="zh-CN" sz="2400" b="1" dirty="0" err="1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int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)</a:t>
            </a:r>
            <a:r>
              <a:rPr lang="en-US" altLang="zh-CN" sz="2400" b="1" dirty="0" err="1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fVal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);   //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强制转换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marL="342900" lvl="1" indent="-342900">
              <a:buClr>
                <a:srgbClr val="0000FF"/>
              </a:buClr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  f2(</a:t>
            </a:r>
            <a:r>
              <a:rPr lang="en-US" altLang="zh-CN" sz="2400" b="1" dirty="0" err="1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nVal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);           //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自动转换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</a:t>
            </a:r>
            <a:b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f2(</a:t>
            </a:r>
            <a:r>
              <a:rPr lang="en-US" altLang="zh-CN" sz="2400" b="1" dirty="0" err="1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fVal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);</a:t>
            </a:r>
            <a:b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f3( </a:t>
            </a:r>
            <a:r>
              <a:rPr lang="en-US" altLang="zh-CN" sz="2400" b="1" dirty="0" err="1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nVal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);         //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可以吗？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</a:t>
            </a:r>
            <a:b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</a:b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f3( </a:t>
            </a:r>
            <a:r>
              <a:rPr lang="en-US" altLang="zh-CN" sz="2400" b="1" dirty="0" err="1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fVal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);          //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可以吗？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</a:t>
            </a:r>
          </a:p>
          <a:p>
            <a:pPr marL="342900" lvl="1" indent="-342900">
              <a:buClr>
                <a:srgbClr val="0000FF"/>
              </a:buClr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  return 0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；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marL="342900" lvl="1" indent="-342900">
              <a:buClr>
                <a:srgbClr val="0000FF"/>
              </a:buClr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}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</p:txBody>
      </p:sp>
      <p:sp>
        <p:nvSpPr>
          <p:cNvPr id="7" name="左右箭头 6"/>
          <p:cNvSpPr/>
          <p:nvPr/>
        </p:nvSpPr>
        <p:spPr>
          <a:xfrm>
            <a:off x="2875466" y="1912797"/>
            <a:ext cx="862013" cy="331788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7243" y="4847082"/>
            <a:ext cx="4821770" cy="1569660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lvl="1" indent="-342900">
              <a:buClr>
                <a:srgbClr val="0000FF"/>
              </a:buClr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class A { </a:t>
            </a:r>
          </a:p>
          <a:p>
            <a:pPr marL="342900" lvl="1" indent="-342900">
              <a:buClr>
                <a:srgbClr val="0000FF"/>
              </a:buClr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     ….</a:t>
            </a:r>
          </a:p>
          <a:p>
            <a:pPr marL="342900" lvl="1" indent="-342900">
              <a:buClr>
                <a:srgbClr val="0000FF"/>
              </a:buClr>
            </a:pP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marL="342900" lvl="1" indent="-342900">
              <a:buClr>
                <a:srgbClr val="0000FF"/>
              </a:buClr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2" charset="-122"/>
              </a:rPr>
              <a:t> };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9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黑体" panose="02010609060101010101" pitchFamily="2" charset="-122"/>
              </a:rPr>
              <a:t>类型间</a:t>
            </a:r>
            <a:r>
              <a:rPr lang="zh-CN" altLang="en-US" dirty="0" smtClean="0">
                <a:sym typeface="黑体" panose="02010609060101010101" pitchFamily="2" charset="-122"/>
              </a:rPr>
              <a:t>转换</a:t>
            </a:r>
            <a:r>
              <a:rPr lang="en-US" altLang="zh-CN" dirty="0" smtClean="0">
                <a:sym typeface="黑体" panose="02010609060101010101" pitchFamily="2" charset="-122"/>
              </a:rPr>
              <a:t>-</a:t>
            </a:r>
            <a:r>
              <a:rPr lang="zh-CN" altLang="en-US" dirty="0" smtClean="0">
                <a:sym typeface="黑体" panose="02010609060101010101" pitchFamily="2" charset="-122"/>
              </a:rPr>
              <a:t>转换</a:t>
            </a:r>
            <a:r>
              <a:rPr lang="zh-CN" altLang="en-US" dirty="0" smtClean="0"/>
              <a:t>构造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83858" y="1435370"/>
            <a:ext cx="3670906" cy="2425429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 anchor="ctr">
            <a:noAutofit/>
          </a:bodyPr>
          <a:lstStyle/>
          <a:p>
            <a:pPr marL="342900" lvl="0" indent="-342900">
              <a:lnSpc>
                <a:spcPct val="8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2" charset="-122"/>
              </a:rPr>
              <a:t>内置类型               内置类型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marL="342900" lvl="0" indent="-342900">
              <a:lnSpc>
                <a:spcPct val="8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endParaRPr lang="en-US" altLang="zh-CN" b="1" dirty="0">
              <a:solidFill>
                <a:srgbClr val="34353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marL="342900" lvl="0" indent="-342900">
              <a:lnSpc>
                <a:spcPct val="8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2" charset="-122"/>
              </a:rPr>
              <a:t>自定义类型            内置类型</a:t>
            </a:r>
            <a:r>
              <a:rPr lang="zh-CN" altLang="en-US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2" charset="-122"/>
              </a:rPr>
              <a:t/>
            </a:r>
            <a:br>
              <a:rPr lang="zh-CN" altLang="en-US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2" charset="-122"/>
              </a:rPr>
            </a:br>
            <a:endParaRPr lang="zh-CN" altLang="en-US" b="1" dirty="0">
              <a:solidFill>
                <a:srgbClr val="34353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marL="342900" lvl="0" indent="-342900">
              <a:lnSpc>
                <a:spcPct val="8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2" charset="-122"/>
              </a:rPr>
              <a:t>自定义类型            自定义类型</a:t>
            </a:r>
          </a:p>
        </p:txBody>
      </p:sp>
      <p:sp>
        <p:nvSpPr>
          <p:cNvPr id="4" name="左右箭头 3"/>
          <p:cNvSpPr/>
          <p:nvPr/>
        </p:nvSpPr>
        <p:spPr>
          <a:xfrm>
            <a:off x="2116947" y="2063189"/>
            <a:ext cx="564189" cy="330200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68800" y="758004"/>
            <a:ext cx="7629236" cy="5632311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Fraction {</a:t>
            </a:r>
            <a:b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public</a:t>
            </a:r>
            <a:r>
              <a:rPr lang="zh-CN" alt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：</a:t>
            </a: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/>
            </a:r>
            <a:b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        Fraction(</a:t>
            </a:r>
            <a:r>
              <a:rPr lang="en-US" altLang="zh-CN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 numerator, </a:t>
            </a:r>
            <a:r>
              <a:rPr lang="en-US" altLang="zh-CN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 denominator=1)</a:t>
            </a:r>
            <a:b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             :</a:t>
            </a:r>
            <a:r>
              <a:rPr lang="en-US" altLang="zh-CN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num</a:t>
            </a: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(numerator),den(denominator)  {   }</a:t>
            </a:r>
            <a:b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        Fraction(</a:t>
            </a:r>
            <a:r>
              <a:rPr lang="en-US" altLang="zh-CN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const</a:t>
            </a: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 A&amp;  a)  { …. }</a:t>
            </a:r>
            <a:b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private:    </a:t>
            </a:r>
            <a:r>
              <a:rPr lang="en-US" altLang="zh-CN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  </a:t>
            </a:r>
            <a:r>
              <a:rPr lang="en-US" altLang="zh-CN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num</a:t>
            </a: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;  </a:t>
            </a:r>
            <a:r>
              <a:rPr lang="en-US" altLang="zh-CN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 den;</a:t>
            </a:r>
            <a:b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altLang="zh-CN" sz="20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};</a:t>
            </a:r>
            <a:br>
              <a:rPr lang="en-US" altLang="zh-CN" sz="2000" b="1" dirty="0" smtClean="0"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n-US" altLang="zh-CN" sz="20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indent="0"/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class B {</a:t>
            </a:r>
          </a:p>
          <a:p>
            <a:pPr lvl="0" indent="0"/>
            <a:r>
              <a:rPr lang="en-US" altLang="zh-CN" sz="20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public</a:t>
            </a: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:  void </a:t>
            </a:r>
            <a:r>
              <a:rPr lang="en-US" altLang="zh-CN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UseFraction</a:t>
            </a: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(</a:t>
            </a:r>
            <a:r>
              <a:rPr lang="en-US" altLang="zh-CN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const</a:t>
            </a: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 Fraction&amp; </a:t>
            </a:r>
            <a:r>
              <a:rPr lang="en-US" altLang="zh-CN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fra</a:t>
            </a: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);</a:t>
            </a:r>
            <a:b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};</a:t>
            </a:r>
          </a:p>
          <a:p>
            <a:pPr lvl="0" indent="0"/>
            <a:endParaRPr lang="en-US" altLang="zh-CN" sz="20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indent="0"/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int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main( )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{  </a:t>
            </a:r>
          </a:p>
          <a:p>
            <a:pPr lvl="0" indent="0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A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;  B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;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b.UserFraction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( 2 );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b.UseFraction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(a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);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return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0;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} 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2114363" y="2466851"/>
            <a:ext cx="531469" cy="362465"/>
          </a:xfrm>
          <a:prstGeom prst="lef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2114363" y="2931201"/>
            <a:ext cx="531469" cy="362465"/>
          </a:xfrm>
          <a:prstGeom prst="lef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6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黑体" panose="02010609060101010101" pitchFamily="2" charset="-122"/>
              </a:rPr>
              <a:t>类型间</a:t>
            </a:r>
            <a:r>
              <a:rPr lang="zh-CN" altLang="en-US" dirty="0" smtClean="0">
                <a:sym typeface="黑体" panose="02010609060101010101" pitchFamily="2" charset="-122"/>
              </a:rPr>
              <a:t>转换</a:t>
            </a:r>
            <a:r>
              <a:rPr lang="en-US" altLang="zh-CN" dirty="0" smtClean="0">
                <a:sym typeface="黑体" panose="02010609060101010101" pitchFamily="2" charset="-122"/>
              </a:rPr>
              <a:t>-</a:t>
            </a:r>
            <a:r>
              <a:rPr lang="zh-CN" altLang="en-US" dirty="0" smtClean="0">
                <a:sym typeface="黑体" panose="02010609060101010101" pitchFamily="2" charset="-122"/>
              </a:rPr>
              <a:t>自动转换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转换运算符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83858" y="1435370"/>
            <a:ext cx="3670906" cy="2425429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 anchor="ctr">
            <a:noAutofit/>
          </a:bodyPr>
          <a:lstStyle/>
          <a:p>
            <a:pPr marL="342900" lvl="0" indent="-342900">
              <a:lnSpc>
                <a:spcPct val="8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2" charset="-122"/>
              </a:rPr>
              <a:t>内置类型               内置类型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marL="342900" lvl="0" indent="-342900">
              <a:lnSpc>
                <a:spcPct val="8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endParaRPr lang="en-US" altLang="zh-CN" b="1" dirty="0">
              <a:solidFill>
                <a:srgbClr val="34353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marL="342900" lvl="0" indent="-342900">
              <a:lnSpc>
                <a:spcPct val="8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2" charset="-122"/>
              </a:rPr>
              <a:t>自定义类型            内置类型</a:t>
            </a:r>
            <a:r>
              <a:rPr lang="zh-CN" altLang="en-US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2" charset="-122"/>
              </a:rPr>
              <a:t/>
            </a:r>
            <a:br>
              <a:rPr lang="zh-CN" altLang="en-US" b="1" dirty="0">
                <a:solidFill>
                  <a:srgbClr val="3435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2" charset="-122"/>
              </a:rPr>
            </a:br>
            <a:endParaRPr lang="zh-CN" altLang="en-US" b="1" dirty="0">
              <a:solidFill>
                <a:srgbClr val="34353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2" charset="-122"/>
            </a:endParaRPr>
          </a:p>
          <a:p>
            <a:pPr marL="342900" lvl="0" indent="-342900">
              <a:lnSpc>
                <a:spcPct val="80000"/>
              </a:lnSpc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2" charset="-122"/>
              </a:rPr>
              <a:t>自定义类型            自定义类型</a:t>
            </a:r>
          </a:p>
        </p:txBody>
      </p:sp>
      <p:sp>
        <p:nvSpPr>
          <p:cNvPr id="4" name="左右箭头 3"/>
          <p:cNvSpPr/>
          <p:nvPr/>
        </p:nvSpPr>
        <p:spPr>
          <a:xfrm>
            <a:off x="2116947" y="2063189"/>
            <a:ext cx="564189" cy="330200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39490" y="1266004"/>
            <a:ext cx="6964219" cy="3784600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T {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public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[explicit]  operator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DestType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 [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 {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….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return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DestType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(…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}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};</a:t>
            </a:r>
          </a:p>
          <a:p>
            <a:pPr lvl="0" indent="0"/>
            <a:endParaRPr lang="en-US" altLang="zh-CN" sz="20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indent="0"/>
            <a:r>
              <a:rPr lang="zh-CN" alt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说明：</a:t>
            </a: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/>
            </a:r>
            <a:b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      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必须有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return</a:t>
            </a:r>
            <a:r>
              <a:rPr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；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      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可以多</a:t>
            </a:r>
            <a:r>
              <a:rPr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个不同转换目标类型的转换函数；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indent="0"/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      class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class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之间相互转换，不要有二义性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</p:txBody>
      </p:sp>
      <p:sp>
        <p:nvSpPr>
          <p:cNvPr id="3" name="左箭头 2"/>
          <p:cNvSpPr/>
          <p:nvPr/>
        </p:nvSpPr>
        <p:spPr>
          <a:xfrm flipH="1">
            <a:off x="2114362" y="2481062"/>
            <a:ext cx="531469" cy="362465"/>
          </a:xfrm>
          <a:prstGeom prst="lef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箭头 8"/>
          <p:cNvSpPr/>
          <p:nvPr/>
        </p:nvSpPr>
        <p:spPr>
          <a:xfrm flipH="1">
            <a:off x="2114361" y="2931200"/>
            <a:ext cx="531469" cy="362465"/>
          </a:xfrm>
          <a:prstGeom prst="lef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0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黑体" panose="02010609060101010101" pitchFamily="2" charset="-122"/>
              </a:rPr>
              <a:t>类型间</a:t>
            </a:r>
            <a:r>
              <a:rPr lang="zh-CN" altLang="en-US" dirty="0" smtClean="0">
                <a:sym typeface="黑体" panose="02010609060101010101" pitchFamily="2" charset="-122"/>
              </a:rPr>
              <a:t>转换</a:t>
            </a:r>
            <a:r>
              <a:rPr lang="en-US" altLang="zh-CN" dirty="0" smtClean="0">
                <a:sym typeface="黑体" panose="02010609060101010101" pitchFamily="2" charset="-122"/>
              </a:rPr>
              <a:t>-</a:t>
            </a:r>
            <a:r>
              <a:rPr lang="zh-CN" altLang="en-US" dirty="0" smtClean="0">
                <a:sym typeface="黑体" panose="02010609060101010101" pitchFamily="2" charset="-122"/>
              </a:rPr>
              <a:t>自动转换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转换运算符</a:t>
            </a:r>
            <a:r>
              <a:rPr lang="en-US" altLang="zh-CN" dirty="0" smtClean="0"/>
              <a:t>)</a:t>
            </a:r>
            <a:r>
              <a:rPr lang="zh-CN" altLang="en-US" dirty="0" smtClean="0"/>
              <a:t>例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46546" y="628696"/>
            <a:ext cx="6576292" cy="5940088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Fraction {</a:t>
            </a:r>
            <a:b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public</a:t>
            </a:r>
            <a:r>
              <a:rPr lang="zh-CN" alt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：</a:t>
            </a: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Fraction(</a:t>
            </a:r>
            <a:r>
              <a:rPr lang="en-US" altLang="zh-CN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 numerator, </a:t>
            </a:r>
            <a:r>
              <a:rPr lang="en-US" altLang="zh-CN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altLang="zh-CN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enominator</a:t>
            </a: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=1) </a:t>
            </a:r>
          </a:p>
          <a:p>
            <a:pPr lvl="0" indent="0"/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               :</a:t>
            </a:r>
            <a:r>
              <a:rPr lang="en-US" altLang="zh-CN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num</a:t>
            </a: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(numerator),den(denominator)   {   } </a:t>
            </a:r>
            <a:endParaRPr lang="en-US" altLang="zh-CN" sz="2000" b="1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indent="0"/>
            <a:endParaRPr lang="en-US" altLang="zh-CN" sz="20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indent="0"/>
            <a:r>
              <a:rPr lang="en-US" altLang="zh-CN" sz="20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        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operator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( )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 {  return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num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/den;  }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altLang="zh-CN" sz="20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             </a:t>
            </a:r>
            <a:r>
              <a:rPr lang="en-US" altLang="zh-CN" sz="2000" b="1" i="1" strike="dblStrike" dirty="0" smtClean="0">
                <a:solidFill>
                  <a:srgbClr val="CC00FF"/>
                </a:solidFill>
                <a:latin typeface="Arial Unicode MS" panose="020B0604020202020204" pitchFamily="34" charset="-122"/>
                <a:ea typeface="Calibri" panose="020F0502020204030204" pitchFamily="34" charset="0"/>
              </a:rPr>
              <a:t>explicit</a:t>
            </a:r>
            <a:r>
              <a:rPr lang="en-US" altLang="zh-CN" sz="2000" b="1" i="1" strike="dblStrike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Calibri" panose="020F0502020204030204" pitchFamily="34" charset="0"/>
              </a:rPr>
              <a:t> 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Calibri" panose="020F0502020204030204" pitchFamily="34" charset="0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operator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float( )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/>
            </a:r>
            <a:b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                { 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return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((float)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num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)/den;  }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            operator A( )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const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{ return A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num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);}</a:t>
            </a:r>
          </a:p>
          <a:p>
            <a:pPr lvl="0" indent="0"/>
            <a:endParaRPr lang="en-US" altLang="zh-CN" sz="2000" b="1" dirty="0" smtClean="0">
              <a:solidFill>
                <a:srgbClr val="0000FF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indent="0"/>
            <a:r>
              <a:rPr lang="en-US" altLang="zh-CN" sz="20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private</a:t>
            </a: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:    </a:t>
            </a:r>
            <a:r>
              <a:rPr lang="en-US" altLang="zh-CN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  </a:t>
            </a:r>
            <a:r>
              <a:rPr lang="en-US" altLang="zh-CN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num</a:t>
            </a: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;  </a:t>
            </a:r>
            <a:r>
              <a:rPr lang="en-US" altLang="zh-CN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 den;</a:t>
            </a:r>
            <a:b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altLang="zh-CN" sz="20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};</a:t>
            </a:r>
          </a:p>
          <a:p>
            <a:pPr lvl="0" indent="0"/>
            <a:endParaRPr lang="en-US" altLang="zh-CN" sz="20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indent="0"/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class B {</a:t>
            </a:r>
          </a:p>
          <a:p>
            <a:pPr lvl="0" indent="0"/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public:  </a:t>
            </a:r>
            <a:endParaRPr lang="en-US" altLang="zh-CN" sz="2000" b="1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indent="0"/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       void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UseInt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(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val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)         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                  { 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cout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&lt;&lt;“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=”&lt;&lt;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val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&lt;&lt;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endl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; }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 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void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UseFloat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( float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val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  <a:b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                  { 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cout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&lt;&lt;“float =”&lt;&lt;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val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&lt;&lt;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endl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;};              </a:t>
            </a: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/>
            </a:r>
            <a:b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  <a:ea typeface="Calibri" panose="020F0502020204030204" pitchFamily="34" charset="0"/>
              </a:rPr>
              <a:t>};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44541" y="2667668"/>
            <a:ext cx="4105563" cy="3785652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/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int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main( ) 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{   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0" indent="0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Fraction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fra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(3,2);    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B 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；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0" indent="0"/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0" indent="0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b.UserInt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(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fra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);  //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输出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1</a:t>
            </a:r>
            <a:b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</a:t>
            </a:r>
            <a:r>
              <a:rPr lang="en-US" altLang="zh-CN" sz="2000" b="1" dirty="0" err="1">
                <a:solidFill>
                  <a:srgbClr val="CC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b.UseFloat</a:t>
            </a:r>
            <a:r>
              <a:rPr lang="en-US" altLang="zh-CN" sz="2000" b="1" dirty="0">
                <a:solidFill>
                  <a:srgbClr val="CC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</a:t>
            </a:r>
            <a:r>
              <a:rPr lang="en-US" altLang="zh-CN" sz="2000" b="1" dirty="0" err="1">
                <a:solidFill>
                  <a:srgbClr val="CC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fra</a:t>
            </a:r>
            <a:r>
              <a:rPr lang="en-US" altLang="zh-CN" sz="2000" b="1" dirty="0">
                <a:solidFill>
                  <a:srgbClr val="CC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);   //</a:t>
            </a:r>
            <a:r>
              <a:rPr lang="zh-CN" altLang="en-US" sz="2000" b="1" dirty="0">
                <a:solidFill>
                  <a:srgbClr val="CC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输出</a:t>
            </a:r>
            <a:r>
              <a:rPr lang="en-US" altLang="zh-CN" sz="2000" b="1" dirty="0">
                <a:solidFill>
                  <a:srgbClr val="CC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b.UseFloat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((float)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fra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);//1.5</a:t>
            </a:r>
            <a:b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b.UseFloat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(float(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fra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));//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1.5 </a:t>
            </a:r>
            <a:endParaRPr lang="en-US" altLang="zh-CN" sz="20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0" indent="0"/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return 0; </a:t>
            </a:r>
          </a:p>
          <a:p>
            <a:pPr lvl="0" indent="0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7864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名字空间的引入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16388" y="706191"/>
            <a:ext cx="2902007" cy="2585323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 /*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2" charset="-122"/>
              </a:rPr>
              <a:t>zhang.h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 */</a:t>
            </a:r>
          </a:p>
          <a:p>
            <a:pPr lvl="0" inden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#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2" charset="-122"/>
              </a:rPr>
              <a:t>ifndef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 ZHANGH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#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2" charset="-122"/>
              </a:rPr>
              <a:t>definie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 ZHANGH</a:t>
            </a:r>
          </a:p>
          <a:p>
            <a:pPr lvl="0" indent="0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void f( );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class T {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void 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ZhangFunc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( );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};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#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2" charset="-122"/>
              </a:rPr>
              <a:t>endif</a:t>
            </a:r>
            <a:endParaRPr lang="en-US" altLang="zh-CN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76929" y="677424"/>
            <a:ext cx="2902007" cy="2862322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 /*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2" charset="-122"/>
              </a:rPr>
              <a:t>li.h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 */</a:t>
            </a:r>
          </a:p>
          <a:p>
            <a:pPr lvl="0" inden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#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2" charset="-122"/>
              </a:rPr>
              <a:t>ifndef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 LIH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#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2" charset="-122"/>
              </a:rPr>
              <a:t>definie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 LIH</a:t>
            </a:r>
          </a:p>
          <a:p>
            <a:pPr lvl="0" indent="0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void f( );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void q( );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class T {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void 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LiFunc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sym typeface="黑体" panose="02010609060101010101" pitchFamily="2" charset="-122"/>
              </a:rPr>
              <a:t>( );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};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#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2" charset="-122"/>
              </a:rPr>
              <a:t>endif</a:t>
            </a:r>
            <a:endParaRPr lang="en-US" altLang="zh-CN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6387" y="4220693"/>
            <a:ext cx="2902007" cy="2031325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2" charset="-122"/>
              </a:rPr>
              <a:t>/** 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zhang.cpp * / </a:t>
            </a:r>
          </a:p>
          <a:p>
            <a:pPr lvl="0" indent="0">
              <a:spcBef>
                <a:spcPct val="50000"/>
              </a:spcBef>
            </a:pP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void  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f( ) { }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2" charset="-122"/>
              </a:rPr>
              <a:t>void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g ( ) { }</a:t>
            </a:r>
          </a:p>
          <a:p>
            <a:pPr lvl="0" indent="0">
              <a:spcBef>
                <a:spcPct val="50000"/>
              </a:spcBef>
            </a:pP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void 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T::ZhangFunc( ) </a:t>
            </a: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{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76929" y="4228484"/>
            <a:ext cx="2902007" cy="2031325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2" charset="-122"/>
              </a:rPr>
              <a:t>/** 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li.cpp * / </a:t>
            </a:r>
          </a:p>
          <a:p>
            <a:pPr lvl="0" indent="0">
              <a:spcBef>
                <a:spcPct val="50000"/>
              </a:spcBef>
            </a:pP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void 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f( ) { }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void 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q( ) { }</a:t>
            </a:r>
          </a:p>
          <a:p>
            <a:pPr lvl="0" indent="0">
              <a:spcBef>
                <a:spcPct val="50000"/>
              </a:spcBef>
            </a:pP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void 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T::LiFunc( ) </a:t>
            </a: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{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 smtClean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2199503" y="3539746"/>
            <a:ext cx="1194486" cy="480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7830689" y="3643955"/>
            <a:ext cx="1194486" cy="480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自定义名字空间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16389" y="514121"/>
            <a:ext cx="3303892" cy="3277820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 /*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2" charset="-122"/>
              </a:rPr>
              <a:t>zhang.h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 */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#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2" charset="-122"/>
              </a:rPr>
              <a:t>ifndef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 ZHANGH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#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2" charset="-122"/>
              </a:rPr>
              <a:t>definie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 ZHANGH</a:t>
            </a:r>
          </a:p>
          <a:p>
            <a:pPr lvl="0" indent="0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namespace  Zhang {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void f( );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void g( );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class T {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void 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ZhangeFunc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( );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};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}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#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2" charset="-122"/>
              </a:rPr>
              <a:t>endif</a:t>
            </a:r>
            <a:endParaRPr lang="en-US" altLang="zh-CN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33751" y="642895"/>
            <a:ext cx="3089189" cy="3139321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 /*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2" charset="-122"/>
              </a:rPr>
              <a:t>li.h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 */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#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2" charset="-122"/>
              </a:rPr>
              <a:t>ifndef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 LIH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#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2" charset="-122"/>
              </a:rPr>
              <a:t>definie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 LIH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namespace Li {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void f( );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void q( );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class T {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void 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LiFunc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( );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};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}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#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2" charset="-122"/>
              </a:rPr>
              <a:t>endif</a:t>
            </a:r>
            <a:endParaRPr lang="en-US" altLang="zh-CN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6389" y="4068940"/>
            <a:ext cx="3303892" cy="244682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 /**  zhang.cpp * / </a:t>
            </a:r>
          </a:p>
          <a:p>
            <a:pPr lvl="0" inden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#include “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2" charset="-122"/>
              </a:rPr>
              <a:t>zhang.h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” </a:t>
            </a:r>
          </a:p>
          <a:p>
            <a:pPr lvl="0" indent="0"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void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Zhang::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f( ) { }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void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Zhang::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g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( )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{ }</a:t>
            </a:r>
          </a:p>
          <a:p>
            <a:pPr lvl="0" indent="0"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void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Zhang::T::</a:t>
            </a:r>
            <a:r>
              <a:rPr lang="en-US" altLang="zh-CN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ZhangFunc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( ) 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{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33751" y="4068940"/>
            <a:ext cx="3076317" cy="230832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 /**  li.cpp * / </a:t>
            </a:r>
          </a:p>
          <a:p>
            <a:pPr lvl="0" inden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 #include “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2" charset="-122"/>
              </a:rPr>
              <a:t>li.h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”</a:t>
            </a:r>
            <a:b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void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Li::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f( ) { }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void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Li::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q( )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{ }</a:t>
            </a:r>
          </a:p>
          <a:p>
            <a:pPr lvl="0" indent="0">
              <a:spcBef>
                <a:spcPct val="50000"/>
              </a:spcBef>
            </a:pP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void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Li::T::</a:t>
            </a:r>
            <a:r>
              <a:rPr lang="en-US" altLang="zh-CN" b="1" dirty="0" err="1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LiFunc</a:t>
            </a: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( )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{</a:t>
            </a:r>
            <a:b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34353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8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名字空间（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325773" y="855285"/>
            <a:ext cx="4028822" cy="2677656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std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名字空间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  <a:sym typeface="黑体" panose="02010609060101010101" pitchFamily="2" charset="-122"/>
            </a:endParaRPr>
          </a:p>
          <a:p>
            <a:pPr marL="342900" lvl="0" indent="-3429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当前名字空间</a:t>
            </a:r>
            <a:endParaRPr lang="en-US" altLang="zh-CN" sz="2400" b="1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342900" lvl="0" indent="-3429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全局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名字空间</a:t>
            </a:r>
          </a:p>
          <a:p>
            <a:pPr marL="342900" lvl="0" indent="-3429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2" charset="-122"/>
              </a:rPr>
              <a:t>自定义名字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空间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342900" lvl="0" indent="-3429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嵌套名字空间</a:t>
            </a:r>
            <a:endParaRPr lang="en-US" altLang="zh-CN" sz="2400" b="1" dirty="0" smtClean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342900" lvl="0" indent="-3429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名字空间的别名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342900" lvl="0" indent="-3429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2" charset="-122"/>
              </a:rPr>
              <a:t>匿名名字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空间</a:t>
            </a:r>
            <a:endParaRPr lang="zh-CN" altLang="zh-CN" sz="24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37188" y="641731"/>
            <a:ext cx="5066269" cy="5853910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>
              <a:lnSpc>
                <a:spcPct val="130000"/>
              </a:lnSpc>
            </a:pP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#include &lt;iostream&gt;</a:t>
            </a:r>
            <a:b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using namespace std;</a:t>
            </a:r>
            <a:b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 abc = 100;</a:t>
            </a:r>
          </a:p>
          <a:p>
            <a:pPr lvl="0" indent="0">
              <a:lnSpc>
                <a:spcPct val="130000"/>
              </a:lnSpc>
            </a:pP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void myFunc( ) {</a:t>
            </a:r>
          </a:p>
          <a:p>
            <a:pPr lvl="0" indent="0">
              <a:lnSpc>
                <a:spcPct val="130000"/>
              </a:lnSpc>
            </a:pP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400" b="1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cout</a:t>
            </a: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&lt;&lt;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</a:t>
            </a: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Show string!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黑体" panose="02010609060101010101" pitchFamily="2" charset="-122"/>
              </a:rPr>
              <a:t>"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&lt;&lt;endl;</a:t>
            </a:r>
            <a:b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pPr lvl="0" indent="0">
              <a:lnSpc>
                <a:spcPct val="130000"/>
              </a:lnSpc>
            </a:pP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 main( )  {</a:t>
            </a:r>
          </a:p>
          <a:p>
            <a:pPr lvl="0" indent="0">
              <a:lnSpc>
                <a:spcPct val="130000"/>
              </a:lnSpc>
            </a:pP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::myFunc( ); </a:t>
            </a:r>
            <a:r>
              <a:rPr lang="en-US" altLang="zh-CN" sz="2400" b="1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myFunc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 );</a:t>
            </a:r>
          </a:p>
          <a:p>
            <a:pPr lvl="0" indent="0">
              <a:lnSpc>
                <a:spcPct val="130000"/>
              </a:lnSpc>
            </a:pP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::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cout&lt;&lt;::abc&lt;&lt;</a:t>
            </a:r>
            <a:r>
              <a:rPr lang="en-US" altLang="zh-CN" sz="2400" b="1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abc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&lt;&lt;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endl;</a:t>
            </a:r>
          </a:p>
          <a:p>
            <a:pPr lvl="0" indent="0">
              <a:lnSpc>
                <a:spcPct val="130000"/>
              </a:lnSpc>
            </a:pP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return 0;</a:t>
            </a:r>
          </a:p>
          <a:p>
            <a:pPr lvl="0" indent="0">
              <a:lnSpc>
                <a:spcPct val="130000"/>
              </a:lnSpc>
            </a:pP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325773" y="3702655"/>
            <a:ext cx="4028822" cy="2677656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#include &lt;</a:t>
            </a:r>
            <a:r>
              <a:rPr lang="en-US" altLang="zh-CN" sz="2400" b="1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iostream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pPr lvl="0" indent="0">
              <a:spcBef>
                <a:spcPct val="50000"/>
              </a:spcBef>
            </a:pP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可近似看成：</a:t>
            </a:r>
            <a:endParaRPr lang="en-US" altLang="zh-CN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0" indent="0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namespace </a:t>
            </a:r>
            <a:r>
              <a:rPr lang="en-US" altLang="zh-CN" sz="2400" b="1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std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{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#include &lt;</a:t>
            </a:r>
            <a:r>
              <a:rPr lang="en-US" altLang="zh-CN" sz="2400" b="1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iostream.h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372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7_2018_2_oop模板">
  <a:themeElements>
    <a:clrScheme name="自定义 18">
      <a:dk1>
        <a:srgbClr val="103754"/>
      </a:dk1>
      <a:lt1>
        <a:sysClr val="window" lastClr="FFFFFF"/>
      </a:lt1>
      <a:dk2>
        <a:srgbClr val="174F78"/>
      </a:dk2>
      <a:lt2>
        <a:srgbClr val="E7E6E6"/>
      </a:lt2>
      <a:accent1>
        <a:srgbClr val="E61A4B"/>
      </a:accent1>
      <a:accent2>
        <a:srgbClr val="2DAEB7"/>
      </a:accent2>
      <a:accent3>
        <a:srgbClr val="F85360"/>
      </a:accent3>
      <a:accent4>
        <a:srgbClr val="36D3DE"/>
      </a:accent4>
      <a:accent5>
        <a:srgbClr val="174F78"/>
      </a:accent5>
      <a:accent6>
        <a:srgbClr val="F85360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85360"/>
          </a:solidFill>
          <a:prstDash val="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4B434F8B-D841-4719-A788-87DDFB7D58E5}" vid="{CF69729E-2C4A-4BA3-A951-AF7A5F0E62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2017_2018_2_oop模板</Template>
  <TotalTime>30</TotalTime>
  <Words>786</Words>
  <Application>Microsoft Office PowerPoint</Application>
  <PresentationFormat>宽屏</PresentationFormat>
  <Paragraphs>289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 Unicode MS</vt:lpstr>
      <vt:lpstr>黑体</vt:lpstr>
      <vt:lpstr>微软雅黑</vt:lpstr>
      <vt:lpstr>Arial</vt:lpstr>
      <vt:lpstr>Calibri</vt:lpstr>
      <vt:lpstr>Impact</vt:lpstr>
      <vt:lpstr>Wingdings</vt:lpstr>
      <vt:lpstr>2017_2018_2_oop模板</vt:lpstr>
      <vt:lpstr>PowerPoint 演示文稿</vt:lpstr>
      <vt:lpstr>转换函数、名字空间、友员、嵌套类、流</vt:lpstr>
      <vt:lpstr>类型间转换</vt:lpstr>
      <vt:lpstr>类型间转换-转换构造函数</vt:lpstr>
      <vt:lpstr>类型间转换-自动转换函数(转换运算符)</vt:lpstr>
      <vt:lpstr>类型间转换-自动转换函数(转换运算符)例</vt:lpstr>
      <vt:lpstr>名字空间的引入</vt:lpstr>
      <vt:lpstr>自定义名字空间</vt:lpstr>
      <vt:lpstr>名字空间（1）</vt:lpstr>
      <vt:lpstr>名字空间（2）</vt:lpstr>
      <vt:lpstr>匿名名字空间</vt:lpstr>
      <vt:lpstr>名字汇入(using)</vt:lpstr>
      <vt:lpstr>嵌套类的定义和实例化</vt:lpstr>
      <vt:lpstr>嵌套类的使用</vt:lpstr>
      <vt:lpstr>友元的引入</vt:lpstr>
      <vt:lpstr>声明友元函数</vt:lpstr>
      <vt:lpstr>友元函数和友元类</vt:lpstr>
      <vt:lpstr>友元（例）</vt:lpstr>
      <vt:lpstr>友元的说明</vt:lpstr>
      <vt:lpstr>流和cout、cin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ChenWei</dc:creator>
  <cp:lastModifiedBy>ChenWei</cp:lastModifiedBy>
  <cp:revision>8</cp:revision>
  <dcterms:created xsi:type="dcterms:W3CDTF">2018-04-16T04:47:33Z</dcterms:created>
  <dcterms:modified xsi:type="dcterms:W3CDTF">2018-04-19T04:39:00Z</dcterms:modified>
</cp:coreProperties>
</file>