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63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84" r:id="rId23"/>
    <p:sldId id="285" r:id="rId24"/>
    <p:sldId id="286" r:id="rId25"/>
    <p:sldId id="287" r:id="rId26"/>
    <p:sldId id="289" r:id="rId27"/>
    <p:sldId id="290" r:id="rId28"/>
    <p:sldId id="291" r:id="rId29"/>
    <p:sldId id="293" r:id="rId30"/>
    <p:sldId id="29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DD240-316B-40F6-BBAD-32F0821C98A2}" type="datetimeFigureOut">
              <a:rPr lang="zh-CN" altLang="en-US" smtClean="0"/>
              <a:t>2018-04-22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833B7-54CD-46B5-A585-0F70DB846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29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3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572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56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034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472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74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09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72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60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788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9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33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28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72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45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396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802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87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3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79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233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29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222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778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0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0173"/>
            <a:ext cx="12192000" cy="1584960"/>
            <a:chOff x="0" y="853440"/>
            <a:chExt cx="12192000" cy="1584960"/>
          </a:xfrm>
          <a:solidFill>
            <a:srgbClr val="2DAEB7"/>
          </a:solidFill>
        </p:grpSpPr>
        <p:sp>
          <p:nvSpPr>
            <p:cNvPr id="4" name="矩形 3"/>
            <p:cNvSpPr/>
            <p:nvPr/>
          </p:nvSpPr>
          <p:spPr>
            <a:xfrm>
              <a:off x="0" y="944880"/>
              <a:ext cx="12192000" cy="1402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85360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0" y="85344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243840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00" y="2585186"/>
            <a:ext cx="5845246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9" y="2916642"/>
            <a:ext cx="5029769" cy="32158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869678"/>
            <a:ext cx="12192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5400" b="1" dirty="0">
                <a:solidFill>
                  <a:schemeClr val="bg1"/>
                </a:solidFill>
              </a:rPr>
              <a:t>面向对象程序设计</a:t>
            </a:r>
          </a:p>
          <a:p>
            <a:pPr marL="0" lvl="1" algn="ctr"/>
            <a:r>
              <a:rPr lang="en-US" altLang="zh-CN" b="1" dirty="0">
                <a:solidFill>
                  <a:schemeClr val="bg1"/>
                </a:solidFill>
              </a:rPr>
              <a:t>Object Oriented Programming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49" y="2792425"/>
            <a:ext cx="1222467" cy="12224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38" y="3331813"/>
            <a:ext cx="893171" cy="8931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25944" y="6471261"/>
            <a:ext cx="4095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174F78"/>
                </a:solidFill>
              </a:rPr>
              <a:t>计算机科学与技术学院     陈伟     </a:t>
            </a:r>
            <a:r>
              <a:rPr lang="en-US" altLang="zh-CN" sz="1400" dirty="0" smtClean="0">
                <a:solidFill>
                  <a:srgbClr val="174F78"/>
                </a:solidFill>
              </a:rPr>
              <a:t>2017-2018-2</a:t>
            </a:r>
            <a:endParaRPr lang="zh-CN" altLang="en-US" sz="1400" dirty="0">
              <a:solidFill>
                <a:srgbClr val="174F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6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32016"/>
            <a:ext cx="7022307" cy="35333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0919" y="108579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8578" y="108579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9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每章题目和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77423" y="82296"/>
            <a:ext cx="9756973" cy="1710355"/>
            <a:chOff x="1211325" y="389755"/>
            <a:chExt cx="9769351" cy="2094753"/>
          </a:xfrm>
          <a:solidFill>
            <a:srgbClr val="2DAEB7"/>
          </a:solidFill>
        </p:grpSpPr>
        <p:sp>
          <p:nvSpPr>
            <p:cNvPr id="4" name="五边形 3"/>
            <p:cNvSpPr/>
            <p:nvPr/>
          </p:nvSpPr>
          <p:spPr bwMode="auto">
            <a:xfrm>
              <a:off x="2904339" y="1527593"/>
              <a:ext cx="8076337" cy="469096"/>
            </a:xfrm>
            <a:prstGeom prst="homePlate">
              <a:avLst>
                <a:gd name="adj" fmla="val 34062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任意多边形 4"/>
            <p:cNvSpPr/>
            <p:nvPr/>
          </p:nvSpPr>
          <p:spPr bwMode="auto">
            <a:xfrm flipV="1">
              <a:off x="1211325" y="389755"/>
              <a:ext cx="1606929" cy="1606934"/>
            </a:xfrm>
            <a:custGeom>
              <a:avLst/>
              <a:gdLst>
                <a:gd name="connsiteX0" fmla="*/ 1008112 w 2016224"/>
                <a:gd name="connsiteY0" fmla="*/ 0 h 2016224"/>
                <a:gd name="connsiteX1" fmla="*/ 2016224 w 2016224"/>
                <a:gd name="connsiteY1" fmla="*/ 0 h 2016224"/>
                <a:gd name="connsiteX2" fmla="*/ 2016224 w 2016224"/>
                <a:gd name="connsiteY2" fmla="*/ 1008112 h 2016224"/>
                <a:gd name="connsiteX3" fmla="*/ 1008112 w 2016224"/>
                <a:gd name="connsiteY3" fmla="*/ 2016224 h 2016224"/>
                <a:gd name="connsiteX4" fmla="*/ 0 w 2016224"/>
                <a:gd name="connsiteY4" fmla="*/ 1008112 h 2016224"/>
                <a:gd name="connsiteX5" fmla="*/ 1008112 w 2016224"/>
                <a:gd name="connsiteY5" fmla="*/ 0 h 2016224"/>
                <a:gd name="connsiteX6" fmla="*/ 1008112 w 2016224"/>
                <a:gd name="connsiteY6" fmla="*/ 598566 h 2016224"/>
                <a:gd name="connsiteX7" fmla="*/ 598566 w 2016224"/>
                <a:gd name="connsiteY7" fmla="*/ 1008112 h 2016224"/>
                <a:gd name="connsiteX8" fmla="*/ 598565 w 2016224"/>
                <a:gd name="connsiteY8" fmla="*/ 1008112 h 2016224"/>
                <a:gd name="connsiteX9" fmla="*/ 1008111 w 2016224"/>
                <a:gd name="connsiteY9" fmla="*/ 1417658 h 2016224"/>
                <a:gd name="connsiteX10" fmla="*/ 1417657 w 2016224"/>
                <a:gd name="connsiteY10" fmla="*/ 1008112 h 2016224"/>
                <a:gd name="connsiteX11" fmla="*/ 1417657 w 2016224"/>
                <a:gd name="connsiteY11" fmla="*/ 598566 h 2016224"/>
                <a:gd name="connsiteX12" fmla="*/ 1008112 w 2016224"/>
                <a:gd name="connsiteY12" fmla="*/ 598566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6224" h="2016224">
                  <a:moveTo>
                    <a:pt x="1008112" y="0"/>
                  </a:moveTo>
                  <a:lnTo>
                    <a:pt x="2016224" y="0"/>
                  </a:lnTo>
                  <a:lnTo>
                    <a:pt x="2016224" y="1008112"/>
                  </a:lnTo>
                  <a:cubicBezTo>
                    <a:pt x="2016224" y="1564877"/>
                    <a:pt x="1564877" y="2016224"/>
                    <a:pt x="1008112" y="2016224"/>
                  </a:cubicBezTo>
                  <a:cubicBezTo>
                    <a:pt x="451347" y="2016224"/>
                    <a:pt x="0" y="1564877"/>
                    <a:pt x="0" y="1008112"/>
                  </a:cubicBezTo>
                  <a:cubicBezTo>
                    <a:pt x="0" y="451347"/>
                    <a:pt x="451347" y="0"/>
                    <a:pt x="1008112" y="0"/>
                  </a:cubicBezTo>
                  <a:close/>
                  <a:moveTo>
                    <a:pt x="1008112" y="598566"/>
                  </a:moveTo>
                  <a:cubicBezTo>
                    <a:pt x="781926" y="598566"/>
                    <a:pt x="598566" y="781926"/>
                    <a:pt x="598566" y="1008112"/>
                  </a:cubicBezTo>
                  <a:lnTo>
                    <a:pt x="598565" y="1008112"/>
                  </a:lnTo>
                  <a:cubicBezTo>
                    <a:pt x="598565" y="1234298"/>
                    <a:pt x="781925" y="1417658"/>
                    <a:pt x="1008111" y="1417658"/>
                  </a:cubicBezTo>
                  <a:cubicBezTo>
                    <a:pt x="1234297" y="1417658"/>
                    <a:pt x="1417657" y="1234298"/>
                    <a:pt x="1417657" y="1008112"/>
                  </a:cubicBezTo>
                  <a:lnTo>
                    <a:pt x="1417657" y="598566"/>
                  </a:lnTo>
                  <a:lnTo>
                    <a:pt x="1008112" y="598566"/>
                  </a:lnTo>
                  <a:close/>
                </a:path>
              </a:pathLst>
            </a:cu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五边形 5"/>
            <p:cNvSpPr/>
            <p:nvPr/>
          </p:nvSpPr>
          <p:spPr bwMode="auto">
            <a:xfrm rot="5400000">
              <a:off x="2206195" y="1872449"/>
              <a:ext cx="746076" cy="478042"/>
            </a:xfrm>
            <a:prstGeom prst="homePlat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5133" y="738322"/>
            <a:ext cx="4381887" cy="8138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85" y="2705390"/>
            <a:ext cx="3380801" cy="351894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539" y="3241843"/>
            <a:ext cx="2366275" cy="23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1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517432" y="959587"/>
            <a:ext cx="45719" cy="5229546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82725" y="1828432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编程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泛型和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82725" y="1078042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课程内容及目的</a:t>
              </a:r>
              <a:endParaRPr lang="zh-CN" altLang="en-US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661D584-2B36-4135-848C-E7FD28CD82C5}"/>
              </a:ext>
            </a:extLst>
          </p:cNvPr>
          <p:cNvGrpSpPr/>
          <p:nvPr/>
        </p:nvGrpSpPr>
        <p:grpSpPr>
          <a:xfrm>
            <a:off x="2182725" y="2599615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:a16="http://schemas.microsoft.com/office/drawing/2014/main" xmlns="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xmlns="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语言和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3356525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语言发展历史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CAFD4-0A3E-4803-848C-50C356889851}"/>
              </a:ext>
            </a:extLst>
          </p:cNvPr>
          <p:cNvGrpSpPr/>
          <p:nvPr/>
        </p:nvGrpSpPr>
        <p:grpSpPr>
          <a:xfrm>
            <a:off x="2182725" y="4121188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xmlns="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:a16="http://schemas.microsoft.com/office/drawing/2014/main" xmlns="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集成开发环境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4841687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参考资料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:a16="http://schemas.microsoft.com/office/drawing/2014/main" xmlns="" id="{E4212DD5-01A9-464B-84B9-7B5F2A071F5C}"/>
              </a:ext>
            </a:extLst>
          </p:cNvPr>
          <p:cNvSpPr/>
          <p:nvPr/>
        </p:nvSpPr>
        <p:spPr>
          <a:xfrm>
            <a:off x="2182724" y="5598597"/>
            <a:ext cx="707825" cy="707826"/>
          </a:xfrm>
          <a:prstGeom prst="diamond">
            <a:avLst/>
          </a:prstGeom>
          <a:solidFill>
            <a:srgbClr val="F8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200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xmlns="" id="{A3A7206D-D959-4668-8130-A769920352B9}"/>
              </a:ext>
            </a:extLst>
          </p:cNvPr>
          <p:cNvSpPr txBox="1"/>
          <p:nvPr/>
        </p:nvSpPr>
        <p:spPr>
          <a:xfrm>
            <a:off x="2754546" y="5844227"/>
            <a:ext cx="1145657" cy="27533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C++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集成开发环境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60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6D7D2B9B-7047-4584-A1FC-5FF4787AF1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21" y="4345968"/>
            <a:ext cx="1859119" cy="1935087"/>
          </a:xfrm>
          <a:prstGeom prst="rect">
            <a:avLst/>
          </a:prstGeom>
        </p:spPr>
      </p:pic>
      <p:sp>
        <p:nvSpPr>
          <p:cNvPr id="3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3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93725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79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84955BC-D1A7-46F9-BC74-D432D7F865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0" y="5200895"/>
            <a:ext cx="979719" cy="979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2E4E903-D91B-4775-AB8B-19FDCC2B9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4" y="5616287"/>
            <a:ext cx="715812" cy="715812"/>
          </a:xfrm>
          <a:prstGeom prst="rect">
            <a:avLst/>
          </a:prstGeom>
        </p:spPr>
      </p:pic>
      <p:sp>
        <p:nvSpPr>
          <p:cNvPr id="11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64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内容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F85360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44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代码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174F78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13808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47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99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1070" y="447440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本章结束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562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ADDB3756-3506-41A5-9783-35C557317CE8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-1219" y="82687"/>
            <a:chExt cx="12192001" cy="6858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76C0EC14-CB36-464E-A15B-3539EB001906}"/>
                </a:ext>
              </a:extLst>
            </p:cNvPr>
            <p:cNvSpPr/>
            <p:nvPr/>
          </p:nvSpPr>
          <p:spPr>
            <a:xfrm>
              <a:off x="0" y="82687"/>
              <a:ext cx="12190781" cy="6858000"/>
            </a:xfrm>
            <a:prstGeom prst="rect">
              <a:avLst/>
            </a:prstGeom>
            <a:solidFill>
              <a:srgbClr val="14B0C0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7B7F928A-E42E-4166-92EC-B277C50FDAEE}"/>
                </a:ext>
              </a:extLst>
            </p:cNvPr>
            <p:cNvSpPr/>
            <p:nvPr/>
          </p:nvSpPr>
          <p:spPr>
            <a:xfrm>
              <a:off x="-1219" y="498611"/>
              <a:ext cx="12192001" cy="62896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7B2EB8DC-B7E1-408C-879A-558BDD23F5B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" y="-1"/>
            <a:ext cx="685315" cy="4159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48574" y="6662296"/>
            <a:ext cx="13377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bg2"/>
                </a:solidFill>
              </a:rPr>
              <a:t>第 </a:t>
            </a:r>
            <a:fld id="{22679C40-B174-4387-B61D-ED5522942AC7}" type="slidenum">
              <a:rPr lang="zh-CN" altLang="en-US" sz="1050" smtClean="0">
                <a:solidFill>
                  <a:schemeClr val="bg2"/>
                </a:solidFill>
              </a:rPr>
              <a:pPr algn="ctr"/>
              <a:t>‹#›</a:t>
            </a:fld>
            <a:r>
              <a:rPr lang="zh-CN" altLang="en-US" sz="1050" dirty="0" smtClean="0">
                <a:solidFill>
                  <a:schemeClr val="bg2"/>
                </a:solidFill>
              </a:rPr>
              <a:t> 页</a:t>
            </a:r>
            <a:endParaRPr lang="zh-CN" altLang="en-US" sz="1050" dirty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3959" y="6662296"/>
            <a:ext cx="1681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吉林大学     </a:t>
            </a:r>
            <a:r>
              <a:rPr lang="en-US" altLang="zh-CN" sz="1050" dirty="0" smtClean="0">
                <a:solidFill>
                  <a:schemeClr val="bg2"/>
                </a:solidFill>
                <a:latin typeface="+mn-ea"/>
                <a:ea typeface="+mn-ea"/>
              </a:rPr>
              <a:t>2017</a:t>
            </a:r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级</a:t>
            </a:r>
            <a:endParaRPr lang="zh-CN" altLang="en-US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113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02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 dirty="0"/>
              <a:t>类</a:t>
            </a:r>
            <a:r>
              <a:rPr lang="zh-CN" altLang="en-US" dirty="0" smtClean="0"/>
              <a:t>间关系的代码形式（</a:t>
            </a:r>
            <a:r>
              <a:rPr lang="zh-CN" altLang="en-US" dirty="0"/>
              <a:t>水平方向）</a:t>
            </a:r>
          </a:p>
        </p:txBody>
      </p:sp>
      <p:sp>
        <p:nvSpPr>
          <p:cNvPr id="31746" name="文本框 2"/>
          <p:cNvSpPr txBox="1"/>
          <p:nvPr/>
        </p:nvSpPr>
        <p:spPr>
          <a:xfrm>
            <a:off x="2206624" y="924674"/>
            <a:ext cx="6189663" cy="574311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90000"/>
              </a:lnSpc>
              <a:buFont typeface="宋体" panose="02010600030101010101" pitchFamily="2" charset="-122"/>
              <a:buAutoNum type="arabicPeriod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数据成员形式：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B {  A *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mpA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};</a:t>
            </a:r>
          </a:p>
          <a:p>
            <a:pPr marL="342900" indent="-342900">
              <a:lnSpc>
                <a:spcPct val="90000"/>
              </a:lnSpc>
              <a:buFont typeface="宋体" panose="02010600030101010101" pitchFamily="2" charset="-122"/>
              <a:buAutoNum type="arabicPeriod"/>
            </a:pP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ct val="90000"/>
              </a:lnSpc>
              <a:buFont typeface="宋体" panose="02010600030101010101" pitchFamily="2" charset="-122"/>
              <a:buAutoNum type="arabicPeriod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函数参数：         </a:t>
            </a:r>
            <a:b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B {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void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Func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 A * pa);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};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ct val="90000"/>
              </a:lnSpc>
              <a:buFont typeface="宋体" panose="02010600030101010101" pitchFamily="2" charset="-122"/>
              <a:buAutoNum type="arabicPeriod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函数返回值：</a:t>
            </a:r>
            <a:b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B {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A* Func01(  );                 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};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ct val="90000"/>
              </a:lnSpc>
              <a:buFont typeface="宋体" panose="02010600030101010101" pitchFamily="2" charset="-122"/>
              <a:buAutoNum type="arabicPeriod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函数实现：</a:t>
            </a:r>
            <a:b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B::Func02(int n ) {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A * pa = new A;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val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=pa-&gt;g( ) +n;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delete pa;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return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val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            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}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8774113" y="2212975"/>
            <a:ext cx="646113" cy="3976688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" name="右大括号 6"/>
          <p:cNvSpPr/>
          <p:nvPr/>
        </p:nvSpPr>
        <p:spPr>
          <a:xfrm>
            <a:off x="8774113" y="957262"/>
            <a:ext cx="646113" cy="617538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1749" name="Text Box 7"/>
          <p:cNvSpPr txBox="1"/>
          <p:nvPr/>
        </p:nvSpPr>
        <p:spPr>
          <a:xfrm>
            <a:off x="9798052" y="1209675"/>
            <a:ext cx="208915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关联</a:t>
            </a:r>
          </a:p>
        </p:txBody>
      </p:sp>
      <p:sp>
        <p:nvSpPr>
          <p:cNvPr id="31750" name="Text Box 7"/>
          <p:cNvSpPr txBox="1"/>
          <p:nvPr/>
        </p:nvSpPr>
        <p:spPr>
          <a:xfrm>
            <a:off x="10039350" y="4027488"/>
            <a:ext cx="171132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依赖</a:t>
            </a:r>
          </a:p>
        </p:txBody>
      </p:sp>
    </p:spTree>
    <p:extLst>
      <p:ext uri="{BB962C8B-B14F-4D97-AF65-F5344CB8AC3E}">
        <p14:creationId xmlns:p14="http://schemas.microsoft.com/office/powerpoint/2010/main" val="3225835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关系</a:t>
            </a:r>
            <a:r>
              <a:rPr lang="en-US" altLang="zh-CN" dirty="0" smtClean="0"/>
              <a:t>-</a:t>
            </a:r>
            <a:r>
              <a:rPr lang="zh-CN" altLang="en-US" dirty="0" smtClean="0"/>
              <a:t>一般关联</a:t>
            </a:r>
            <a:endParaRPr lang="zh-CN" alt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000377" y="852079"/>
            <a:ext cx="7412372" cy="4932363"/>
          </a:xfrm>
          <a:ln>
            <a:solidFill>
              <a:schemeClr val="accent1"/>
            </a:solidFill>
          </a:ln>
        </p:spPr>
        <p:txBody>
          <a:bodyPr wrap="square"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noProof="1" smtClean="0"/>
              <a:t>可单</a:t>
            </a:r>
            <a:r>
              <a:rPr lang="zh-CN" altLang="en-US" sz="2400" strike="noStrike" noProof="1" smtClean="0"/>
              <a:t>向、可双向</a:t>
            </a:r>
            <a:endParaRPr lang="zh-CN" altLang="en-US" sz="2400" strike="noStrike" noProof="1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noProof="1" smtClean="0"/>
              <a:t>含义：在</a:t>
            </a:r>
            <a:r>
              <a:rPr lang="en-US" altLang="zh-CN" sz="2400" noProof="1" smtClean="0"/>
              <a:t>B</a:t>
            </a:r>
            <a:r>
              <a:rPr lang="zh-CN" altLang="en-US" sz="2400" noProof="1" smtClean="0"/>
              <a:t>类对象的生存期，“</a:t>
            </a:r>
            <a:r>
              <a:rPr lang="zh-CN" altLang="en-US" sz="2400" noProof="1"/>
              <a:t>一直知道</a:t>
            </a:r>
            <a:r>
              <a:rPr lang="zh-CN" altLang="en-US" sz="2400" noProof="1" smtClean="0"/>
              <a:t>” </a:t>
            </a:r>
            <a:r>
              <a:rPr lang="en-US" altLang="zh-CN" sz="2400" noProof="1" smtClean="0"/>
              <a:t>A</a:t>
            </a:r>
            <a:r>
              <a:rPr lang="zh-CN" altLang="en-US" sz="2400" noProof="1" smtClean="0"/>
              <a:t>类对象。</a:t>
            </a:r>
            <a:endParaRPr lang="en-US" altLang="zh-CN" sz="2400" noProof="1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400" noProof="1" smtClean="0"/>
          </a:p>
          <a:p>
            <a:pPr marL="0" indent="0">
              <a:buNone/>
            </a:pPr>
            <a:endParaRPr lang="en-US" altLang="zh-CN" sz="2400" noProof="1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noProof="1" smtClean="0">
                <a:solidFill>
                  <a:srgbClr val="0000FF"/>
                </a:solidFill>
              </a:rPr>
              <a:t>一般关联：</a:t>
            </a:r>
            <a:r>
              <a:rPr lang="zh-CN" altLang="en-US" sz="2400" strike="noStrike" noProof="1" smtClean="0">
                <a:solidFill>
                  <a:srgbClr val="0000FF"/>
                </a:solidFill>
              </a:rPr>
              <a:t>强调</a:t>
            </a:r>
            <a:r>
              <a:rPr lang="zh-CN" altLang="en-US" sz="2400" strike="noStrike" noProof="1">
                <a:solidFill>
                  <a:srgbClr val="0000FF"/>
                </a:solidFill>
              </a:rPr>
              <a:t>非偶然性的“知道”</a:t>
            </a:r>
            <a:r>
              <a:rPr lang="zh-CN" altLang="en-US" sz="2400" strike="noStrike" noProof="1" smtClean="0"/>
              <a:t>。</a:t>
            </a:r>
            <a:endParaRPr lang="en-US" altLang="zh-CN" sz="2400" strike="noStrike" noProof="1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noProof="1" smtClean="0"/>
              <a:t>一般关联</a:t>
            </a:r>
            <a:endParaRPr lang="en-US" altLang="zh-CN" sz="2400" noProof="1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noProof="1" smtClean="0"/>
              <a:t>自关联</a:t>
            </a:r>
            <a:endParaRPr lang="en-US" altLang="zh-CN" sz="2400" noProof="1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noProof="1" smtClean="0"/>
              <a:t>关联类</a:t>
            </a:r>
            <a:endParaRPr lang="en-US" altLang="zh-CN" sz="2400" noProof="1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strike="noStrike" noProof="1" smtClean="0"/>
              <a:t>聚集关联：</a:t>
            </a:r>
            <a:r>
              <a:rPr lang="zh-CN" altLang="en-US" sz="2400" strike="noStrike" noProof="1"/>
              <a:t>强调整体</a:t>
            </a:r>
            <a:r>
              <a:rPr lang="en-US" altLang="zh-CN" sz="2400" strike="noStrike" noProof="1"/>
              <a:t>-</a:t>
            </a:r>
            <a:r>
              <a:rPr lang="zh-CN" altLang="en-US" sz="2400" strike="noStrike" noProof="1"/>
              <a:t>部分关系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strike="noStrike" noProof="1"/>
              <a:t>聚合：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strike="noStrike" noProof="1"/>
              <a:t>组合：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2989" y="852079"/>
            <a:ext cx="333782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noProof="1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代码形式：</a:t>
            </a:r>
            <a:endParaRPr lang="en-US" altLang="zh-CN" sz="2400" noProof="1" smtClean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en-US" altLang="zh-CN" sz="2400" noProof="1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400" noProof="1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class </a:t>
            </a:r>
            <a:r>
              <a:rPr lang="en-US" altLang="zh-CN" sz="2400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B {  </a:t>
            </a:r>
          </a:p>
          <a:p>
            <a:r>
              <a:rPr lang="en-US" altLang="zh-CN" sz="2400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public:  ....</a:t>
            </a:r>
          </a:p>
          <a:p>
            <a:r>
              <a:rPr lang="en-US" altLang="zh-CN" sz="2400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public/protected/private:</a:t>
            </a:r>
          </a:p>
          <a:p>
            <a:r>
              <a:rPr lang="en-US" altLang="zh-CN" sz="2400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</a:t>
            </a:r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A </a:t>
            </a:r>
            <a:r>
              <a:rPr lang="en-US" altLang="zh-CN" sz="24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*  mpA</a:t>
            </a:r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;  </a:t>
            </a:r>
          </a:p>
          <a:p>
            <a:r>
              <a:rPr lang="en-US" altLang="zh-CN" sz="2400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65857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 dirty="0" smtClean="0"/>
              <a:t>一般关联</a:t>
            </a:r>
            <a:endParaRPr lang="zh-CN" alt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770407" y="2979392"/>
            <a:ext cx="6443933" cy="2425959"/>
          </a:xfrm>
          <a:ln>
            <a:solidFill>
              <a:schemeClr val="accent1"/>
            </a:solidFill>
          </a:ln>
        </p:spPr>
        <p:txBody>
          <a:bodyPr wrap="square">
            <a:normAutofit lnSpcReduction="10000"/>
          </a:bodyPr>
          <a:lstStyle/>
          <a:p>
            <a:pPr marL="0" indent="0">
              <a:buNone/>
            </a:pPr>
            <a:endParaRPr lang="en-US" altLang="zh-CN" sz="2400" noProof="1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noProof="1" smtClean="0">
                <a:solidFill>
                  <a:srgbClr val="0000FF"/>
                </a:solidFill>
              </a:rPr>
              <a:t>一般关联：</a:t>
            </a:r>
            <a:r>
              <a:rPr lang="zh-CN" altLang="en-US" sz="2400" strike="noStrike" noProof="1" smtClean="0">
                <a:solidFill>
                  <a:srgbClr val="0000FF"/>
                </a:solidFill>
              </a:rPr>
              <a:t>强调</a:t>
            </a:r>
            <a:r>
              <a:rPr lang="zh-CN" altLang="en-US" sz="2400" strike="noStrike" noProof="1">
                <a:solidFill>
                  <a:srgbClr val="0000FF"/>
                </a:solidFill>
              </a:rPr>
              <a:t>非偶然性的“知道”</a:t>
            </a:r>
            <a:r>
              <a:rPr lang="zh-CN" altLang="en-US" sz="2400" strike="noStrike" noProof="1" smtClean="0"/>
              <a:t>。</a:t>
            </a:r>
            <a:endParaRPr lang="en-US" altLang="zh-CN" sz="2400" strike="noStrike" noProof="1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noProof="1" smtClean="0"/>
              <a:t>可单向，可双向</a:t>
            </a:r>
            <a:endParaRPr lang="en-US" altLang="zh-CN" sz="2400" noProof="1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noProof="1" smtClean="0"/>
              <a:t>可一对一，</a:t>
            </a:r>
            <a:endParaRPr lang="en-US" altLang="zh-CN" sz="2400" noProof="1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noProof="1" smtClean="0"/>
              <a:t>可一对多，多对一</a:t>
            </a:r>
            <a:endParaRPr lang="en-US" altLang="zh-CN" sz="2400" noProof="1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noProof="1" smtClean="0"/>
              <a:t>可多对多</a:t>
            </a:r>
            <a:endParaRPr lang="en-US" altLang="zh-CN" sz="2400" noProof="1"/>
          </a:p>
        </p:txBody>
      </p:sp>
      <p:sp>
        <p:nvSpPr>
          <p:cNvPr id="4" name="文本框 3"/>
          <p:cNvSpPr txBox="1"/>
          <p:nvPr/>
        </p:nvSpPr>
        <p:spPr>
          <a:xfrm>
            <a:off x="311528" y="1359100"/>
            <a:ext cx="4006868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noProof="1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class </a:t>
            </a:r>
            <a:r>
              <a:rPr lang="en-US" altLang="zh-CN" sz="24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University;</a:t>
            </a:r>
          </a:p>
          <a:p>
            <a:r>
              <a:rPr lang="en-US" altLang="zh-CN" sz="2400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</a:t>
            </a:r>
            <a:r>
              <a:rPr lang="en-US" altLang="zh-CN" sz="2400" noProof="1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lass</a:t>
            </a:r>
            <a:r>
              <a:rPr lang="en-US" altLang="zh-CN" sz="24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Course</a:t>
            </a:r>
            <a:r>
              <a:rPr lang="en-US" altLang="zh-CN" sz="24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;</a:t>
            </a:r>
          </a:p>
          <a:p>
            <a:endParaRPr lang="en-US" altLang="zh-CN" sz="2400" noProof="1" smtClean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400" noProof="1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class Student </a:t>
            </a:r>
            <a:r>
              <a:rPr lang="en-US" altLang="zh-CN" sz="2400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{  </a:t>
            </a:r>
          </a:p>
          <a:p>
            <a:r>
              <a:rPr lang="en-US" altLang="zh-CN" sz="2400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public:  </a:t>
            </a:r>
            <a:r>
              <a:rPr lang="en-US" altLang="zh-CN" sz="2400" noProof="1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/>
            </a:r>
            <a:br>
              <a:rPr lang="en-US" altLang="zh-CN" sz="2400" noProof="1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altLang="zh-CN" sz="2400" noProof="1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....</a:t>
            </a:r>
            <a:endParaRPr lang="en-US" altLang="zh-CN" sz="2400" noProof="1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400" noProof="1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private</a:t>
            </a:r>
            <a:r>
              <a:rPr lang="en-US" altLang="zh-CN" sz="2400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:</a:t>
            </a:r>
          </a:p>
          <a:p>
            <a:r>
              <a:rPr lang="en-US" altLang="zh-CN" sz="2400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</a:t>
            </a:r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</a:t>
            </a:r>
            <a:r>
              <a:rPr lang="en-US" altLang="zh-CN" sz="24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University  *  univ;</a:t>
            </a:r>
            <a:br>
              <a:rPr lang="en-US" altLang="zh-CN" sz="24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altLang="zh-CN" sz="24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Course        </a:t>
            </a:r>
            <a:r>
              <a:rPr lang="zh-CN" altLang="en-US" sz="24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*  </a:t>
            </a:r>
            <a:r>
              <a:rPr lang="en-US" altLang="zh-CN" sz="24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courses[30];   </a:t>
            </a:r>
            <a:br>
              <a:rPr lang="en-US" altLang="zh-CN" sz="24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altLang="zh-CN" sz="24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</a:t>
            </a:r>
            <a:endParaRPr lang="en-US" altLang="zh-CN" sz="2400" noProof="1"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400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};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902" y="958350"/>
            <a:ext cx="7197357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80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 dirty="0"/>
              <a:t>自关联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770407" y="3959524"/>
            <a:ext cx="6443933" cy="1313021"/>
          </a:xfrm>
          <a:ln>
            <a:solidFill>
              <a:schemeClr val="accent1"/>
            </a:solidFill>
          </a:ln>
        </p:spPr>
        <p:txBody>
          <a:bodyPr wrap="square">
            <a:normAutofit/>
          </a:bodyPr>
          <a:lstStyle/>
          <a:p>
            <a:pPr marL="0" indent="0">
              <a:buNone/>
            </a:pPr>
            <a:endParaRPr lang="en-US" altLang="zh-CN" sz="2400" noProof="1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noProof="1" smtClean="0">
                <a:solidFill>
                  <a:srgbClr val="0000FF"/>
                </a:solidFill>
              </a:rPr>
              <a:t>自关联：关联本类对象</a:t>
            </a:r>
            <a:endParaRPr lang="en-US" altLang="zh-CN" sz="2400" strike="noStrike" noProof="1" smtClean="0">
              <a:solidFill>
                <a:srgbClr val="0000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1528" y="1117561"/>
            <a:ext cx="400686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2400" noProof="1" smtClean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400" noProof="1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class Student </a:t>
            </a:r>
            <a:r>
              <a:rPr lang="en-US" altLang="zh-CN" sz="2400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{  </a:t>
            </a:r>
          </a:p>
          <a:p>
            <a:r>
              <a:rPr lang="en-US" altLang="zh-CN" sz="2400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public:  </a:t>
            </a:r>
            <a:r>
              <a:rPr lang="en-US" altLang="zh-CN" sz="2400" noProof="1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/>
            </a:r>
            <a:br>
              <a:rPr lang="en-US" altLang="zh-CN" sz="2400" noProof="1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altLang="zh-CN" sz="2400" noProof="1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....</a:t>
            </a:r>
            <a:endParaRPr lang="en-US" altLang="zh-CN" sz="2400" noProof="1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400" noProof="1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private:   </a:t>
            </a:r>
            <a:r>
              <a:rPr lang="en-US" altLang="zh-CN" sz="24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</a:t>
            </a:r>
            <a:br>
              <a:rPr lang="en-US" altLang="zh-CN" sz="24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altLang="zh-CN" sz="24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Student     </a:t>
            </a:r>
            <a:r>
              <a:rPr lang="zh-CN" altLang="en-US" sz="24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* </a:t>
            </a:r>
            <a:r>
              <a:rPr lang="en-US" altLang="zh-CN" sz="24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mates[3]; </a:t>
            </a:r>
          </a:p>
          <a:p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 sz="24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Student     </a:t>
            </a:r>
            <a:r>
              <a:rPr lang="zh-CN" altLang="en-US" sz="24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* </a:t>
            </a:r>
            <a:r>
              <a:rPr lang="en-US" altLang="zh-CN" sz="24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super</a:t>
            </a:r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;</a:t>
            </a:r>
            <a:r>
              <a:rPr lang="en-US" altLang="zh-CN" sz="24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</a:t>
            </a:r>
            <a:br>
              <a:rPr lang="en-US" altLang="zh-CN" sz="24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altLang="zh-CN" sz="24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</a:t>
            </a:r>
            <a:endParaRPr lang="en-US" altLang="zh-CN" sz="2400" noProof="1"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400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};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697" y="1150086"/>
            <a:ext cx="3757351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25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 dirty="0" smtClean="0"/>
              <a:t>关联类</a:t>
            </a:r>
            <a:endParaRPr lang="zh-CN" alt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894767" y="1143698"/>
            <a:ext cx="6024113" cy="1339032"/>
          </a:xfrm>
          <a:ln>
            <a:solidFill>
              <a:schemeClr val="accent1"/>
            </a:solidFill>
          </a:ln>
        </p:spPr>
        <p:txBody>
          <a:bodyPr wrap="square"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noProof="1" smtClean="0"/>
              <a:t>关联类：将关联关系抽象成一个</a:t>
            </a:r>
            <a:r>
              <a:rPr lang="en-US" altLang="zh-CN" sz="2400" noProof="1" smtClean="0"/>
              <a:t>/</a:t>
            </a:r>
            <a:r>
              <a:rPr lang="zh-CN" altLang="en-US" sz="2400" noProof="1" smtClean="0"/>
              <a:t>多个独立的关联类，使得关联类既表示关联关系，也表示关联对象。</a:t>
            </a:r>
            <a:endParaRPr lang="zh-CN" altLang="en-US" sz="2400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41" y="1143698"/>
            <a:ext cx="5636026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04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 dirty="0" smtClean="0"/>
              <a:t>关联关系</a:t>
            </a:r>
            <a:r>
              <a:rPr lang="en-US" altLang="zh-CN" dirty="0" smtClean="0"/>
              <a:t>-</a:t>
            </a:r>
            <a:r>
              <a:rPr lang="zh-CN" altLang="en-US" dirty="0" smtClean="0"/>
              <a:t>聚集关联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4997106" y="1412869"/>
            <a:ext cx="5664888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altLang="zh-CN" sz="2400" noProof="1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一般关联：强调非偶然性的“知道”。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一般关联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自关联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关联类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聚集关联：强调整体</a:t>
            </a: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部分关系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聚合：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组合：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4516" y="1597535"/>
            <a:ext cx="380251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noProof="1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代码形式（同一般关联）：</a:t>
            </a:r>
            <a:endParaRPr lang="en-US" altLang="zh-CN" sz="2400" noProof="1" smtClean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en-US" altLang="zh-CN" sz="2400" noProof="1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400" noProof="1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class </a:t>
            </a:r>
            <a:r>
              <a:rPr lang="en-US" altLang="zh-CN" sz="2400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B {  </a:t>
            </a:r>
          </a:p>
          <a:p>
            <a:r>
              <a:rPr lang="en-US" altLang="zh-CN" sz="2400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public:  ....</a:t>
            </a:r>
          </a:p>
          <a:p>
            <a:r>
              <a:rPr lang="en-US" altLang="zh-CN" sz="2400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public/protected/private:</a:t>
            </a:r>
          </a:p>
          <a:p>
            <a:r>
              <a:rPr lang="en-US" altLang="zh-CN" sz="2400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</a:t>
            </a:r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A </a:t>
            </a:r>
            <a:r>
              <a:rPr lang="en-US" altLang="zh-CN" sz="24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*  mpA</a:t>
            </a:r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;  </a:t>
            </a:r>
          </a:p>
          <a:p>
            <a:r>
              <a:rPr lang="en-US" altLang="zh-CN" sz="2400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72152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zh-CN" dirty="0"/>
              <a:t>聚合与</a:t>
            </a:r>
            <a:r>
              <a:rPr lang="zh-CN" altLang="zh-CN" dirty="0" smtClean="0"/>
              <a:t>组合</a:t>
            </a:r>
            <a:endParaRPr lang="zh-CN" altLang="zh-CN" dirty="0"/>
          </a:p>
        </p:txBody>
      </p:sp>
      <p:sp>
        <p:nvSpPr>
          <p:cNvPr id="37890" name="Rectangle 3"/>
          <p:cNvSpPr>
            <a:spLocks noGrp="1"/>
          </p:cNvSpPr>
          <p:nvPr>
            <p:ph sz="half" idx="1"/>
          </p:nvPr>
        </p:nvSpPr>
        <p:spPr>
          <a:xfrm>
            <a:off x="1520944" y="1046749"/>
            <a:ext cx="9055041" cy="4068715"/>
          </a:xfrm>
          <a:ln/>
        </p:spPr>
        <p:txBody>
          <a:bodyPr lIns="91440" tIns="45720" rIns="91440" bIns="45720" anchor="t">
            <a:normAutofit fontScale="85000" lnSpcReduction="20000"/>
          </a:bodyPr>
          <a:lstStyle/>
          <a:p>
            <a:pPr algn="l" fontAlgn="base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/>
              <a:t>聚合</a:t>
            </a:r>
            <a:r>
              <a:rPr lang="en-US" altLang="zh-CN" sz="2800" dirty="0"/>
              <a:t>/</a:t>
            </a:r>
            <a:r>
              <a:rPr lang="zh-CN" altLang="en-US" sz="2800" dirty="0"/>
              <a:t>组合关系</a:t>
            </a:r>
            <a:r>
              <a:rPr lang="en-US" altLang="zh-CN" sz="2800" dirty="0"/>
              <a:t>:</a:t>
            </a:r>
            <a:r>
              <a:rPr lang="zh-CN" altLang="en-US" sz="2800" dirty="0"/>
              <a:t>特殊的关联。通常表示整体与部分的关系。</a:t>
            </a:r>
          </a:p>
          <a:p>
            <a:pPr lvl="1" indent="635" algn="l" fontAlgn="base"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聚合关系</a:t>
            </a:r>
            <a:r>
              <a:rPr lang="en-US" altLang="zh-CN" sz="2400" dirty="0">
                <a:solidFill>
                  <a:srgbClr val="0000FF"/>
                </a:solidFill>
              </a:rPr>
              <a:t>:</a:t>
            </a:r>
            <a:r>
              <a:rPr lang="en-US" altLang="zh-CN" sz="2400" dirty="0"/>
              <a:t>   B “has-a” A, </a:t>
            </a:r>
            <a:r>
              <a:rPr lang="zh-CN" altLang="en-US" sz="2400" dirty="0"/>
              <a:t>但</a:t>
            </a:r>
            <a:r>
              <a:rPr lang="en-US" altLang="zh-CN" sz="2400" dirty="0"/>
              <a:t>B</a:t>
            </a:r>
            <a:r>
              <a:rPr lang="zh-CN" altLang="en-US" sz="2400" dirty="0"/>
              <a:t>类不负责</a:t>
            </a:r>
            <a:r>
              <a:rPr lang="en-US" altLang="zh-CN" sz="2400" dirty="0"/>
              <a:t>A</a:t>
            </a:r>
            <a:r>
              <a:rPr lang="zh-CN" altLang="en-US" sz="2400" dirty="0"/>
              <a:t>类对象的生存与消亡。</a:t>
            </a:r>
          </a:p>
          <a:p>
            <a:pPr lvl="1" indent="635" algn="l" fontAlgn="base"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组合关系：</a:t>
            </a:r>
            <a:r>
              <a:rPr lang="zh-CN" altLang="en-US" sz="2400" dirty="0"/>
              <a:t> </a:t>
            </a:r>
            <a:r>
              <a:rPr lang="en-US" altLang="zh-CN" sz="2400" dirty="0"/>
              <a:t>B “contain-a” A, B</a:t>
            </a:r>
            <a:r>
              <a:rPr lang="zh-CN" altLang="en-US" sz="2400" dirty="0"/>
              <a:t>类负责</a:t>
            </a:r>
            <a:r>
              <a:rPr lang="en-US" altLang="zh-CN" sz="2400" dirty="0"/>
              <a:t>A</a:t>
            </a:r>
            <a:r>
              <a:rPr lang="zh-CN" altLang="en-US" sz="2400" dirty="0"/>
              <a:t>类对象的生存与消亡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fontAlgn="base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FF0000"/>
                </a:solidFill>
              </a:rPr>
              <a:t>聚合、组合是逻辑关系</a:t>
            </a:r>
            <a:r>
              <a:rPr lang="zh-CN" altLang="en-US" sz="2800" dirty="0" smtClean="0">
                <a:solidFill>
                  <a:srgbClr val="FF0000"/>
                </a:solidFill>
              </a:rPr>
              <a:t>，要区别</a:t>
            </a:r>
            <a:r>
              <a:rPr lang="zh-CN" altLang="en-US" sz="2800" dirty="0">
                <a:solidFill>
                  <a:srgbClr val="FF0000"/>
                </a:solidFill>
              </a:rPr>
              <a:t>于现实世界中的事物</a:t>
            </a:r>
            <a:r>
              <a:rPr lang="zh-CN" altLang="en-US" sz="2800" dirty="0" smtClean="0">
                <a:solidFill>
                  <a:srgbClr val="FF0000"/>
                </a:solidFill>
              </a:rPr>
              <a:t>关系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 fontAlgn="base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0000"/>
                </a:solidFill>
              </a:rPr>
              <a:t>现实世界中：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2" fontAlgn="base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343537"/>
                </a:solidFill>
              </a:rPr>
              <a:t>计算机</a:t>
            </a:r>
            <a:r>
              <a:rPr lang="zh-CN" altLang="en-US" sz="2400" b="1" dirty="0">
                <a:solidFill>
                  <a:srgbClr val="343537"/>
                </a:solidFill>
              </a:rPr>
              <a:t>有网卡叫计算机，没有网卡</a:t>
            </a:r>
            <a:r>
              <a:rPr lang="zh-CN" altLang="en-US" sz="2400" b="1" dirty="0" smtClean="0">
                <a:solidFill>
                  <a:srgbClr val="343537"/>
                </a:solidFill>
              </a:rPr>
              <a:t>也可叫</a:t>
            </a:r>
            <a:r>
              <a:rPr lang="zh-CN" altLang="en-US" sz="2400" b="1" dirty="0">
                <a:solidFill>
                  <a:srgbClr val="343537"/>
                </a:solidFill>
              </a:rPr>
              <a:t>计算机</a:t>
            </a:r>
            <a:r>
              <a:rPr lang="zh-CN" altLang="en-US" sz="2400" b="1" dirty="0" smtClean="0">
                <a:solidFill>
                  <a:srgbClr val="343537"/>
                </a:solidFill>
              </a:rPr>
              <a:t>，聚合关系更合适。</a:t>
            </a:r>
            <a:endParaRPr lang="en-US" altLang="zh-CN" sz="2400" b="1" dirty="0" smtClean="0">
              <a:solidFill>
                <a:srgbClr val="343537"/>
              </a:solidFill>
            </a:endParaRPr>
          </a:p>
          <a:p>
            <a:pPr lvl="2" fontAlgn="base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343537"/>
                </a:solidFill>
              </a:rPr>
              <a:t>汽车</a:t>
            </a:r>
            <a:r>
              <a:rPr lang="zh-CN" altLang="en-US" sz="2400" b="1" dirty="0">
                <a:solidFill>
                  <a:srgbClr val="343537"/>
                </a:solidFill>
              </a:rPr>
              <a:t>有轮子叫汽车，没有轮子不叫汽车</a:t>
            </a:r>
            <a:r>
              <a:rPr lang="zh-CN" altLang="en-US" sz="2400" b="1" dirty="0" smtClean="0">
                <a:solidFill>
                  <a:srgbClr val="343537"/>
                </a:solidFill>
              </a:rPr>
              <a:t>，组合</a:t>
            </a:r>
            <a:r>
              <a:rPr lang="zh-CN" altLang="en-US" sz="2400" b="1" dirty="0">
                <a:solidFill>
                  <a:srgbClr val="343537"/>
                </a:solidFill>
              </a:rPr>
              <a:t>（包含）</a:t>
            </a:r>
            <a:r>
              <a:rPr lang="zh-CN" altLang="en-US" sz="2400" b="1" dirty="0" smtClean="0">
                <a:solidFill>
                  <a:srgbClr val="343537"/>
                </a:solidFill>
              </a:rPr>
              <a:t>关系更合适。</a:t>
            </a:r>
            <a:endParaRPr lang="en-US" altLang="zh-CN" sz="2400" b="1" dirty="0" smtClean="0">
              <a:solidFill>
                <a:srgbClr val="343537"/>
              </a:solidFill>
            </a:endParaRPr>
          </a:p>
          <a:p>
            <a:pPr lvl="1" fontAlgn="base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900" dirty="0">
                <a:solidFill>
                  <a:srgbClr val="FF0000"/>
                </a:solidFill>
              </a:rPr>
              <a:t>程序设计中：</a:t>
            </a:r>
            <a:endParaRPr lang="en-US" altLang="zh-CN" sz="2900" dirty="0">
              <a:solidFill>
                <a:srgbClr val="FF0000"/>
              </a:solidFill>
            </a:endParaRPr>
          </a:p>
          <a:p>
            <a:pPr lvl="2" fontAlgn="base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343537"/>
                </a:solidFill>
              </a:rPr>
              <a:t>针对问题域，选择适当关系模型</a:t>
            </a:r>
            <a:endParaRPr lang="en-US" altLang="zh-CN" sz="2400" b="1" dirty="0" smtClean="0">
              <a:solidFill>
                <a:srgbClr val="343537"/>
              </a:solidFill>
            </a:endParaRPr>
          </a:p>
          <a:p>
            <a:pPr indent="635" fontAlgn="base">
              <a:lnSpc>
                <a:spcPct val="130000"/>
              </a:lnSpc>
            </a:pPr>
            <a:endParaRPr lang="zh-CN" altLang="en-US" sz="2400" b="1" dirty="0">
              <a:solidFill>
                <a:srgbClr val="343537"/>
              </a:solidFill>
            </a:endParaRPr>
          </a:p>
        </p:txBody>
      </p:sp>
      <p:pic>
        <p:nvPicPr>
          <p:cNvPr id="37891" name="Picture 24" descr="JUH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538" y="5191125"/>
            <a:ext cx="2638425" cy="619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2" name="Picture 25" descr="ZUH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138" y="5191125"/>
            <a:ext cx="2638425" cy="619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3" name="Text Box 26"/>
          <p:cNvSpPr txBox="1"/>
          <p:nvPr/>
        </p:nvSpPr>
        <p:spPr>
          <a:xfrm>
            <a:off x="2725737" y="5953125"/>
            <a:ext cx="2181225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聚合的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UML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表示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894" name="Text Box 27"/>
          <p:cNvSpPr txBox="1"/>
          <p:nvPr/>
        </p:nvSpPr>
        <p:spPr>
          <a:xfrm>
            <a:off x="7069138" y="5953125"/>
            <a:ext cx="2126620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组合的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UML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表示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538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zh-CN"/>
              <a:t>聚合与组合关系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</a:p>
        </p:txBody>
      </p:sp>
      <p:sp>
        <p:nvSpPr>
          <p:cNvPr id="39938" name="Text Box 4"/>
          <p:cNvSpPr txBox="1"/>
          <p:nvPr/>
        </p:nvSpPr>
        <p:spPr>
          <a:xfrm>
            <a:off x="1808432" y="1166813"/>
            <a:ext cx="3048000" cy="410881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聚合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关系：强调整体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-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部分关系，且不负责成员的创建和销毁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class A;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class B {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B(A * pa):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mpA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(pa) { }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A   *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mpA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  <a:p>
            <a:pPr>
              <a:spcBef>
                <a:spcPct val="50000"/>
              </a:spcBef>
            </a:pP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说明：聚合关系中，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的是否生存与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的生存无关。</a:t>
            </a:r>
          </a:p>
        </p:txBody>
      </p:sp>
      <p:sp>
        <p:nvSpPr>
          <p:cNvPr id="39939" name="Text Box 5"/>
          <p:cNvSpPr txBox="1"/>
          <p:nvPr/>
        </p:nvSpPr>
        <p:spPr>
          <a:xfrm>
            <a:off x="6133771" y="882141"/>
            <a:ext cx="3516312" cy="4801314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组合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关系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强调整体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部分关系，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且负责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成员的创建和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销毁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class A {   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public: A(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n);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class B {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B(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n ) {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mpA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new A(n); }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~B( )     { delete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mpA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;}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A    *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mpA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组合关系中，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的生死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不一定同生共死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4085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/>
              <a:t>依赖关系</a:t>
            </a:r>
          </a:p>
        </p:txBody>
      </p:sp>
      <p:sp>
        <p:nvSpPr>
          <p:cNvPr id="7" name="文本框 2"/>
          <p:cNvSpPr txBox="1"/>
          <p:nvPr/>
        </p:nvSpPr>
        <p:spPr>
          <a:xfrm>
            <a:off x="964421" y="691761"/>
            <a:ext cx="5729678" cy="574311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90000"/>
              </a:lnSpc>
              <a:buFont typeface="宋体" panose="02010600030101010101" pitchFamily="2" charset="-122"/>
              <a:buAutoNum type="arabicPeriod"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数据成员形式：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B {  A * </a:t>
            </a: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mpA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};</a:t>
            </a:r>
          </a:p>
          <a:p>
            <a:pPr marL="342900" indent="-342900">
              <a:lnSpc>
                <a:spcPct val="90000"/>
              </a:lnSpc>
              <a:buFont typeface="宋体" panose="02010600030101010101" pitchFamily="2" charset="-122"/>
              <a:buAutoNum type="arabicPeriod"/>
            </a:pP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ct val="90000"/>
              </a:lnSpc>
              <a:buFont typeface="宋体" panose="02010600030101010101" pitchFamily="2" charset="-122"/>
              <a:buAutoNum type="arabicPeriod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函数参数：         </a:t>
            </a:r>
            <a:b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B {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void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Func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 A * pa);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};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ct val="90000"/>
              </a:lnSpc>
              <a:buFont typeface="宋体" panose="02010600030101010101" pitchFamily="2" charset="-122"/>
              <a:buAutoNum type="arabicPeriod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函数返回值：</a:t>
            </a:r>
            <a:b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B {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A* Func01(  );                 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};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ct val="90000"/>
              </a:lnSpc>
              <a:buFont typeface="宋体" panose="02010600030101010101" pitchFamily="2" charset="-122"/>
              <a:buAutoNum type="arabicPeriod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函数实现：</a:t>
            </a:r>
            <a:b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B::Func02(int n ) {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A * pa = new A;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val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=pa-&gt;g( ) +n;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delete pa;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return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val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            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}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973" y="4292361"/>
            <a:ext cx="3858901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96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 dirty="0" smtClean="0"/>
              <a:t>依赖</a:t>
            </a:r>
            <a:r>
              <a:rPr lang="en-US" altLang="zh-CN" dirty="0"/>
              <a:t>(</a:t>
            </a:r>
            <a:r>
              <a:rPr lang="zh-CN" altLang="zh-CN" dirty="0"/>
              <a:t>例</a:t>
            </a:r>
            <a:r>
              <a:rPr lang="en-US" altLang="zh-CN" dirty="0"/>
              <a:t>)</a:t>
            </a:r>
          </a:p>
        </p:txBody>
      </p:sp>
      <p:sp>
        <p:nvSpPr>
          <p:cNvPr id="41986" name="Rectangle 3"/>
          <p:cNvSpPr>
            <a:spLocks noGrp="1"/>
          </p:cNvSpPr>
          <p:nvPr>
            <p:ph sz="half" idx="1"/>
          </p:nvPr>
        </p:nvSpPr>
        <p:spPr>
          <a:xfrm>
            <a:off x="1331164" y="994433"/>
            <a:ext cx="9469438" cy="4932363"/>
          </a:xfrm>
          <a:ln/>
        </p:spPr>
        <p:txBody>
          <a:bodyPr lIns="91440" tIns="45720" rIns="91440" bIns="45720" anchor="t">
            <a:normAutofit lnSpcReduction="10000"/>
          </a:bodyPr>
          <a:lstStyle/>
          <a:p>
            <a:pPr algn="l">
              <a:buNone/>
            </a:pPr>
            <a:r>
              <a:rPr lang="zh-CN" altLang="en-US" sz="2800" dirty="0" smtClean="0"/>
              <a:t>例：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老鼠</a:t>
            </a:r>
            <a:r>
              <a:rPr lang="zh-CN" altLang="en-US" sz="2800" dirty="0"/>
              <a:t>在苹果园中吃苹果，老鼠每吃一个苹果，就根据该苹果的所含能量增加一些体重</a:t>
            </a:r>
            <a:r>
              <a:rPr lang="zh-CN" altLang="en-US" sz="2800" dirty="0" smtClean="0"/>
              <a:t>。设计</a:t>
            </a:r>
            <a:r>
              <a:rPr lang="zh-CN" altLang="en-US" sz="2800" dirty="0"/>
              <a:t>老鼠和苹果类。</a:t>
            </a:r>
            <a:br>
              <a:rPr lang="zh-CN" altLang="en-US" sz="2800" dirty="0"/>
            </a:br>
            <a:endParaRPr lang="en-US" altLang="zh-CN" sz="2800" dirty="0" smtClean="0"/>
          </a:p>
          <a:p>
            <a:pPr algn="l">
              <a:buNone/>
            </a:pPr>
            <a:r>
              <a:rPr lang="zh-CN" altLang="en-US" sz="2800" dirty="0"/>
              <a:t>分析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老鼠不需要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一直知道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苹果，苹果也不需要</a:t>
            </a:r>
            <a:r>
              <a:rPr lang="en-US" altLang="zh-CN" sz="2800" dirty="0"/>
              <a:t>”</a:t>
            </a:r>
            <a:r>
              <a:rPr lang="zh-CN" altLang="en-US" sz="2800" dirty="0"/>
              <a:t>一直知道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老鼠，不适合关联关系，依赖关系即可。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吃的行为由两个对象共同参与（苹果和老鼠），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放苹果类中，为被吃；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放老鼠类中，为吃；</a:t>
            </a:r>
            <a:endParaRPr lang="en-US" altLang="zh-CN" sz="2800" dirty="0" smtClean="0"/>
          </a:p>
          <a:p>
            <a:pPr algn="l">
              <a:buNone/>
            </a:pPr>
            <a:r>
              <a:rPr lang="zh-CN" altLang="en-US" sz="2800" dirty="0" smtClean="0"/>
              <a:t>核心</a:t>
            </a:r>
            <a:r>
              <a:rPr lang="zh-CN" altLang="en-US" sz="2800" dirty="0"/>
              <a:t>功能（</a:t>
            </a:r>
            <a:r>
              <a:rPr lang="en-US" altLang="zh-CN" sz="2800" dirty="0"/>
              <a:t>Eat</a:t>
            </a:r>
            <a:r>
              <a:rPr lang="zh-CN" altLang="en-US" sz="2800" dirty="0"/>
              <a:t>函数）：</a:t>
            </a:r>
            <a:br>
              <a:rPr lang="zh-CN" altLang="en-US" sz="2800" dirty="0"/>
            </a:br>
            <a:r>
              <a:rPr lang="zh-CN" altLang="en-US" sz="2800" dirty="0">
                <a:solidFill>
                  <a:srgbClr val="0000FF"/>
                </a:solidFill>
              </a:rPr>
              <a:t>尽可能将其放在主动的多变的类中。</a:t>
            </a:r>
          </a:p>
        </p:txBody>
      </p:sp>
    </p:spTree>
    <p:extLst>
      <p:ext uri="{BB962C8B-B14F-4D97-AF65-F5344CB8AC3E}">
        <p14:creationId xmlns:p14="http://schemas.microsoft.com/office/powerpoint/2010/main" val="1299368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9520" y="738322"/>
            <a:ext cx="2727500" cy="813812"/>
          </a:xfrm>
        </p:spPr>
        <p:txBody>
          <a:bodyPr/>
          <a:lstStyle/>
          <a:p>
            <a:r>
              <a:rPr lang="zh-CN" altLang="en-US" dirty="0"/>
              <a:t>类</a:t>
            </a:r>
            <a:r>
              <a:rPr lang="zh-CN" altLang="en-US" dirty="0" smtClean="0"/>
              <a:t>间关系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2526576" y="1672819"/>
            <a:ext cx="45719" cy="4471949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91869" y="2541664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类间逻辑关系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1869" y="1791274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noProof="1">
                  <a:solidFill>
                    <a:schemeClr val="bg2">
                      <a:lumMod val="50000"/>
                    </a:schemeClr>
                  </a:solidFill>
                </a:rPr>
                <a:t>编译期依赖性</a:t>
              </a:r>
              <a:endParaRPr lang="en-US" altLang="zh-CN" sz="2000" b="1" noProof="1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661D584-2B36-4135-848C-E7FD28CD82C5}"/>
              </a:ext>
            </a:extLst>
          </p:cNvPr>
          <p:cNvGrpSpPr/>
          <p:nvPr/>
        </p:nvGrpSpPr>
        <p:grpSpPr>
          <a:xfrm>
            <a:off x="2191869" y="3312847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:a16="http://schemas.microsoft.com/office/drawing/2014/main" xmlns="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xmlns="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关联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91870" y="4069757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noProof="1">
                  <a:solidFill>
                    <a:schemeClr val="bg2">
                      <a:lumMod val="50000"/>
                    </a:schemeClr>
                  </a:solidFill>
                </a:rPr>
                <a:t>聚集</a:t>
              </a:r>
              <a:r>
                <a:rPr lang="en-US" altLang="zh-CN" sz="2000" b="1" noProof="1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zh-CN" altLang="en-US" sz="2000" b="1" noProof="1">
                  <a:solidFill>
                    <a:schemeClr val="bg2">
                      <a:lumMod val="50000"/>
                    </a:schemeClr>
                  </a:solidFill>
                </a:rPr>
                <a:t>组合和聚合</a:t>
              </a:r>
              <a:r>
                <a:rPr lang="en-US" altLang="zh-CN" sz="2000" b="1" noProof="1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CAFD4-0A3E-4803-848C-50C356889851}"/>
              </a:ext>
            </a:extLst>
          </p:cNvPr>
          <p:cNvGrpSpPr/>
          <p:nvPr/>
        </p:nvGrpSpPr>
        <p:grpSpPr>
          <a:xfrm>
            <a:off x="2191869" y="4834420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xmlns="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:a16="http://schemas.microsoft.com/office/drawing/2014/main" xmlns="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依赖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91870" y="5554919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类间关系</a:t>
              </a: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-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例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84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 dirty="0" smtClean="0"/>
              <a:t>依赖</a:t>
            </a:r>
            <a:r>
              <a:rPr lang="en-US" altLang="zh-CN" dirty="0"/>
              <a:t>(</a:t>
            </a:r>
            <a:r>
              <a:rPr lang="zh-CN" altLang="zh-CN" dirty="0"/>
              <a:t>例</a:t>
            </a:r>
            <a:r>
              <a:rPr lang="en-US" altLang="zh-CN" dirty="0"/>
              <a:t>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79928" y="1112808"/>
            <a:ext cx="4169709" cy="4125111"/>
          </a:xfrm>
          <a:ln>
            <a:solidFill>
              <a:schemeClr val="accent1"/>
            </a:solidFill>
          </a:ln>
        </p:spPr>
        <p:txBody>
          <a:bodyPr>
            <a:normAutofit fontScale="95000"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altLang="zh-CN" sz="2100" b="1" strike="noStrike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100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100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苹果类：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100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100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Apple {</a:t>
            </a:r>
            <a:endParaRPr lang="en-US" altLang="zh-CN" sz="2100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100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100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100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Apple(int </a:t>
            </a:r>
            <a:r>
              <a:rPr lang="en-US" altLang="zh-CN" sz="2100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e):power(e</a:t>
            </a:r>
            <a:r>
              <a:rPr lang="en-US" altLang="zh-CN" sz="2100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{ }</a:t>
            </a:r>
            <a:endParaRPr lang="en-US" altLang="zh-CN" sz="2100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100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100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 getEnergy</a:t>
            </a:r>
            <a:r>
              <a:rPr lang="en-US" altLang="zh-CN" sz="2100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( ) const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100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100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100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{ return power;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100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100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  int power;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100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100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5" name="文本框 2"/>
          <p:cNvSpPr txBox="1"/>
          <p:nvPr/>
        </p:nvSpPr>
        <p:spPr>
          <a:xfrm>
            <a:off x="4807801" y="1335900"/>
            <a:ext cx="7007225" cy="329320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lnSpc>
                <a:spcPct val="80000"/>
              </a:lnSpc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老鼠类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class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Mouse {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Mouse(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w):weight(w)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{      }</a:t>
            </a:r>
          </a:p>
          <a:p>
            <a:pPr>
              <a:lnSpc>
                <a:spcPct val="8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getWeight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 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{return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weight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;}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void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eat(Apple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* one)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{ weight += one-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&gt;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getEnergy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() * 0.5; 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private: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weight;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};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290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 dirty="0" smtClean="0"/>
              <a:t>依赖</a:t>
            </a:r>
            <a:r>
              <a:rPr lang="en-US" altLang="zh-CN" dirty="0"/>
              <a:t>(</a:t>
            </a:r>
            <a:r>
              <a:rPr lang="zh-CN" altLang="zh-CN" dirty="0"/>
              <a:t>例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79928" y="1512012"/>
            <a:ext cx="4316359" cy="4125111"/>
          </a:xfrm>
          <a:ln>
            <a:solidFill>
              <a:schemeClr val="accent1"/>
            </a:solidFill>
          </a:ln>
        </p:spPr>
        <p:txBody>
          <a:bodyPr>
            <a:normAutofit fontScale="87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noProof="1"/>
              <a:t>//</a:t>
            </a:r>
            <a:r>
              <a:rPr lang="zh-CN" altLang="en-US" sz="2000" noProof="1"/>
              <a:t>苹果类：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noProof="1"/>
              <a:t>class Apple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noProof="1"/>
              <a:t>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noProof="1"/>
              <a:t>    Apple(int e):power(e) {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noProof="1"/>
              <a:t>    int getEnergy( ) const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noProof="1"/>
              <a:t>         { return power;   </a:t>
            </a:r>
            <a:r>
              <a:rPr lang="en-US" altLang="zh-CN" sz="2000" noProof="1" smtClean="0"/>
              <a:t>}</a:t>
            </a:r>
            <a:br>
              <a:rPr lang="en-US" altLang="zh-CN" sz="2000" noProof="1" smtClean="0"/>
            </a:br>
            <a:endParaRPr lang="en-US" altLang="zh-CN" sz="2000" noProof="1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noProof="1">
                <a:solidFill>
                  <a:srgbClr val="0000FF"/>
                </a:solidFill>
              </a:rPr>
              <a:t> </a:t>
            </a:r>
            <a:r>
              <a:rPr lang="en-US" altLang="zh-CN" sz="2000" noProof="1" smtClean="0">
                <a:solidFill>
                  <a:srgbClr val="0000FF"/>
                </a:solidFill>
              </a:rPr>
              <a:t>  void eatenBy(Mouse * m)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noProof="1">
                <a:solidFill>
                  <a:srgbClr val="0000FF"/>
                </a:solidFill>
              </a:rPr>
              <a:t> </a:t>
            </a:r>
            <a:r>
              <a:rPr lang="en-US" altLang="zh-CN" sz="2000" noProof="1" smtClean="0">
                <a:solidFill>
                  <a:srgbClr val="0000FF"/>
                </a:solidFill>
              </a:rPr>
              <a:t>       int w = m-&gt;getWeight(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noProof="1">
                <a:solidFill>
                  <a:srgbClr val="0000FF"/>
                </a:solidFill>
              </a:rPr>
              <a:t> </a:t>
            </a:r>
            <a:r>
              <a:rPr lang="en-US" altLang="zh-CN" sz="2000" noProof="1" smtClean="0">
                <a:solidFill>
                  <a:srgbClr val="0000FF"/>
                </a:solidFill>
              </a:rPr>
              <a:t>       m-&gt;setWeight(w+power*0.5);</a:t>
            </a:r>
            <a:br>
              <a:rPr lang="en-US" altLang="zh-CN" sz="2000" noProof="1" smtClean="0">
                <a:solidFill>
                  <a:srgbClr val="0000FF"/>
                </a:solidFill>
              </a:rPr>
            </a:br>
            <a:r>
              <a:rPr lang="en-US" altLang="zh-CN" sz="2000" noProof="1" smtClean="0">
                <a:solidFill>
                  <a:srgbClr val="0000FF"/>
                </a:solidFill>
              </a:rPr>
              <a:t>}</a:t>
            </a:r>
            <a:endParaRPr lang="en-US" altLang="zh-CN" sz="2000" noProof="1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noProof="1"/>
              <a:t>private: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noProof="1"/>
              <a:t>      int power;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noProof="1" smtClean="0"/>
              <a:t>};</a:t>
            </a:r>
            <a:endParaRPr lang="en-US" altLang="zh-CN" sz="2000" noProof="1"/>
          </a:p>
        </p:txBody>
      </p:sp>
      <p:sp>
        <p:nvSpPr>
          <p:cNvPr id="44035" name="文本框 2"/>
          <p:cNvSpPr txBox="1"/>
          <p:nvPr/>
        </p:nvSpPr>
        <p:spPr>
          <a:xfrm>
            <a:off x="5029199" y="1312409"/>
            <a:ext cx="6771735" cy="452431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lnSpc>
                <a:spcPct val="80000"/>
              </a:lnSpc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老鼠类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class Mouse 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Mouse(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w):weight(w) {      }</a:t>
            </a:r>
          </a:p>
          <a:p>
            <a:pPr>
              <a:lnSpc>
                <a:spcPct val="8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getWeight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 )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const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                        { return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weight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 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void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setWeight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w)  {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weigth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=w; }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void eat(Apple * one)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{ one-&gt;</a:t>
            </a:r>
            <a:r>
              <a:rPr lang="en-US" altLang="zh-CN" sz="24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eatenBy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(this); }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private: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weight;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};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928" y="651055"/>
            <a:ext cx="4045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eat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eatenBy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也可同时存在：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2453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 dirty="0" smtClean="0"/>
              <a:t>学生宿舍间的关系</a:t>
            </a:r>
            <a:endParaRPr lang="en-US" altLang="zh-CN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00175" y="1244600"/>
            <a:ext cx="9710738" cy="4932363"/>
          </a:xfrm>
        </p:spPr>
        <p:txBody>
          <a:bodyPr>
            <a:normAutofit/>
          </a:bodyPr>
          <a:lstStyle/>
          <a:p>
            <a:pPr fontAlgn="auto">
              <a:buFontTx/>
              <a:buNone/>
            </a:pPr>
            <a:r>
              <a:rPr lang="zh-CN" altLang="en-US" sz="2800" strike="noStrike" noProof="1" smtClean="0"/>
              <a:t>例：  </a:t>
            </a:r>
            <a:r>
              <a:rPr lang="zh-CN" altLang="en-US" sz="2800" strike="noStrike" noProof="1"/>
              <a:t>每个学生的信息除了包括姓名、学号等之外，还要有宿舍信息。宿舍信息包括几号楼，第几层，几号房间，以及住了哪几个学生等信息。</a:t>
            </a:r>
          </a:p>
          <a:p>
            <a:pPr fontAlgn="auto">
              <a:buFontTx/>
              <a:buNone/>
            </a:pPr>
            <a:endParaRPr lang="zh-CN" altLang="en-US" sz="2800" strike="noStrike" noProof="1"/>
          </a:p>
          <a:p>
            <a:pPr fontAlgn="auto">
              <a:buFontTx/>
              <a:buNone/>
            </a:pPr>
            <a:r>
              <a:rPr lang="zh-CN" altLang="en-US" sz="2800" strike="noStrike" noProof="1">
                <a:solidFill>
                  <a:srgbClr val="0000FF"/>
                </a:solidFill>
              </a:rPr>
              <a:t>宿舍和学生间的关系</a:t>
            </a:r>
            <a:r>
              <a:rPr lang="zh-CN" altLang="en-US" sz="2800" strike="noStrike" noProof="1"/>
              <a:t>：</a:t>
            </a:r>
          </a:p>
          <a:p>
            <a:pPr fontAlgn="auto">
              <a:buClr>
                <a:schemeClr val="accent1"/>
              </a:buClr>
              <a:buFont typeface="Wingdings" panose="05000000000000000000" charset="0"/>
              <a:buChar char="u"/>
            </a:pPr>
            <a:r>
              <a:rPr lang="zh-CN" altLang="en-US" sz="2800" strike="noStrike" noProof="1"/>
              <a:t>现实世界中</a:t>
            </a:r>
            <a:r>
              <a:rPr lang="en-US" altLang="zh-CN" sz="2800" strike="noStrike" noProof="1"/>
              <a:t>: </a:t>
            </a:r>
            <a:r>
              <a:rPr lang="zh-CN" altLang="en-US" sz="2800" noProof="1"/>
              <a:t>依赖</a:t>
            </a:r>
            <a:r>
              <a:rPr sz="2800" strike="noStrike" noProof="1" smtClean="0"/>
              <a:t>普通关联或</a:t>
            </a:r>
            <a:r>
              <a:rPr lang="zh-CN" altLang="en-US" sz="2800" strike="noStrike" noProof="1"/>
              <a:t>聚合关系</a:t>
            </a:r>
          </a:p>
          <a:p>
            <a:pPr fontAlgn="auto">
              <a:buClr>
                <a:schemeClr val="accent1"/>
              </a:buClr>
              <a:buFont typeface="Wingdings" panose="05000000000000000000" charset="0"/>
              <a:buChar char="u"/>
            </a:pPr>
            <a:r>
              <a:rPr lang="zh-CN" altLang="en-US" sz="2800" strike="noStrike" noProof="1"/>
              <a:t>程序设计中</a:t>
            </a:r>
            <a:r>
              <a:rPr lang="en-US" altLang="zh-CN" sz="2800" strike="noStrike" noProof="1"/>
              <a:t>: </a:t>
            </a:r>
            <a:r>
              <a:rPr lang="zh-CN" altLang="en-US" sz="2800" strike="noStrike" noProof="1"/>
              <a:t>还要考虑程序的关注点</a:t>
            </a:r>
          </a:p>
          <a:p>
            <a:pPr lvl="2" algn="l" fontAlgn="auto">
              <a:buClr>
                <a:schemeClr val="accent1"/>
              </a:buClr>
              <a:buFont typeface="Wingdings" panose="05000000000000000000" charset="0"/>
              <a:buChar char="u"/>
            </a:pPr>
            <a:r>
              <a:rPr lang="zh-CN" altLang="en-US" strike="noStrike" noProof="1">
                <a:sym typeface="+mn-ea"/>
              </a:rPr>
              <a:t>普通“知道”,如通信录</a:t>
            </a:r>
          </a:p>
          <a:p>
            <a:pPr lvl="2" algn="l" fontAlgn="auto">
              <a:buClr>
                <a:schemeClr val="accent1"/>
              </a:buClr>
              <a:buFont typeface="Wingdings" panose="05000000000000000000" charset="0"/>
              <a:buChar char="u"/>
            </a:pPr>
            <a:r>
              <a:rPr lang="zh-CN" altLang="en-US" strike="noStrike" noProof="1">
                <a:sym typeface="+mn-ea"/>
              </a:rPr>
              <a:t>以学生为中心，如学生管理程序。</a:t>
            </a:r>
            <a:endParaRPr lang="zh-CN" altLang="en-US" strike="noStrike" noProof="1"/>
          </a:p>
          <a:p>
            <a:pPr lvl="2" algn="l" fontAlgn="auto">
              <a:buClr>
                <a:schemeClr val="accent1"/>
              </a:buClr>
              <a:buFont typeface="Wingdings" panose="05000000000000000000" charset="0"/>
              <a:buChar char="u"/>
            </a:pPr>
            <a:r>
              <a:rPr lang="zh-CN" altLang="en-US" strike="noStrike" noProof="1">
                <a:sym typeface="+mn-ea"/>
              </a:rPr>
              <a:t>以宿舍为中心，如宿舍管理程序。</a:t>
            </a:r>
            <a:endParaRPr lang="zh-CN" altLang="en-US" strike="noStrike" noProof="1"/>
          </a:p>
          <a:p>
            <a:pPr lvl="2" algn="l" fontAlgn="auto">
              <a:buClr>
                <a:schemeClr val="accent1"/>
              </a:buClr>
              <a:buFont typeface="Wingdings" panose="05000000000000000000" charset="0"/>
              <a:buChar char="u"/>
            </a:pPr>
            <a:endParaRPr lang="zh-CN" altLang="zh-CN" sz="2330" strike="noStrike" noProof="1"/>
          </a:p>
          <a:p>
            <a:pPr lvl="2" fontAlgn="auto">
              <a:buClr>
                <a:schemeClr val="accent1"/>
              </a:buClr>
              <a:buFont typeface="Wingdings" panose="05000000000000000000" charset="0"/>
              <a:buChar char="u"/>
            </a:pPr>
            <a:endParaRPr lang="zh-CN" altLang="en-US" sz="2000" strike="noStrike" noProof="1"/>
          </a:p>
        </p:txBody>
      </p:sp>
    </p:spTree>
    <p:extLst>
      <p:ext uri="{BB962C8B-B14F-4D97-AF65-F5344CB8AC3E}">
        <p14:creationId xmlns:p14="http://schemas.microsoft.com/office/powerpoint/2010/main" val="3951297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 dirty="0" smtClean="0"/>
              <a:t>一般关联</a:t>
            </a:r>
            <a:r>
              <a:rPr lang="en-US" altLang="zh-CN" dirty="0"/>
              <a:t>(</a:t>
            </a:r>
            <a:r>
              <a:rPr lang="zh-CN" altLang="zh-CN" dirty="0"/>
              <a:t>例</a:t>
            </a:r>
            <a:r>
              <a:rPr lang="en-US" altLang="zh-CN" dirty="0" smtClean="0"/>
              <a:t>)      </a:t>
            </a:r>
            <a:r>
              <a:rPr lang="zh-CN" altLang="en-US" dirty="0" smtClean="0"/>
              <a:t>学生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zh-CN" dirty="0" smtClean="0"/>
              <a:t>宿舍</a:t>
            </a:r>
            <a:endParaRPr lang="zh-CN" altLang="zh-CN" dirty="0"/>
          </a:p>
        </p:txBody>
      </p:sp>
      <p:sp>
        <p:nvSpPr>
          <p:cNvPr id="48130" name="文本框 1"/>
          <p:cNvSpPr txBox="1"/>
          <p:nvPr/>
        </p:nvSpPr>
        <p:spPr>
          <a:xfrm>
            <a:off x="1563688" y="923925"/>
            <a:ext cx="8024812" cy="41242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强</a:t>
            </a: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调学生知道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“</a:t>
            </a: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地址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”</a:t>
            </a: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信息，学生可以走读、住校、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.....</a:t>
            </a:r>
            <a:endParaRPr lang="zh-CN" altLang="en-US" sz="16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131" name="文本框 2"/>
          <p:cNvSpPr txBox="1"/>
          <p:nvPr/>
        </p:nvSpPr>
        <p:spPr>
          <a:xfrm>
            <a:off x="942975" y="1785596"/>
            <a:ext cx="9266237" cy="43846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Student    {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public: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Student(Dorm *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aDorm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):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mpDorm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aDorm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 {  }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const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char *  Address( )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const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{ 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if (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mpDorm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 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          return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mpDorm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-&gt;Floor( ); 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 else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          return 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“”;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}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private: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Dorm   * 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mpDorm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....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};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1497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 dirty="0" smtClean="0"/>
              <a:t>聚合</a:t>
            </a:r>
            <a:r>
              <a:rPr lang="en-US" altLang="zh-CN" dirty="0"/>
              <a:t>(</a:t>
            </a:r>
            <a:r>
              <a:rPr lang="zh-CN" altLang="zh-CN" dirty="0"/>
              <a:t>例</a:t>
            </a:r>
            <a:r>
              <a:rPr lang="en-US" altLang="zh-CN" dirty="0" smtClean="0"/>
              <a:t>)  </a:t>
            </a:r>
            <a:r>
              <a:rPr lang="zh-CN" altLang="en-US" dirty="0" smtClean="0"/>
              <a:t>学生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zh-CN" dirty="0" smtClean="0"/>
              <a:t>宿舍</a:t>
            </a:r>
            <a:endParaRPr lang="zh-CN" altLang="zh-CN" dirty="0"/>
          </a:p>
        </p:txBody>
      </p:sp>
      <p:sp>
        <p:nvSpPr>
          <p:cNvPr id="50178" name="文本框 1"/>
          <p:cNvSpPr txBox="1"/>
          <p:nvPr/>
        </p:nvSpPr>
        <p:spPr>
          <a:xfrm>
            <a:off x="1563688" y="793542"/>
            <a:ext cx="8024812" cy="725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宿舍是学生信息的一个必要组成部分，虽然学生</a:t>
            </a:r>
            <a:r>
              <a:rPr lang="zh-CN" altLang="en-US" sz="16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可以没有宿舍</a:t>
            </a: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这里强调部分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--</a:t>
            </a: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整体关系</a:t>
            </a:r>
          </a:p>
        </p:txBody>
      </p:sp>
      <p:sp>
        <p:nvSpPr>
          <p:cNvPr id="50179" name="文本框 2"/>
          <p:cNvSpPr txBox="1"/>
          <p:nvPr/>
        </p:nvSpPr>
        <p:spPr>
          <a:xfrm>
            <a:off x="1469685" y="1705035"/>
            <a:ext cx="7657224" cy="43846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</a:t>
            </a: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Student    {</a:t>
            </a:r>
            <a:endParaRPr lang="en-US" altLang="zh-CN" sz="24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public:</a:t>
            </a:r>
            <a:b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Student(Dorm * aDorm): mpDorm(aDorm) {  }</a:t>
            </a:r>
            <a:endParaRPr lang="en-US" altLang="zh-CN" sz="24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const char *  Address( ) const  { </a:t>
            </a:r>
            <a:b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if (mpDorm) </a:t>
            </a:r>
            <a:b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          return mpDorm-&gt;Floor( ); </a:t>
            </a:r>
            <a:b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 else</a:t>
            </a:r>
            <a:b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          return “”;</a:t>
            </a:r>
            <a:b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}</a:t>
            </a:r>
            <a:endParaRPr lang="en-US" altLang="zh-CN" sz="24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private:</a:t>
            </a:r>
            <a:endParaRPr lang="en-US" altLang="zh-CN" sz="24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Dorm   *     mpDorm;</a:t>
            </a:r>
            <a:b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....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};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7373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 dirty="0" smtClean="0"/>
              <a:t>组合</a:t>
            </a:r>
            <a:r>
              <a:rPr lang="en-US" altLang="zh-CN" dirty="0"/>
              <a:t>(</a:t>
            </a:r>
            <a:r>
              <a:rPr lang="zh-CN" altLang="zh-CN" dirty="0"/>
              <a:t>例</a:t>
            </a:r>
            <a:r>
              <a:rPr lang="en-US" altLang="zh-CN" dirty="0" smtClean="0"/>
              <a:t>)    </a:t>
            </a:r>
            <a:r>
              <a:rPr lang="zh-CN" altLang="en-US" dirty="0" smtClean="0"/>
              <a:t>学生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zh-CN" dirty="0" smtClean="0"/>
              <a:t>宿舍</a:t>
            </a:r>
            <a:endParaRPr lang="zh-CN" altLang="zh-CN" dirty="0"/>
          </a:p>
        </p:txBody>
      </p:sp>
      <p:sp>
        <p:nvSpPr>
          <p:cNvPr id="52226" name="文本框 1"/>
          <p:cNvSpPr txBox="1"/>
          <p:nvPr/>
        </p:nvSpPr>
        <p:spPr>
          <a:xfrm>
            <a:off x="1919288" y="1417638"/>
            <a:ext cx="8024812" cy="7254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宿舍是学生信息的一个必要组成部分，</a:t>
            </a:r>
            <a:r>
              <a:rPr lang="zh-CN" altLang="en-US" sz="16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学生必须有宿舍</a:t>
            </a: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这里强调部分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--</a:t>
            </a: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整体关系</a:t>
            </a:r>
          </a:p>
        </p:txBody>
      </p:sp>
      <p:sp>
        <p:nvSpPr>
          <p:cNvPr id="52227" name="文本框 2"/>
          <p:cNvSpPr txBox="1"/>
          <p:nvPr/>
        </p:nvSpPr>
        <p:spPr>
          <a:xfrm>
            <a:off x="1919288" y="2689225"/>
            <a:ext cx="8281987" cy="274161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Student    {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public: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Student( ):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mpDorm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(new 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Dorm)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{  }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~Student( ) {  delete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mpDorm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private: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Dorm   * 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mpDorm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....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};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085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 dirty="0" smtClean="0"/>
              <a:t>宿舍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学生</a:t>
            </a:r>
            <a:endParaRPr lang="en-US" altLang="zh-CN" dirty="0"/>
          </a:p>
        </p:txBody>
      </p:sp>
      <p:sp>
        <p:nvSpPr>
          <p:cNvPr id="54274" name="文本框 1"/>
          <p:cNvSpPr txBox="1"/>
          <p:nvPr/>
        </p:nvSpPr>
        <p:spPr>
          <a:xfrm>
            <a:off x="1754188" y="1584325"/>
            <a:ext cx="9586912" cy="38941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普通关联</a:t>
            </a: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--   </a:t>
            </a:r>
            <a:r>
              <a:rPr lang="zh-CN" altLang="zh-CN" sz="32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只强调宿舍</a:t>
            </a: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zh-CN" sz="32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知道</a:t>
            </a: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zh-CN" sz="32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其中的学生</a:t>
            </a:r>
          </a:p>
          <a:p>
            <a:pPr marL="285750" indent="-285750">
              <a:lnSpc>
                <a:spcPct val="130000"/>
              </a:lnSpc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</a:rPr>
              <a:t>组合关系：宿舍</a:t>
            </a: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</a:rPr>
              <a:t>学生是整体</a:t>
            </a: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</a:rPr>
              <a:t>部分的关系，且宿舍负责创建学生，销毁学生</a:t>
            </a:r>
          </a:p>
          <a:p>
            <a:pPr marL="285750" indent="-285750">
              <a:lnSpc>
                <a:spcPct val="130000"/>
              </a:lnSpc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</a:rPr>
              <a:t>聚合关系：</a:t>
            </a:r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49" charset="-122"/>
              </a:rPr>
              <a:t>宿舍</a:t>
            </a: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49" charset="-122"/>
              </a:rPr>
              <a:t>-</a:t>
            </a:r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49" charset="-122"/>
              </a:rPr>
              <a:t>学生是整体</a:t>
            </a: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49" charset="-122"/>
              </a:rPr>
              <a:t>-</a:t>
            </a:r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49" charset="-122"/>
              </a:rPr>
              <a:t>部分的关系，且宿舍不负责创建学生，也不负责销毁学生</a:t>
            </a:r>
            <a:endParaRPr lang="zh-CN" altLang="en-US" sz="3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Clr>
                <a:srgbClr val="0000FF"/>
              </a:buClr>
              <a:buFont typeface="Wingdings" panose="05000000000000000000" charset="0"/>
              <a:buChar char="u"/>
            </a:pPr>
            <a:endParaRPr lang="en-US" altLang="zh-CN" sz="3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881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 dirty="0" smtClean="0"/>
              <a:t>组合 </a:t>
            </a:r>
            <a:r>
              <a:rPr lang="en-US" altLang="zh-CN" dirty="0" smtClean="0"/>
              <a:t>(</a:t>
            </a:r>
            <a:r>
              <a:rPr lang="zh-CN" altLang="zh-CN" dirty="0"/>
              <a:t>例</a:t>
            </a:r>
            <a:r>
              <a:rPr lang="en-US" altLang="zh-CN" dirty="0" smtClean="0"/>
              <a:t>)    </a:t>
            </a:r>
            <a:r>
              <a:rPr lang="zh-CN" altLang="en-US" dirty="0" smtClean="0"/>
              <a:t>宿舍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学生</a:t>
            </a:r>
            <a:endParaRPr lang="en-US" altLang="zh-CN" dirty="0"/>
          </a:p>
        </p:txBody>
      </p:sp>
      <p:sp>
        <p:nvSpPr>
          <p:cNvPr id="56322" name="Rectangle 3"/>
          <p:cNvSpPr>
            <a:spLocks noGrp="1"/>
          </p:cNvSpPr>
          <p:nvPr>
            <p:ph sz="half" idx="1"/>
          </p:nvPr>
        </p:nvSpPr>
        <p:spPr>
          <a:xfrm>
            <a:off x="1400175" y="1244600"/>
            <a:ext cx="8821738" cy="4932363"/>
          </a:xfrm>
          <a:ln>
            <a:solidFill>
              <a:schemeClr val="accent1"/>
            </a:solidFill>
            <a:miter/>
          </a:ln>
        </p:spPr>
        <p:txBody>
          <a:bodyPr lIns="91440" tIns="45720" rIns="91440" bIns="45720" anchor="t"/>
          <a:lstStyle/>
          <a:p>
            <a:pPr algn="l">
              <a:lnSpc>
                <a:spcPct val="80000"/>
              </a:lnSpc>
              <a:buNone/>
            </a:pPr>
            <a:r>
              <a:rPr lang="en-US" altLang="zh-CN" sz="2800"/>
              <a:t>class Dorm {</a:t>
            </a:r>
            <a:br>
              <a:rPr lang="en-US" altLang="zh-CN" sz="2800"/>
            </a:br>
            <a:r>
              <a:rPr lang="en-US" altLang="zh-CN" sz="2800"/>
              <a:t>public:  </a:t>
            </a:r>
            <a:br>
              <a:rPr lang="en-US" altLang="zh-CN" sz="2800"/>
            </a:br>
            <a:r>
              <a:rPr lang="en-US" altLang="zh-CN" sz="2800"/>
              <a:t>     Dorm( ) {</a:t>
            </a:r>
            <a:br>
              <a:rPr lang="en-US" altLang="zh-CN" sz="2800"/>
            </a:br>
            <a:r>
              <a:rPr lang="en-US" altLang="zh-CN" sz="2800"/>
              <a:t>           for(int i=0;i&lt;4;i++)</a:t>
            </a:r>
            <a:br>
              <a:rPr lang="en-US" altLang="zh-CN" sz="2800"/>
            </a:br>
            <a:r>
              <a:rPr lang="en-US" altLang="zh-CN" sz="2800"/>
              <a:t>                 mStudents[i] = new Student;</a:t>
            </a:r>
            <a:br>
              <a:rPr lang="en-US" altLang="zh-CN" sz="2800"/>
            </a:br>
            <a:r>
              <a:rPr lang="en-US" altLang="zh-CN" sz="2800"/>
              <a:t>     }</a:t>
            </a:r>
            <a:br>
              <a:rPr lang="en-US" altLang="zh-CN" sz="2800"/>
            </a:br>
            <a:r>
              <a:rPr lang="en-US" altLang="zh-CN" sz="2800"/>
              <a:t>    ~Dorm( ) {</a:t>
            </a:r>
            <a:br>
              <a:rPr lang="en-US" altLang="zh-CN" sz="2800"/>
            </a:br>
            <a:r>
              <a:rPr lang="en-US" altLang="zh-CN" sz="2800"/>
              <a:t>          for(int i=0;i&lt;4;i++) </a:t>
            </a:r>
            <a:br>
              <a:rPr lang="en-US" altLang="zh-CN" sz="2800"/>
            </a:br>
            <a:r>
              <a:rPr lang="en-US" altLang="zh-CN" sz="2800"/>
              <a:t>                 delete mStudents[i];</a:t>
            </a:r>
            <a:br>
              <a:rPr lang="en-US" altLang="zh-CN" sz="2800"/>
            </a:br>
            <a:r>
              <a:rPr lang="en-US" altLang="zh-CN" sz="2800"/>
              <a:t>    }</a:t>
            </a:r>
          </a:p>
          <a:p>
            <a:pPr algn="l">
              <a:lnSpc>
                <a:spcPct val="80000"/>
              </a:lnSpc>
              <a:buNone/>
            </a:pPr>
            <a:r>
              <a:rPr lang="en-US" altLang="zh-CN" sz="2800"/>
              <a:t>    private:</a:t>
            </a:r>
            <a:br>
              <a:rPr lang="en-US" altLang="zh-CN" sz="2800"/>
            </a:br>
            <a:r>
              <a:rPr lang="en-US" altLang="zh-CN" sz="2800"/>
              <a:t>     Student  *  mStudents[4];</a:t>
            </a:r>
          </a:p>
          <a:p>
            <a:pPr algn="l">
              <a:lnSpc>
                <a:spcPct val="80000"/>
              </a:lnSpc>
              <a:buNone/>
            </a:pPr>
            <a:r>
              <a:rPr lang="en-US" altLang="zh-CN" sz="280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91209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4"/>
          <p:cNvSpPr>
            <a:spLocks noGrp="1"/>
          </p:cNvSpPr>
          <p:nvPr>
            <p:ph type="title"/>
          </p:nvPr>
        </p:nvSpPr>
        <p:spPr>
          <a:xfrm>
            <a:off x="786383" y="33339"/>
            <a:ext cx="10786491" cy="370316"/>
          </a:xfrm>
          <a:ln/>
        </p:spPr>
        <p:txBody>
          <a:bodyPr lIns="91440" tIns="45720" rIns="91440" bIns="45720" anchor="ctr"/>
          <a:lstStyle/>
          <a:p>
            <a:r>
              <a:rPr lang="zh-CN" altLang="en-US" dirty="0" smtClean="0">
                <a:sym typeface="黑体" panose="02010609060101010101" pitchFamily="49" charset="-122"/>
              </a:rPr>
              <a:t>聚合</a:t>
            </a:r>
            <a:r>
              <a:rPr lang="en-US" altLang="zh-CN" dirty="0" smtClean="0">
                <a:sym typeface="黑体" panose="02010609060101010101" pitchFamily="49" charset="-122"/>
              </a:rPr>
              <a:t>(</a:t>
            </a:r>
            <a:r>
              <a:rPr lang="zh-CN" altLang="zh-CN" dirty="0">
                <a:sym typeface="黑体" panose="02010609060101010101" pitchFamily="49" charset="-122"/>
              </a:rPr>
              <a:t>例</a:t>
            </a:r>
            <a:r>
              <a:rPr lang="en-US" altLang="zh-CN" dirty="0" smtClean="0">
                <a:sym typeface="黑体" panose="02010609060101010101" pitchFamily="49" charset="-122"/>
              </a:rPr>
              <a:t>)    </a:t>
            </a:r>
            <a:r>
              <a:rPr lang="zh-CN" altLang="en-US" dirty="0" smtClean="0">
                <a:sym typeface="黑体" panose="02010609060101010101" pitchFamily="49" charset="-122"/>
              </a:rPr>
              <a:t>宿舍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黑体" panose="02010609060101010101" pitchFamily="49" charset="-122"/>
              </a:rPr>
              <a:t>学生</a:t>
            </a:r>
            <a:endParaRPr lang="en-US" altLang="zh-CN" dirty="0"/>
          </a:p>
        </p:txBody>
      </p:sp>
      <p:sp>
        <p:nvSpPr>
          <p:cNvPr id="58370" name="Rectangle 3"/>
          <p:cNvSpPr>
            <a:spLocks noGrp="1"/>
          </p:cNvSpPr>
          <p:nvPr>
            <p:ph sz="half" idx="1"/>
          </p:nvPr>
        </p:nvSpPr>
        <p:spPr>
          <a:xfrm>
            <a:off x="672371" y="590550"/>
            <a:ext cx="9952037" cy="6267450"/>
          </a:xfrm>
          <a:ln>
            <a:solidFill>
              <a:schemeClr val="accent1"/>
            </a:solidFill>
            <a:miter/>
          </a:ln>
        </p:spPr>
        <p:txBody>
          <a:bodyPr lIns="91440" tIns="45720" rIns="91440" bIns="45720" anchor="t">
            <a:normAutofit/>
          </a:bodyPr>
          <a:lstStyle/>
          <a:p>
            <a:pPr algn="l">
              <a:lnSpc>
                <a:spcPct val="80000"/>
              </a:lnSpc>
              <a:buNone/>
            </a:pPr>
            <a:r>
              <a:rPr lang="en-US" altLang="zh-CN" sz="2400" dirty="0">
                <a:sym typeface="黑体" panose="02010609060101010101" pitchFamily="49" charset="-122"/>
              </a:rPr>
              <a:t>class Dorm {</a:t>
            </a:r>
          </a:p>
          <a:p>
            <a:pPr algn="l">
              <a:lnSpc>
                <a:spcPct val="80000"/>
              </a:lnSpc>
              <a:buNone/>
            </a:pPr>
            <a:r>
              <a:rPr lang="en-US" altLang="zh-CN" sz="2400" dirty="0">
                <a:sym typeface="黑体" panose="02010609060101010101" pitchFamily="49" charset="-122"/>
              </a:rPr>
              <a:t>public:     Dorm( Student * s[ ],</a:t>
            </a:r>
            <a:r>
              <a:rPr lang="en-US" altLang="zh-CN" sz="2400" dirty="0" err="1"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sym typeface="黑体" panose="02010609060101010101" pitchFamily="49" charset="-122"/>
              </a:rPr>
              <a:t> count):</a:t>
            </a:r>
            <a:r>
              <a:rPr lang="en-US" altLang="zh-CN" sz="2400" dirty="0" err="1">
                <a:sym typeface="黑体" panose="02010609060101010101" pitchFamily="49" charset="-122"/>
              </a:rPr>
              <a:t>maxCount</a:t>
            </a:r>
            <a:r>
              <a:rPr lang="en-US" altLang="zh-CN" sz="2400" dirty="0">
                <a:sym typeface="黑体" panose="02010609060101010101" pitchFamily="49" charset="-122"/>
              </a:rPr>
              <a:t>(count) {</a:t>
            </a:r>
            <a:br>
              <a:rPr lang="en-US" altLang="zh-CN" sz="2400" dirty="0">
                <a:sym typeface="黑体" panose="02010609060101010101" pitchFamily="49" charset="-122"/>
              </a:rPr>
            </a:br>
            <a:r>
              <a:rPr lang="en-US" altLang="zh-CN" sz="2400" dirty="0">
                <a:sym typeface="黑体" panose="02010609060101010101" pitchFamily="49" charset="-122"/>
              </a:rPr>
              <a:t>                        </a:t>
            </a:r>
            <a:r>
              <a:rPr lang="en-US" altLang="zh-CN" sz="2400" dirty="0" err="1">
                <a:sym typeface="黑体" panose="02010609060101010101" pitchFamily="49" charset="-122"/>
              </a:rPr>
              <a:t>mStudents</a:t>
            </a:r>
            <a:r>
              <a:rPr lang="en-US" altLang="zh-CN" sz="2400" dirty="0">
                <a:sym typeface="黑体" panose="02010609060101010101" pitchFamily="49" charset="-122"/>
              </a:rPr>
              <a:t> = new Student*[</a:t>
            </a:r>
            <a:r>
              <a:rPr lang="en-US" altLang="zh-CN" sz="2400" dirty="0" err="1">
                <a:sym typeface="黑体" panose="02010609060101010101" pitchFamily="49" charset="-122"/>
              </a:rPr>
              <a:t>maxCount</a:t>
            </a:r>
            <a:r>
              <a:rPr lang="en-US" altLang="zh-CN" sz="2400" dirty="0">
                <a:sym typeface="黑体" panose="02010609060101010101" pitchFamily="49" charset="-122"/>
              </a:rPr>
              <a:t>];</a:t>
            </a:r>
            <a:br>
              <a:rPr lang="en-US" altLang="zh-CN" sz="2400" dirty="0">
                <a:sym typeface="黑体" panose="02010609060101010101" pitchFamily="49" charset="-122"/>
              </a:rPr>
            </a:br>
            <a:r>
              <a:rPr lang="en-US" altLang="zh-CN" sz="2400" dirty="0">
                <a:sym typeface="黑体" panose="02010609060101010101" pitchFamily="49" charset="-122"/>
              </a:rPr>
              <a:t>                        for(</a:t>
            </a:r>
            <a:r>
              <a:rPr lang="en-US" altLang="zh-CN" sz="2400" dirty="0" err="1"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sym typeface="黑体" panose="02010609060101010101" pitchFamily="49" charset="-122"/>
              </a:rPr>
              <a:t> </a:t>
            </a:r>
            <a:r>
              <a:rPr lang="en-US" altLang="zh-CN" sz="2400" dirty="0" err="1">
                <a:sym typeface="黑体" panose="02010609060101010101" pitchFamily="49" charset="-122"/>
              </a:rPr>
              <a:t>i</a:t>
            </a:r>
            <a:r>
              <a:rPr lang="en-US" altLang="zh-CN" sz="2400" dirty="0">
                <a:sym typeface="黑体" panose="02010609060101010101" pitchFamily="49" charset="-122"/>
              </a:rPr>
              <a:t>=0;i&lt;</a:t>
            </a:r>
            <a:r>
              <a:rPr lang="en-US" altLang="zh-CN" sz="2400" dirty="0" err="1">
                <a:sym typeface="黑体" panose="02010609060101010101" pitchFamily="49" charset="-122"/>
              </a:rPr>
              <a:t>count;i</a:t>
            </a:r>
            <a:r>
              <a:rPr lang="en-US" altLang="zh-CN" sz="2400" dirty="0">
                <a:sym typeface="黑体" panose="02010609060101010101" pitchFamily="49" charset="-122"/>
              </a:rPr>
              <a:t>++)</a:t>
            </a:r>
            <a:br>
              <a:rPr lang="en-US" altLang="zh-CN" sz="2400" dirty="0">
                <a:sym typeface="黑体" panose="02010609060101010101" pitchFamily="49" charset="-122"/>
              </a:rPr>
            </a:br>
            <a:r>
              <a:rPr lang="en-US" altLang="zh-CN" sz="2400" dirty="0">
                <a:sym typeface="黑体" panose="02010609060101010101" pitchFamily="49" charset="-122"/>
              </a:rPr>
              <a:t>                                </a:t>
            </a:r>
            <a:r>
              <a:rPr lang="en-US" altLang="zh-CN" sz="2400" dirty="0" err="1">
                <a:sym typeface="黑体" panose="02010609060101010101" pitchFamily="49" charset="-122"/>
              </a:rPr>
              <a:t>mStudents</a:t>
            </a:r>
            <a:r>
              <a:rPr lang="en-US" altLang="zh-CN" sz="2400" dirty="0">
                <a:sym typeface="黑体" panose="02010609060101010101" pitchFamily="49" charset="-122"/>
              </a:rPr>
              <a:t>[</a:t>
            </a:r>
            <a:r>
              <a:rPr lang="en-US" altLang="zh-CN" sz="2400" dirty="0" err="1">
                <a:sym typeface="黑体" panose="02010609060101010101" pitchFamily="49" charset="-122"/>
              </a:rPr>
              <a:t>i</a:t>
            </a:r>
            <a:r>
              <a:rPr lang="en-US" altLang="zh-CN" sz="2400" dirty="0">
                <a:sym typeface="黑体" panose="02010609060101010101" pitchFamily="49" charset="-122"/>
              </a:rPr>
              <a:t>] = s[</a:t>
            </a:r>
            <a:r>
              <a:rPr lang="en-US" altLang="zh-CN" sz="2400" dirty="0" err="1">
                <a:sym typeface="黑体" panose="02010609060101010101" pitchFamily="49" charset="-122"/>
              </a:rPr>
              <a:t>i</a:t>
            </a:r>
            <a:r>
              <a:rPr lang="en-US" altLang="zh-CN" sz="2400" dirty="0">
                <a:sym typeface="黑体" panose="02010609060101010101" pitchFamily="49" charset="-122"/>
              </a:rPr>
              <a:t>];</a:t>
            </a:r>
            <a:br>
              <a:rPr lang="en-US" altLang="zh-CN" sz="2400" dirty="0">
                <a:sym typeface="黑体" panose="02010609060101010101" pitchFamily="49" charset="-122"/>
              </a:rPr>
            </a:br>
            <a:r>
              <a:rPr lang="en-US" altLang="zh-CN" sz="2400" dirty="0">
                <a:sym typeface="黑体" panose="02010609060101010101" pitchFamily="49" charset="-122"/>
              </a:rPr>
              <a:t>            </a:t>
            </a:r>
            <a:r>
              <a:rPr lang="en-US" altLang="zh-CN" sz="2400" dirty="0" smtClean="0">
                <a:sym typeface="黑体" panose="02010609060101010101" pitchFamily="49" charset="-122"/>
              </a:rPr>
              <a:t> }</a:t>
            </a:r>
            <a:endParaRPr lang="en-US" altLang="zh-CN" sz="2400" dirty="0">
              <a:sym typeface="黑体" panose="02010609060101010101" pitchFamily="49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2400" dirty="0">
                <a:sym typeface="黑体" panose="02010609060101010101" pitchFamily="49" charset="-122"/>
              </a:rPr>
              <a:t>               </a:t>
            </a:r>
            <a:r>
              <a:rPr lang="en-US" altLang="zh-CN" sz="2400" dirty="0" smtClean="0">
                <a:sym typeface="黑体" panose="02010609060101010101" pitchFamily="49" charset="-122"/>
              </a:rPr>
              <a:t>~</a:t>
            </a:r>
            <a:r>
              <a:rPr lang="en-US" altLang="zh-CN" sz="2400" dirty="0">
                <a:sym typeface="黑体" panose="02010609060101010101" pitchFamily="49" charset="-122"/>
              </a:rPr>
              <a:t>Dorm( )   </a:t>
            </a:r>
            <a:r>
              <a:rPr lang="en-US" altLang="zh-CN" sz="2400" dirty="0" smtClean="0">
                <a:sym typeface="黑体" panose="02010609060101010101" pitchFamily="49" charset="-122"/>
              </a:rPr>
              <a:t>    {  </a:t>
            </a:r>
            <a:r>
              <a:rPr lang="en-US" altLang="zh-CN" sz="2400" dirty="0">
                <a:sym typeface="黑体" panose="02010609060101010101" pitchFamily="49" charset="-122"/>
              </a:rPr>
              <a:t>delete</a:t>
            </a:r>
            <a:r>
              <a:rPr lang="en-US" altLang="zh-CN" sz="2400" dirty="0" smtClean="0">
                <a:sym typeface="黑体" panose="02010609060101010101" pitchFamily="49" charset="-122"/>
              </a:rPr>
              <a:t>[ ] </a:t>
            </a:r>
            <a:r>
              <a:rPr lang="en-US" altLang="zh-CN" sz="2400" dirty="0" err="1">
                <a:sym typeface="黑体" panose="02010609060101010101" pitchFamily="49" charset="-122"/>
              </a:rPr>
              <a:t>mStudents</a:t>
            </a:r>
            <a:r>
              <a:rPr lang="en-US" altLang="zh-CN" sz="2400" dirty="0">
                <a:sym typeface="黑体" panose="02010609060101010101" pitchFamily="49" charset="-122"/>
              </a:rPr>
              <a:t>;        }</a:t>
            </a:r>
          </a:p>
          <a:p>
            <a:pPr algn="l">
              <a:lnSpc>
                <a:spcPct val="80000"/>
              </a:lnSpc>
              <a:buNone/>
            </a:pPr>
            <a:r>
              <a:rPr lang="en-US" altLang="zh-CN" sz="2400" dirty="0">
                <a:sym typeface="黑体" panose="02010609060101010101" pitchFamily="49" charset="-122"/>
              </a:rPr>
              <a:t>               </a:t>
            </a:r>
            <a:r>
              <a:rPr lang="en-US" altLang="zh-CN" sz="2400" dirty="0" smtClean="0">
                <a:sym typeface="黑体" panose="02010609060101010101" pitchFamily="49" charset="-122"/>
              </a:rPr>
              <a:t>void </a:t>
            </a:r>
            <a:r>
              <a:rPr lang="en-US" altLang="zh-CN" sz="2400" dirty="0" err="1">
                <a:sym typeface="黑体" panose="02010609060101010101" pitchFamily="49" charset="-122"/>
              </a:rPr>
              <a:t>AddStudent</a:t>
            </a:r>
            <a:r>
              <a:rPr lang="en-US" altLang="zh-CN" sz="2400" dirty="0">
                <a:sym typeface="黑体" panose="02010609060101010101" pitchFamily="49" charset="-122"/>
              </a:rPr>
              <a:t>(Student * s, </a:t>
            </a:r>
            <a:r>
              <a:rPr lang="en-US" altLang="zh-CN" sz="2400" dirty="0" err="1"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sym typeface="黑体" panose="02010609060101010101" pitchFamily="49" charset="-122"/>
              </a:rPr>
              <a:t> index){</a:t>
            </a:r>
            <a:br>
              <a:rPr lang="en-US" altLang="zh-CN" sz="2400" dirty="0">
                <a:sym typeface="黑体" panose="02010609060101010101" pitchFamily="49" charset="-122"/>
              </a:rPr>
            </a:br>
            <a:r>
              <a:rPr lang="en-US" altLang="zh-CN" sz="2400" dirty="0">
                <a:sym typeface="黑体" panose="02010609060101010101" pitchFamily="49" charset="-122"/>
              </a:rPr>
              <a:t>                   if ( </a:t>
            </a:r>
            <a:r>
              <a:rPr lang="en-US" altLang="zh-CN" sz="2400" dirty="0" err="1">
                <a:sym typeface="黑体" panose="02010609060101010101" pitchFamily="49" charset="-122"/>
              </a:rPr>
              <a:t>mStudents</a:t>
            </a:r>
            <a:r>
              <a:rPr lang="en-US" altLang="zh-CN" sz="2400" dirty="0">
                <a:sym typeface="黑体" panose="02010609060101010101" pitchFamily="49" charset="-122"/>
              </a:rPr>
              <a:t>[index] == </a:t>
            </a:r>
            <a:r>
              <a:rPr lang="en-US" altLang="zh-CN" sz="2400" dirty="0" err="1" smtClean="0">
                <a:sym typeface="黑体" panose="02010609060101010101" pitchFamily="49" charset="-122"/>
              </a:rPr>
              <a:t>nullptr</a:t>
            </a:r>
            <a:r>
              <a:rPr lang="en-US" altLang="zh-CN" sz="2400" dirty="0" smtClean="0">
                <a:sym typeface="黑体" panose="02010609060101010101" pitchFamily="49" charset="-122"/>
              </a:rPr>
              <a:t>)) </a:t>
            </a:r>
            <a:r>
              <a:rPr lang="en-US" altLang="zh-CN" sz="2400" dirty="0">
                <a:sym typeface="黑体" panose="02010609060101010101" pitchFamily="49" charset="-122"/>
              </a:rPr>
              <a:t/>
            </a:r>
            <a:br>
              <a:rPr lang="en-US" altLang="zh-CN" sz="2400" dirty="0">
                <a:sym typeface="黑体" panose="02010609060101010101" pitchFamily="49" charset="-122"/>
              </a:rPr>
            </a:br>
            <a:r>
              <a:rPr lang="en-US" altLang="zh-CN" sz="2400" dirty="0">
                <a:sym typeface="黑体" panose="02010609060101010101" pitchFamily="49" charset="-122"/>
              </a:rPr>
              <a:t>                           </a:t>
            </a:r>
            <a:r>
              <a:rPr lang="en-US" altLang="zh-CN" sz="2400" dirty="0" err="1">
                <a:sym typeface="黑体" panose="02010609060101010101" pitchFamily="49" charset="-122"/>
              </a:rPr>
              <a:t>mStudents</a:t>
            </a:r>
            <a:r>
              <a:rPr lang="en-US" altLang="zh-CN" sz="2400" dirty="0">
                <a:sym typeface="黑体" panose="02010609060101010101" pitchFamily="49" charset="-122"/>
              </a:rPr>
              <a:t>[index] = s;</a:t>
            </a:r>
            <a:br>
              <a:rPr lang="en-US" altLang="zh-CN" sz="2400" dirty="0">
                <a:sym typeface="黑体" panose="02010609060101010101" pitchFamily="49" charset="-122"/>
              </a:rPr>
            </a:br>
            <a:r>
              <a:rPr lang="en-US" altLang="zh-CN" sz="2400" dirty="0">
                <a:sym typeface="黑体" panose="02010609060101010101" pitchFamily="49" charset="-122"/>
              </a:rPr>
              <a:t>            </a:t>
            </a:r>
            <a:r>
              <a:rPr lang="en-US" altLang="zh-CN" sz="2400" dirty="0" smtClean="0">
                <a:sym typeface="黑体" panose="02010609060101010101" pitchFamily="49" charset="-122"/>
              </a:rPr>
              <a:t> }</a:t>
            </a:r>
            <a:endParaRPr lang="en-US" altLang="zh-CN" sz="2400" dirty="0">
              <a:sym typeface="黑体" panose="02010609060101010101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ym typeface="黑体" panose="02010609060101010101" pitchFamily="49" charset="-122"/>
              </a:rPr>
              <a:t>               void </a:t>
            </a:r>
            <a:r>
              <a:rPr lang="en-US" altLang="zh-CN" sz="2400" dirty="0" err="1">
                <a:sym typeface="黑体" panose="02010609060101010101" pitchFamily="49" charset="-122"/>
              </a:rPr>
              <a:t>RemoveStudent</a:t>
            </a:r>
            <a:r>
              <a:rPr lang="en-US" altLang="zh-CN" sz="2400" dirty="0">
                <a:sym typeface="黑体" panose="02010609060101010101" pitchFamily="49" charset="-122"/>
              </a:rPr>
              <a:t>(</a:t>
            </a:r>
            <a:r>
              <a:rPr lang="en-US" altLang="zh-CN" sz="2400" dirty="0" err="1"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sym typeface="黑体" panose="02010609060101010101" pitchFamily="49" charset="-122"/>
              </a:rPr>
              <a:t> index) </a:t>
            </a:r>
            <a:endParaRPr lang="en-US" altLang="zh-CN" sz="2400" dirty="0" smtClean="0">
              <a:sym typeface="黑体" panose="02010609060101010101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ym typeface="黑体" panose="02010609060101010101" pitchFamily="49" charset="-122"/>
              </a:rPr>
              <a:t> </a:t>
            </a:r>
            <a:r>
              <a:rPr lang="en-US" altLang="zh-CN" sz="2400" dirty="0" smtClean="0">
                <a:sym typeface="黑体" panose="02010609060101010101" pitchFamily="49" charset="-122"/>
              </a:rPr>
              <a:t>                   {    </a:t>
            </a:r>
            <a:r>
              <a:rPr lang="en-US" altLang="zh-CN" sz="2400" dirty="0" err="1">
                <a:sym typeface="黑体" panose="02010609060101010101" pitchFamily="49" charset="-122"/>
              </a:rPr>
              <a:t>mStudents</a:t>
            </a:r>
            <a:r>
              <a:rPr lang="en-US" altLang="zh-CN" sz="2400" dirty="0">
                <a:sym typeface="黑体" panose="02010609060101010101" pitchFamily="49" charset="-122"/>
              </a:rPr>
              <a:t>[index] = </a:t>
            </a:r>
            <a:r>
              <a:rPr lang="en-US" altLang="zh-CN" sz="2400" dirty="0" err="1">
                <a:sym typeface="黑体" panose="02010609060101010101" pitchFamily="49" charset="-122"/>
              </a:rPr>
              <a:t>nullptr</a:t>
            </a:r>
            <a:r>
              <a:rPr lang="en-US" altLang="zh-CN" sz="2400" dirty="0" smtClean="0">
                <a:sym typeface="黑体" panose="02010609060101010101" pitchFamily="49" charset="-122"/>
              </a:rPr>
              <a:t>;        </a:t>
            </a:r>
            <a:r>
              <a:rPr lang="en-US" altLang="zh-CN" sz="2400" dirty="0">
                <a:sym typeface="黑体" panose="02010609060101010101" pitchFamily="49" charset="-122"/>
              </a:rPr>
              <a:t>}</a:t>
            </a:r>
          </a:p>
          <a:p>
            <a:pPr algn="l">
              <a:lnSpc>
                <a:spcPct val="80000"/>
              </a:lnSpc>
              <a:buNone/>
            </a:pPr>
            <a:r>
              <a:rPr lang="en-US" altLang="zh-CN" sz="2400" dirty="0">
                <a:sym typeface="黑体" panose="02010609060101010101" pitchFamily="49" charset="-122"/>
              </a:rPr>
              <a:t>    private:      </a:t>
            </a:r>
            <a:endParaRPr lang="en-US" altLang="zh-CN" sz="2400" dirty="0" smtClean="0">
              <a:sym typeface="黑体" panose="02010609060101010101" pitchFamily="49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2400" dirty="0">
                <a:sym typeface="黑体" panose="02010609060101010101" pitchFamily="49" charset="-122"/>
              </a:rPr>
              <a:t> </a:t>
            </a:r>
            <a:r>
              <a:rPr lang="en-US" altLang="zh-CN" sz="2400" dirty="0" smtClean="0">
                <a:sym typeface="黑体" panose="02010609060101010101" pitchFamily="49" charset="-122"/>
              </a:rPr>
              <a:t>       </a:t>
            </a:r>
            <a:r>
              <a:rPr lang="en-US" altLang="zh-CN" sz="2400" dirty="0">
                <a:sym typeface="黑体" panose="02010609060101010101" pitchFamily="49" charset="-122"/>
              </a:rPr>
              <a:t> </a:t>
            </a:r>
            <a:r>
              <a:rPr lang="en-US" altLang="zh-CN" sz="2400" dirty="0" smtClean="0">
                <a:sym typeface="黑体" panose="02010609060101010101" pitchFamily="49" charset="-122"/>
              </a:rPr>
              <a:t> </a:t>
            </a:r>
            <a:r>
              <a:rPr lang="en-US" altLang="zh-CN" sz="2400" dirty="0" err="1" smtClean="0">
                <a:sym typeface="黑体" panose="02010609060101010101" pitchFamily="49" charset="-122"/>
              </a:rPr>
              <a:t>int</a:t>
            </a:r>
            <a:r>
              <a:rPr lang="en-US" altLang="zh-CN" sz="2400" dirty="0" smtClean="0">
                <a:sym typeface="黑体" panose="02010609060101010101" pitchFamily="49" charset="-122"/>
              </a:rPr>
              <a:t>               </a:t>
            </a:r>
            <a:r>
              <a:rPr lang="en-US" altLang="zh-CN" sz="2400" dirty="0" err="1">
                <a:sym typeface="黑体" panose="02010609060101010101" pitchFamily="49" charset="-122"/>
              </a:rPr>
              <a:t>maxCount</a:t>
            </a:r>
            <a:r>
              <a:rPr lang="en-US" altLang="zh-CN" sz="2400" dirty="0">
                <a:sym typeface="黑体" panose="02010609060101010101" pitchFamily="49" charset="-122"/>
              </a:rPr>
              <a:t>;</a:t>
            </a:r>
          </a:p>
          <a:p>
            <a:pPr algn="l">
              <a:lnSpc>
                <a:spcPct val="80000"/>
              </a:lnSpc>
              <a:buNone/>
            </a:pPr>
            <a:r>
              <a:rPr lang="en-US" altLang="zh-CN" sz="2400" dirty="0" smtClean="0">
                <a:sym typeface="黑体" panose="02010609060101010101" pitchFamily="49" charset="-122"/>
              </a:rPr>
              <a:t>          Student  </a:t>
            </a:r>
            <a:r>
              <a:rPr lang="en-US" altLang="zh-CN" sz="2400" dirty="0">
                <a:sym typeface="黑体" panose="02010609060101010101" pitchFamily="49" charset="-122"/>
              </a:rPr>
              <a:t>**  </a:t>
            </a:r>
            <a:r>
              <a:rPr lang="en-US" altLang="zh-CN" sz="2400" dirty="0" err="1">
                <a:sym typeface="黑体" panose="02010609060101010101" pitchFamily="49" charset="-122"/>
              </a:rPr>
              <a:t>mStudents</a:t>
            </a:r>
            <a:r>
              <a:rPr lang="en-US" altLang="zh-CN" sz="2400" dirty="0">
                <a:sym typeface="黑体" panose="02010609060101010101" pitchFamily="49" charset="-122"/>
              </a:rPr>
              <a:t>;</a:t>
            </a:r>
          </a:p>
          <a:p>
            <a:pPr algn="l">
              <a:lnSpc>
                <a:spcPct val="80000"/>
              </a:lnSpc>
              <a:buNone/>
            </a:pPr>
            <a:r>
              <a:rPr lang="en-US" altLang="zh-CN" sz="2400" dirty="0">
                <a:sym typeface="黑体" panose="02010609060101010101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37164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54934" y="1911096"/>
            <a:ext cx="4992370" cy="3794760"/>
          </a:xfrm>
        </p:spPr>
        <p:txBody>
          <a:bodyPr/>
          <a:lstStyle/>
          <a:p>
            <a:pPr>
              <a:spcBef>
                <a:spcPct val="20000"/>
              </a:spcBef>
            </a:pP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3600" dirty="0" smtClean="0">
                <a:latin typeface="Arial" panose="020B0604020202020204" pitchFamily="34" charset="0"/>
                <a:ea typeface="黑体" panose="02010609060101010101" pitchFamily="49" charset="-122"/>
              </a:rPr>
              <a:t>Hero</a:t>
            </a:r>
            <a:r>
              <a:rPr lang="zh-CN" altLang="en-US" sz="3600" dirty="0">
                <a:latin typeface="Arial" panose="020B060402020202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3600" dirty="0">
                <a:latin typeface="Arial" panose="020B0604020202020204" pitchFamily="34" charset="0"/>
                <a:ea typeface="黑体" panose="02010609060101010101" pitchFamily="49" charset="-122"/>
              </a:rPr>
              <a:t>Map</a:t>
            </a:r>
            <a:r>
              <a:rPr lang="zh-CN" altLang="en-US" sz="3600" dirty="0">
                <a:latin typeface="Arial" panose="020B0604020202020204" pitchFamily="34" charset="0"/>
                <a:ea typeface="黑体" panose="02010609060101010101" pitchFamily="49" charset="-122"/>
              </a:rPr>
              <a:t>的关系</a:t>
            </a:r>
          </a:p>
          <a:p>
            <a:pPr>
              <a:spcBef>
                <a:spcPct val="20000"/>
              </a:spcBef>
            </a:pPr>
            <a:r>
              <a:rPr lang="en-US" altLang="zh-CN" sz="3600" dirty="0">
                <a:latin typeface="Arial" panose="020B0604020202020204" pitchFamily="34" charset="0"/>
                <a:ea typeface="黑体" panose="02010609060101010101" pitchFamily="49" charset="-122"/>
              </a:rPr>
              <a:t>Hero</a:t>
            </a:r>
            <a:r>
              <a:rPr lang="zh-CN" altLang="en-US" sz="3600" dirty="0">
                <a:latin typeface="Arial" panose="020B060402020202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3600" dirty="0">
                <a:latin typeface="Arial" panose="020B0604020202020204" pitchFamily="34" charset="0"/>
                <a:ea typeface="黑体" panose="02010609060101010101" pitchFamily="49" charset="-122"/>
              </a:rPr>
              <a:t>Goods</a:t>
            </a:r>
            <a:r>
              <a:rPr lang="zh-CN" altLang="en-US" sz="3600" dirty="0">
                <a:latin typeface="Arial" panose="020B0604020202020204" pitchFamily="34" charset="0"/>
                <a:ea typeface="黑体" panose="02010609060101010101" pitchFamily="49" charset="-122"/>
              </a:rPr>
              <a:t>的关系</a:t>
            </a:r>
          </a:p>
          <a:p>
            <a:pPr>
              <a:spcBef>
                <a:spcPct val="20000"/>
              </a:spcBef>
            </a:pPr>
            <a:r>
              <a:rPr lang="en-US" altLang="zh-CN" sz="3600" dirty="0">
                <a:latin typeface="Arial" panose="020B0604020202020204" pitchFamily="34" charset="0"/>
                <a:ea typeface="黑体" panose="02010609060101010101" pitchFamily="49" charset="-122"/>
              </a:rPr>
              <a:t>Hero</a:t>
            </a:r>
            <a:r>
              <a:rPr lang="zh-CN" altLang="en-US" sz="3600" dirty="0">
                <a:latin typeface="Arial" panose="020B060402020202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3600" dirty="0">
                <a:latin typeface="Arial" panose="020B0604020202020204" pitchFamily="34" charset="0"/>
                <a:ea typeface="黑体" panose="02010609060101010101" pitchFamily="49" charset="-122"/>
              </a:rPr>
              <a:t>NPCs</a:t>
            </a:r>
            <a:r>
              <a:rPr lang="zh-CN" altLang="en-US" sz="3600" dirty="0">
                <a:latin typeface="Arial" panose="020B0604020202020204" pitchFamily="34" charset="0"/>
                <a:ea typeface="黑体" panose="02010609060101010101" pitchFamily="49" charset="-122"/>
              </a:rPr>
              <a:t>的关系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类</a:t>
            </a:r>
            <a:r>
              <a:rPr lang="zh-CN" altLang="en-US" dirty="0" smtClean="0"/>
              <a:t>间关系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84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/>
              <a:t>类间的联系方向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</a:p>
        </p:txBody>
      </p:sp>
      <p:sp>
        <p:nvSpPr>
          <p:cNvPr id="19458" name="Text Box 6"/>
          <p:cNvSpPr txBox="1"/>
          <p:nvPr/>
        </p:nvSpPr>
        <p:spPr>
          <a:xfrm>
            <a:off x="1876425" y="2778125"/>
            <a:ext cx="3068638" cy="3398838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class A {</a:t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    //….</a:t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class B {</a:t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    void f(A&amp; a);</a:t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    A *  pa;</a:t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  <a:p>
            <a:pPr>
              <a:spcBef>
                <a:spcPct val="50000"/>
              </a:spcBef>
            </a:pP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459" name="Text Box 7"/>
          <p:cNvSpPr txBox="1"/>
          <p:nvPr/>
        </p:nvSpPr>
        <p:spPr>
          <a:xfrm>
            <a:off x="2143125" y="6391275"/>
            <a:ext cx="21336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单向联系</a:t>
            </a:r>
          </a:p>
        </p:txBody>
      </p:sp>
      <p:sp>
        <p:nvSpPr>
          <p:cNvPr id="19460" name="Text Box 9"/>
          <p:cNvSpPr txBox="1"/>
          <p:nvPr/>
        </p:nvSpPr>
        <p:spPr>
          <a:xfrm>
            <a:off x="6946660" y="2778125"/>
            <a:ext cx="3000375" cy="3108325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class B;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class A {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B *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pB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class B{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   void f( A * p);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   A    g( );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   A * pa;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19461" name="Text Box 11"/>
          <p:cNvSpPr txBox="1"/>
          <p:nvPr/>
        </p:nvSpPr>
        <p:spPr>
          <a:xfrm>
            <a:off x="7310438" y="6440488"/>
            <a:ext cx="21336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双向联系</a:t>
            </a:r>
          </a:p>
        </p:txBody>
      </p:sp>
      <p:pic>
        <p:nvPicPr>
          <p:cNvPr id="19462" name="图片 9" descr="t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13" y="1411288"/>
            <a:ext cx="4675187" cy="1158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3" name="图片 10" descr="t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20800"/>
            <a:ext cx="5572125" cy="13811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94545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11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/>
              <a:t>类间关系的强弱</a:t>
            </a:r>
            <a:r>
              <a:rPr lang="en-US" altLang="zh-CN"/>
              <a:t>--</a:t>
            </a:r>
            <a:r>
              <a:rPr lang="zh-CN" altLang="en-US"/>
              <a:t>强关联</a:t>
            </a:r>
          </a:p>
        </p:txBody>
      </p:sp>
      <p:sp>
        <p:nvSpPr>
          <p:cNvPr id="23554" name="Rectangle 10"/>
          <p:cNvSpPr>
            <a:spLocks noGrp="1"/>
          </p:cNvSpPr>
          <p:nvPr>
            <p:ph sz="half" idx="1"/>
          </p:nvPr>
        </p:nvSpPr>
        <p:spPr>
          <a:xfrm>
            <a:off x="1457325" y="1009650"/>
            <a:ext cx="9566275" cy="930275"/>
          </a:xfrm>
          <a:ln/>
        </p:spPr>
        <p:txBody>
          <a:bodyPr lIns="91440" tIns="45720" rIns="91440" bIns="45720" anchor="t">
            <a:normAutofit fontScale="92500" lnSpcReduction="10000"/>
          </a:bodyPr>
          <a:lstStyle/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A.h</a:t>
            </a:r>
            <a:r>
              <a:rPr lang="zh-CN" altLang="en-US" dirty="0"/>
              <a:t>必须包含</a:t>
            </a:r>
            <a:r>
              <a:rPr lang="en-US" altLang="zh-CN" dirty="0" err="1"/>
              <a:t>B.h</a:t>
            </a:r>
            <a:r>
              <a:rPr lang="zh-CN" altLang="en-US" dirty="0"/>
              <a:t>才能编译成功，则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之间存在强关联。</a:t>
            </a:r>
          </a:p>
          <a:p>
            <a:pPr>
              <a:buNone/>
            </a:pPr>
            <a:r>
              <a:rPr lang="zh-CN" altLang="en-US" dirty="0"/>
              <a:t>   </a:t>
            </a:r>
          </a:p>
        </p:txBody>
      </p:sp>
      <p:sp>
        <p:nvSpPr>
          <p:cNvPr id="23555" name="Text Box 12"/>
          <p:cNvSpPr txBox="1"/>
          <p:nvPr/>
        </p:nvSpPr>
        <p:spPr>
          <a:xfrm>
            <a:off x="1773238" y="1865642"/>
            <a:ext cx="2819400" cy="3932238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例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b.h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#include “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a.h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class B 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 A   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mA;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  <a:p>
            <a:pPr>
              <a:spcBef>
                <a:spcPct val="50000"/>
              </a:spcBef>
            </a:pP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结论：尽可能不使用对象成员，而用指针或引用。</a:t>
            </a:r>
          </a:p>
        </p:txBody>
      </p:sp>
      <p:sp>
        <p:nvSpPr>
          <p:cNvPr id="23556" name="Text Box 14"/>
          <p:cNvSpPr txBox="1"/>
          <p:nvPr/>
        </p:nvSpPr>
        <p:spPr>
          <a:xfrm>
            <a:off x="5581650" y="1745244"/>
            <a:ext cx="4495800" cy="4247317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例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//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b.h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#include “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a.h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class B {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public:   void f (A* </a:t>
            </a:r>
            <a:r>
              <a:rPr lang="en-US" altLang="zh-CN" b="1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pA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          return  </a:t>
            </a:r>
            <a:r>
              <a:rPr lang="en-US" altLang="zh-CN" b="1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pA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-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&gt;g( );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      } 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直接使用内联方式定义成员函数，可能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增强文件的依赖性，可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前置声明和外联实现避免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5916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/>
              <a:t>类间关系的强弱</a:t>
            </a:r>
            <a:r>
              <a:rPr lang="en-US" altLang="zh-CN"/>
              <a:t>--</a:t>
            </a:r>
            <a:r>
              <a:rPr lang="zh-CN" altLang="en-US"/>
              <a:t>硬关联</a:t>
            </a:r>
          </a:p>
        </p:txBody>
      </p:sp>
      <p:sp>
        <p:nvSpPr>
          <p:cNvPr id="25602" name="Rectangle 3"/>
          <p:cNvSpPr>
            <a:spLocks noGrp="1"/>
          </p:cNvSpPr>
          <p:nvPr>
            <p:ph sz="half" idx="1"/>
          </p:nvPr>
        </p:nvSpPr>
        <p:spPr>
          <a:xfrm>
            <a:off x="1400175" y="1244600"/>
            <a:ext cx="9710738" cy="1193800"/>
          </a:xfrm>
          <a:ln/>
        </p:spPr>
        <p:txBody>
          <a:bodyPr lIns="91440" tIns="45720" rIns="91440" bIns="45720" anchor="t"/>
          <a:lstStyle/>
          <a:p>
            <a:pPr>
              <a:buNone/>
            </a:pPr>
            <a:r>
              <a:rPr lang="en-US" altLang="zh-CN" dirty="0"/>
              <a:t>   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类间有双向关系，且</a:t>
            </a:r>
            <a:r>
              <a:rPr lang="en-US" altLang="zh-CN" dirty="0"/>
              <a:t>B</a:t>
            </a:r>
            <a:r>
              <a:rPr lang="zh-CN" altLang="en-US" dirty="0"/>
              <a:t>与</a:t>
            </a:r>
            <a:r>
              <a:rPr lang="en-US" altLang="zh-CN" dirty="0"/>
              <a:t>A</a:t>
            </a:r>
            <a:r>
              <a:rPr lang="zh-CN" altLang="en-US" dirty="0"/>
              <a:t>之间有强关联，那么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之间存在硬关联。</a:t>
            </a:r>
          </a:p>
        </p:txBody>
      </p:sp>
      <p:sp>
        <p:nvSpPr>
          <p:cNvPr id="25603" name="Text Box 4"/>
          <p:cNvSpPr txBox="1"/>
          <p:nvPr/>
        </p:nvSpPr>
        <p:spPr>
          <a:xfrm>
            <a:off x="2187575" y="2635250"/>
            <a:ext cx="3124200" cy="3668713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B.h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B {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public: 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B( );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B(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A  ma;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25604" name="Text Box 7"/>
          <p:cNvSpPr txBox="1"/>
          <p:nvPr/>
        </p:nvSpPr>
        <p:spPr>
          <a:xfrm>
            <a:off x="6043613" y="2673350"/>
            <a:ext cx="3733800" cy="3668713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A.h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B;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A {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A(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B   Foo( );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mData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85080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/>
              <a:t>类间关系的强弱</a:t>
            </a:r>
            <a:r>
              <a:rPr lang="en-US" altLang="zh-CN"/>
              <a:t>--</a:t>
            </a:r>
            <a:r>
              <a:rPr lang="zh-CN" altLang="en-US"/>
              <a:t>弱关联</a:t>
            </a:r>
          </a:p>
        </p:txBody>
      </p:sp>
      <p:sp>
        <p:nvSpPr>
          <p:cNvPr id="27650" name="Rectangle 3"/>
          <p:cNvSpPr>
            <a:spLocks noGrp="1"/>
          </p:cNvSpPr>
          <p:nvPr>
            <p:ph sz="half" idx="1"/>
          </p:nvPr>
        </p:nvSpPr>
        <p:spPr>
          <a:xfrm>
            <a:off x="1400175" y="1244600"/>
            <a:ext cx="9391650" cy="949325"/>
          </a:xfrm>
          <a:ln/>
        </p:spPr>
        <p:txBody>
          <a:bodyPr lIns="91440" tIns="45720" rIns="91440" bIns="45720" anchor="t">
            <a:normAutofit/>
          </a:bodyPr>
          <a:lstStyle/>
          <a:p>
            <a:pPr>
              <a:buNone/>
            </a:pPr>
            <a:r>
              <a:rPr lang="en-US" altLang="zh-CN" dirty="0"/>
              <a:t>   A.cpp</a:t>
            </a:r>
            <a:r>
              <a:rPr lang="zh-CN" altLang="en-US" dirty="0"/>
              <a:t>中必须包含</a:t>
            </a:r>
            <a:r>
              <a:rPr lang="en-US" altLang="zh-CN" dirty="0" err="1"/>
              <a:t>B.h</a:t>
            </a:r>
            <a:r>
              <a:rPr lang="zh-CN" altLang="en-US" dirty="0"/>
              <a:t>才能编译通过，则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之间存在弱关联。</a:t>
            </a:r>
          </a:p>
        </p:txBody>
      </p:sp>
      <p:sp>
        <p:nvSpPr>
          <p:cNvPr id="27651" name="Text Box 4"/>
          <p:cNvSpPr txBox="1"/>
          <p:nvPr/>
        </p:nvSpPr>
        <p:spPr>
          <a:xfrm>
            <a:off x="2352675" y="2663825"/>
            <a:ext cx="1905000" cy="2843213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B.h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class B {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public: 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B( );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B(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);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27652" name="Text Box 5"/>
          <p:cNvSpPr txBox="1"/>
          <p:nvPr/>
        </p:nvSpPr>
        <p:spPr>
          <a:xfrm>
            <a:off x="4819650" y="2663825"/>
            <a:ext cx="1981200" cy="3255963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//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A.h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class A {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A(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B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Func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 );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mData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27653" name="Text Box 6"/>
          <p:cNvSpPr txBox="1"/>
          <p:nvPr/>
        </p:nvSpPr>
        <p:spPr>
          <a:xfrm>
            <a:off x="7181850" y="2663825"/>
            <a:ext cx="2895600" cy="2843213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//A.cpp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#include “a.h”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#include “b.h”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B A::Func( )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      return B(mData);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7654" name="Text Box 7"/>
          <p:cNvSpPr txBox="1"/>
          <p:nvPr/>
        </p:nvSpPr>
        <p:spPr>
          <a:xfrm>
            <a:off x="2343150" y="6213475"/>
            <a:ext cx="78486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最常见的关联形式</a:t>
            </a:r>
          </a:p>
        </p:txBody>
      </p:sp>
    </p:spTree>
    <p:extLst>
      <p:ext uri="{BB962C8B-B14F-4D97-AF65-F5344CB8AC3E}">
        <p14:creationId xmlns:p14="http://schemas.microsoft.com/office/powerpoint/2010/main" val="658891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/>
              <a:t>类间关系的强弱</a:t>
            </a:r>
            <a:r>
              <a:rPr lang="en-US" altLang="zh-CN"/>
              <a:t>--</a:t>
            </a:r>
            <a:r>
              <a:rPr lang="zh-CN" altLang="zh-CN"/>
              <a:t>软</a:t>
            </a:r>
            <a:r>
              <a:rPr lang="zh-CN" altLang="en-US"/>
              <a:t>关联</a:t>
            </a:r>
          </a:p>
        </p:txBody>
      </p:sp>
      <p:sp>
        <p:nvSpPr>
          <p:cNvPr id="29698" name="Rectangle 3"/>
          <p:cNvSpPr>
            <a:spLocks noGrp="1"/>
          </p:cNvSpPr>
          <p:nvPr>
            <p:ph sz="half" idx="1"/>
          </p:nvPr>
        </p:nvSpPr>
        <p:spPr>
          <a:xfrm>
            <a:off x="1400175" y="1244600"/>
            <a:ext cx="9574213" cy="654050"/>
          </a:xfrm>
          <a:ln/>
        </p:spPr>
        <p:txBody>
          <a:bodyPr lIns="91440" tIns="45720" rIns="91440" bIns="45720" anchor="t">
            <a:normAutofit/>
          </a:bodyPr>
          <a:lstStyle/>
          <a:p>
            <a:pPr>
              <a:buNone/>
            </a:pPr>
            <a:r>
              <a:rPr lang="en-US" altLang="zh-CN" dirty="0"/>
              <a:t>   A</a:t>
            </a:r>
            <a:r>
              <a:rPr lang="zh-CN" altLang="en-US" dirty="0"/>
              <a:t>只使用了</a:t>
            </a:r>
            <a:r>
              <a:rPr lang="en-US" altLang="zh-CN" dirty="0"/>
              <a:t>B</a:t>
            </a:r>
            <a:r>
              <a:rPr lang="zh-CN" altLang="en-US" dirty="0"/>
              <a:t>的指针或引用，那么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之间存在软关联。</a:t>
            </a:r>
          </a:p>
        </p:txBody>
      </p:sp>
      <p:sp>
        <p:nvSpPr>
          <p:cNvPr id="29699" name="Text Box 4"/>
          <p:cNvSpPr txBox="1"/>
          <p:nvPr/>
        </p:nvSpPr>
        <p:spPr>
          <a:xfrm>
            <a:off x="2379663" y="2133600"/>
            <a:ext cx="7250112" cy="3932238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//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A.h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class B;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class A  {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public:          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 A( B *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pb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private: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 B        *    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mpB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;       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使用指针或引用数据成员，函数参数以指针或引用形式传递，函数的返回值不要使用传值方式。</a:t>
            </a:r>
          </a:p>
        </p:txBody>
      </p:sp>
    </p:spTree>
    <p:extLst>
      <p:ext uri="{BB962C8B-B14F-4D97-AF65-F5344CB8AC3E}">
        <p14:creationId xmlns:p14="http://schemas.microsoft.com/office/powerpoint/2010/main" val="1083743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降低</a:t>
            </a:r>
            <a:r>
              <a:rPr lang="zh-CN" altLang="en-US" dirty="0" smtClean="0"/>
              <a:t>编译期依赖性</a:t>
            </a:r>
            <a:endParaRPr lang="zh-CN" alt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5313872" y="1857555"/>
            <a:ext cx="5313872" cy="4093428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自定义类型的数据成员：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使用指针形式</a:t>
            </a:r>
            <a:endParaRPr lang="en-US" altLang="zh-CN" sz="20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引用形式的缺点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对象形式的缺点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函数的自定义类型参数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使用指针和引用形式</a:t>
            </a:r>
            <a:endParaRPr lang="en-US" altLang="zh-CN" sz="20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函数返回的自定义类型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尽肯能不使用对象形式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适当使用前置声明和外联实现</a:t>
            </a:r>
            <a:endParaRPr lang="en-US" altLang="zh-CN" sz="20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1640" y="1027472"/>
            <a:ext cx="7160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即尽可能指针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或引用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，而不是对象形式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0760" y="1860431"/>
            <a:ext cx="3932417" cy="26961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90000"/>
              </a:lnSpc>
              <a:buClrTx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类间的联系依次减弱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继承：类间的垂直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关系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硬联系(硬关联)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强联系(强关联)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弱联系(弱关联)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软联系(软关联)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8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 dirty="0" smtClean="0"/>
              <a:t>类间的逻辑关系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735837" y="1770753"/>
            <a:ext cx="3337823" cy="2806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90000"/>
              </a:lnSpc>
              <a:buClrTx/>
            </a:pPr>
            <a:r>
              <a:rPr lang="zh-CN" altLang="en-US" sz="2800" noProof="1" smtClean="0">
                <a:latin typeface="Arial" panose="020B0604020202020204" pitchFamily="34" charset="0"/>
                <a:ea typeface="微软雅黑" panose="020B0503020204020204" pitchFamily="34" charset="-122"/>
              </a:rPr>
              <a:t>垂直方向：</a:t>
            </a:r>
            <a:endParaRPr lang="en-US" altLang="zh-CN" sz="2800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90000"/>
              </a:lnSpc>
              <a:buClrTx/>
              <a:buFont typeface="Wingdings" panose="05000000000000000000" charset="0"/>
              <a:buChar char="u"/>
            </a:pPr>
            <a:r>
              <a:rPr lang="zh-CN" altLang="en-US" sz="2800" noProof="1" smtClean="0">
                <a:latin typeface="Arial" panose="020B0604020202020204" pitchFamily="34" charset="0"/>
                <a:ea typeface="微软雅黑" panose="020B0503020204020204" pitchFamily="34" charset="-122"/>
              </a:rPr>
              <a:t>泛化</a:t>
            </a:r>
            <a:endParaRPr lang="en-US" altLang="zh-CN" sz="2800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90000"/>
              </a:lnSpc>
              <a:buClrTx/>
              <a:buFont typeface="Wingdings" panose="05000000000000000000" charset="0"/>
              <a:buChar char="u"/>
            </a:pPr>
            <a:r>
              <a:rPr lang="zh-CN" altLang="en-US" sz="2800" noProof="1" smtClean="0">
                <a:latin typeface="Arial" panose="020B0604020202020204" pitchFamily="34" charset="0"/>
                <a:ea typeface="微软雅黑" panose="020B0503020204020204" pitchFamily="34" charset="-122"/>
              </a:rPr>
              <a:t>实现</a:t>
            </a:r>
            <a:endParaRPr lang="en-US" altLang="zh-CN" sz="2800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90000"/>
              </a:lnSpc>
              <a:buClrTx/>
            </a:pPr>
            <a:endParaRPr lang="en-US" altLang="zh-CN" sz="2800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90000"/>
              </a:lnSpc>
              <a:buClrTx/>
            </a:pPr>
            <a:r>
              <a:rPr lang="zh-CN" altLang="en-US" sz="2800" noProof="1" smtClean="0">
                <a:latin typeface="Arial" panose="020B0604020202020204" pitchFamily="34" charset="0"/>
                <a:ea typeface="微软雅黑" panose="020B0503020204020204" pitchFamily="34" charset="-122"/>
              </a:rPr>
              <a:t>水平方向：</a:t>
            </a:r>
            <a:endParaRPr lang="en-US" altLang="zh-CN" sz="2800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90000"/>
              </a:lnSpc>
              <a:buClrTx/>
              <a:buFont typeface="Wingdings" panose="05000000000000000000" charset="0"/>
              <a:buChar char="u"/>
            </a:pPr>
            <a:r>
              <a:rPr lang="zh-CN" altLang="en-US" sz="2800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关联</a:t>
            </a:r>
            <a:endParaRPr lang="en-US" altLang="zh-CN" sz="2800" noProof="1" smtClean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90000"/>
              </a:lnSpc>
              <a:buClrTx/>
              <a:buFont typeface="Wingdings" panose="05000000000000000000" charset="0"/>
              <a:buChar char="u"/>
            </a:pPr>
            <a:r>
              <a:rPr lang="zh-CN" altLang="en-US" sz="2800" noProof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依赖</a:t>
            </a:r>
            <a:endParaRPr lang="en-US" altLang="zh-CN" sz="2800" noProof="1" smtClean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503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7_2018_2_oop模板">
  <a:themeElements>
    <a:clrScheme name="自定义 18">
      <a:dk1>
        <a:srgbClr val="103754"/>
      </a:dk1>
      <a:lt1>
        <a:sysClr val="window" lastClr="FFFFFF"/>
      </a:lt1>
      <a:dk2>
        <a:srgbClr val="174F78"/>
      </a:dk2>
      <a:lt2>
        <a:srgbClr val="E7E6E6"/>
      </a:lt2>
      <a:accent1>
        <a:srgbClr val="E61A4B"/>
      </a:accent1>
      <a:accent2>
        <a:srgbClr val="2DAEB7"/>
      </a:accent2>
      <a:accent3>
        <a:srgbClr val="F85360"/>
      </a:accent3>
      <a:accent4>
        <a:srgbClr val="36D3DE"/>
      </a:accent4>
      <a:accent5>
        <a:srgbClr val="174F78"/>
      </a:accent5>
      <a:accent6>
        <a:srgbClr val="F85360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85360"/>
          </a:solidFill>
          <a:prstDash val="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4B434F8B-D841-4719-A788-87DDFB7D58E5}" vid="{CF69729E-2C4A-4BA3-A951-AF7A5F0E623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2017_2018_2_oop模板</Template>
  <TotalTime>381</TotalTime>
  <Words>1429</Words>
  <Application>Microsoft Office PowerPoint</Application>
  <PresentationFormat>宽屏</PresentationFormat>
  <Paragraphs>335</Paragraphs>
  <Slides>30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黑体</vt:lpstr>
      <vt:lpstr>宋体</vt:lpstr>
      <vt:lpstr>微软雅黑</vt:lpstr>
      <vt:lpstr>Arial</vt:lpstr>
      <vt:lpstr>Calibri</vt:lpstr>
      <vt:lpstr>Impact</vt:lpstr>
      <vt:lpstr>Wingdings</vt:lpstr>
      <vt:lpstr>2017_2018_2_oop模板</vt:lpstr>
      <vt:lpstr>PowerPoint 演示文稿</vt:lpstr>
      <vt:lpstr>类间关系</vt:lpstr>
      <vt:lpstr>类间的联系方向(例)</vt:lpstr>
      <vt:lpstr>类间关系的强弱--强关联</vt:lpstr>
      <vt:lpstr>类间关系的强弱--硬关联</vt:lpstr>
      <vt:lpstr>类间关系的强弱--弱关联</vt:lpstr>
      <vt:lpstr>类间关系的强弱--软关联</vt:lpstr>
      <vt:lpstr>降低编译期依赖性</vt:lpstr>
      <vt:lpstr>类间的逻辑关系</vt:lpstr>
      <vt:lpstr>类间关系的代码形式（水平方向）</vt:lpstr>
      <vt:lpstr>关联关系-一般关联</vt:lpstr>
      <vt:lpstr>一般关联</vt:lpstr>
      <vt:lpstr>自关联</vt:lpstr>
      <vt:lpstr>关联类</vt:lpstr>
      <vt:lpstr>关联关系-聚集关联</vt:lpstr>
      <vt:lpstr>聚合与组合</vt:lpstr>
      <vt:lpstr>聚合与组合关系(例)</vt:lpstr>
      <vt:lpstr>依赖关系</vt:lpstr>
      <vt:lpstr>依赖(例)</vt:lpstr>
      <vt:lpstr>依赖(例)</vt:lpstr>
      <vt:lpstr>依赖(例)</vt:lpstr>
      <vt:lpstr>学生宿舍间的关系</vt:lpstr>
      <vt:lpstr>一般关联(例)      学生宿舍</vt:lpstr>
      <vt:lpstr>聚合(例)  学生宿舍</vt:lpstr>
      <vt:lpstr>组合(例)    学生宿舍</vt:lpstr>
      <vt:lpstr>宿舍学生</vt:lpstr>
      <vt:lpstr>组合 (例)    宿舍学生</vt:lpstr>
      <vt:lpstr>聚合(例)    宿舍学生</vt:lpstr>
      <vt:lpstr>类间关系(例)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ChenWei</dc:creator>
  <cp:lastModifiedBy>ChenWei</cp:lastModifiedBy>
  <cp:revision>6</cp:revision>
  <dcterms:created xsi:type="dcterms:W3CDTF">2018-04-22T09:44:26Z</dcterms:created>
  <dcterms:modified xsi:type="dcterms:W3CDTF">2018-04-22T16:05:34Z</dcterms:modified>
</cp:coreProperties>
</file>