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3" r:id="rId13"/>
    <p:sldId id="275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C17BA-9F9D-4966-ADCE-66AA1F9D4052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A477F-5934-4F96-88BE-3544B6C48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3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98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9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966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82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50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83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62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8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447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532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0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5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33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573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183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593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85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14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04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9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18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82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7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9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="" xmlns:a16="http://schemas.microsoft.com/office/drawing/2014/main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0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7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7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5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16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8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信息隐蔽</a:t>
            </a:r>
          </a:p>
        </p:txBody>
      </p:sp>
      <p:sp>
        <p:nvSpPr>
          <p:cNvPr id="31746" name="Text Placeholder 2"/>
          <p:cNvSpPr txBox="1"/>
          <p:nvPr/>
        </p:nvSpPr>
        <p:spPr>
          <a:xfrm>
            <a:off x="1527175" y="1816100"/>
            <a:ext cx="9036050" cy="3648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隐藏行为、操作：</a:t>
            </a: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事物的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一个行为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特征可由多个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操作过程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构成，在</a:t>
            </a: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C++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中一个操作通常由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一个或多个成员函数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实现。</a:t>
            </a: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设计时，可隐藏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全部或部分成员函数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隐藏数据：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3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隐藏</a:t>
            </a:r>
          </a:p>
        </p:txBody>
      </p:sp>
      <p:sp>
        <p:nvSpPr>
          <p:cNvPr id="33794" name="Text Placeholder 2"/>
          <p:cNvSpPr txBox="1"/>
          <p:nvPr/>
        </p:nvSpPr>
        <p:spPr>
          <a:xfrm>
            <a:off x="5419044" y="2222025"/>
            <a:ext cx="6177600" cy="3361381"/>
          </a:xfrm>
          <a:prstGeom prst="rect">
            <a:avLst/>
          </a:prstGeom>
          <a:noFill/>
          <a:ln w="9525">
            <a:solidFill>
              <a:schemeClr val="accent5"/>
            </a:solidFill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bool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Ball::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HitBorder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dirty="0" smtClean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   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bool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hitLeft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= distance&lt;=radius;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bool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hitRight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= (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distance+radius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&gt;=RIGHT);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b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return (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hitLeft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|| </a:t>
            </a:r>
            <a:r>
              <a:rPr lang="en-US" altLang="zh-CN" sz="20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hitRight</a:t>
            </a:r>
            <a:r>
              <a:rPr lang="en-US" altLang="zh-CN" sz="2000" dirty="0" smtClean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);</a:t>
            </a: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3795" name="文本框 1"/>
          <p:cNvSpPr txBox="1"/>
          <p:nvPr/>
        </p:nvSpPr>
        <p:spPr>
          <a:xfrm>
            <a:off x="873124" y="690881"/>
            <a:ext cx="4411663" cy="32932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Ball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SetPosition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zh-CN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x,int y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SetSpeed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 speed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StepMove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b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bool HitBorder( );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</a:p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int mx; int my;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int mspeed;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float mscale;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Border *  mborder; 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796" name="文本框 3"/>
          <p:cNvSpPr txBox="1"/>
          <p:nvPr/>
        </p:nvSpPr>
        <p:spPr>
          <a:xfrm>
            <a:off x="873124" y="4034999"/>
            <a:ext cx="4411663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Ball::StepMove( ) {          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if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HitBorder( ) )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SetSpeed(...);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mx = ...;  my=...;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 else 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mx = ...;  my=...;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SetPosition(mx,my);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7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"/>
          <p:cNvSpPr>
            <a:spLocks noGrp="1"/>
          </p:cNvSpPr>
          <p:nvPr>
            <p:ph type="title"/>
          </p:nvPr>
        </p:nvSpPr>
        <p:spPr>
          <a:xfrm>
            <a:off x="807243" y="76912"/>
            <a:ext cx="7022307" cy="308436"/>
          </a:xfrm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分离使用和实现</a:t>
            </a:r>
          </a:p>
        </p:txBody>
      </p:sp>
      <p:sp>
        <p:nvSpPr>
          <p:cNvPr id="37890" name="文本框 1"/>
          <p:cNvSpPr txBox="1"/>
          <p:nvPr/>
        </p:nvSpPr>
        <p:spPr>
          <a:xfrm>
            <a:off x="2644775" y="681472"/>
            <a:ext cx="5184775" cy="15795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类的使用者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---</a:t>
            </a:r>
            <a:r>
              <a:rPr lang="zh-CN" altLang="en-US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调用方</a:t>
            </a:r>
          </a:p>
          <a:p>
            <a:pPr marL="285750" indent="-285750">
              <a:buClr>
                <a:srgbClr val="0000FF"/>
              </a:buClr>
              <a:buFont typeface="Wingdings" panose="05000000000000000000" charset="0"/>
              <a:buChar char="u"/>
            </a:pPr>
            <a:endParaRPr lang="zh-CN" altLang="en-US" sz="2400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类的实现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---</a:t>
            </a:r>
            <a:r>
              <a:rPr lang="zh-CN" altLang="en-US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成员函数实现、数据的表示、组织等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891" name="文本框 2"/>
          <p:cNvSpPr txBox="1"/>
          <p:nvPr/>
        </p:nvSpPr>
        <p:spPr>
          <a:xfrm>
            <a:off x="6124756" y="2518278"/>
            <a:ext cx="5391508" cy="39333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class Imp {</a:t>
            </a:r>
          </a:p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    void 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pubFunc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( ) {        …          }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    void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priFunc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( ) 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{   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...    }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 fields;</a:t>
            </a:r>
          </a:p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892" name="文本框 3"/>
          <p:cNvSpPr txBox="1"/>
          <p:nvPr/>
        </p:nvSpPr>
        <p:spPr>
          <a:xfrm>
            <a:off x="518064" y="2518278"/>
            <a:ext cx="5063227" cy="30469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0000FF"/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class Client {</a:t>
            </a:r>
          </a:p>
          <a:p>
            <a:pPr>
              <a:buClr>
                <a:srgbClr val="0000FF"/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public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void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useImp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(Imp &amp; imp) {</a:t>
            </a:r>
            <a:b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imp.pubFunc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 );</a:t>
            </a:r>
            <a:b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imp.priFunc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);    //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错误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imp.fields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100;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错误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}</a:t>
            </a:r>
          </a:p>
          <a:p>
            <a:pPr>
              <a:buClr>
                <a:srgbClr val="0000FF"/>
              </a:buClr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679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分离使用和</a:t>
            </a:r>
            <a:r>
              <a:rPr lang="zh-CN" altLang="en-US" dirty="0" smtClean="0"/>
              <a:t>实现（对比）</a:t>
            </a:r>
            <a:endParaRPr lang="zh-CN" altLang="en-US" dirty="0"/>
          </a:p>
        </p:txBody>
      </p:sp>
      <p:sp>
        <p:nvSpPr>
          <p:cNvPr id="39938" name="Text Box 4"/>
          <p:cNvSpPr txBox="1"/>
          <p:nvPr/>
        </p:nvSpPr>
        <p:spPr>
          <a:xfrm>
            <a:off x="965675" y="874193"/>
            <a:ext cx="4271090" cy="5493812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//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student.h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#include &lt;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iostream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Student{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void Input() 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a;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     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std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::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&lt;&lt;“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请输入年龄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:”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     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std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::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cin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&gt;&gt;a;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      age = a;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}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</a:p>
          <a:p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f( );</a:t>
            </a:r>
          </a:p>
          <a:p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age;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39939" name="Text Box 5"/>
          <p:cNvSpPr txBox="1"/>
          <p:nvPr/>
        </p:nvSpPr>
        <p:spPr>
          <a:xfrm>
            <a:off x="5606041" y="417684"/>
            <a:ext cx="4060247" cy="2979737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//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student.h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Student{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Student(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theAge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) { }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</a:p>
          <a:p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f( );</a:t>
            </a:r>
          </a:p>
          <a:p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age;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39940" name="Text Box 6"/>
          <p:cNvSpPr txBox="1"/>
          <p:nvPr/>
        </p:nvSpPr>
        <p:spPr>
          <a:xfrm>
            <a:off x="5606041" y="3419475"/>
            <a:ext cx="4060247" cy="325278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//MainApp.cpp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include &lt;</a:t>
            </a:r>
            <a:r>
              <a:rPr lang="en-US" altLang="zh-CN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iostream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&gt;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#include “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student.h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”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main() {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a;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std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::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&lt;&lt;“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请输入年龄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:”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std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::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cin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&gt;&gt;a; 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Student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2" charset="-122"/>
              </a:rPr>
              <a:t>stu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(a);</a:t>
            </a:r>
          </a:p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2" charset="-122"/>
              </a:rPr>
              <a:t>stu.f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( );</a:t>
            </a:r>
          </a:p>
          <a:p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20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850391" y="32016"/>
            <a:ext cx="7498849" cy="353332"/>
          </a:xfrm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多个</a:t>
            </a:r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1986" name="Text Placeholder 2"/>
          <p:cNvSpPr txBox="1"/>
          <p:nvPr/>
        </p:nvSpPr>
        <p:spPr>
          <a:xfrm>
            <a:off x="385911" y="1280531"/>
            <a:ext cx="3435591" cy="337773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多个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类的设计</a:t>
            </a:r>
            <a:endParaRPr lang="en-US" altLang="zh-CN" sz="3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类的拆分</a:t>
            </a:r>
            <a:endParaRPr lang="en-US" altLang="zh-CN" sz="3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类的合并</a:t>
            </a:r>
            <a:endParaRPr lang="en-US" altLang="zh-CN" sz="3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数据关系</a:t>
            </a:r>
            <a:endParaRPr lang="en-US" altLang="zh-CN" sz="3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行为关系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1987" name="Text Box 4"/>
          <p:cNvSpPr txBox="1"/>
          <p:nvPr/>
        </p:nvSpPr>
        <p:spPr>
          <a:xfrm>
            <a:off x="4459678" y="1252741"/>
            <a:ext cx="3713162" cy="383181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//application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.h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include&lt;</a:t>
            </a:r>
            <a:r>
              <a:rPr lang="en-US" altLang="zh-CN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iostream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&gt;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Application{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Application() ;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Init( );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Run(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Argument &amp; arg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);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Term( );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Input    *    in;</a:t>
            </a:r>
            <a:b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Output *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　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out;</a:t>
            </a:r>
            <a:b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Config  *   cfg;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41988" name="文本框 3"/>
          <p:cNvSpPr txBox="1"/>
          <p:nvPr/>
        </p:nvSpPr>
        <p:spPr>
          <a:xfrm>
            <a:off x="8172840" y="1111250"/>
            <a:ext cx="3725862" cy="411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class Argument 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{   };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class Input 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{  };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class Output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{  };</a:t>
            </a:r>
          </a:p>
          <a:p>
            <a:pPr>
              <a:buClr>
                <a:srgbClr val="0000FF"/>
              </a:buClr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class Config</a:t>
            </a:r>
            <a:b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{  };</a:t>
            </a:r>
          </a:p>
        </p:txBody>
      </p:sp>
    </p:spTree>
    <p:extLst>
      <p:ext uri="{BB962C8B-B14F-4D97-AF65-F5344CB8AC3E}">
        <p14:creationId xmlns:p14="http://schemas.microsoft.com/office/powerpoint/2010/main" val="418207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804671" y="32016"/>
            <a:ext cx="7544569" cy="353332"/>
          </a:xfrm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多个</a:t>
            </a:r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1986" name="Text Placeholder 2"/>
          <p:cNvSpPr txBox="1"/>
          <p:nvPr/>
        </p:nvSpPr>
        <p:spPr>
          <a:xfrm>
            <a:off x="385911" y="1280531"/>
            <a:ext cx="3435591" cy="337773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多个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类的设计</a:t>
            </a:r>
            <a:endParaRPr lang="en-US" altLang="zh-CN" sz="3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类的拆分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类的合并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数据关系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54075" lvl="1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行为关系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1987" name="Text Box 4"/>
          <p:cNvSpPr txBox="1"/>
          <p:nvPr/>
        </p:nvSpPr>
        <p:spPr>
          <a:xfrm>
            <a:off x="3925019" y="1088946"/>
            <a:ext cx="3713162" cy="2446824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A{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fA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(B &amp;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b,C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&amp; c)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……</a:t>
            </a:r>
            <a:b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}    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1988" name="文本框 3"/>
          <p:cNvSpPr txBox="1"/>
          <p:nvPr/>
        </p:nvSpPr>
        <p:spPr>
          <a:xfrm>
            <a:off x="7914047" y="1088946"/>
            <a:ext cx="3725862" cy="1200329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b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en-US" altLang="zh-CN" dirty="0"/>
              <a:t>class B {</a:t>
            </a:r>
            <a:br>
              <a:rPr lang="en-US" altLang="zh-CN" dirty="0"/>
            </a:b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fB</a:t>
            </a:r>
            <a:r>
              <a:rPr lang="en-US" altLang="zh-CN" dirty="0">
                <a:solidFill>
                  <a:srgbClr val="0000FF"/>
                </a:solidFill>
              </a:rPr>
              <a:t>(A&amp; </a:t>
            </a:r>
            <a:r>
              <a:rPr lang="en-US" altLang="zh-CN" dirty="0" err="1">
                <a:solidFill>
                  <a:srgbClr val="0000FF"/>
                </a:solidFill>
              </a:rPr>
              <a:t>a,C&amp;c</a:t>
            </a:r>
            <a:r>
              <a:rPr lang="en-US" altLang="zh-CN" dirty="0">
                <a:solidFill>
                  <a:srgbClr val="0000FF"/>
                </a:solidFill>
              </a:rPr>
              <a:t> 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};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7914047" y="2335441"/>
            <a:ext cx="3725862" cy="1200329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b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en-US" altLang="zh-CN" dirty="0"/>
              <a:t>class C {</a:t>
            </a:r>
            <a:br>
              <a:rPr lang="en-US" altLang="zh-CN" dirty="0"/>
            </a:b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fC</a:t>
            </a:r>
            <a:r>
              <a:rPr lang="en-US" altLang="zh-CN" dirty="0">
                <a:solidFill>
                  <a:srgbClr val="0000FF"/>
                </a:solidFill>
              </a:rPr>
              <a:t>( </a:t>
            </a:r>
            <a:r>
              <a:rPr lang="en-US" altLang="zh-CN" dirty="0" err="1">
                <a:solidFill>
                  <a:srgbClr val="0000FF"/>
                </a:solidFill>
              </a:rPr>
              <a:t>A&amp;a,B</a:t>
            </a:r>
            <a:r>
              <a:rPr lang="en-US" altLang="zh-CN" dirty="0">
                <a:solidFill>
                  <a:srgbClr val="0000FF"/>
                </a:solidFill>
              </a:rPr>
              <a:t>&amp; b);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};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3925019" y="3794765"/>
            <a:ext cx="3713162" cy="2862322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A{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fA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(B &amp;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2" charset="-122"/>
              </a:rPr>
              <a:t>b,C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&amp; c)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b.fB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*this , c);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c.fC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*this , b);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}    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595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 smtClean="0"/>
              <a:t>单个类</a:t>
            </a:r>
            <a:r>
              <a:rPr lang="zh-CN" altLang="en-US" dirty="0"/>
              <a:t>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4034" name="Text Box 4"/>
          <p:cNvSpPr txBox="1"/>
          <p:nvPr/>
        </p:nvSpPr>
        <p:spPr>
          <a:xfrm>
            <a:off x="6767513" y="1263650"/>
            <a:ext cx="3568700" cy="4618038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//application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.h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include &lt;</a:t>
            </a:r>
            <a:r>
              <a:rPr lang="en-US" altLang="zh-CN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iostream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&gt;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Application{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Application() 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Init( );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Run(Argument &amp; arg);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Term();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bool loadFile(string&amp;);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bool saveFile(string&amp;);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Input    *    in;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Output *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　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out;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Config  *   cfg;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44035" name="Text Placeholder 2"/>
          <p:cNvSpPr txBox="1"/>
          <p:nvPr/>
        </p:nvSpPr>
        <p:spPr>
          <a:xfrm>
            <a:off x="1470025" y="1263650"/>
            <a:ext cx="4954588" cy="4899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单个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类的设计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行为的可见性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行为参数的抽象与封装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依赖与关联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类方法与实例方法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...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84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单个类的设计</a:t>
            </a:r>
          </a:p>
        </p:txBody>
      </p:sp>
      <p:sp>
        <p:nvSpPr>
          <p:cNvPr id="46082" name="Text Box 4"/>
          <p:cNvSpPr txBox="1"/>
          <p:nvPr/>
        </p:nvSpPr>
        <p:spPr>
          <a:xfrm>
            <a:off x="5578475" y="1330325"/>
            <a:ext cx="4157663" cy="297180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Bark(Human&amp; human);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void Bark(Humen &amp; humen);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Bark(Door&amp; door);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void Bark(Door&amp; door, int db);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void Bark( int db);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...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46083" name="Text Placeholder 2"/>
          <p:cNvSpPr txBox="1"/>
          <p:nvPr/>
        </p:nvSpPr>
        <p:spPr>
          <a:xfrm>
            <a:off x="396875" y="1330325"/>
            <a:ext cx="4914900" cy="4899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单个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类的设计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行为的可见性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行为参数的抽象与封装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依赖与关联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类方法与实例方法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...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6084" name="Text Box 4"/>
          <p:cNvSpPr txBox="1"/>
          <p:nvPr/>
        </p:nvSpPr>
        <p:spPr>
          <a:xfrm>
            <a:off x="7392988" y="4591050"/>
            <a:ext cx="4157662" cy="1736725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Bark(Dest &amp; aDest);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...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4" name="直角上箭头 3"/>
          <p:cNvSpPr/>
          <p:nvPr/>
        </p:nvSpPr>
        <p:spPr>
          <a:xfrm rot="5400000">
            <a:off x="5955506" y="4902994"/>
            <a:ext cx="1023938" cy="95567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46965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单个类的设计</a:t>
            </a:r>
          </a:p>
        </p:txBody>
      </p:sp>
      <p:sp>
        <p:nvSpPr>
          <p:cNvPr id="48130" name="Text Box 4"/>
          <p:cNvSpPr txBox="1"/>
          <p:nvPr/>
        </p:nvSpPr>
        <p:spPr>
          <a:xfrm>
            <a:off x="6070600" y="1244600"/>
            <a:ext cx="4159250" cy="1736725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Bark(Dest &amp; aDest);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...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8131" name="Text Placeholder 2"/>
          <p:cNvSpPr txBox="1"/>
          <p:nvPr/>
        </p:nvSpPr>
        <p:spPr>
          <a:xfrm>
            <a:off x="396875" y="1330325"/>
            <a:ext cx="4914900" cy="4899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单个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类的设计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行为的可见性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行为参数的抽象与封装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依赖与关联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类方法与实例方法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...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8132" name="Text Box 4"/>
          <p:cNvSpPr txBox="1"/>
          <p:nvPr/>
        </p:nvSpPr>
        <p:spPr>
          <a:xfrm>
            <a:off x="6138863" y="3633788"/>
            <a:ext cx="4157662" cy="228600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void setDest(Dest *);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Bark();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...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Dest * aDest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6" name="上下箭头 5"/>
          <p:cNvSpPr/>
          <p:nvPr/>
        </p:nvSpPr>
        <p:spPr>
          <a:xfrm>
            <a:off x="9378950" y="2552700"/>
            <a:ext cx="627063" cy="149860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5829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单个类的设计</a:t>
            </a:r>
          </a:p>
        </p:txBody>
      </p:sp>
      <p:sp>
        <p:nvSpPr>
          <p:cNvPr id="50178" name="Text Box 4"/>
          <p:cNvSpPr txBox="1"/>
          <p:nvPr/>
        </p:nvSpPr>
        <p:spPr>
          <a:xfrm>
            <a:off x="5162550" y="1244600"/>
            <a:ext cx="2795588" cy="228600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func()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int x=....;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int y=cacl(x);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do1(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.....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0179" name="Text Placeholder 2"/>
          <p:cNvSpPr txBox="1"/>
          <p:nvPr/>
        </p:nvSpPr>
        <p:spPr>
          <a:xfrm>
            <a:off x="396875" y="1330325"/>
            <a:ext cx="4914900" cy="4899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多个类间的关联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单个类的设计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行为的可见性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行为参数的抽象与封装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依赖与关联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类方法与实例方法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...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4678363" y="4295775"/>
            <a:ext cx="3376612" cy="228600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Func( MyObj &amp; obj)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obj.func1(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do1();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obj.func2();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}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50181" name="Text Box 4"/>
          <p:cNvSpPr txBox="1"/>
          <p:nvPr/>
        </p:nvSpPr>
        <p:spPr>
          <a:xfrm>
            <a:off x="8474075" y="3746500"/>
            <a:ext cx="3595688" cy="2835275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Func( )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pobj-&gt;func1(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do1();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pobj-&gt;func2();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}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MyObj &amp; pobj;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50182" name="文本框 7"/>
          <p:cNvSpPr txBox="1"/>
          <p:nvPr/>
        </p:nvSpPr>
        <p:spPr>
          <a:xfrm>
            <a:off x="8807450" y="1244600"/>
            <a:ext cx="2928938" cy="2228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甚至可以将整个函数实现全部委托给另一个对象，也就是通常说的委托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(delegate).</a:t>
            </a:r>
            <a:b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void func( )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pobj-&gt;somefunc(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下箭头 8"/>
          <p:cNvSpPr/>
          <p:nvPr/>
        </p:nvSpPr>
        <p:spPr>
          <a:xfrm>
            <a:off x="5619750" y="3662363"/>
            <a:ext cx="415925" cy="5032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直角上箭头 9"/>
          <p:cNvSpPr/>
          <p:nvPr/>
        </p:nvSpPr>
        <p:spPr>
          <a:xfrm rot="5400000">
            <a:off x="7646194" y="3517106"/>
            <a:ext cx="503238" cy="79375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右箭头 10"/>
          <p:cNvSpPr/>
          <p:nvPr/>
        </p:nvSpPr>
        <p:spPr>
          <a:xfrm>
            <a:off x="8105775" y="2146300"/>
            <a:ext cx="657225" cy="355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74180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6680" y="738322"/>
            <a:ext cx="2590340" cy="813812"/>
          </a:xfrm>
        </p:spPr>
        <p:txBody>
          <a:bodyPr/>
          <a:lstStyle/>
          <a:p>
            <a:r>
              <a:rPr lang="zh-CN" altLang="en-US" dirty="0" smtClean="0"/>
              <a:t>类的设计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17432" y="1709395"/>
            <a:ext cx="45719" cy="4462805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2578240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抽象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与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封装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827850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面向对象的三大基本特征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3349423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信息隐蔽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4106333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分离使用和实现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870996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类的设计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5591495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类的设计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例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2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单个类的设计</a:t>
            </a:r>
          </a:p>
        </p:txBody>
      </p:sp>
      <p:sp>
        <p:nvSpPr>
          <p:cNvPr id="52226" name="Text Box 4"/>
          <p:cNvSpPr txBox="1"/>
          <p:nvPr/>
        </p:nvSpPr>
        <p:spPr>
          <a:xfrm>
            <a:off x="5035550" y="1456420"/>
            <a:ext cx="2794000" cy="3382962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void Func( ) 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age = 8;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...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}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int age;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int  color;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History &amp; hist;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...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2227" name="Text Placeholder 2"/>
          <p:cNvSpPr txBox="1"/>
          <p:nvPr/>
        </p:nvSpPr>
        <p:spPr>
          <a:xfrm>
            <a:off x="337055" y="1039768"/>
            <a:ext cx="4914900" cy="4899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多个类间的关联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单个类的设计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行为的可见性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行为参数的抽象与封装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依赖与关联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数据的抽象与封装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类方法与实例方法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...</a:t>
            </a: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914400" lvl="1" indent="-396875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</a:pP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8003284" y="701319"/>
            <a:ext cx="3595688" cy="228600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Func( )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data-&gt;SetAge(8);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}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DogData * data;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52229" name="Text Box 4"/>
          <p:cNvSpPr txBox="1"/>
          <p:nvPr/>
        </p:nvSpPr>
        <p:spPr>
          <a:xfrm>
            <a:off x="8003284" y="3147901"/>
            <a:ext cx="3595688" cy="327782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class DogData{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public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:</a:t>
            </a:r>
            <a:b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     ….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SetAge(int a) 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{ age =a; }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private: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int age;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int  color;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History &amp; hist;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...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146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例：创建方法与构造函数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0" y="1812925"/>
            <a:ext cx="5548313" cy="3263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class </a:t>
            </a:r>
            <a:r>
              <a:rPr lang="en-US" altLang="zh-CN" noProof="1" smtClean="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Balloon </a:t>
            </a:r>
            <a:r>
              <a:rPr lang="en-US" altLang="zh-CN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{</a:t>
            </a:r>
          </a:p>
          <a:p>
            <a:pPr>
              <a:buNone/>
            </a:pPr>
            <a:r>
              <a:rPr lang="en-US" altLang="zh-CN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zh-CN" altLang="en-US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：</a:t>
            </a:r>
            <a:endParaRPr lang="en-US" altLang="zh-CN" noProof="1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buNone/>
            </a:pPr>
            <a:r>
              <a:rPr lang="en-US" altLang="zh-CN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	</a:t>
            </a:r>
            <a:r>
              <a:rPr lang="en-US" altLang="zh-CN" noProof="1" smtClean="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Balloon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( ) { }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	</a:t>
            </a:r>
            <a:r>
              <a:rPr lang="en-US" altLang="zh-CN" noProof="1" smtClean="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Balloon (int 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color)  {  }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    	</a:t>
            </a:r>
            <a:r>
              <a:rPr lang="en-US" altLang="zh-CN" noProof="1" smtClean="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Balloon 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( Gas &amp; gas) {  }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       //…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};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当存在多个重载的构造函数时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语义不清楚</a:t>
            </a:r>
            <a:endParaRPr lang="zh-CN" altLang="en-US" noProof="1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不易</a:t>
            </a:r>
            <a:r>
              <a:rPr lang="zh-CN" altLang="en-US" noProof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扩展</a:t>
            </a:r>
            <a:endParaRPr lang="zh-CN" altLang="en-US" b="1" noProof="1" smtClean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48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创建方法与构造函数</a:t>
            </a:r>
          </a:p>
        </p:txBody>
      </p:sp>
      <p:sp>
        <p:nvSpPr>
          <p:cNvPr id="56322" name="Text Box 4"/>
          <p:cNvSpPr txBox="1"/>
          <p:nvPr/>
        </p:nvSpPr>
        <p:spPr>
          <a:xfrm>
            <a:off x="1847850" y="1812925"/>
            <a:ext cx="5548313" cy="3676650"/>
          </a:xfrm>
          <a:prstGeom prst="rect">
            <a:avLst/>
          </a:prstGeom>
          <a:solidFill>
            <a:srgbClr val="F2F9F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Balloon </a:t>
            </a:r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</a:t>
            </a:r>
            <a:r>
              <a:rPr lang="zh-CN" altLang="en-US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static 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Ballon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CreateNormalBallon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 </a:t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{ return  Balloon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);  }</a:t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static 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Ballon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CreateColorBallon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 )</a:t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{ return Balloon(c); }</a:t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static 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Ballon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CreateGasBallon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(Gas&amp; g)</a:t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{ return Balloon(g); }</a:t>
            </a:r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</a:t>
            </a:r>
            <a:r>
              <a:rPr lang="zh-CN" altLang="en-US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endParaRPr lang="en-US" altLang="zh-CN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Balloon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 { }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	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Balloon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color)  {  }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	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Balloon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Gas &amp; gas) {  }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92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例：单件的实现</a:t>
            </a:r>
          </a:p>
        </p:txBody>
      </p:sp>
      <p:sp>
        <p:nvSpPr>
          <p:cNvPr id="58370" name="Text Placeholder 2"/>
          <p:cNvSpPr txBox="1"/>
          <p:nvPr/>
        </p:nvSpPr>
        <p:spPr>
          <a:xfrm>
            <a:off x="8916988" y="1598613"/>
            <a:ext cx="2617787" cy="3671887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Ball {  }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endParaRPr lang="en-US" altLang="zh-CN" sz="3200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希望使用者，至多只能创建</a:t>
            </a: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的一个实例</a:t>
            </a:r>
            <a:endParaRPr lang="en-US" altLang="zh-CN" sz="3200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8371" name="Text Placeholder 2"/>
          <p:cNvSpPr txBox="1"/>
          <p:nvPr/>
        </p:nvSpPr>
        <p:spPr>
          <a:xfrm>
            <a:off x="636380" y="804551"/>
            <a:ext cx="8002587" cy="56165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Ball {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static Ball &amp;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GetInstance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static Ball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aBall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return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aBall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私有化构造函数，防止外部访问，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或者 编译器提供缺省的构造函数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Ball( ) { }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同理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Ball&amp;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只声明，不实现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Ball&amp; operator=(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Ball&amp; );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只声明，不实现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Func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5171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单件的实现</a:t>
            </a:r>
            <a:r>
              <a:rPr lang="en-US" altLang="zh-CN" dirty="0"/>
              <a:t>(2)</a:t>
            </a:r>
          </a:p>
        </p:txBody>
      </p:sp>
      <p:sp>
        <p:nvSpPr>
          <p:cNvPr id="60418" name="Text Placeholder 2"/>
          <p:cNvSpPr txBox="1"/>
          <p:nvPr/>
        </p:nvSpPr>
        <p:spPr>
          <a:xfrm>
            <a:off x="8888413" y="1090613"/>
            <a:ext cx="2617787" cy="3671887"/>
          </a:xfrm>
          <a:prstGeom prst="rect">
            <a:avLst/>
          </a:prstGeom>
          <a:noFill/>
          <a:ln w="9525" cap="flat" cmpd="sng">
            <a:solidFill>
              <a:srgbClr val="34353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Ball {  }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endParaRPr lang="en-US" altLang="zh-CN" sz="3200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希望使用者，至多只能创建</a:t>
            </a:r>
            <a:r>
              <a:rPr lang="en-US" altLang="zh-CN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</a:t>
            </a: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的一个实例</a:t>
            </a:r>
            <a:endParaRPr lang="en-US" altLang="zh-CN" sz="3200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0419" name="Text Placeholder 2"/>
          <p:cNvSpPr txBox="1"/>
          <p:nvPr/>
        </p:nvSpPr>
        <p:spPr>
          <a:xfrm>
            <a:off x="527821" y="774418"/>
            <a:ext cx="8002588" cy="56165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Ball {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static Ball *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GetInstance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     if (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pBall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==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nullptr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  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pBall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= new Ball;</a:t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return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static void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ReleaseInstance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 </a:t>
            </a:r>
            <a:b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{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delete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pBall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pBall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nullptr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;}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static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Ball *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pBall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  //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不要忘记类外分配存储空间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Ball( ) { }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Ball&amp;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只声明，不实现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Ball&amp; operator=(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Ball&amp; );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只声明，不实现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  <a:b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Func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);</a:t>
            </a:r>
            <a:b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85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1133164" y="0"/>
            <a:ext cx="2370137" cy="433417"/>
          </a:xfrm>
          <a:ln/>
        </p:spPr>
        <p:txBody>
          <a:bodyPr lIns="91440" tIns="45720" rIns="91440" bIns="45720" anchor="ctr"/>
          <a:lstStyle/>
          <a:p>
            <a:r>
              <a:rPr lang="zh-CN" altLang="en-US" dirty="0"/>
              <a:t>分页器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)</a:t>
            </a:r>
          </a:p>
        </p:txBody>
      </p:sp>
      <p:pic>
        <p:nvPicPr>
          <p:cNvPr id="624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925678"/>
            <a:ext cx="4943475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1739983"/>
            <a:ext cx="4924425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2598903"/>
            <a:ext cx="5076825" cy="65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25" y="3454731"/>
            <a:ext cx="4113213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4275138"/>
            <a:ext cx="467677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025" y="5095545"/>
            <a:ext cx="4314825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72" name="Text Placeholder 2"/>
          <p:cNvSpPr txBox="1"/>
          <p:nvPr/>
        </p:nvSpPr>
        <p:spPr>
          <a:xfrm>
            <a:off x="1001713" y="1984375"/>
            <a:ext cx="2974975" cy="2165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Paginate {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1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lstStyle/>
          <a:p>
            <a:r>
              <a:rPr lang="en-US" altLang="zh-CN"/>
              <a:t>Paginate</a:t>
            </a:r>
            <a:r>
              <a:rPr lang="zh-CN" altLang="en-US"/>
              <a:t>的行为、数据</a:t>
            </a:r>
          </a:p>
        </p:txBody>
      </p:sp>
      <p:sp>
        <p:nvSpPr>
          <p:cNvPr id="63490" name="Text Placeholder 2"/>
          <p:cNvSpPr txBox="1"/>
          <p:nvPr/>
        </p:nvSpPr>
        <p:spPr>
          <a:xfrm>
            <a:off x="1321958" y="712031"/>
            <a:ext cx="3875088" cy="3352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Paginate {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go(int page);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prev( 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next( 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prevN( 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void  nextN( );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</a:p>
        </p:txBody>
      </p:sp>
      <p:sp>
        <p:nvSpPr>
          <p:cNvPr id="63491" name="Text Placeholder 2"/>
          <p:cNvSpPr txBox="1"/>
          <p:nvPr/>
        </p:nvSpPr>
        <p:spPr>
          <a:xfrm>
            <a:off x="6365416" y="712031"/>
            <a:ext cx="3343275" cy="3352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Paginate {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int  num;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int  total;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int  rangeStart;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int  rangeEnd;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</a:p>
        </p:txBody>
      </p:sp>
      <p:sp>
        <p:nvSpPr>
          <p:cNvPr id="63492" name="Text Placeholder 2"/>
          <p:cNvSpPr txBox="1"/>
          <p:nvPr/>
        </p:nvSpPr>
        <p:spPr>
          <a:xfrm>
            <a:off x="2223806" y="4385906"/>
            <a:ext cx="7423150" cy="201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其它：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构造函数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需要自定义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拷贝构造函数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不需要自定义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赋值函数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不需要自定义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getter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函数或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show( )-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具体看需要</a:t>
            </a:r>
          </a:p>
        </p:txBody>
      </p:sp>
    </p:spTree>
    <p:extLst>
      <p:ext uri="{BB962C8B-B14F-4D97-AF65-F5344CB8AC3E}">
        <p14:creationId xmlns:p14="http://schemas.microsoft.com/office/powerpoint/2010/main" val="2623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>
                <a:sym typeface="黑体" panose="02010609060101010101" pitchFamily="2" charset="-122"/>
              </a:rPr>
              <a:t>面向对象的三个基本特征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2225675" y="1668463"/>
            <a:ext cx="2520950" cy="21605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/>
            <a:r>
              <a:rPr lang="zh-CN" altLang="en-US" sz="2800" strike="noStrike" noProof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封装和信息隐蔽</a:t>
            </a:r>
            <a:endParaRPr lang="en-US" altLang="zh-CN" sz="2800" strike="noStrike" noProof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125538" y="3246438"/>
            <a:ext cx="2592388" cy="23034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/>
            <a:r>
              <a:rPr lang="zh-CN" altLang="en-US" sz="2800" strike="noStrike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继承</a:t>
            </a:r>
            <a:endParaRPr lang="en-US" altLang="zh-CN" sz="2800" strike="noStrike" noProof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235325" y="3240088"/>
            <a:ext cx="2592388" cy="23034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3765" fontAlgn="base"/>
            <a:r>
              <a:rPr lang="zh-CN" altLang="en-US" sz="2800" strike="noStrike" noProof="1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多态</a:t>
            </a:r>
            <a:endParaRPr lang="en-US" altLang="zh-CN" sz="2800" strike="noStrike" noProof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3" name="文本框 1"/>
          <p:cNvSpPr txBox="1"/>
          <p:nvPr/>
        </p:nvSpPr>
        <p:spPr>
          <a:xfrm>
            <a:off x="6051550" y="1389063"/>
            <a:ext cx="5300663" cy="213289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封装：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通过对客观事物的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抽象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，分析事物的本质特征，总结和提炼事物的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行为和属性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，并用类和对象表示的过程。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414" name="文本框 4"/>
          <p:cNvSpPr txBox="1"/>
          <p:nvPr/>
        </p:nvSpPr>
        <p:spPr>
          <a:xfrm>
            <a:off x="6051550" y="3829050"/>
            <a:ext cx="5343525" cy="167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信息隐蔽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在用类和对象表示事物时，只将行为和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公开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给可信的外部事物。相应地，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隐藏自身的内部特征信息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抽象及表示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sz="half" idx="1"/>
          </p:nvPr>
        </p:nvSpPr>
        <p:spPr>
          <a:xfrm>
            <a:off x="807243" y="2133775"/>
            <a:ext cx="4334100" cy="2360588"/>
          </a:xfrm>
          <a:ln/>
        </p:spPr>
        <p:txBody>
          <a:bodyPr lIns="91440" tIns="45720" rIns="91440" bIns="45720" anchor="t"/>
          <a:lstStyle/>
          <a:p>
            <a:pPr>
              <a:buFont typeface="Wingdings" panose="05000000000000000000" charset="0"/>
              <a:buChar char="u"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抽象</a:t>
            </a:r>
          </a:p>
          <a:p>
            <a:pPr lvl="2"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类型的抽象</a:t>
            </a:r>
          </a:p>
          <a:p>
            <a:pPr lvl="2"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行为的抽象</a:t>
            </a:r>
          </a:p>
          <a:p>
            <a:pPr lvl="2"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抽象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sz="half" idx="1"/>
          </p:nvPr>
        </p:nvSpPr>
        <p:spPr>
          <a:xfrm>
            <a:off x="6673789" y="2133775"/>
            <a:ext cx="4164448" cy="2208188"/>
          </a:xfrm>
          <a:ln/>
        </p:spPr>
        <p:txBody>
          <a:bodyPr lIns="91440" tIns="45720" rIns="91440" bIns="45720" anchor="t"/>
          <a:lstStyle/>
          <a:p>
            <a:pPr>
              <a:buFont typeface="Wingdings" panose="05000000000000000000" charset="0"/>
              <a:buChar char="u"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表示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类型的表示</a:t>
            </a:r>
          </a:p>
          <a:p>
            <a:pPr lvl="2"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行为的表示</a:t>
            </a:r>
          </a:p>
          <a:p>
            <a:pPr lvl="2"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数据的表示</a:t>
            </a:r>
          </a:p>
        </p:txBody>
      </p:sp>
      <p:sp>
        <p:nvSpPr>
          <p:cNvPr id="2" name="右箭头 1"/>
          <p:cNvSpPr/>
          <p:nvPr/>
        </p:nvSpPr>
        <p:spPr>
          <a:xfrm>
            <a:off x="4352901" y="2553419"/>
            <a:ext cx="1927129" cy="122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7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1)</a:t>
            </a:r>
          </a:p>
        </p:txBody>
      </p:sp>
      <p:sp>
        <p:nvSpPr>
          <p:cNvPr id="21506" name="Text Placeholder 2"/>
          <p:cNvSpPr>
            <a:spLocks noGrp="1"/>
          </p:cNvSpPr>
          <p:nvPr>
            <p:ph sz="half" idx="1"/>
          </p:nvPr>
        </p:nvSpPr>
        <p:spPr>
          <a:xfrm>
            <a:off x="1400175" y="1244600"/>
            <a:ext cx="9420225" cy="4932363"/>
          </a:xfrm>
          <a:ln/>
        </p:spPr>
        <p:txBody>
          <a:bodyPr lIns="91440" tIns="45720" rIns="91440" bIns="45720" anchor="t">
            <a:normAutofit/>
          </a:bodyPr>
          <a:lstStyle/>
          <a:p>
            <a:pPr algn="l"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例：小球碰撞问题描述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80000"/>
              </a:lnSpc>
              <a:buFont typeface="Wingdings" panose="05000000000000000000" charset="0"/>
              <a:buChar char="u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类型的抽象：小球，边界墙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行为的抽象：</a:t>
            </a:r>
            <a:b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小球：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移动、设置速度、设置位置、检测是否碰撞、反弹、设置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能量系数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边界墙：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设置位置、改变能量系数、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检测是否碰撞、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反弹</a:t>
            </a:r>
            <a:b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数据的抽象：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位移、速度、系数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例续</a:t>
            </a:r>
            <a:r>
              <a:rPr lang="en-US" altLang="zh-CN" dirty="0"/>
              <a:t>)</a:t>
            </a:r>
          </a:p>
        </p:txBody>
      </p:sp>
      <p:sp>
        <p:nvSpPr>
          <p:cNvPr id="23554" name="Text Placeholder 2"/>
          <p:cNvSpPr txBox="1"/>
          <p:nvPr/>
        </p:nvSpPr>
        <p:spPr>
          <a:xfrm>
            <a:off x="1881188" y="1009650"/>
            <a:ext cx="8655050" cy="1511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类型的表示</a:t>
            </a: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class Ball { }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Border { }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行为的表示</a:t>
            </a: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</a:p>
        </p:txBody>
      </p:sp>
      <p:sp>
        <p:nvSpPr>
          <p:cNvPr id="23555" name="矩形 2"/>
          <p:cNvSpPr/>
          <p:nvPr/>
        </p:nvSpPr>
        <p:spPr>
          <a:xfrm>
            <a:off x="2016125" y="2603500"/>
            <a:ext cx="3470275" cy="2678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class Ball {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</a:t>
            </a:r>
            <a:r>
              <a:rPr lang="en-US" altLang="zh-CN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etPosition</a:t>
            </a:r>
            <a:r>
              <a:rPr lang="zh-CN" altLang="en-US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</a:t>
            </a:r>
            <a:r>
              <a:rPr lang="en-US" altLang="zh-CN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etSpeed</a:t>
            </a:r>
            <a:r>
              <a:rPr lang="zh-CN" altLang="en-US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</a:t>
            </a:r>
            <a:r>
              <a:rPr lang="en-US" altLang="zh-CN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tepMove</a:t>
            </a:r>
            <a:r>
              <a:rPr lang="zh-CN" altLang="en-US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etScale</a:t>
            </a:r>
            <a:r>
              <a:rPr lang="zh-CN" altLang="en-US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rebound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};</a:t>
            </a:r>
            <a:endParaRPr lang="zh-CN" altLang="en-US" sz="2400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556" name="矩形 5"/>
          <p:cNvSpPr/>
          <p:nvPr/>
        </p:nvSpPr>
        <p:spPr>
          <a:xfrm>
            <a:off x="6435725" y="2603500"/>
            <a:ext cx="3716338" cy="1946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class Border {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s</a:t>
            </a:r>
            <a:r>
              <a:rPr lang="en-US" altLang="zh-CN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etPosition</a:t>
            </a:r>
            <a:r>
              <a:rPr lang="zh-CN" altLang="en-US" sz="24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etScale</a:t>
            </a:r>
            <a:r>
              <a:rPr lang="zh-CN" altLang="en-US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rebound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};</a:t>
            </a:r>
            <a:endParaRPr lang="zh-CN" altLang="en-US" sz="2400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557" name="Text Placeholder 2"/>
          <p:cNvSpPr txBox="1"/>
          <p:nvPr/>
        </p:nvSpPr>
        <p:spPr>
          <a:xfrm>
            <a:off x="1768475" y="5221288"/>
            <a:ext cx="8656638" cy="1412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数据的表示</a:t>
            </a: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float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pos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float  radius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float  scale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float  speed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644034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例续</a:t>
            </a:r>
            <a:r>
              <a:rPr lang="en-US" altLang="zh-CN" dirty="0"/>
              <a:t>)</a:t>
            </a:r>
          </a:p>
        </p:txBody>
      </p:sp>
      <p:sp>
        <p:nvSpPr>
          <p:cNvPr id="25602" name="文本框 1"/>
          <p:cNvSpPr txBox="1"/>
          <p:nvPr/>
        </p:nvSpPr>
        <p:spPr>
          <a:xfrm>
            <a:off x="1102971" y="630178"/>
            <a:ext cx="4411663" cy="30469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Ball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s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etPosition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zh-CN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x,int y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s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etSpeed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 speed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tepMove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（）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...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</a:p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int mx; int my;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int mspeed;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float mscale;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Border *  mborder; 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3" name="文本框 3"/>
          <p:cNvSpPr txBox="1"/>
          <p:nvPr/>
        </p:nvSpPr>
        <p:spPr>
          <a:xfrm>
            <a:off x="1102971" y="3752938"/>
            <a:ext cx="4411663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Ball::stepMove( ) {          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if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HitBorder( ) )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SetSpeed(...);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mx = ...;  my=...;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 else 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mx = ...;  my=...;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setPosition(mx,my);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4" name="文本框 7"/>
          <p:cNvSpPr txBox="1"/>
          <p:nvPr/>
        </p:nvSpPr>
        <p:spPr>
          <a:xfrm>
            <a:off x="6036684" y="2154043"/>
            <a:ext cx="4411663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Border {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s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etPosition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zh-CN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x,int y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void s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etSpeed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 speed</a:t>
            </a:r>
            <a:r>
              <a:rPr lang="zh-CN" altLang="en-US" sz="1600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...</a:t>
            </a: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</a:p>
          <a:p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int mx; int my;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float mscale;</a:t>
            </a:r>
            <a:b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275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2)</a:t>
            </a:r>
          </a:p>
        </p:txBody>
      </p:sp>
      <p:sp>
        <p:nvSpPr>
          <p:cNvPr id="27650" name="文本框 1"/>
          <p:cNvSpPr txBox="1"/>
          <p:nvPr/>
        </p:nvSpPr>
        <p:spPr>
          <a:xfrm>
            <a:off x="839788" y="832177"/>
            <a:ext cx="9934575" cy="3467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： 一个游戏中有多种怪物(Monster)，怪物之间可能要发生战斗(fight)，每场战斗都是一个怪物与另一怪物之间的一对一战斗。每个怪物都有自己的生命值(hitpoint)、攻击力值(damage)和防御力值(defense)，每种怪物都有各自特有的攻击(attack)方式，产生相应的攻击效果；战斗时，两个怪物依次攻击对方，即怪物a首先攻击怪物b, 然后轮到怪物b攻击怪物a, 之后，怪物a再次攻击怪物b，…, 直到一方生命值为0。</a:t>
            </a:r>
            <a:b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请根据你对上述描述的理解，定义并实现怪物类Monster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b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抽象</a:t>
            </a:r>
            <a:b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类型的抽象：怪物类</a:t>
            </a:r>
            <a:b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行为的抽象：战斗、设置属性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数据的抽象：</a:t>
            </a:r>
          </a:p>
        </p:txBody>
      </p:sp>
      <p:sp>
        <p:nvSpPr>
          <p:cNvPr id="27651" name="文本框 3"/>
          <p:cNvSpPr txBox="1"/>
          <p:nvPr/>
        </p:nvSpPr>
        <p:spPr>
          <a:xfrm>
            <a:off x="839788" y="4626465"/>
            <a:ext cx="4359275" cy="15696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Monster  {</a:t>
            </a:r>
            <a:b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</a:t>
            </a:r>
            <a:r>
              <a:rPr lang="zh-CN" altLang="en-US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br>
              <a:rPr lang="zh-CN" altLang="en-US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</a:t>
            </a:r>
            <a: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....</a:t>
            </a:r>
            <a:b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bool  Fight( Monster &amp;   other ) </a:t>
            </a:r>
            <a:b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{     }</a:t>
            </a:r>
            <a:b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zh-CN" altLang="en-US" sz="1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2" name="文本框 2"/>
          <p:cNvSpPr txBox="1"/>
          <p:nvPr/>
        </p:nvSpPr>
        <p:spPr>
          <a:xfrm>
            <a:off x="5359400" y="4637577"/>
            <a:ext cx="5426075" cy="15696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bool  Monster::Fight( Monster &amp;   other )  {</a:t>
            </a:r>
            <a:b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while(1) {</a:t>
            </a:r>
            <a:b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if ( Attack(other) )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return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WIN;</a:t>
            </a:r>
            <a:b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if (other.Attack(*this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return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LOSE;</a:t>
            </a:r>
            <a:b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}                          </a:t>
            </a:r>
            <a:b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27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r>
              <a:rPr lang="zh-CN" altLang="en-US" dirty="0"/>
              <a:t>抽象及表示</a:t>
            </a:r>
            <a:endParaRPr lang="en-US" altLang="zh-CN" dirty="0"/>
          </a:p>
        </p:txBody>
      </p:sp>
      <p:sp>
        <p:nvSpPr>
          <p:cNvPr id="29698" name="Text Placeholder 2"/>
          <p:cNvSpPr txBox="1"/>
          <p:nvPr/>
        </p:nvSpPr>
        <p:spPr>
          <a:xfrm>
            <a:off x="1755672" y="976610"/>
            <a:ext cx="9036050" cy="5040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有意义的事物都可以抽象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 Login(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char * username,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char * password,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char *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validCode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DateTime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clientID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const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char * IP );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Login(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LoginInfo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&amp; info);</a:t>
            </a:r>
          </a:p>
          <a:p>
            <a:pPr marL="396875" indent="-396875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Login(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UserInfo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&amp; user, 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Address&amp;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cleint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);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4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14</TotalTime>
  <Words>914</Words>
  <Application>Microsoft Office PowerPoint</Application>
  <PresentationFormat>宽屏</PresentationFormat>
  <Paragraphs>250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Segoe</vt:lpstr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类的设计</vt:lpstr>
      <vt:lpstr>面向对象的三个基本特征</vt:lpstr>
      <vt:lpstr>抽象及表示</vt:lpstr>
      <vt:lpstr>抽象及表示(例1)</vt:lpstr>
      <vt:lpstr>抽象及表示(例续)</vt:lpstr>
      <vt:lpstr>抽象及表示(例续)</vt:lpstr>
      <vt:lpstr>抽象及表示(例2)</vt:lpstr>
      <vt:lpstr>抽象及表示</vt:lpstr>
      <vt:lpstr>信息隐蔽</vt:lpstr>
      <vt:lpstr>隐藏</vt:lpstr>
      <vt:lpstr>分离使用和实现</vt:lpstr>
      <vt:lpstr>分离使用和实现（对比）</vt:lpstr>
      <vt:lpstr>多个类的设计</vt:lpstr>
      <vt:lpstr>多个类的设计</vt:lpstr>
      <vt:lpstr>单个类的设计</vt:lpstr>
      <vt:lpstr>单个类的设计</vt:lpstr>
      <vt:lpstr>单个类的设计</vt:lpstr>
      <vt:lpstr>单个类的设计</vt:lpstr>
      <vt:lpstr>单个类的设计</vt:lpstr>
      <vt:lpstr>例：创建方法与构造函数</vt:lpstr>
      <vt:lpstr>创建方法与构造函数</vt:lpstr>
      <vt:lpstr>例：单件的实现</vt:lpstr>
      <vt:lpstr>单件的实现(2)</vt:lpstr>
      <vt:lpstr>分页器(例)</vt:lpstr>
      <vt:lpstr>Paginate的行为、数据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6</cp:revision>
  <dcterms:created xsi:type="dcterms:W3CDTF">2018-04-26T02:23:36Z</dcterms:created>
  <dcterms:modified xsi:type="dcterms:W3CDTF">2018-04-26T03:14:18Z</dcterms:modified>
</cp:coreProperties>
</file>