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sldIdLst>
    <p:sldId id="314" r:id="rId2"/>
    <p:sldId id="315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22" r:id="rId16"/>
    <p:sldId id="323" r:id="rId17"/>
    <p:sldId id="306" r:id="rId18"/>
    <p:sldId id="325" r:id="rId19"/>
    <p:sldId id="308" r:id="rId20"/>
    <p:sldId id="309" r:id="rId21"/>
    <p:sldId id="310" r:id="rId22"/>
    <p:sldId id="311" r:id="rId23"/>
    <p:sldId id="312" r:id="rId24"/>
    <p:sldId id="313" r:id="rId25"/>
    <p:sldId id="32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FF9900"/>
    <a:srgbClr val="148BDC"/>
    <a:srgbClr val="CC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527B6-D249-4E04-B159-CF7A50F1B8D3}" type="datetimeFigureOut">
              <a:rPr lang="zh-CN" altLang="en-US" smtClean="0"/>
              <a:t>2018-04-28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8C64-FBAE-4E15-B05B-72759311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7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1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0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9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6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7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3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8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6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2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7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8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5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5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5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4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1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6333" y="6433285"/>
            <a:ext cx="51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dirty="0" smtClean="0">
                <a:solidFill>
                  <a:srgbClr val="174F78"/>
                </a:solidFill>
              </a:rPr>
              <a:t>2017-2018-2</a:t>
            </a:r>
            <a:endParaRPr lang="zh-CN" altLang="en-US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1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48287" y="-60488"/>
            <a:ext cx="8675112" cy="4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48287" y="-60488"/>
            <a:ext cx="8675112" cy="4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2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48287" y="-60488"/>
            <a:ext cx="8675112" cy="4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6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48287" y="-60488"/>
            <a:ext cx="8675112" cy="4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48287" y="-60488"/>
            <a:ext cx="8675112" cy="4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0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1219" y="-82687"/>
            <a:ext cx="12190782" cy="6858000"/>
            <a:chOff x="0" y="0"/>
            <a:chExt cx="12190782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0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0" y="498610"/>
              <a:ext cx="12190782" cy="6171144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21839"/>
            <a:ext cx="685315" cy="437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24066" y="6542691"/>
            <a:ext cx="133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20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200" dirty="0" smtClean="0">
                <a:solidFill>
                  <a:schemeClr val="bg2"/>
                </a:solidFill>
              </a:rPr>
              <a:t> 页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106" y="6542691"/>
            <a:ext cx="168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/>
                </a:solidFill>
                <a:latin typeface="+mj-lt"/>
              </a:rPr>
              <a:t>吉林大学  </a:t>
            </a:r>
            <a:r>
              <a:rPr lang="en-US" altLang="zh-CN" sz="1200" dirty="0" smtClean="0">
                <a:solidFill>
                  <a:schemeClr val="bg2"/>
                </a:solidFill>
                <a:latin typeface="+mj-lt"/>
              </a:rPr>
              <a:t>2017</a:t>
            </a:r>
            <a:r>
              <a:rPr lang="zh-CN" altLang="en-US" sz="1200" dirty="0" smtClean="0">
                <a:solidFill>
                  <a:schemeClr val="bg2"/>
                </a:solidFill>
                <a:latin typeface="+mj-lt"/>
              </a:rPr>
              <a:t>级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54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0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派生类中成员的访问控制</a:t>
            </a:r>
            <a:endParaRPr lang="en-US" altLang="zh-CN"/>
          </a:p>
        </p:txBody>
      </p:sp>
      <p:sp>
        <p:nvSpPr>
          <p:cNvPr id="31780" name="Text Placeholder 2"/>
          <p:cNvSpPr>
            <a:spLocks noGrp="1"/>
          </p:cNvSpPr>
          <p:nvPr>
            <p:ph sz="half" idx="1"/>
          </p:nvPr>
        </p:nvSpPr>
        <p:spPr>
          <a:xfrm>
            <a:off x="1613818" y="1021393"/>
            <a:ext cx="10119557" cy="1311609"/>
          </a:xfrm>
          <a:ln/>
        </p:spPr>
        <p:txBody>
          <a:bodyPr lIns="91440" tIns="45720" rIns="91440" bIns="45720" anchor="t"/>
          <a:lstStyle/>
          <a:p>
            <a:pPr marL="342900" indent="-342900" algn="l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派生类中定义的成员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----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根据指明的访问控制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继承自基类中的成员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----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见下表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3496464856"/>
              </p:ext>
            </p:extLst>
          </p:nvPr>
        </p:nvGraphicFramePr>
        <p:xfrm>
          <a:off x="971550" y="2194824"/>
          <a:ext cx="10306685" cy="286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5"/>
                <a:gridCol w="1931670"/>
                <a:gridCol w="2517775"/>
                <a:gridCol w="2866390"/>
                <a:gridCol w="2422525"/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成员在基类中的访问控制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public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protected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private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05155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继承方式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dirty="0"/>
                        <a:t>public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sym typeface="+mn-ea"/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4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protected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private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sym typeface="+mn-ea"/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sym typeface="+mn-ea"/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2"/>
          <p:cNvSpPr>
            <a:spLocks noGrp="1"/>
          </p:cNvSpPr>
          <p:nvPr/>
        </p:nvSpPr>
        <p:spPr>
          <a:xfrm>
            <a:off x="971550" y="5496457"/>
            <a:ext cx="10264775" cy="7350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buClr>
                <a:schemeClr val="accent1"/>
              </a:buClr>
              <a:buFont typeface="Wingdings" panose="05000000000000000000" charset="0"/>
              <a:buNone/>
            </a:pPr>
            <a:r>
              <a:rPr lang="zh-CN" altLang="en-US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问题</a:t>
            </a:r>
            <a:r>
              <a:rPr lang="zh-CN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：</a:t>
            </a:r>
            <a:r>
              <a:rPr lang="zh-CN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既然基类中</a:t>
            </a:r>
            <a:r>
              <a:rPr lang="en-US" altLang="zh-CN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private</a:t>
            </a:r>
            <a:r>
              <a:rPr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的成员在派生类中都是不可访问的，为什么派生类还要含有这些不可访问的基类数据成员和成员函数？</a:t>
            </a:r>
            <a:endParaRPr lang="zh-CN" altLang="en-US" strike="noStrike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派生类中成员的访问控制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sz="half" idx="1"/>
          </p:nvPr>
        </p:nvSpPr>
        <p:spPr>
          <a:xfrm>
            <a:off x="425029" y="1055866"/>
            <a:ext cx="3465481" cy="4126813"/>
          </a:xfrm>
          <a:ln>
            <a:solidFill>
              <a:srgbClr val="343537"/>
            </a:solidFill>
            <a:miter/>
          </a:ln>
        </p:spPr>
        <p:txBody>
          <a:bodyPr lIns="91440" tIns="45720" rIns="91440" bIns="45720" anchor="t">
            <a:normAutofit/>
          </a:bodyPr>
          <a:lstStyle/>
          <a:p>
            <a:pPr marL="0" indent="0" algn="l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Base 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Base(  );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FuncPub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);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FuncProt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num2;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FuncPriv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num1;</a:t>
            </a:r>
            <a:b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33795" name="Text Placeholder 2"/>
          <p:cNvSpPr txBox="1"/>
          <p:nvPr/>
        </p:nvSpPr>
        <p:spPr>
          <a:xfrm>
            <a:off x="4123425" y="1046162"/>
            <a:ext cx="3968151" cy="4136517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Derived :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Base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Derived( ) ;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G1 ( );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G2( );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 val2;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G3( );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33796" name="Text Placeholder 2"/>
          <p:cNvSpPr txBox="1"/>
          <p:nvPr/>
        </p:nvSpPr>
        <p:spPr>
          <a:xfrm>
            <a:off x="8324491" y="916895"/>
            <a:ext cx="3622901" cy="4395049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Derived::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Derived( ) 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FuncPub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);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FuncProt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);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FuncPriv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); 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非法</a:t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num2 = 5;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num1 = 6;  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非法</a:t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G1( );	  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G2( );	  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G3( );        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val2 =10;  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val1 = 20;   //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64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派生类的构造和析构</a:t>
            </a:r>
            <a:endParaRPr lang="en-US" altLang="zh-CN"/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1289079" y="945497"/>
            <a:ext cx="9439275" cy="4932363"/>
          </a:xfrm>
        </p:spPr>
        <p:txBody>
          <a:bodyPr>
            <a:normAutofit fontScale="97500"/>
          </a:bodyPr>
          <a:lstStyle/>
          <a:p>
            <a:pPr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sz="28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基类的构造、拷贝、赋值、自动转换函数不会被派生类自动继承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/>
            </a:r>
            <a:b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endParaRPr lang="zh-CN" altLang="en-US" sz="28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派生类的构造函数：</a:t>
            </a:r>
          </a:p>
          <a:p>
            <a:pPr lvl="2"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构造顺序：先基类，再派生类</a:t>
            </a:r>
          </a:p>
          <a:p>
            <a:pPr lvl="2"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初始化列表中可以指定基类的构造函数或拷贝构造函数</a:t>
            </a:r>
          </a:p>
          <a:p>
            <a:pPr lvl="2"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多重继承时，基类按先后顺序构造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en-US" altLang="zh-CN" sz="28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派生类</a:t>
            </a: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的析构函数：</a:t>
            </a:r>
          </a:p>
          <a:p>
            <a:pPr lvl="2"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先执行派生类的析构，再自动执行基类析构</a:t>
            </a:r>
          </a:p>
          <a:p>
            <a:pPr lvl="1" fontAlgn="auto">
              <a:buClr>
                <a:srgbClr val="046FB6"/>
              </a:buClr>
              <a:buSzPct val="100000"/>
              <a:buFont typeface="Wingdings" panose="05000000000000000000" charset="0"/>
              <a:buChar char="u"/>
            </a:pPr>
            <a:endParaRPr lang="zh-CN" altLang="en-US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1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派生类的构造和析构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</a:p>
        </p:txBody>
      </p:sp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734939" y="880218"/>
            <a:ext cx="5343584" cy="5322384"/>
          </a:xfrm>
          <a:ln>
            <a:solidFill>
              <a:schemeClr val="accent1"/>
            </a:solidFill>
            <a:miter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Base  {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Base(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++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FuncPriv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~Base( )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--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FuncPriv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FuncPriv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 algn="l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37891" name="Text Placeholder 2"/>
          <p:cNvSpPr txBox="1"/>
          <p:nvPr/>
        </p:nvSpPr>
        <p:spPr>
          <a:xfrm>
            <a:off x="6467860" y="880218"/>
            <a:ext cx="4535488" cy="2833688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Derived: public Base  {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Derived(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n1,int n2 ) 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:Base(n1),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(n2)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~Derived( )   {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37892" name="Text Placeholder 2"/>
          <p:cNvSpPr txBox="1"/>
          <p:nvPr/>
        </p:nvSpPr>
        <p:spPr>
          <a:xfrm>
            <a:off x="6467860" y="3914998"/>
            <a:ext cx="4533900" cy="2176462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    {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Derived d(1,99);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2   99   1</a:t>
            </a:r>
          </a:p>
        </p:txBody>
      </p:sp>
    </p:spTree>
    <p:extLst>
      <p:ext uri="{BB962C8B-B14F-4D97-AF65-F5344CB8AC3E}">
        <p14:creationId xmlns:p14="http://schemas.microsoft.com/office/powerpoint/2010/main" val="118589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"/>
          <p:cNvSpPr>
            <a:spLocks noGrp="1"/>
          </p:cNvSpPr>
          <p:nvPr>
            <p:ph type="title"/>
          </p:nvPr>
        </p:nvSpPr>
        <p:spPr>
          <a:xfrm>
            <a:off x="772512" y="-18276"/>
            <a:ext cx="10228262" cy="436476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派生类的拷贝构造和赋值函数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413123" y="1007632"/>
            <a:ext cx="5203825" cy="493395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 lnSpcReduction="10000"/>
          </a:bodyPr>
          <a:lstStyle/>
          <a:p>
            <a:pPr marL="0" indent="0" algn="l" fontAlgn="auto">
              <a:buNone/>
            </a:pPr>
            <a:r>
              <a:rPr lang="en-US" altLang="zh-CN" sz="2000" strike="noStrike" noProof="1"/>
              <a:t>class A  {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public:</a:t>
            </a:r>
          </a:p>
          <a:p>
            <a:pPr marL="0" indent="0" algn="l" fontAlgn="auto">
              <a:buNone/>
            </a:pPr>
            <a:r>
              <a:rPr lang="en-US" altLang="zh-CN" sz="2000" strike="noStrike" noProof="1">
                <a:solidFill>
                  <a:srgbClr val="0000FF"/>
                </a:solidFill>
              </a:rPr>
              <a:t>    A(int num):data(num) { }</a:t>
            </a:r>
          </a:p>
          <a:p>
            <a:pPr marL="0" indent="0" algn="l" fontAlgn="auto">
              <a:buNone/>
            </a:pPr>
            <a:r>
              <a:rPr lang="en-US" altLang="zh-CN" sz="2000" strike="noStrike" noProof="1">
                <a:solidFill>
                  <a:srgbClr val="0000FF"/>
                </a:solidFill>
              </a:rPr>
              <a:t>    ~A() { }</a:t>
            </a:r>
          </a:p>
          <a:p>
            <a:pPr marL="0" indent="0" algn="l" fontAlgn="auto">
              <a:buNone/>
            </a:pPr>
            <a:r>
              <a:rPr lang="en-US" altLang="zh-CN" sz="2000" strike="noStrike" noProof="1">
                <a:solidFill>
                  <a:srgbClr val="0000FF"/>
                </a:solidFill>
              </a:rPr>
              <a:t>    A(const A&amp; other) </a:t>
            </a: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strike="noStrike" noProof="1">
                <a:solidFill>
                  <a:srgbClr val="0000FF"/>
                </a:solidFill>
              </a:rPr>
              <a:t>       { data = other.data; }</a:t>
            </a:r>
          </a:p>
          <a:p>
            <a:pPr marL="0" indent="0" algn="l" fontAlgn="auto">
              <a:buNone/>
            </a:pPr>
            <a:r>
              <a:rPr lang="en-US" altLang="zh-CN" sz="2000" strike="noStrike" noProof="1">
                <a:solidFill>
                  <a:srgbClr val="0000FF"/>
                </a:solidFill>
              </a:rPr>
              <a:t>    A&amp; operator=(const A&amp; rhs){</a:t>
            </a: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strike="noStrike" noProof="1">
                <a:solidFill>
                  <a:srgbClr val="0000FF"/>
                </a:solidFill>
              </a:rPr>
              <a:t>      if(this!=&amp;rhs)</a:t>
            </a: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strike="noStrike" noProof="1">
                <a:solidFill>
                  <a:srgbClr val="0000FF"/>
                </a:solidFill>
              </a:rPr>
              <a:t>              data=rhs.data;</a:t>
            </a: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strike="noStrike" noProof="1">
                <a:solidFill>
                  <a:srgbClr val="0000FF"/>
                </a:solidFill>
              </a:rPr>
              <a:t>          return *this;  </a:t>
            </a: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strike="noStrike" noProof="1">
                <a:solidFill>
                  <a:srgbClr val="0000FF"/>
                </a:solidFill>
              </a:rPr>
              <a:t>    }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    int GetData() const { return data; }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    </a:t>
            </a:r>
            <a:r>
              <a:rPr lang="en-US" altLang="zh-CN" sz="2000" strike="noStrike" noProof="1">
                <a:solidFill>
                  <a:schemeClr val="tx2">
                    <a:lumMod val="75000"/>
                  </a:schemeClr>
                </a:solidFill>
              </a:rPr>
              <a:t>operator float( ) { return 0.6</a:t>
            </a:r>
            <a:r>
              <a:rPr lang="zh-CN" altLang="en-US" sz="2000" strike="noStrike" noProof="1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000" strike="noStrike" noProof="1">
                <a:solidFill>
                  <a:schemeClr val="tx2">
                    <a:lumMod val="75000"/>
                  </a:schemeClr>
                </a:solidFill>
              </a:rPr>
              <a:t>data; } 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protected: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    int data;</a:t>
            </a:r>
          </a:p>
          <a:p>
            <a:pPr marL="0" indent="0" algn="l" fontAlgn="auto">
              <a:buNone/>
            </a:pPr>
            <a:r>
              <a:rPr lang="en-US" altLang="zh-CN" sz="2000" strike="noStrike" noProof="1"/>
              <a:t>};</a:t>
            </a:r>
          </a:p>
        </p:txBody>
      </p:sp>
      <p:sp>
        <p:nvSpPr>
          <p:cNvPr id="39940" name="Text Placeholder 2"/>
          <p:cNvSpPr txBox="1"/>
          <p:nvPr/>
        </p:nvSpPr>
        <p:spPr>
          <a:xfrm>
            <a:off x="5886643" y="843465"/>
            <a:ext cx="5345113" cy="5440363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class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B:public A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public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B(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n1,int n2):A(n1),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(n2) {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~B( ) {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B(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B&amp; other):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A(other)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{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other.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}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B&amp; operator=(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B&amp;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{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if( this!=&amp;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A::operator=(rhs);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.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}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return *this;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private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560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4400" y="692498"/>
            <a:ext cx="10654723" cy="2372264"/>
          </a:xfrm>
        </p:spPr>
        <p:txBody>
          <a:bodyPr/>
          <a:lstStyle/>
          <a:p>
            <a:r>
              <a:rPr lang="zh-CN" altLang="en-US" dirty="0" smtClean="0"/>
              <a:t>派生类中的成员函数</a:t>
            </a:r>
            <a:endParaRPr lang="en-US" altLang="zh-CN" dirty="0" smtClean="0"/>
          </a:p>
          <a:p>
            <a:pPr marL="742950" lvl="1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派生类中的构造、析构、拷贝、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赋值</a:t>
            </a:r>
            <a:endParaRPr lang="en-US" altLang="zh-CN" noProof="1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914400" lvl="2" indent="0">
              <a:buClr>
                <a:srgbClr val="C00000"/>
              </a:buClr>
              <a:buSzPct val="100000"/>
              <a:buNone/>
            </a:pPr>
            <a:r>
              <a:rPr lang="zh-CN" altLang="en-US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若无明确定义，则使用缺省的</a:t>
            </a:r>
          </a:p>
          <a:p>
            <a:pPr marL="742950" lvl="1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类中的静态函数</a:t>
            </a:r>
          </a:p>
          <a:p>
            <a:pPr marL="914400" lvl="2" indent="0">
              <a:buClr>
                <a:srgbClr val="C00000"/>
              </a:buClr>
              <a:buNone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派生类定义的</a:t>
            </a:r>
            <a:r>
              <a:rPr lang="en-US" altLang="zh-CN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+</a:t>
            </a: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继承自基类的</a:t>
            </a:r>
          </a:p>
          <a:p>
            <a:pPr marL="742950" lvl="1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继承的基类函数</a:t>
            </a:r>
          </a:p>
          <a:p>
            <a:pPr marL="742950" lvl="1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派生类中明确定义的函数</a:t>
            </a:r>
            <a:endParaRPr lang="zh-CN" altLang="en-US" b="1" noProof="1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14400" y="3234904"/>
            <a:ext cx="10737273" cy="2824939"/>
          </a:xfrm>
        </p:spPr>
        <p:txBody>
          <a:bodyPr/>
          <a:lstStyle/>
          <a:p>
            <a:pPr marL="34290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newdefine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：派生类中新定义的函数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基类中无同名的函数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34290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redefine: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派生类中新定义的函数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基类中有同名、同原型的函数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34290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overload: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派生类中多个同名的重载函数</a:t>
            </a:r>
          </a:p>
          <a:p>
            <a:pPr marL="34290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overwrite: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派生类中定义了某个函数，且基类中有同名的函数，则派生类的函数会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将基类的同名函数隐藏（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hide)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掉。</a:t>
            </a:r>
          </a:p>
          <a:p>
            <a:pPr marL="1257300" lvl="2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using </a:t>
            </a:r>
          </a:p>
          <a:p>
            <a:pPr marL="342900" indent="-342900">
              <a:buClr>
                <a:srgbClr val="0070C0"/>
              </a:buClr>
              <a:buSzPct val="100000"/>
              <a:buFont typeface="Wingdings" panose="05000000000000000000" charset="0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override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：若基类中的某个函数时虚的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virtual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关键字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，并在派生类中定义了同名的函数，称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override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newdefine</a:t>
            </a:r>
            <a:r>
              <a:rPr lang="zh-CN" altLang="en-US" noProof="1"/>
              <a:t>、</a:t>
            </a:r>
            <a:r>
              <a:rPr lang="en-US" altLang="zh-CN" noProof="1"/>
              <a:t>redefine</a:t>
            </a:r>
            <a:r>
              <a:rPr lang="zh-CN" altLang="en-US" noProof="1"/>
              <a:t>、</a:t>
            </a:r>
            <a:r>
              <a:rPr lang="en-US" altLang="zh-CN" noProof="1"/>
              <a:t>overload</a:t>
            </a:r>
            <a:r>
              <a:rPr lang="zh-CN" altLang="en-US" noProof="1"/>
              <a:t>、</a:t>
            </a:r>
            <a:r>
              <a:rPr lang="en-US" altLang="zh-CN" noProof="1"/>
              <a:t>overwrite(hide)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0669" y="759124"/>
            <a:ext cx="2697535" cy="526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class A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void F( );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void F(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void G( 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en-US" altLang="zh-CN" dirty="0"/>
              <a:t> void H( 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    void K( 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data;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};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830128" y="759124"/>
            <a:ext cx="7784330" cy="52662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B:public A {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BF( ) { }   //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newdefine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的函数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G( )   { }   //</a:t>
            </a:r>
            <a:r>
              <a:rPr lang="zh-CN" altLang="en-US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redefine </a:t>
            </a:r>
            <a:r>
              <a:rPr lang="zh-CN" altLang="en-US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了基类的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G() </a:t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F(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n,int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m) {  //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F(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// </a:t>
            </a:r>
            <a:r>
              <a:rPr lang="zh-CN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定义了与基类同名的函数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F,(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参数不限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// 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则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overwrite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了基类的函数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//  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即新定义的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，隐藏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(Hide)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了基类中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//  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重载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(overload)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的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</a:t>
            </a:r>
            <a:r>
              <a:rPr lang="zh-CN" altLang="en-US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</a:t>
            </a:r>
            <a:r>
              <a:rPr lang="zh-CN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所以</a:t>
            </a:r>
            <a:br>
              <a:rPr lang="zh-CN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F( );   //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非法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F(n);  //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非法</a:t>
            </a:r>
            <a:b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可以使用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using A::F;  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语句，解决此问题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void H( </a:t>
            </a:r>
            <a:r>
              <a:rPr lang="en-US" altLang="zh-CN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/*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override </a:t>
            </a:r>
            <a:r>
              <a:rPr lang="zh-CN" altLang="en-US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了基类的虚函数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H( )  </a:t>
            </a:r>
            <a:r>
              <a:rPr lang="zh-CN" altLang="en-US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</a:t>
            </a:r>
            <a:r>
              <a:rPr lang="en-US" altLang="zh-CN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90534" y="-86264"/>
            <a:ext cx="8853798" cy="491706"/>
          </a:xfrm>
          <a:ln/>
        </p:spPr>
        <p:txBody>
          <a:bodyPr lIns="91440" tIns="45720" rIns="91440" bIns="45720" anchor="ctr"/>
          <a:lstStyle/>
          <a:p>
            <a:r>
              <a:rPr lang="en-US" altLang="zh-CN" dirty="0" err="1"/>
              <a:t>newdefine</a:t>
            </a:r>
            <a:r>
              <a:rPr lang="zh-CN" altLang="en-US" dirty="0"/>
              <a:t>、</a:t>
            </a:r>
            <a:r>
              <a:rPr lang="en-US" altLang="zh-CN" dirty="0"/>
              <a:t>redefine</a:t>
            </a:r>
            <a:r>
              <a:rPr lang="zh-CN" altLang="en-US" dirty="0"/>
              <a:t>、</a:t>
            </a:r>
            <a:r>
              <a:rPr lang="en-US" altLang="zh-CN" dirty="0"/>
              <a:t>overload</a:t>
            </a:r>
            <a:r>
              <a:rPr lang="zh-CN" altLang="en-US" dirty="0"/>
              <a:t>、</a:t>
            </a:r>
            <a:r>
              <a:rPr lang="en-US" altLang="zh-CN" dirty="0"/>
              <a:t>overwrite(hide)(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3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"/>
          <p:cNvSpPr>
            <a:spLocks noGrp="1"/>
          </p:cNvSpPr>
          <p:nvPr>
            <p:ph type="title"/>
          </p:nvPr>
        </p:nvSpPr>
        <p:spPr>
          <a:xfrm>
            <a:off x="862642" y="-69011"/>
            <a:ext cx="6966908" cy="454359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继承的选择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4318396" y="759411"/>
            <a:ext cx="6381354" cy="123825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285750" lvl="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继承是一种</a:t>
            </a:r>
            <a:r>
              <a:rPr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代码复用</a:t>
            </a:r>
            <a:r>
              <a:rPr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的实现方式</a:t>
            </a:r>
            <a:endParaRPr lang="en-US" altLang="zh-CN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285750" lvl="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选择继承？还是选择关联</a:t>
            </a:r>
            <a:r>
              <a:rPr lang="en-US" altLang="zh-CN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/</a:t>
            </a:r>
            <a:r>
              <a:rPr altLang="zh-CN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依赖？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95213" y="2302834"/>
            <a:ext cx="793750" cy="18557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复用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939901" y="1297947"/>
            <a:ext cx="541338" cy="17684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关联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 strike="noStrike" noProof="1"/>
              <a:t>、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zh-CN" strike="noStrike" noProof="1"/>
              <a:t>依赖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960538" y="3309309"/>
            <a:ext cx="542925" cy="17700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/>
              <a:t>继承</a:t>
            </a:r>
            <a:endParaRPr lang="zh-CN" altLang="zh-CN" strike="noStrike" noProof="1"/>
          </a:p>
        </p:txBody>
      </p:sp>
      <p:sp>
        <p:nvSpPr>
          <p:cNvPr id="8" name="燕尾形箭头 7"/>
          <p:cNvSpPr/>
          <p:nvPr/>
        </p:nvSpPr>
        <p:spPr>
          <a:xfrm rot="20160000">
            <a:off x="1952476" y="2340934"/>
            <a:ext cx="890588" cy="328613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燕尾形箭头 9"/>
          <p:cNvSpPr/>
          <p:nvPr/>
        </p:nvSpPr>
        <p:spPr>
          <a:xfrm rot="1440000">
            <a:off x="1944538" y="3560134"/>
            <a:ext cx="889000" cy="328613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Text Placeholder 2"/>
          <p:cNvSpPr>
            <a:spLocks noGrp="1"/>
          </p:cNvSpPr>
          <p:nvPr/>
        </p:nvSpPr>
        <p:spPr>
          <a:xfrm>
            <a:off x="4279900" y="2371725"/>
            <a:ext cx="6419850" cy="34829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buClr>
                <a:srgbClr val="FF0000"/>
              </a:buClr>
              <a:buFont typeface="Wide Latin" panose="020A0A07050505020404" charset="0"/>
              <a:buChar char="?"/>
            </a:pPr>
            <a:r>
              <a:rPr sz="3200" strike="noStrike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功能复用好？代码复用好？</a:t>
            </a:r>
            <a: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/>
            </a:r>
            <a:b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endParaRPr sz="3200" strike="noStrike" noProof="1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lvl="0" algn="l" fontAlgn="auto">
              <a:buClr>
                <a:srgbClr val="FF0000"/>
              </a:buClr>
              <a:buFont typeface="Wide Latin" panose="020A0A07050505020404" charset="0"/>
              <a:buChar char="?"/>
            </a:pPr>
            <a:r>
              <a:rPr sz="3200" strike="noStrike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继承有什么好处？</a:t>
            </a:r>
            <a: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/>
            </a:r>
            <a:b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endParaRPr sz="3200" strike="noStrike" noProof="1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lvl="0" fontAlgn="auto">
              <a:buClr>
                <a:srgbClr val="FF0000"/>
              </a:buClr>
              <a:buFont typeface="Wide Latin" panose="020A0A07050505020404" charset="0"/>
              <a:buChar char="?"/>
            </a:pPr>
            <a:r>
              <a:rPr sz="3200" strike="noStrike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继承表示的逻辑关系是什么？</a:t>
            </a:r>
            <a:endParaRPr altLang="zh-CN" sz="3200" strike="noStrike" noProof="1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25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78105" y="1535502"/>
            <a:ext cx="10269148" cy="2967487"/>
          </a:xfrm>
        </p:spPr>
        <p:txBody>
          <a:bodyPr/>
          <a:lstStyle/>
          <a:p>
            <a:pPr marL="285750" indent="-285750">
              <a:spcBef>
                <a:spcPts val="3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不同的继承方式，表示不同的逻辑含义。</a:t>
            </a:r>
          </a:p>
          <a:p>
            <a:pPr marL="285750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无论哪种继承方式，基类的源代码必须有。</a:t>
            </a:r>
          </a:p>
          <a:p>
            <a:pPr marL="285750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继承方式：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class Derived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&lt;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继承方式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&gt;</a:t>
            </a: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Base {  };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public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 表示”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is a kind of ” ,“is a , ”like a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”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的关系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private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：表示”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has-a”,”contain-a”, ”implement of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”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的关系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protected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：同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private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，同时便于在多层继承中保持这种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关系</a:t>
            </a:r>
            <a:endParaRPr lang="zh-CN" altLang="en-US" sz="2400" b="1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8521" y="-86264"/>
            <a:ext cx="8534878" cy="487849"/>
          </a:xfrm>
        </p:spPr>
        <p:txBody>
          <a:bodyPr/>
          <a:lstStyle/>
          <a:p>
            <a:r>
              <a:rPr lang="zh-CN" altLang="en-US" dirty="0" smtClean="0"/>
              <a:t>继承的含义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"/>
          <p:cNvSpPr>
            <a:spLocks noGrp="1"/>
          </p:cNvSpPr>
          <p:nvPr>
            <p:ph type="title"/>
          </p:nvPr>
        </p:nvSpPr>
        <p:spPr>
          <a:xfrm>
            <a:off x="787701" y="-77638"/>
            <a:ext cx="9312275" cy="483080"/>
          </a:xfrm>
          <a:ln/>
        </p:spPr>
        <p:txBody>
          <a:bodyPr lIns="91440" tIns="45720" rIns="91440" bIns="45720" anchor="ctr"/>
          <a:lstStyle/>
          <a:p>
            <a:r>
              <a:rPr lang="en-US" altLang="zh-CN" dirty="0"/>
              <a:t>public</a:t>
            </a:r>
            <a:r>
              <a:rPr lang="zh-CN" altLang="en-US" dirty="0"/>
              <a:t>继承方式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50179" name="Text Box 4"/>
          <p:cNvSpPr txBox="1"/>
          <p:nvPr/>
        </p:nvSpPr>
        <p:spPr>
          <a:xfrm>
            <a:off x="1069975" y="1574119"/>
            <a:ext cx="4143375" cy="4481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Car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Run(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Brake(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AddWeight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w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ReduceWeight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w );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mWeight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mWheels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50180" name="Text Box 5"/>
          <p:cNvSpPr txBox="1"/>
          <p:nvPr/>
        </p:nvSpPr>
        <p:spPr>
          <a:xfrm>
            <a:off x="5371306" y="1574119"/>
            <a:ext cx="3289300" cy="42989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MTCar</a:t>
            </a:r>
            <a:b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     :public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Car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FuncMT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//…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//….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1" name="文本框 1"/>
          <p:cNvSpPr txBox="1"/>
          <p:nvPr/>
        </p:nvSpPr>
        <p:spPr>
          <a:xfrm>
            <a:off x="1069975" y="866004"/>
            <a:ext cx="5510123" cy="49244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是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“is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a”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或“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like a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”或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“Is a kind of”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关系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0182" name="文本框 2"/>
          <p:cNvSpPr txBox="1"/>
          <p:nvPr/>
        </p:nvSpPr>
        <p:spPr>
          <a:xfrm>
            <a:off x="8818562" y="1569683"/>
            <a:ext cx="2887662" cy="42529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ATCar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:public Car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FuncAT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//…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//….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3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0151" y="738322"/>
            <a:ext cx="1776869" cy="813812"/>
          </a:xfrm>
        </p:spPr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05150" y="1665364"/>
            <a:ext cx="45719" cy="4886229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201967" y="2389931"/>
            <a:ext cx="2666572" cy="603957"/>
            <a:chOff x="2303906" y="3210390"/>
            <a:chExt cx="2352101" cy="532732"/>
          </a:xfrm>
        </p:grpSpPr>
        <p:sp>
          <p:nvSpPr>
            <p:cNvPr id="5" name="菱形 4"/>
            <p:cNvSpPr/>
            <p:nvPr/>
          </p:nvSpPr>
          <p:spPr>
            <a:xfrm>
              <a:off x="2303906" y="3210390"/>
              <a:ext cx="570469" cy="53273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85832" y="3325666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noProof="1" smtClean="0">
                  <a:solidFill>
                    <a:schemeClr val="bg2">
                      <a:lumMod val="50000"/>
                    </a:schemeClr>
                  </a:solidFill>
                </a:rPr>
                <a:t>继承和派生</a:t>
              </a:r>
              <a:endParaRPr lang="zh-CN" altLang="en-US" sz="2000" b="1" noProof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3464" y="1822369"/>
            <a:ext cx="1675689" cy="547249"/>
            <a:chOff x="2279324" y="2501096"/>
            <a:chExt cx="1478074" cy="48271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570469" cy="48271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黑盒复用和白盒复用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201968" y="3010419"/>
            <a:ext cx="1677184" cy="594116"/>
            <a:chOff x="2303906" y="2242515"/>
            <a:chExt cx="1479393" cy="5240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303906" y="2242515"/>
              <a:ext cx="583940" cy="5240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72750" y="2382681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派生类中的成员及访问控制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8030" y="3614005"/>
            <a:ext cx="2412034" cy="616726"/>
            <a:chOff x="2291613" y="2942217"/>
            <a:chExt cx="2127581" cy="543994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91613" y="2942217"/>
              <a:ext cx="581582" cy="54399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72749" y="3081478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派生类的构造和析构函数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5482" y="4245703"/>
            <a:ext cx="1693670" cy="614521"/>
            <a:chOff x="2289364" y="1989990"/>
            <a:chExt cx="1493934" cy="542050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89364" y="1989990"/>
              <a:ext cx="583829" cy="542050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72749" y="2123084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派生类的拷贝构造和赋值函数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74098" y="4875196"/>
            <a:ext cx="5976801" cy="619456"/>
            <a:chOff x="2279324" y="3339051"/>
            <a:chExt cx="5271949" cy="546403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08519" cy="5464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72750" y="3467922"/>
              <a:ext cx="4778523" cy="250315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newdefine</a:t>
              </a: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、</a:t>
              </a: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redefine</a:t>
              </a: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、</a:t>
              </a: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overload</a:t>
              </a:r>
              <a:r>
                <a:rPr lang="zh-CN" altLang="en-US" sz="2000" b="1" noProof="1">
                  <a:solidFill>
                    <a:schemeClr val="bg2">
                      <a:lumMod val="50000"/>
                    </a:schemeClr>
                  </a:solidFill>
                </a:rPr>
                <a:t>、</a:t>
              </a:r>
              <a:r>
                <a:rPr lang="en-US" altLang="zh-CN" sz="2000" b="1" noProof="1">
                  <a:solidFill>
                    <a:schemeClr val="bg2">
                      <a:lumMod val="50000"/>
                    </a:schemeClr>
                  </a:solidFill>
                </a:rPr>
                <a:t>overwrite</a:t>
              </a: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74098" y="5512676"/>
            <a:ext cx="689877" cy="61003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50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33493" y="5640753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继承的含义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xmlns="" id="{177B199F-14CE-441D-8802-98F99204A1AE}"/>
              </a:ext>
            </a:extLst>
          </p:cNvPr>
          <p:cNvSpPr/>
          <p:nvPr/>
        </p:nvSpPr>
        <p:spPr>
          <a:xfrm>
            <a:off x="2174098" y="6146578"/>
            <a:ext cx="689877" cy="61945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850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08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33493" y="6238733"/>
            <a:ext cx="2884724" cy="312860"/>
          </a:xfrm>
          <a:prstGeom prst="rect">
            <a:avLst/>
          </a:prstGeom>
          <a:noFill/>
        </p:spPr>
        <p:txBody>
          <a:bodyPr wrap="none" lIns="360000" tIns="0" rIns="0" bIns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继承和组合的选择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"/>
          <p:cNvSpPr>
            <a:spLocks noGrp="1"/>
          </p:cNvSpPr>
          <p:nvPr>
            <p:ph type="title"/>
          </p:nvPr>
        </p:nvSpPr>
        <p:spPr>
          <a:xfrm>
            <a:off x="749300" y="-77638"/>
            <a:ext cx="9301163" cy="465827"/>
          </a:xfrm>
          <a:ln/>
        </p:spPr>
        <p:txBody>
          <a:bodyPr lIns="91440" tIns="45720" rIns="91440" bIns="45720" anchor="ctr"/>
          <a:lstStyle/>
          <a:p>
            <a:r>
              <a:rPr lang="en-US" altLang="zh-CN" dirty="0"/>
              <a:t>public</a:t>
            </a:r>
            <a:r>
              <a:rPr lang="zh-CN" altLang="en-US" dirty="0"/>
              <a:t>继承方式的方便之处</a:t>
            </a:r>
            <a:endParaRPr lang="en-US" altLang="zh-CN" dirty="0"/>
          </a:p>
        </p:txBody>
      </p:sp>
      <p:sp>
        <p:nvSpPr>
          <p:cNvPr id="52227" name="Text Box 4"/>
          <p:cNvSpPr txBox="1"/>
          <p:nvPr/>
        </p:nvSpPr>
        <p:spPr>
          <a:xfrm>
            <a:off x="749300" y="2918365"/>
            <a:ext cx="3913187" cy="26527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Car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{  ... };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MTCar :public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Car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... }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A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TCar :public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Car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... }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；</a:t>
            </a:r>
          </a:p>
        </p:txBody>
      </p:sp>
      <p:sp>
        <p:nvSpPr>
          <p:cNvPr id="52228" name="Text Box 5"/>
          <p:cNvSpPr txBox="1"/>
          <p:nvPr/>
        </p:nvSpPr>
        <p:spPr>
          <a:xfrm>
            <a:off x="5022850" y="2553241"/>
            <a:ext cx="3289300" cy="3382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My {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My(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Car &amp; 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{pCar =&amp;c; }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Car &amp; 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{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c. Run( );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Car * pCar;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52229" name="文本框 1"/>
          <p:cNvSpPr txBox="1"/>
          <p:nvPr/>
        </p:nvSpPr>
        <p:spPr>
          <a:xfrm>
            <a:off x="749300" y="824384"/>
            <a:ext cx="10864850" cy="12926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表示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is a”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或“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like a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”或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“is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 kind of”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关系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当需要一个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时，实际给的是一个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Car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对象，一个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MTCar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对象，一个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ATCar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对象均可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这种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方便，是水平关系无法取代的</a:t>
            </a:r>
          </a:p>
        </p:txBody>
      </p:sp>
      <p:sp>
        <p:nvSpPr>
          <p:cNvPr id="52230" name="文本框 2"/>
          <p:cNvSpPr txBox="1"/>
          <p:nvPr/>
        </p:nvSpPr>
        <p:spPr>
          <a:xfrm>
            <a:off x="8548688" y="2602454"/>
            <a:ext cx="3195637" cy="33829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int main( ) 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Car       car;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MTCar  mtcar;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ATCar   atcar;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My  mycar(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atcar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mycar.Func(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mtcar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...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9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4"/>
          <p:cNvSpPr>
            <a:spLocks noGrp="1"/>
          </p:cNvSpPr>
          <p:nvPr>
            <p:ph type="title"/>
          </p:nvPr>
        </p:nvSpPr>
        <p:spPr>
          <a:xfrm>
            <a:off x="787400" y="-86264"/>
            <a:ext cx="9312275" cy="498156"/>
          </a:xfrm>
          <a:ln/>
        </p:spPr>
        <p:txBody>
          <a:bodyPr lIns="91440" tIns="45720" rIns="91440" bIns="45720" anchor="ctr"/>
          <a:lstStyle/>
          <a:p>
            <a:r>
              <a:rPr lang="en-US" altLang="zh-CN" dirty="0"/>
              <a:t>private</a:t>
            </a:r>
            <a:r>
              <a:rPr lang="zh-CN" altLang="en-US" dirty="0"/>
              <a:t>继承方式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54275" name="Text Box 4"/>
          <p:cNvSpPr txBox="1"/>
          <p:nvPr/>
        </p:nvSpPr>
        <p:spPr>
          <a:xfrm>
            <a:off x="719138" y="2208213"/>
            <a:ext cx="4144962" cy="3930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Bike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void Move(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void Stop(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void Repair(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ChangeColor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mColor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276" name="Text Box 5"/>
          <p:cNvSpPr txBox="1"/>
          <p:nvPr/>
        </p:nvSpPr>
        <p:spPr>
          <a:xfrm>
            <a:off x="5237522" y="1733760"/>
            <a:ext cx="5764212" cy="4481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Player :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Bike  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void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StartRace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 {              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{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Move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...      }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void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EndRace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{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Stop( );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...      }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CurStrength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( );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mMaxStrength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mAge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277" name="文本框 1"/>
          <p:cNvSpPr txBox="1"/>
          <p:nvPr/>
        </p:nvSpPr>
        <p:spPr>
          <a:xfrm>
            <a:off x="719138" y="707193"/>
            <a:ext cx="10353675" cy="8842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表示每名运动员有一辆自行车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或者表示运动员的某个行为的实现用到了自行车的实现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3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4"/>
          <p:cNvSpPr>
            <a:spLocks noGrp="1"/>
          </p:cNvSpPr>
          <p:nvPr>
            <p:ph type="title"/>
          </p:nvPr>
        </p:nvSpPr>
        <p:spPr>
          <a:xfrm>
            <a:off x="887413" y="-86264"/>
            <a:ext cx="9212262" cy="500331"/>
          </a:xfrm>
          <a:ln/>
        </p:spPr>
        <p:txBody>
          <a:bodyPr lIns="91440" tIns="45720" rIns="91440" bIns="45720" anchor="ctr"/>
          <a:lstStyle/>
          <a:p>
            <a:r>
              <a:rPr lang="en-US" altLang="zh-CN" dirty="0"/>
              <a:t>protected</a:t>
            </a:r>
            <a:r>
              <a:rPr lang="zh-CN" altLang="en-US" dirty="0"/>
              <a:t>继承方式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56323" name="文本框 1"/>
          <p:cNvSpPr txBox="1"/>
          <p:nvPr/>
        </p:nvSpPr>
        <p:spPr>
          <a:xfrm>
            <a:off x="787400" y="1223963"/>
            <a:ext cx="11010900" cy="8842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基类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Pen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中的公有和保护成员，在派生类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Box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中都是保护的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若继续以保护方式派生出，那么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Pen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中的公有和保护成员在类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Bag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中，仍保持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的访问性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6324" name="Text Box 5"/>
          <p:cNvSpPr txBox="1"/>
          <p:nvPr/>
        </p:nvSpPr>
        <p:spPr>
          <a:xfrm>
            <a:off x="887413" y="2390775"/>
            <a:ext cx="3275012" cy="3565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Pen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PenPubFunc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PenProFunc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PenPriFunc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56325" name="Text Box 6"/>
          <p:cNvSpPr txBox="1"/>
          <p:nvPr/>
        </p:nvSpPr>
        <p:spPr>
          <a:xfrm>
            <a:off x="4467225" y="2390775"/>
            <a:ext cx="3533775" cy="3565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Box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: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protected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Pen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BoxPubFunc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BoxProFunc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BoxPriFunc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56326" name="Text Box 7"/>
          <p:cNvSpPr txBox="1"/>
          <p:nvPr/>
        </p:nvSpPr>
        <p:spPr>
          <a:xfrm>
            <a:off x="8232775" y="2373313"/>
            <a:ext cx="3600450" cy="35671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Bag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: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protected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Box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BagPubFunc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BagProFunc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BagPriFunc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9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4"/>
          <p:cNvSpPr>
            <a:spLocks noGrp="1"/>
          </p:cNvSpPr>
          <p:nvPr>
            <p:ph type="title"/>
          </p:nvPr>
        </p:nvSpPr>
        <p:spPr>
          <a:xfrm>
            <a:off x="767751" y="-77638"/>
            <a:ext cx="9563700" cy="483080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组合和继承的选择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46981" y="593426"/>
            <a:ext cx="11038038" cy="5712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组合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: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具有”</a:t>
            </a:r>
            <a:r>
              <a:rPr lang="en-US" altLang="zh-CN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has-a”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或”</a:t>
            </a:r>
            <a:r>
              <a:rPr lang="en-US" altLang="zh-CN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contain-a”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的关系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子对象所属类的源代码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，可有可无。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类间是水平关系，相比继承可减少类的层次。</a:t>
            </a:r>
          </a:p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继承：继承方式不同，目的不同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基类的源代码必须有。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public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继承：表示“</a:t>
            </a:r>
            <a:r>
              <a:rPr lang="en-US" altLang="zh-CN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is-a”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的关系。</a:t>
            </a:r>
          </a:p>
          <a:p>
            <a:pPr marL="627380" lvl="1" indent="-342900" algn="l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private：表示”has-a”,”contain-a”, ”implement of ”的关系，</a:t>
            </a:r>
            <a:r>
              <a:rPr lang="zh-CN" altLang="en-US" sz="24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完全</a:t>
            </a: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可换成组合。</a:t>
            </a:r>
          </a:p>
          <a:p>
            <a:pPr marL="627380" lvl="1" indent="-342900" algn="l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protected：同private，同时便于在多层继承中保持这种关系</a:t>
            </a:r>
            <a:endParaRPr lang="zh-CN" altLang="en-US" sz="2400" strike="noStrike" noProof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endParaRPr lang="zh-CN" altLang="en-US" sz="2400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选择：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优先选择组合，而不是继承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在需要派生</a:t>
            </a:r>
            <a:r>
              <a:rPr lang="zh-CN" altLang="en-US" sz="2400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新的子类的</a:t>
            </a: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情况下，才应</a:t>
            </a:r>
            <a:r>
              <a:rPr lang="zh-CN" altLang="en-US" sz="2400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采用公有继承</a:t>
            </a: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。</a:t>
            </a:r>
            <a:endParaRPr lang="zh-CN" altLang="en-US" sz="2400" b="1" strike="noStrike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0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4"/>
          <p:cNvSpPr>
            <a:spLocks noGrp="1"/>
          </p:cNvSpPr>
          <p:nvPr>
            <p:ph type="title"/>
          </p:nvPr>
        </p:nvSpPr>
        <p:spPr>
          <a:xfrm>
            <a:off x="854016" y="-86264"/>
            <a:ext cx="9360528" cy="491706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用组合取代</a:t>
            </a:r>
            <a:r>
              <a:rPr lang="en-US" altLang="zh-CN" dirty="0"/>
              <a:t>private</a:t>
            </a:r>
            <a:r>
              <a:rPr lang="zh-CN" altLang="en-US" dirty="0"/>
              <a:t>继承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</a:p>
        </p:txBody>
      </p:sp>
      <p:sp>
        <p:nvSpPr>
          <p:cNvPr id="60419" name="Text Box 4"/>
          <p:cNvSpPr txBox="1"/>
          <p:nvPr/>
        </p:nvSpPr>
        <p:spPr>
          <a:xfrm>
            <a:off x="1304566" y="1202486"/>
            <a:ext cx="4000500" cy="3930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Bike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Move(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Stop(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void Repair(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ChangeColor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);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mColor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0420" name="Text Box 5"/>
          <p:cNvSpPr txBox="1"/>
          <p:nvPr/>
        </p:nvSpPr>
        <p:spPr>
          <a:xfrm>
            <a:off x="5920716" y="693527"/>
            <a:ext cx="5632450" cy="539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class Player  {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void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StartRace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  {  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aBike.Move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//….   }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void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EndRace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 ) 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  {   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aBike.Stop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)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//….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CurStrength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( );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mMaxStrength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mAge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Bike 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aBike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6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 smtClean="0"/>
              <a:t>类的复用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87525" y="1733550"/>
            <a:ext cx="8975725" cy="140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拷贝、粘贴、修改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水平关系</a:t>
            </a:r>
            <a:r>
              <a:rPr lang="en-US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普通关联、聚合、组合和依赖</a:t>
            </a:r>
            <a:r>
              <a:rPr lang="en-US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---</a:t>
            </a:r>
            <a:r>
              <a:rPr lang="zh-CN" altLang="en-US" sz="280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黑盒复用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垂直关系</a:t>
            </a:r>
            <a:r>
              <a:rPr lang="en-US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</a:t>
            </a:r>
            <a:r>
              <a:rPr lang="en-US" altLang="zh-CN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--</a:t>
            </a:r>
            <a:r>
              <a:rPr lang="zh-CN" altLang="en-US" sz="280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白盒复用</a:t>
            </a:r>
          </a:p>
        </p:txBody>
      </p:sp>
    </p:spTree>
    <p:extLst>
      <p:ext uri="{BB962C8B-B14F-4D97-AF65-F5344CB8AC3E}">
        <p14:creationId xmlns:p14="http://schemas.microsoft.com/office/powerpoint/2010/main" val="3944089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黑盒复用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2788" y="1009650"/>
            <a:ext cx="10010775" cy="1636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水平关系-普通关联、聚合、组合和依赖---黑盒复用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黑盒复用是一种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功能复用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改变被复用类（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A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）的具体实现，不会影响复用类（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、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C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）的实现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但要求被复用类具有良好的设计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(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行为的设计合理、独立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)</a:t>
            </a: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复用类只要有被复用类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(A)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的定义即可，不需要</a:t>
            </a:r>
            <a:r>
              <a:rPr lang="en-US" altLang="zh-CN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A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的完整源实现代码</a:t>
            </a:r>
          </a:p>
        </p:txBody>
      </p:sp>
      <p:sp>
        <p:nvSpPr>
          <p:cNvPr id="19459" name="文本框 2"/>
          <p:cNvSpPr txBox="1"/>
          <p:nvPr/>
        </p:nvSpPr>
        <p:spPr>
          <a:xfrm>
            <a:off x="712788" y="3086100"/>
            <a:ext cx="2222500" cy="3298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A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AFunc1(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AFunc2(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 AFunc3(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int  data;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9460" name="文本框 3"/>
          <p:cNvSpPr txBox="1"/>
          <p:nvPr/>
        </p:nvSpPr>
        <p:spPr>
          <a:xfrm>
            <a:off x="8688388" y="1660525"/>
            <a:ext cx="3195637" cy="5078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以关联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普通、聚合、组合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方式复用类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的功能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C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CFunc1( )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CFunc3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pA-&gt;AFunc1( );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}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CFunc2(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 CFunc3(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A *  pA;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9461" name="文本框 5"/>
          <p:cNvSpPr txBox="1"/>
          <p:nvPr/>
        </p:nvSpPr>
        <p:spPr>
          <a:xfrm>
            <a:off x="4470400" y="2760663"/>
            <a:ext cx="3370263" cy="4010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以依赖的方式复用类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的功能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B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BFunc1( A &amp; a)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BFunc2(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a.AFunc1( );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}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BFunc2(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 BFunc3(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7" name="燕尾形 6"/>
          <p:cNvSpPr/>
          <p:nvPr/>
        </p:nvSpPr>
        <p:spPr>
          <a:xfrm>
            <a:off x="3087688" y="3636963"/>
            <a:ext cx="1208088" cy="165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z="3200" b="1" strike="noStrike" noProof="1">
                <a:solidFill>
                  <a:schemeClr val="tx1"/>
                </a:solidFill>
              </a:rPr>
              <a:t>被</a:t>
            </a:r>
            <a:r>
              <a:rPr lang="zh-CN" altLang="zh-CN" sz="3200" b="1" dirty="0">
                <a:solidFill>
                  <a:schemeClr val="tx1"/>
                </a:solidFill>
              </a:rPr>
              <a:t/>
            </a:r>
            <a:br>
              <a:rPr lang="zh-CN" altLang="zh-CN" sz="3200" b="1" dirty="0">
                <a:solidFill>
                  <a:schemeClr val="tx1"/>
                </a:solidFill>
              </a:rPr>
            </a:br>
            <a:r>
              <a:rPr lang="zh-CN" altLang="zh-CN" sz="3200" b="1" strike="noStrike" noProof="1">
                <a:solidFill>
                  <a:schemeClr val="tx1"/>
                </a:solidFill>
              </a:rPr>
              <a:t>复用</a:t>
            </a:r>
          </a:p>
        </p:txBody>
      </p:sp>
    </p:spTree>
    <p:extLst>
      <p:ext uri="{BB962C8B-B14F-4D97-AF65-F5344CB8AC3E}">
        <p14:creationId xmlns:p14="http://schemas.microsoft.com/office/powerpoint/2010/main" val="53591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白盒复用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1114425"/>
            <a:ext cx="4584700" cy="722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白盒复用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---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垂直关系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继承</a:t>
            </a:r>
            <a:endParaRPr lang="zh-CN" altLang="en-US" sz="2000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28575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白盒复用是一种</a:t>
            </a:r>
            <a:r>
              <a:rPr lang="zh-CN" altLang="en-US" sz="2000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实现复用或代码复用</a:t>
            </a:r>
          </a:p>
        </p:txBody>
      </p:sp>
      <p:sp>
        <p:nvSpPr>
          <p:cNvPr id="21507" name="文本框 2"/>
          <p:cNvSpPr txBox="1"/>
          <p:nvPr/>
        </p:nvSpPr>
        <p:spPr>
          <a:xfrm>
            <a:off x="1240631" y="2450741"/>
            <a:ext cx="2222500" cy="3297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A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AFunc1(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AFunc2(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 AFunc3(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int  data;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0300" y="1114425"/>
            <a:ext cx="3197225" cy="5078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</a:t>
            </a:r>
            <a:r>
              <a:rPr lang="zh-CN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关联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普通、聚合、组合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方式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复用类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的功能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黑盒复用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C 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CFunc1( ) 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CFunc3</a:t>
            </a:r>
            <a:r>
              <a:rPr lang="zh-CN" altLang="en-US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);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</a:t>
            </a:r>
            <a:r>
              <a:rPr lang="en-US" altLang="zh-CN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pA-&gt;AFunc1(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}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CFunc2(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private: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 CFunc3(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private: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A *  pA;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en-US" altLang="zh-CN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09975" y="3617913"/>
            <a:ext cx="1206500" cy="165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z="3200" b="1" strike="noStrike" noProof="1">
                <a:solidFill>
                  <a:srgbClr val="0000FF"/>
                </a:solidFill>
              </a:rPr>
              <a:t>被</a:t>
            </a:r>
            <a:r>
              <a:rPr lang="zh-CN" altLang="zh-CN" sz="3200" b="1">
                <a:solidFill>
                  <a:srgbClr val="0000FF"/>
                </a:solidFill>
              </a:rPr>
              <a:t/>
            </a:r>
            <a:br>
              <a:rPr lang="zh-CN" altLang="zh-CN" sz="3200" b="1">
                <a:solidFill>
                  <a:srgbClr val="0000FF"/>
                </a:solidFill>
              </a:rPr>
            </a:br>
            <a:r>
              <a:rPr lang="zh-CN" altLang="zh-CN" sz="3200" b="1" strike="noStrike" noProof="1">
                <a:solidFill>
                  <a:srgbClr val="0000FF"/>
                </a:solidFill>
              </a:rPr>
              <a:t>复用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22587" y="1434306"/>
            <a:ext cx="3195638" cy="43672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</a:t>
            </a:r>
            <a:r>
              <a:rPr lang="zh-CN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继承方式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复用类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的实现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#include “a.h”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C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： 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public A 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CFunc1( ) 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CFunc3</a:t>
            </a:r>
            <a:r>
              <a:rPr lang="zh-CN" altLang="en-US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);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</a:t>
            </a:r>
            <a:r>
              <a:rPr lang="en-US" altLang="zh-CN" b="1" i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AFunc1(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}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CFunc2(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private: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 CFunc3(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en-US" altLang="zh-CN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12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继承的语法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sz="half" idx="1"/>
          </p:nvPr>
        </p:nvSpPr>
        <p:spPr>
          <a:xfrm>
            <a:off x="1400175" y="1034042"/>
            <a:ext cx="8713788" cy="4806041"/>
          </a:xfrm>
          <a:ln w="38100">
            <a:solidFill>
              <a:srgbClr val="148BDC"/>
            </a:solidFill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 algn="l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Calibri" panose="020F0502020204030204" pitchFamily="34" charset="0"/>
              </a:rPr>
              <a:t>继承语法格式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+mn-ea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class &lt;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派生类名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zh-CN" sz="2400" u="sng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zh-CN" altLang="en-US" sz="2400" u="sng" dirty="0">
                <a:solidFill>
                  <a:srgbClr val="0000FF"/>
                </a:solidFill>
                <a:latin typeface="+mn-ea"/>
              </a:rPr>
              <a:t>继承方式</a:t>
            </a:r>
            <a:r>
              <a:rPr lang="en-US" altLang="zh-CN" sz="2400" u="sng" dirty="0">
                <a:solidFill>
                  <a:srgbClr val="0000FF"/>
                </a:solidFill>
                <a:latin typeface="+mn-ea"/>
              </a:rPr>
              <a:t>&gt;&lt;</a:t>
            </a:r>
            <a:r>
              <a:rPr lang="zh-CN" altLang="en-US" sz="2400" u="sng" dirty="0">
                <a:solidFill>
                  <a:srgbClr val="0000FF"/>
                </a:solidFill>
                <a:latin typeface="+mn-ea"/>
              </a:rPr>
              <a:t>基类名称</a:t>
            </a:r>
            <a:r>
              <a:rPr lang="en-US" altLang="zh-CN" sz="2400" u="sng" dirty="0">
                <a:solidFill>
                  <a:srgbClr val="0000FF"/>
                </a:solidFill>
                <a:latin typeface="+mn-ea"/>
              </a:rPr>
              <a:t>&gt;, …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{</a:t>
            </a:r>
            <a:br>
              <a:rPr lang="en-US" altLang="zh-CN" sz="2400" dirty="0">
                <a:solidFill>
                  <a:schemeClr val="tx1"/>
                </a:solidFill>
                <a:latin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 ….</a:t>
            </a:r>
            <a:br>
              <a:rPr lang="en-US" altLang="zh-CN" sz="2400" dirty="0">
                <a:solidFill>
                  <a:schemeClr val="tx1"/>
                </a:solidFill>
                <a:latin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+mn-ea"/>
              </a:rPr>
              <a:t>例：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class Child</a:t>
            </a:r>
            <a:r>
              <a:rPr lang="zh-CN" altLang="en-US" sz="2400" dirty="0">
                <a:solidFill>
                  <a:srgbClr val="343537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: public Parent1, private Parent2 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{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public:    Child( </a:t>
            </a:r>
            <a:r>
              <a:rPr lang="en-US" altLang="zh-CN" sz="2400" dirty="0" err="1">
                <a:solidFill>
                  <a:srgbClr val="343537"/>
                </a:solidFill>
                <a:latin typeface="+mn-ea"/>
              </a:rPr>
              <a:t>int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 n);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               void </a:t>
            </a:r>
            <a:r>
              <a:rPr lang="en-US" altLang="zh-CN" sz="2400" dirty="0" err="1">
                <a:solidFill>
                  <a:srgbClr val="343537"/>
                </a:solidFill>
                <a:latin typeface="+mn-ea"/>
              </a:rPr>
              <a:t>ChildFunc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( );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private:   </a:t>
            </a:r>
            <a:r>
              <a:rPr lang="en-US" altLang="zh-CN" sz="2400" dirty="0" err="1">
                <a:solidFill>
                  <a:srgbClr val="343537"/>
                </a:solidFill>
                <a:latin typeface="+mn-ea"/>
              </a:rPr>
              <a:t>int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 data1;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               </a:t>
            </a:r>
            <a:r>
              <a:rPr lang="en-US" altLang="zh-CN" sz="2400" dirty="0" err="1">
                <a:solidFill>
                  <a:srgbClr val="343537"/>
                </a:solidFill>
                <a:latin typeface="+mn-ea"/>
              </a:rPr>
              <a:t>OtherClass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  * </a:t>
            </a:r>
            <a:r>
              <a:rPr lang="en-US" altLang="zh-CN" sz="2400" dirty="0" err="1">
                <a:solidFill>
                  <a:srgbClr val="343537"/>
                </a:solidFill>
                <a:latin typeface="+mn-ea"/>
              </a:rPr>
              <a:t>ptr</a:t>
            </a: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;            </a:t>
            </a:r>
            <a:br>
              <a:rPr lang="en-US" altLang="zh-CN" sz="2400" dirty="0">
                <a:solidFill>
                  <a:srgbClr val="343537"/>
                </a:solidFill>
                <a:latin typeface="+mn-ea"/>
              </a:rPr>
            </a:br>
            <a:r>
              <a:rPr lang="en-US" altLang="zh-CN" sz="2400" dirty="0">
                <a:solidFill>
                  <a:srgbClr val="343537"/>
                </a:solidFill>
                <a:latin typeface="+mn-ea"/>
              </a:rPr>
              <a:t>};</a:t>
            </a:r>
            <a:endParaRPr lang="zh-CN" altLang="en-US" sz="2400" dirty="0">
              <a:solidFill>
                <a:srgbClr val="343537"/>
              </a:solidFill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6151263" y="2206815"/>
            <a:ext cx="1871662" cy="369888"/>
          </a:xfrm>
          <a:prstGeom prst="rect">
            <a:avLst/>
          </a:prstGeom>
          <a:solidFill>
            <a:srgbClr val="1985A7"/>
          </a:solidFill>
          <a:ln w="9525" cap="flat" cmpd="sng">
            <a:solidFill>
              <a:srgbClr val="3435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继承列表</a:t>
            </a:r>
          </a:p>
        </p:txBody>
      </p:sp>
      <p:sp>
        <p:nvSpPr>
          <p:cNvPr id="9" name="上箭头 8"/>
          <p:cNvSpPr/>
          <p:nvPr/>
        </p:nvSpPr>
        <p:spPr bwMode="auto">
          <a:xfrm>
            <a:off x="6773084" y="1803779"/>
            <a:ext cx="431800" cy="360363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基类和派生类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1400176" y="828942"/>
            <a:ext cx="8546082" cy="5348021"/>
          </a:xfrm>
          <a:ln w="38100">
            <a:solidFill>
              <a:srgbClr val="0070C0"/>
            </a:solidFill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继承语法格式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class &lt;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派生类名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:</a:t>
            </a:r>
            <a:r>
              <a:rPr lang="en-US" altLang="zh-CN" sz="2200" u="sng" dirty="0">
                <a:solidFill>
                  <a:srgbClr val="0000FF"/>
                </a:solidFill>
              </a:rPr>
              <a:t>&lt;</a:t>
            </a:r>
            <a:r>
              <a:rPr lang="zh-CN" altLang="en-US" sz="2200" u="sng" dirty="0">
                <a:solidFill>
                  <a:srgbClr val="0000FF"/>
                </a:solidFill>
              </a:rPr>
              <a:t>继承方式</a:t>
            </a:r>
            <a:r>
              <a:rPr lang="en-US" altLang="zh-CN" sz="2200" u="sng" dirty="0">
                <a:solidFill>
                  <a:srgbClr val="0000FF"/>
                </a:solidFill>
              </a:rPr>
              <a:t>&gt;&lt;</a:t>
            </a:r>
            <a:r>
              <a:rPr lang="zh-CN" altLang="en-US" sz="2200" u="sng" dirty="0">
                <a:solidFill>
                  <a:srgbClr val="0000FF"/>
                </a:solidFill>
              </a:rPr>
              <a:t>基类名称</a:t>
            </a:r>
            <a:r>
              <a:rPr lang="en-US" altLang="zh-CN" sz="2200" u="sng" dirty="0">
                <a:solidFill>
                  <a:srgbClr val="0000FF"/>
                </a:solidFill>
              </a:rPr>
              <a:t>&gt;, …</a:t>
            </a:r>
            <a:r>
              <a:rPr lang="en-US" altLang="zh-CN" sz="2200" dirty="0">
                <a:solidFill>
                  <a:srgbClr val="0000FF"/>
                </a:solidFill>
              </a:rPr>
              <a:t/>
            </a:r>
            <a:br>
              <a:rPr lang="en-US" altLang="zh-CN" sz="2200" dirty="0">
                <a:solidFill>
                  <a:srgbClr val="0000FF"/>
                </a:solidFill>
              </a:rPr>
            </a:b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{    ….     };</a:t>
            </a:r>
            <a:r>
              <a:rPr lang="en-US" altLang="zh-CN" sz="2200" dirty="0">
                <a:solidFill>
                  <a:schemeClr val="tx1"/>
                </a:solidFill>
              </a:rPr>
              <a:t/>
            </a:r>
            <a:br>
              <a:rPr lang="en-US" altLang="zh-CN" sz="2200" dirty="0">
                <a:solidFill>
                  <a:schemeClr val="tx1"/>
                </a:solidFill>
              </a:rPr>
            </a:br>
            <a:endParaRPr lang="en-US" altLang="zh-CN" sz="22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继承方式：</a:t>
            </a:r>
            <a:r>
              <a:rPr lang="zh-CN" altLang="en-US" sz="2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zh-CN" altLang="en-US" sz="2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sz="2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protected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</a:t>
            </a:r>
            <a:r>
              <a:rPr lang="zh-CN" altLang="en-US" sz="2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三种，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默认为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继承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无明确指定的继承方式时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zh-CN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基类</a:t>
            </a:r>
          </a:p>
          <a:p>
            <a:pPr marL="800100" lvl="1" indent="-342900" algn="l" fontAlgn="base">
              <a:lnSpc>
                <a:spcPct val="80000"/>
              </a:lnSpc>
              <a:buClr>
                <a:schemeClr val="accent1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单继承：只有一个基类</a:t>
            </a:r>
          </a:p>
          <a:p>
            <a:pPr marL="800100" lvl="1" indent="-342900" algn="l" fontAlgn="base">
              <a:lnSpc>
                <a:spcPct val="80000"/>
              </a:lnSpc>
              <a:buClr>
                <a:schemeClr val="accent1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  <a:r>
              <a:rPr lang="zh-CN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继承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有两个或两个以上的基类</a:t>
            </a:r>
            <a:b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派生类</a:t>
            </a:r>
          </a:p>
          <a:p>
            <a:pPr marL="800100" lvl="1" indent="-342900" algn="l" fontAlgn="base">
              <a:lnSpc>
                <a:spcPct val="80000"/>
              </a:lnSpc>
              <a:buClr>
                <a:schemeClr val="accent1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派生类可以是其它继承的基类，即派生类可继续派生</a:t>
            </a:r>
          </a:p>
          <a:p>
            <a:pPr marL="800100" lvl="1" indent="-342900" algn="l" fontAlgn="base">
              <a:lnSpc>
                <a:spcPct val="80000"/>
              </a:lnSpc>
              <a:buClr>
                <a:schemeClr val="accent1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多层继承和继承树</a:t>
            </a:r>
            <a:b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父类、子类</a:t>
            </a:r>
          </a:p>
          <a:p>
            <a:pPr marL="800100" lvl="1" indent="-342900" algn="l" fontAlgn="base">
              <a:lnSpc>
                <a:spcPct val="80000"/>
              </a:lnSpc>
              <a:buClr>
                <a:schemeClr val="accent1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继承下，称基类为父类，派生类为子类</a:t>
            </a:r>
          </a:p>
        </p:txBody>
      </p:sp>
    </p:spTree>
    <p:extLst>
      <p:ext uri="{BB962C8B-B14F-4D97-AF65-F5344CB8AC3E}">
        <p14:creationId xmlns:p14="http://schemas.microsoft.com/office/powerpoint/2010/main" val="561621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9526588" cy="4932363"/>
          </a:xfrm>
        </p:spPr>
        <p:txBody>
          <a:bodyPr>
            <a:normAutofit/>
          </a:bodyPr>
          <a:lstStyle/>
          <a:p>
            <a:pPr marL="342900" indent="-342900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lang="zh-CN" altLang="en-US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派生类中的成员</a:t>
            </a:r>
            <a:r>
              <a:rPr lang="en-US" altLang="zh-CN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例</a:t>
            </a:r>
            <a:r>
              <a:rPr altLang="zh-CN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见下页</a:t>
            </a:r>
            <a:r>
              <a:rPr lang="en-US" altLang="zh-CN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)</a:t>
            </a:r>
          </a:p>
          <a:p>
            <a:pPr lvl="2" algn="l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665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派生类的</a:t>
            </a:r>
            <a:r>
              <a:rPr sz="2665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构造、析构、拷贝、赋值函数</a:t>
            </a:r>
            <a:endParaRPr lang="en-US" altLang="zh-CN" sz="2665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lvl="2" algn="l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665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派生类中定义的成员函数、数据成员</a:t>
            </a:r>
            <a:endParaRPr lang="en-US" altLang="zh-CN" sz="2665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lvl="2" algn="l" fontAlgn="auto"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665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基类中的的所有成员</a:t>
            </a:r>
            <a: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/>
            </a:r>
            <a:br>
              <a:rPr lang="en-US" altLang="zh-CN" sz="266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r>
              <a:rPr sz="2665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（除基类的构造、析构、拷贝、赋值函数、自动转换函数</a:t>
            </a:r>
            <a:r>
              <a:rPr lang="en-US" altLang="zh-CN" sz="2665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en-US" altLang="zh-CN" strike="noStrike" noProof="1" smtClean="0">
              <a:solidFill>
                <a:schemeClr val="tx1"/>
              </a:solidFill>
            </a:endParaRPr>
          </a:p>
          <a:p>
            <a:pPr marL="342900" indent="-342900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派生类对象的大小</a:t>
            </a:r>
            <a:endParaRPr lang="en-US" altLang="zh-CN" strike="noStrike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342900" indent="-342900" algn="l" fontAlgn="auto">
              <a:buClr>
                <a:schemeClr val="accent1"/>
              </a:buClr>
              <a:buFont typeface="Wingdings" panose="05000000000000000000" charset="0"/>
              <a:buChar char="u"/>
            </a:pPr>
            <a:r>
              <a:rPr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派生类中成员的访问控制</a:t>
            </a:r>
            <a:endParaRPr lang="zh-CN" altLang="en-US" strike="noStrike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11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zh-CN" altLang="en-US"/>
              <a:t>派生类的成员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</a:p>
        </p:txBody>
      </p:sp>
      <p:sp>
        <p:nvSpPr>
          <p:cNvPr id="29698" name="文本框 2"/>
          <p:cNvSpPr txBox="1"/>
          <p:nvPr/>
        </p:nvSpPr>
        <p:spPr>
          <a:xfrm>
            <a:off x="655638" y="2016125"/>
            <a:ext cx="2222500" cy="3297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A {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AFunc1(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AFunc2(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void  AFunc3( );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int  data;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8835" y="725171"/>
            <a:ext cx="3195955" cy="513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</a:t>
            </a:r>
            <a:r>
              <a:rPr lang="zh-CN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继承方式</a:t>
            </a: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复用类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的实现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B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： 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public A 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BFunc1( ) {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BFunc3</a:t>
            </a:r>
            <a:r>
              <a:rPr lang="zh-CN" altLang="en-US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);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</a:t>
            </a:r>
            <a:r>
              <a:rPr lang="en-US" altLang="zh-CN" b="1" i="1" noProof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AFunc1(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}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BFunc2(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private: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void  BFunc3( );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private: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int  num;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en-US" altLang="zh-CN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2013" y="725488"/>
            <a:ext cx="4595813" cy="5078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派生类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中的成员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zh-CN" altLang="en-US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30000"/>
              </a:lnSpc>
              <a:buClrTx/>
              <a:buFont typeface="Wingdings" panose="05000000000000000000" charset="0"/>
              <a:buChar char="l"/>
            </a:pP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中缺省的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构造、析构、拷贝、赋值函数</a:t>
            </a:r>
            <a:endParaRPr lang="zh-CN" altLang="en-US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30000"/>
              </a:lnSpc>
              <a:buClrTx/>
              <a:buFont typeface="Wingdings" panose="05000000000000000000" charset="0"/>
              <a:buChar char="l"/>
            </a:pP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中定义的：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B::BFunc1()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B::BFunc2()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B::BFunc3()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B::num</a:t>
            </a:r>
            <a:endParaRPr lang="en-US" altLang="zh-CN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30000"/>
              </a:lnSpc>
              <a:buClrTx/>
              <a:buFont typeface="Wingdings" panose="05000000000000000000" charset="0"/>
              <a:buChar char="l"/>
            </a:pP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从</a:t>
            </a: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中继承的：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A::AFunc1()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A::AFunc2()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A::AFunc3()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r>
              <a:rPr lang="en-US" altLang="zh-CN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A::data</a:t>
            </a:r>
            <a:endParaRPr lang="en-US" altLang="zh-CN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08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792BA08F-6AAB-4701-8099-7F2748ACA0FF}" vid="{D7AD3D9E-A976-4B95-8FDA-8AA4CA036C0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3912</TotalTime>
  <Words>1168</Words>
  <Application>Microsoft Office PowerPoint</Application>
  <PresentationFormat>宽屏</PresentationFormat>
  <Paragraphs>233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Segoe</vt:lpstr>
      <vt:lpstr>黑体</vt:lpstr>
      <vt:lpstr>宋体</vt:lpstr>
      <vt:lpstr>微软雅黑</vt:lpstr>
      <vt:lpstr>Arial</vt:lpstr>
      <vt:lpstr>Calibri</vt:lpstr>
      <vt:lpstr>Impact</vt:lpstr>
      <vt:lpstr>Wide Latin</vt:lpstr>
      <vt:lpstr>Wingdings</vt:lpstr>
      <vt:lpstr>2017_2018_2_oop模板</vt:lpstr>
      <vt:lpstr>PowerPoint 演示文稿</vt:lpstr>
      <vt:lpstr>继承</vt:lpstr>
      <vt:lpstr>类的复用</vt:lpstr>
      <vt:lpstr>黑盒复用</vt:lpstr>
      <vt:lpstr>白盒复用</vt:lpstr>
      <vt:lpstr>继承的语法</vt:lpstr>
      <vt:lpstr>基类和派生类</vt:lpstr>
      <vt:lpstr>派生类</vt:lpstr>
      <vt:lpstr>派生类的成员(例)</vt:lpstr>
      <vt:lpstr>派生类中成员的访问控制</vt:lpstr>
      <vt:lpstr>派生类中成员的访问控制(例)</vt:lpstr>
      <vt:lpstr>派生类的构造和析构</vt:lpstr>
      <vt:lpstr>派生类的构造和析构(例)</vt:lpstr>
      <vt:lpstr>派生类的拷贝构造和赋值函数(例)</vt:lpstr>
      <vt:lpstr>newdefine、redefine、overload、overwrite(hide)</vt:lpstr>
      <vt:lpstr>newdefine、redefine、overload、overwrite(hide)(例)</vt:lpstr>
      <vt:lpstr>继承的选择</vt:lpstr>
      <vt:lpstr>继承的含义</vt:lpstr>
      <vt:lpstr>public继承方式(例)</vt:lpstr>
      <vt:lpstr>public继承方式的方便之处</vt:lpstr>
      <vt:lpstr>private继承方式(例)</vt:lpstr>
      <vt:lpstr>protected继承方式(例)</vt:lpstr>
      <vt:lpstr>组合和继承的选择</vt:lpstr>
      <vt:lpstr>用组合取代private继承(例)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ChenWei</cp:lastModifiedBy>
  <cp:revision>274</cp:revision>
  <dcterms:created xsi:type="dcterms:W3CDTF">2015-05-05T08:02:14Z</dcterms:created>
  <dcterms:modified xsi:type="dcterms:W3CDTF">2018-04-28T04:25:02Z</dcterms:modified>
</cp:coreProperties>
</file>