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7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8A552-5B78-42A1-9B0C-9AB1E700C4FC}" type="datetimeFigureOut">
              <a:rPr lang="zh-CN" altLang="en-US" smtClean="0"/>
              <a:t>2018-04-28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981BB-0029-49DB-AFF7-EDC4A234E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2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0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3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8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4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3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5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9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2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4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2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655875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6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5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7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3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82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9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5179" y="5786"/>
            <a:ext cx="6219886" cy="353332"/>
          </a:xfrm>
        </p:spPr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继承下的</a:t>
            </a:r>
            <a:r>
              <a:rPr lang="zh-CN" altLang="en-US" dirty="0" smtClean="0"/>
              <a:t>向下类型</a:t>
            </a:r>
            <a:r>
              <a:rPr lang="zh-CN" altLang="en-US" dirty="0"/>
              <a:t>转换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465414" y="4321810"/>
            <a:ext cx="547243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继承方式下向下类型转换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此时的向下类型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转换有意义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但可能成功，也可能失败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只能在运行时确定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dynamic_cast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5179" y="997823"/>
            <a:ext cx="5473065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/>
              <a:t>MTCar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aMTCar</a:t>
            </a:r>
            <a:r>
              <a:rPr lang="en-US" altLang="zh-CN" sz="2400" dirty="0" smtClean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 err="1" smtClean="0"/>
              <a:t>ATCar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aATCar</a:t>
            </a:r>
            <a:r>
              <a:rPr lang="en-US" altLang="zh-CN" sz="2400" dirty="0" smtClean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Car * </a:t>
            </a:r>
            <a:r>
              <a:rPr lang="en-US" altLang="zh-CN" sz="2400" dirty="0" err="1" smtClean="0"/>
              <a:t>pCar</a:t>
            </a:r>
            <a:r>
              <a:rPr lang="en-US" altLang="zh-CN" sz="2400" dirty="0" smtClean="0"/>
              <a:t>= &amp;</a:t>
            </a:r>
            <a:r>
              <a:rPr lang="en-US" altLang="zh-CN" sz="2400" dirty="0" err="1" smtClean="0"/>
              <a:t>aMTCar</a:t>
            </a:r>
            <a:r>
              <a:rPr lang="en-US" altLang="zh-CN" sz="2400" dirty="0" smtClean="0"/>
              <a:t>; </a:t>
            </a:r>
          </a:p>
          <a:p>
            <a:pPr>
              <a:spcBef>
                <a:spcPct val="50000"/>
              </a:spcBef>
            </a:pP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(Car * </a:t>
            </a:r>
            <a:r>
              <a:rPr lang="en-US" altLang="zh-CN" sz="2400" dirty="0" err="1" smtClean="0"/>
              <a:t>pCar</a:t>
            </a:r>
            <a:r>
              <a:rPr lang="en-US" altLang="zh-CN" sz="2400" dirty="0" smtClean="0"/>
              <a:t>) {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MTCar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 * p1=(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MTCar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*)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pCar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   …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9149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zh-CN"/>
              <a:t>中的类型转换操作符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34852" y="900778"/>
            <a:ext cx="8126730" cy="5394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转换方式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/>
              <a:t>内置类型的自动转换，如 </a:t>
            </a:r>
            <a:r>
              <a:rPr lang="en-US" altLang="zh-CN" sz="2400" dirty="0"/>
              <a:t>int-&gt;float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zh-CN" sz="2400" dirty="0"/>
              <a:t>构造函数转换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zh-CN" sz="2400" dirty="0"/>
              <a:t>定义自动转换函数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/>
              <a:t>public</a:t>
            </a:r>
            <a:r>
              <a:rPr lang="zh-CN" altLang="en-US" sz="2400" dirty="0"/>
              <a:t>继承下的向上类型自动转换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/>
              <a:t>使用类型转换操作符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static_cast</a:t>
            </a:r>
            <a:r>
              <a:rPr lang="zh-CN" altLang="en-US" sz="2400" dirty="0">
                <a:solidFill>
                  <a:srgbClr val="0000FF"/>
                </a:solidFill>
              </a:rPr>
              <a:t>转换操作符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const_case</a:t>
            </a:r>
            <a:r>
              <a:rPr lang="zh-CN" altLang="en-US" sz="2400" dirty="0">
                <a:solidFill>
                  <a:srgbClr val="0000FF"/>
                </a:solidFill>
              </a:rPr>
              <a:t>转换操作符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reinterpret_cast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转换操作符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dynamic_cast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转换操作符</a:t>
            </a:r>
          </a:p>
        </p:txBody>
      </p:sp>
    </p:spTree>
    <p:extLst>
      <p:ext uri="{BB962C8B-B14F-4D97-AF65-F5344CB8AC3E}">
        <p14:creationId xmlns:p14="http://schemas.microsoft.com/office/powerpoint/2010/main" val="45103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static_cast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76985" y="1337310"/>
            <a:ext cx="10058400" cy="274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static_cast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静态转换：等价于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语言中的强制类型转换 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 T )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 err="1">
                <a:sym typeface="+mn-ea"/>
              </a:rPr>
              <a:t/>
            </a:r>
            <a:br>
              <a:rPr lang="en-US" altLang="zh-CN" sz="2400" dirty="0" err="1">
                <a:sym typeface="+mn-ea"/>
              </a:rPr>
            </a:br>
            <a:endParaRPr lang="en-US" altLang="zh-CN" sz="2400" dirty="0" err="1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err="1">
                <a:sym typeface="+mn-ea"/>
              </a:rPr>
              <a:t>说明：</a:t>
            </a:r>
            <a:r>
              <a:rPr lang="zh-CN" altLang="en-US" sz="2400" dirty="0">
                <a:sym typeface="+mn-ea"/>
              </a:rPr>
              <a:t>其中 </a:t>
            </a:r>
            <a:r>
              <a:rPr lang="en-US" altLang="zh-CN" sz="2400" dirty="0">
                <a:sym typeface="+mn-ea"/>
              </a:rPr>
              <a:t>T </a:t>
            </a:r>
            <a:r>
              <a:rPr lang="zh-CN" altLang="en-US" sz="2400" dirty="0">
                <a:sym typeface="+mn-ea"/>
              </a:rPr>
              <a:t>表示指针、引用、内置类型、枚举类型，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但不能是对象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。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:  A     *      </a:t>
            </a:r>
            <a:r>
              <a:rPr lang="en-US" altLang="zh-CN" sz="2400" dirty="0" err="1" smtClean="0">
                <a:sym typeface="+mn-ea"/>
              </a:rPr>
              <a:t>pA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= new A;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char * </a:t>
            </a:r>
            <a:r>
              <a:rPr lang="en-US" altLang="zh-CN" sz="2400" dirty="0" err="1" smtClean="0">
                <a:sym typeface="+mn-ea"/>
              </a:rPr>
              <a:t>pByte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= </a:t>
            </a:r>
            <a:r>
              <a:rPr lang="en-US" altLang="zh-CN" sz="2400" dirty="0" err="1">
                <a:sym typeface="+mn-ea"/>
              </a:rPr>
              <a:t>static_cast</a:t>
            </a:r>
            <a:r>
              <a:rPr lang="en-US" altLang="zh-CN" sz="2400" dirty="0">
                <a:sym typeface="+mn-ea"/>
              </a:rPr>
              <a:t>&lt;char *&gt;(</a:t>
            </a:r>
            <a:r>
              <a:rPr lang="en-US" altLang="zh-CN" sz="2400" dirty="0" err="1" smtClean="0">
                <a:sym typeface="+mn-ea"/>
              </a:rPr>
              <a:t>pA</a:t>
            </a:r>
            <a:r>
              <a:rPr lang="en-US" altLang="zh-CN" sz="2400" dirty="0" smtClean="0">
                <a:sym typeface="+mn-ea"/>
              </a:rPr>
              <a:t>);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066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9770" y="1009650"/>
            <a:ext cx="10058400" cy="1424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const_cast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常量转换：用于添加或移除表达式中的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zh-CN" altLang="en-US" sz="2400" dirty="0">
                <a:sym typeface="+mn-ea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volatile</a:t>
            </a:r>
            <a:r>
              <a:rPr lang="zh-CN" altLang="en-US" sz="2400" dirty="0">
                <a:sym typeface="+mn-ea"/>
              </a:rPr>
              <a:t>约束</a:t>
            </a:r>
          </a:p>
          <a:p>
            <a:pPr>
              <a:lnSpc>
                <a:spcPct val="90000"/>
              </a:lnSpc>
            </a:pPr>
            <a:r>
              <a:rPr lang="zh-CN" altLang="en-US" sz="2400" dirty="0" err="1">
                <a:sym typeface="+mn-ea"/>
              </a:rPr>
              <a:t>说明：</a:t>
            </a:r>
            <a:r>
              <a:rPr lang="zh-CN" altLang="en-US" sz="2400" dirty="0">
                <a:sym typeface="+mn-ea"/>
              </a:rPr>
              <a:t>其中 </a:t>
            </a:r>
            <a:r>
              <a:rPr lang="en-US" altLang="zh-CN" sz="2400" dirty="0">
                <a:sym typeface="+mn-ea"/>
              </a:rPr>
              <a:t>T 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exp</a:t>
            </a:r>
            <a:r>
              <a:rPr lang="zh-CN" altLang="en-US" sz="2400" dirty="0">
                <a:sym typeface="+mn-ea"/>
              </a:rPr>
              <a:t>的类型，除了</a:t>
            </a:r>
            <a:r>
              <a:rPr lang="en-US" altLang="zh-CN" sz="2400" dirty="0">
                <a:sym typeface="+mn-ea"/>
              </a:rPr>
              <a:t>const</a:t>
            </a:r>
            <a:r>
              <a:rPr lang="zh-CN" altLang="en-US" sz="2400" dirty="0">
                <a:sym typeface="+mn-ea"/>
              </a:rPr>
              <a:t>或</a:t>
            </a:r>
            <a:r>
              <a:rPr lang="en-US" altLang="zh-CN" sz="2400" dirty="0">
                <a:sym typeface="+mn-ea"/>
              </a:rPr>
              <a:t>volatile</a:t>
            </a:r>
            <a:r>
              <a:rPr lang="zh-CN" altLang="en-US" sz="2400" dirty="0">
                <a:sym typeface="+mn-ea"/>
              </a:rPr>
              <a:t>等修饰之外，必须一致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98500" y="2729865"/>
            <a:ext cx="4084320" cy="4056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class A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A(int n):val(n) {  }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void setVal(int n) 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   { val = n;}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int    getVal( ) </a:t>
            </a:r>
            <a:r>
              <a:rPr lang="en-US" altLang="zh-CN" sz="2400" b="1" dirty="0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{ return val; }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1"/>
                </a:solidFill>
                <a:sym typeface="+mn-ea"/>
              </a:rPr>
              <a:t>     int    getVal( ) </a:t>
            </a:r>
            <a:br>
              <a:rPr lang="en-US" altLang="zh-CN" sz="2400" dirty="0">
                <a:solidFill>
                  <a:schemeClr val="accent1"/>
                </a:solidFill>
                <a:sym typeface="+mn-ea"/>
              </a:rPr>
            </a:br>
            <a:r>
              <a:rPr lang="en-US" altLang="zh-CN" sz="2400" dirty="0">
                <a:solidFill>
                  <a:schemeClr val="accent1"/>
                </a:solidFill>
                <a:sym typeface="+mn-ea"/>
              </a:rPr>
              <a:t>         { return val+1; }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private: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int val;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10785" y="2729865"/>
            <a:ext cx="5747385" cy="372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int main( )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A               va(3);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const  A &amp; ca = va;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cout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&lt;&lt;ca.getVal();  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 输出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3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cout&lt;&lt;va.getVal();  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 输出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va.setVal(5);           //ok,val</a:t>
            </a:r>
            <a:r>
              <a:rPr lang="zh-CN" altLang="en-US" sz="2400" dirty="0">
                <a:solidFill>
                  <a:srgbClr val="0000FF"/>
                </a:solidFill>
              </a:rPr>
              <a:t>改</a:t>
            </a:r>
            <a:r>
              <a:rPr lang="zh-CN" altLang="zh-CN" sz="2400" dirty="0">
                <a:solidFill>
                  <a:srgbClr val="0000FF"/>
                </a:solidFill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      c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a.setVal(5);           //compile error</a:t>
            </a:r>
            <a:br>
              <a:rPr lang="en-US" altLang="zh-CN" sz="2400" dirty="0">
                <a:solidFill>
                  <a:srgbClr val="FF0000"/>
                </a:solidFill>
                <a:sym typeface="+mn-ea"/>
              </a:rPr>
            </a:b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A &amp;  var = const_cast&lt;A &amp; &gt; ( ca );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var.setVal(6);          //ok,val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改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6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24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const_cast</a:t>
            </a:r>
            <a:r>
              <a:rPr lang="zh-CN" altLang="zh-CN"/>
              <a:t>类型转换操作符</a:t>
            </a:r>
            <a:r>
              <a:rPr lang="en-US" altLang="zh-CN"/>
              <a:t>(</a:t>
            </a:r>
            <a:r>
              <a:rPr lang="zh-CN" altLang="zh-CN"/>
              <a:t>续</a:t>
            </a:r>
            <a:r>
              <a:rPr lang="en-US" altLang="zh-CN"/>
              <a:t>)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092325" y="1085215"/>
            <a:ext cx="8115300" cy="1753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                </a:t>
            </a:r>
            <a:r>
              <a:rPr lang="en-US" altLang="zh-CN" sz="2400" dirty="0">
                <a:sym typeface="+mn-ea"/>
              </a:rPr>
              <a:t>A  *             p1 = new A;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A  *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 p2 = p1;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A  *             p3 = </a:t>
            </a:r>
            <a:r>
              <a:rPr lang="en-US" altLang="zh-CN" sz="2400" dirty="0" err="1">
                <a:sym typeface="+mn-ea"/>
              </a:rPr>
              <a:t>const_cast</a:t>
            </a:r>
            <a:r>
              <a:rPr lang="en-US" altLang="zh-CN" sz="2400" dirty="0">
                <a:sym typeface="+mn-ea"/>
              </a:rPr>
              <a:t>&lt;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A  * &gt;(p2);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 A  *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p4 = </a:t>
            </a:r>
            <a:r>
              <a:rPr lang="en-US" altLang="zh-CN" sz="2400" dirty="0" err="1">
                <a:sym typeface="+mn-ea"/>
              </a:rPr>
              <a:t>const_cast</a:t>
            </a:r>
            <a:r>
              <a:rPr lang="en-US" altLang="zh-CN" sz="2400" dirty="0">
                <a:sym typeface="+mn-ea"/>
              </a:rPr>
              <a:t>&lt; A *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&gt; (p2);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 A  *             p5 = </a:t>
            </a:r>
            <a:r>
              <a:rPr lang="en-US" altLang="zh-CN" sz="2400" dirty="0" err="1">
                <a:sym typeface="+mn-ea"/>
              </a:rPr>
              <a:t>const_cast</a:t>
            </a:r>
            <a:r>
              <a:rPr lang="en-US" altLang="zh-CN" sz="2400" dirty="0">
                <a:sym typeface="+mn-ea"/>
              </a:rPr>
              <a:t>&lt;A *&gt;(p2);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15415" y="3098800"/>
            <a:ext cx="3591560" cy="3398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class A {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A(int n):val(n) {  }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 int    getVal( ) 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const;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private: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400" smtClean="0">
                <a:solidFill>
                  <a:schemeClr val="tx1"/>
                </a:solidFill>
                <a:sym typeface="+mn-ea"/>
              </a:rPr>
              <a:t>val;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int   other;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...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90795" y="3098800"/>
            <a:ext cx="69850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int    A::getVal( ) 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const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{   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    A * const p = const_cast&lt;A * const&gt;(this);</a:t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    p-&gt;val = xxx;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    return val;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48016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reinterpret_cast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12240" y="1153795"/>
            <a:ext cx="10289540" cy="4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reinterpret_cast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重新解释</a:t>
            </a:r>
            <a:r>
              <a:rPr lang="zh-CN" altLang="en-US" sz="2400" dirty="0">
                <a:sym typeface="+mn-ea"/>
              </a:rPr>
              <a:t>：对表达式的类型做出重新解释，常用于重新解释函数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       </a:t>
            </a:r>
          </a:p>
          <a:p>
            <a:pPr marL="0" lvl="1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例：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MyFunc</a:t>
            </a:r>
            <a:r>
              <a:rPr lang="en-US" altLang="zh-CN" sz="2400" dirty="0">
                <a:sym typeface="+mn-ea"/>
              </a:rPr>
              <a:t>( void * </a:t>
            </a:r>
            <a:r>
              <a:rPr lang="en-US" altLang="zh-CN" sz="2400" dirty="0" err="1">
                <a:sym typeface="+mn-ea"/>
              </a:rPr>
              <a:t>pt</a:t>
            </a:r>
            <a:r>
              <a:rPr lang="en-US" altLang="zh-CN" sz="2400" dirty="0">
                <a:sym typeface="+mn-ea"/>
              </a:rPr>
              <a:t> )  {    /*…*/  }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typedef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void  (* FuncType) (char *);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FuncType 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reinterpret_cast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&lt;FuncType 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MyFunc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 marL="0" lvl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char * </a:t>
            </a:r>
            <a:r>
              <a:rPr lang="en-US" altLang="zh-CN" sz="2400" dirty="0" err="1">
                <a:sym typeface="+mn-ea"/>
              </a:rPr>
              <a:t>buf</a:t>
            </a:r>
            <a:r>
              <a:rPr lang="en-US" altLang="zh-CN" sz="2400" dirty="0">
                <a:sym typeface="+mn-ea"/>
              </a:rPr>
              <a:t> = new char[256];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buf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delete[ ] </a:t>
            </a:r>
            <a:r>
              <a:rPr lang="en-US" altLang="zh-CN" sz="2400" dirty="0" err="1">
                <a:sym typeface="+mn-ea"/>
              </a:rPr>
              <a:t>buf</a:t>
            </a:r>
            <a:r>
              <a:rPr lang="en-US" altLang="zh-CN" sz="2400" dirty="0">
                <a:sym typeface="+mn-ea"/>
              </a:rPr>
              <a:t>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98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dynamic_cast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1340" y="576058"/>
            <a:ext cx="11177270" cy="2411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dynamic_cast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动态转换</a:t>
            </a:r>
            <a:r>
              <a:rPr lang="zh-CN" altLang="en-US" sz="2400" dirty="0">
                <a:sym typeface="+mn-ea"/>
              </a:rPr>
              <a:t>：</a:t>
            </a:r>
          </a:p>
          <a:p>
            <a:pPr marL="342900" indent="-342900">
              <a:lnSpc>
                <a:spcPct val="90000"/>
              </a:lnSpc>
              <a:buClr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在运行时刻，尝试将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转换成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类型。多用于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public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继承下，将父类类型转换成子类类型；</a:t>
            </a:r>
          </a:p>
          <a:p>
            <a:pPr marL="342900" indent="-342900">
              <a:lnSpc>
                <a:spcPct val="90000"/>
              </a:lnSpc>
              <a:buClrTx/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</a:t>
            </a:r>
            <a:r>
              <a:rPr lang="zh-CN" altLang="en-US" sz="2400" b="1" i="1" dirty="0">
                <a:solidFill>
                  <a:srgbClr val="FF0000"/>
                </a:solidFill>
                <a:sym typeface="+mn-ea"/>
              </a:rPr>
              <a:t>只能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为类的指针、类的引用、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void *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三种形式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buClrTx/>
              <a:buFont typeface="Wingdings" panose="05000000000000000000" charset="0"/>
              <a:buChar char="l"/>
            </a:pP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dynamic_cast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要用到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RTTI(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运行时类型识别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),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通常各编译器都是通过虚拟表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VTable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来实现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RTTI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的，因此类中要有虚函数，才能使用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1340" y="2989838"/>
            <a:ext cx="5525770" cy="3538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indent="0">
              <a:lnSpc>
                <a:spcPct val="90000"/>
              </a:lnSpc>
              <a:buClrTx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//T</a:t>
            </a:r>
            <a:r>
              <a:rPr lang="zh-CN" altLang="zh-CN" sz="2400" b="1" dirty="0">
                <a:solidFill>
                  <a:srgbClr val="0000FF"/>
                </a:solidFill>
                <a:sym typeface="+mn-ea"/>
              </a:rPr>
              <a:t>为指针型</a:t>
            </a: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A { };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B: public </a:t>
            </a:r>
            <a:r>
              <a:rPr lang="en-US" altLang="zh-CN" sz="2400" dirty="0" smtClean="0">
                <a:sym typeface="+mn-ea"/>
              </a:rPr>
              <a:t>A { </a:t>
            </a:r>
            <a:r>
              <a:rPr lang="en-US" altLang="zh-CN" sz="2400" dirty="0">
                <a:sym typeface="+mn-ea"/>
              </a:rPr>
              <a:t>};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C: </a:t>
            </a:r>
            <a:r>
              <a:rPr lang="en-US" altLang="zh-CN" sz="2400" dirty="0" err="1">
                <a:sym typeface="+mn-ea"/>
              </a:rPr>
              <a:t>pubilc</a:t>
            </a:r>
            <a:r>
              <a:rPr lang="en-US" altLang="zh-CN" sz="2400" dirty="0">
                <a:sym typeface="+mn-ea"/>
              </a:rPr>
              <a:t> A { };</a:t>
            </a:r>
            <a:br>
              <a:rPr lang="en-US" altLang="zh-CN" sz="2400" dirty="0">
                <a:sym typeface="+mn-ea"/>
              </a:rPr>
            </a:br>
            <a:endParaRPr lang="en-US" altLang="zh-CN" sz="2400" dirty="0"/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>
                <a:sym typeface="+mn-ea"/>
              </a:rPr>
              <a:t> A * p = new B;     //</a:t>
            </a:r>
            <a:r>
              <a:rPr lang="zh-CN" altLang="en-US" sz="2400" dirty="0">
                <a:sym typeface="+mn-ea"/>
              </a:rPr>
              <a:t>或  </a:t>
            </a:r>
            <a:r>
              <a:rPr lang="en-US" altLang="zh-CN" sz="2400" dirty="0">
                <a:sym typeface="+mn-ea"/>
              </a:rPr>
              <a:t>A * p = new C;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B *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pb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dynamic_cast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&lt;B *&gt;(p);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if( pb ) 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pb-&gt;....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 else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7110" y="2987788"/>
            <a:ext cx="5651500" cy="34901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indent="0">
              <a:lnSpc>
                <a:spcPct val="90000"/>
              </a:lnSpc>
              <a:buClrTx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//T</a:t>
            </a:r>
            <a:r>
              <a:rPr lang="zh-CN" altLang="zh-CN" sz="2400" b="1" dirty="0">
                <a:solidFill>
                  <a:srgbClr val="0000FF"/>
                </a:solidFill>
                <a:sym typeface="+mn-ea"/>
              </a:rPr>
              <a:t>为引用型</a:t>
            </a:r>
          </a:p>
          <a:p>
            <a:pPr indent="0">
              <a:lnSpc>
                <a:spcPct val="90000"/>
              </a:lnSpc>
              <a:buClrTx/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class A { };</a:t>
            </a:r>
          </a:p>
          <a:p>
            <a:pPr indent="0">
              <a:lnSpc>
                <a:spcPct val="90000"/>
              </a:lnSpc>
              <a:buClrTx/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class B: public </a:t>
            </a:r>
            <a:r>
              <a:rPr lang="en-US" altLang="zh-CN" sz="2400" dirty="0" smtClean="0">
                <a:sym typeface="+mn-ea"/>
              </a:rPr>
              <a:t>A { </a:t>
            </a:r>
            <a:r>
              <a:rPr lang="en-US" altLang="zh-CN" sz="2400" dirty="0">
                <a:sym typeface="+mn-ea"/>
              </a:rPr>
              <a:t>};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C: </a:t>
            </a:r>
            <a:r>
              <a:rPr lang="en-US" altLang="zh-CN" sz="2400" dirty="0" err="1">
                <a:sym typeface="+mn-ea"/>
              </a:rPr>
              <a:t>pubilc</a:t>
            </a:r>
            <a:r>
              <a:rPr lang="en-US" altLang="zh-CN" sz="2400" dirty="0">
                <a:sym typeface="+mn-ea"/>
              </a:rPr>
              <a:t> A { };</a:t>
            </a:r>
            <a:endParaRPr lang="en-US" altLang="zh-CN" sz="2400" dirty="0"/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A * p = new B;     //</a:t>
            </a:r>
            <a:r>
              <a:rPr lang="zh-CN" altLang="en-US" sz="2400" dirty="0">
                <a:sym typeface="+mn-ea"/>
              </a:rPr>
              <a:t>或  </a:t>
            </a:r>
            <a:r>
              <a:rPr lang="en-US" altLang="zh-CN" sz="2400" dirty="0">
                <a:sym typeface="+mn-ea"/>
              </a:rPr>
              <a:t>A * p = new C;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try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{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下句若失败，产生运行时异常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B &amp;    b =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dynamic_cast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&lt;B&amp;&gt;(*p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);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}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catch(...) { </a:t>
            </a:r>
            <a:endParaRPr lang="en-US" altLang="zh-CN" sz="2400" dirty="0" smtClean="0">
              <a:solidFill>
                <a:srgbClr val="0000FF"/>
              </a:solidFill>
              <a:sym typeface="+mn-ea"/>
            </a:endParaRPr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}</a:t>
            </a: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8733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附：</a:t>
            </a:r>
            <a:r>
              <a:rPr lang="en-US" altLang="zh-CN"/>
              <a:t>volatile</a:t>
            </a:r>
            <a:r>
              <a:rPr lang="zh-CN" altLang="en-US"/>
              <a:t>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9330" y="1368425"/>
            <a:ext cx="4965065" cy="372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class A {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A(int n):val(n) {  }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void    Func1( ) ;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int       Func2(volatile int &amp; k);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private: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volatile int   val;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     other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...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0" y="1368425"/>
            <a:ext cx="5158105" cy="4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void A::Func1( )  {</a:t>
            </a:r>
            <a:br>
              <a:rPr lang="en-US" sz="2400" dirty="0">
                <a:solidFill>
                  <a:schemeClr val="tx1"/>
                </a:solidFill>
                <a:sym typeface="+mn-ea"/>
              </a:rPr>
            </a:br>
            <a:r>
              <a:rPr lang="en-US" sz="24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sz="2400" dirty="0" err="1">
                <a:solidFill>
                  <a:srgbClr val="0000FF"/>
                </a:solidFill>
                <a:sym typeface="+mn-ea"/>
              </a:rPr>
              <a:t>val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+mn-ea"/>
              </a:rPr>
              <a:t>= 1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sz="2400" dirty="0" err="1">
                <a:solidFill>
                  <a:srgbClr val="0000FF"/>
                </a:solidFill>
                <a:sym typeface="+mn-ea"/>
              </a:rPr>
              <a:t>val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+mn-ea"/>
              </a:rPr>
              <a:t>= 2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sz="2400" dirty="0" err="1">
                <a:solidFill>
                  <a:srgbClr val="0000FF"/>
                </a:solidFill>
                <a:sym typeface="+mn-ea"/>
              </a:rPr>
              <a:t>val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+mn-ea"/>
              </a:rPr>
              <a:t>= 3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+mn-ea"/>
              </a:rPr>
              <a:t>}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int  A::Func2(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volatile int &amp; k) {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///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实现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1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return k*k; </a:t>
            </a:r>
            <a:b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	  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///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实现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2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int temp = k;</a:t>
            </a:r>
            <a:b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return temp*temp;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65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继承和类型转换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17432" y="1745971"/>
            <a:ext cx="45719" cy="2888518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2614816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public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继承下的向上类型转换</a:t>
              </a:r>
              <a:endParaRPr lang="en-US" altLang="zh-CN" sz="20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864426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bg2">
                      <a:lumMod val="50000"/>
                    </a:schemeClr>
                  </a:solidFill>
                </a:rPr>
                <a:t>p</a:t>
              </a:r>
              <a:r>
                <a:rPr lang="en-US" altLang="zh-CN" sz="2400" b="1" dirty="0" smtClean="0">
                  <a:solidFill>
                    <a:schemeClr val="bg2">
                      <a:lumMod val="50000"/>
                    </a:schemeClr>
                  </a:solidFill>
                </a:rPr>
                <a:t>rotected/private</a:t>
              </a: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继承下的类型转换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3385999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public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继承下的向下类型转换</a:t>
              </a:r>
              <a:endParaRPr lang="en-US" altLang="zh-CN" sz="20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142909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类型转换操作符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继承下的类型转换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4740" y="1388110"/>
            <a:ext cx="2540000" cy="445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基类和派生类如下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Base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//….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};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Derived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: public Base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//…..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4460" y="1363980"/>
            <a:ext cx="7692390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向上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（下）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类型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转换：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将派生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类（基类）的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指针、引用或对象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转换成基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类（派生类）的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指针、引用或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对象。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protected/private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继承下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从派生类向基类转换：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向上类型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转换</a:t>
            </a: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从基类向派生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转换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向下类型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转换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继承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下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子类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向父类转换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向上类型转换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从父类向子类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转换：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向下类型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转换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protected/private</a:t>
            </a:r>
            <a:r>
              <a:rPr lang="zh-CN" altLang="en-US" dirty="0"/>
              <a:t>继承下的向上类型转换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7243" y="1152674"/>
            <a:ext cx="2540000" cy="445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基类和派生类如下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Base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//….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};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Derived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: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private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Base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//…..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09695" y="1738630"/>
            <a:ext cx="7692390" cy="301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indent="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保护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和私有继承下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(protected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private):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从派生类向基类转换：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Derived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向上类型转换无实际意义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若确实需要，可通过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强制类型转换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或自动转换函数进行转换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None/>
            </a:pP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1664898" y="3088257"/>
            <a:ext cx="862642" cy="534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1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protected/private</a:t>
            </a:r>
            <a:r>
              <a:rPr lang="zh-CN" altLang="en-US"/>
              <a:t>继承下的向上类型转换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9520" y="1195070"/>
            <a:ext cx="4443095" cy="3139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ym typeface="+mn-ea"/>
              </a:rPr>
              <a:t>class Bike {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public: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void </a:t>
            </a:r>
            <a:r>
              <a:rPr lang="en-US" altLang="zh-CN" sz="2000" dirty="0" smtClean="0">
                <a:sym typeface="+mn-ea"/>
              </a:rPr>
              <a:t>move</a:t>
            </a:r>
            <a:r>
              <a:rPr lang="en-US" altLang="zh-CN" sz="2000" dirty="0">
                <a:sym typeface="+mn-ea"/>
              </a:rPr>
              <a:t>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void </a:t>
            </a:r>
            <a:r>
              <a:rPr lang="en-US" altLang="zh-CN" sz="2000" dirty="0" smtClean="0">
                <a:sym typeface="+mn-ea"/>
              </a:rPr>
              <a:t>stop</a:t>
            </a:r>
            <a:r>
              <a:rPr lang="en-US" altLang="zh-CN" sz="2000" dirty="0">
                <a:sym typeface="+mn-ea"/>
              </a:rPr>
              <a:t>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void </a:t>
            </a:r>
            <a:r>
              <a:rPr lang="en-US" altLang="zh-CN" sz="2000" dirty="0" smtClean="0">
                <a:sym typeface="+mn-ea"/>
              </a:rPr>
              <a:t>repair</a:t>
            </a:r>
            <a:r>
              <a:rPr lang="en-US" altLang="zh-CN" sz="2000" dirty="0">
                <a:sym typeface="+mn-ea"/>
              </a:rPr>
              <a:t>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protected: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dirty="0" err="1">
                <a:sym typeface="+mn-ea"/>
              </a:rPr>
              <a:t>c</a:t>
            </a:r>
            <a:r>
              <a:rPr lang="en-US" altLang="zh-CN" sz="2000" dirty="0" err="1" smtClean="0">
                <a:sym typeface="+mn-ea"/>
              </a:rPr>
              <a:t>hangeColor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private: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dirty="0" err="1">
                <a:sym typeface="+mn-ea"/>
              </a:rPr>
              <a:t>mColor</a:t>
            </a:r>
            <a:r>
              <a:rPr lang="en-US" altLang="zh-CN" sz="2000" dirty="0">
                <a:sym typeface="+mn-ea"/>
              </a:rPr>
              <a:t>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9310" y="1195070"/>
            <a:ext cx="5903595" cy="3749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Player : 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private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Bike   {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public: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void  </a:t>
            </a:r>
            <a:r>
              <a:rPr lang="en-US" altLang="zh-CN" sz="2400" dirty="0" err="1">
                <a:sym typeface="+mn-ea"/>
              </a:rPr>
              <a:t>s</a:t>
            </a:r>
            <a:r>
              <a:rPr lang="en-US" altLang="zh-CN" sz="2400" dirty="0" err="1" smtClean="0">
                <a:sym typeface="+mn-ea"/>
              </a:rPr>
              <a:t>tartRace</a:t>
            </a:r>
            <a:r>
              <a:rPr lang="en-US" altLang="zh-CN" sz="2400" dirty="0">
                <a:sym typeface="+mn-ea"/>
              </a:rPr>
              <a:t>( </a:t>
            </a:r>
            <a:r>
              <a:rPr lang="en-US" altLang="zh-CN" sz="2400" dirty="0" smtClean="0">
                <a:sym typeface="+mn-ea"/>
              </a:rPr>
              <a:t>)          {  /*…. */     }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void  </a:t>
            </a:r>
            <a:r>
              <a:rPr lang="en-US" altLang="zh-CN" sz="2400" dirty="0" err="1">
                <a:sym typeface="+mn-ea"/>
              </a:rPr>
              <a:t>e</a:t>
            </a:r>
            <a:r>
              <a:rPr lang="en-US" altLang="zh-CN" sz="2400" dirty="0" err="1" smtClean="0">
                <a:sym typeface="+mn-ea"/>
              </a:rPr>
              <a:t>ndRace</a:t>
            </a:r>
            <a:r>
              <a:rPr lang="en-US" altLang="zh-CN" sz="2400" dirty="0">
                <a:sym typeface="+mn-ea"/>
              </a:rPr>
              <a:t>( </a:t>
            </a:r>
            <a:r>
              <a:rPr lang="en-US" altLang="zh-CN" sz="2400" dirty="0" smtClean="0">
                <a:sym typeface="+mn-ea"/>
              </a:rPr>
              <a:t>)           {  /* …. */    }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protected: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c</a:t>
            </a:r>
            <a:r>
              <a:rPr lang="en-US" altLang="zh-CN" sz="2400" dirty="0" err="1" smtClean="0">
                <a:sym typeface="+mn-ea"/>
              </a:rPr>
              <a:t>urStrength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( );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private: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err="1">
                <a:sym typeface="+mn-ea"/>
              </a:rPr>
              <a:t>mMaxStrength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err="1">
                <a:sym typeface="+mn-ea"/>
              </a:rPr>
              <a:t>mAge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};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8360" y="5240655"/>
            <a:ext cx="5884545" cy="1214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此时的向上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类型转换无实际意义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可通过强制类型转换或自动转换函数进行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9835" y="4465320"/>
            <a:ext cx="4462780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ym typeface="+mn-ea"/>
              </a:rPr>
              <a:t>int main( ) {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Player player;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Bike * pb = (Bike * ) (&amp;player);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dirty="0" err="1">
                <a:sym typeface="+mn-ea"/>
              </a:rPr>
              <a:t>pb</a:t>
            </a:r>
            <a:r>
              <a:rPr lang="en-US" altLang="zh-CN" sz="2000" dirty="0">
                <a:sym typeface="+mn-ea"/>
              </a:rPr>
              <a:t>-</a:t>
            </a:r>
            <a:r>
              <a:rPr lang="en-US" altLang="zh-CN" sz="2000" dirty="0" smtClean="0">
                <a:sym typeface="+mn-ea"/>
              </a:rPr>
              <a:t>&gt;move</a:t>
            </a:r>
            <a:r>
              <a:rPr lang="en-US" altLang="zh-CN" sz="2000" dirty="0">
                <a:sym typeface="+mn-ea"/>
              </a:rPr>
              <a:t>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  Bike &amp; b = (Bike ) (player); //error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}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16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protected/private</a:t>
            </a:r>
            <a:r>
              <a:rPr lang="zh-CN" altLang="en-US" dirty="0"/>
              <a:t>继承下的</a:t>
            </a:r>
            <a:r>
              <a:rPr lang="zh-CN" altLang="en-US" dirty="0" smtClean="0"/>
              <a:t>向</a:t>
            </a:r>
            <a:r>
              <a:rPr lang="zh-CN" altLang="en-US" dirty="0"/>
              <a:t>下</a:t>
            </a:r>
            <a:r>
              <a:rPr lang="zh-CN" altLang="en-US" dirty="0" smtClean="0"/>
              <a:t>类型</a:t>
            </a:r>
            <a:r>
              <a:rPr lang="zh-CN" altLang="en-US" dirty="0"/>
              <a:t>转换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13208" y="1437481"/>
            <a:ext cx="6949936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dirty="0"/>
              <a:t>protected/private</a:t>
            </a:r>
            <a:r>
              <a:rPr lang="zh-CN" altLang="en-US" dirty="0"/>
              <a:t>继承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Clr>
                <a:srgbClr val="046FB6"/>
              </a:buClr>
              <a:buNone/>
            </a:pPr>
            <a:r>
              <a:rPr lang="en-US" altLang="zh-CN" dirty="0" smtClean="0">
                <a:sym typeface="+mn-ea"/>
              </a:rPr>
              <a:t>    </a:t>
            </a:r>
            <a:r>
              <a:rPr lang="zh-CN" altLang="en-US" dirty="0" smtClean="0">
                <a:sym typeface="+mn-ea"/>
              </a:rPr>
              <a:t>从</a:t>
            </a:r>
            <a:r>
              <a:rPr lang="zh-CN" altLang="en-US" dirty="0">
                <a:sym typeface="+mn-ea"/>
              </a:rPr>
              <a:t>基类向派生类转换：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buClr>
                <a:srgbClr val="046FB6"/>
              </a:buClr>
              <a:buNone/>
            </a:pPr>
            <a:r>
              <a:rPr lang="en-US" altLang="zh-CN" sz="2600" dirty="0" smtClean="0">
                <a:solidFill>
                  <a:srgbClr val="0000FF"/>
                </a:solidFill>
                <a:sym typeface="+mn-ea"/>
              </a:rPr>
              <a:t>private/protected</a:t>
            </a:r>
            <a:r>
              <a:rPr lang="zh-CN" altLang="en-US" sz="2600" dirty="0">
                <a:solidFill>
                  <a:srgbClr val="0000FF"/>
                </a:solidFill>
                <a:sym typeface="+mn-ea"/>
              </a:rPr>
              <a:t>继承下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无实际意义</a:t>
            </a:r>
            <a:r>
              <a:rPr lang="en-US" altLang="zh-CN" sz="2600" dirty="0" smtClean="0">
                <a:solidFill>
                  <a:srgbClr val="0000FF"/>
                </a:solidFill>
                <a:sym typeface="+mn-ea"/>
              </a:rPr>
              <a:t>(</a:t>
            </a:r>
            <a:r>
              <a:rPr lang="zh-CN" altLang="en-US" sz="2600" dirty="0" smtClean="0">
                <a:solidFill>
                  <a:srgbClr val="0000FF"/>
                </a:solidFill>
                <a:sym typeface="+mn-ea"/>
              </a:rPr>
              <a:t>行为集不相关，</a:t>
            </a:r>
            <a:r>
              <a:rPr lang="zh-CN" altLang="zh-CN" sz="2600" dirty="0" smtClean="0">
                <a:solidFill>
                  <a:srgbClr val="0000FF"/>
                </a:solidFill>
                <a:sym typeface="+mn-ea"/>
              </a:rPr>
              <a:t>数据</a:t>
            </a:r>
            <a:r>
              <a:rPr lang="zh-CN" altLang="en-US" sz="2600" dirty="0" smtClean="0">
                <a:solidFill>
                  <a:srgbClr val="0000FF"/>
                </a:solidFill>
                <a:sym typeface="+mn-ea"/>
              </a:rPr>
              <a:t>也</a:t>
            </a:r>
            <a:r>
              <a:rPr lang="zh-CN" altLang="zh-CN" sz="2600" dirty="0" smtClean="0">
                <a:solidFill>
                  <a:srgbClr val="0000FF"/>
                </a:solidFill>
                <a:sym typeface="+mn-ea"/>
              </a:rPr>
              <a:t>不</a:t>
            </a:r>
            <a:r>
              <a:rPr lang="zh-CN" altLang="zh-CN" sz="2600" dirty="0">
                <a:solidFill>
                  <a:srgbClr val="0000FF"/>
                </a:solidFill>
                <a:sym typeface="+mn-ea"/>
              </a:rPr>
              <a:t>全</a:t>
            </a:r>
            <a:r>
              <a:rPr lang="en-US" altLang="zh-CN" sz="2600" dirty="0">
                <a:solidFill>
                  <a:srgbClr val="0000FF"/>
                </a:solidFill>
                <a:sym typeface="+mn-ea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sz="2600" dirty="0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若</a:t>
            </a:r>
            <a:r>
              <a:rPr lang="zh-CN" altLang="zh-CN" sz="26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确实需要，可在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Derived</a:t>
            </a: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中定义构造函数</a:t>
            </a:r>
            <a:r>
              <a:rPr lang="en-US" altLang="zh-CN" sz="2600" dirty="0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-- 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Derived::</a:t>
            </a:r>
            <a:r>
              <a:rPr lang="en-US" altLang="zh-CN" sz="2600" dirty="0" err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Deived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sz="2600" dirty="0" err="1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const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Base&amp; );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4740" y="1388110"/>
            <a:ext cx="2540000" cy="445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基类和派生类如下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Base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//….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};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Derived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: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protected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Base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//…..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768415" y="3269411"/>
            <a:ext cx="596325" cy="58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1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</a:t>
            </a:r>
            <a:r>
              <a:rPr lang="zh-CN" altLang="en-US"/>
              <a:t>继承下的向上类型转换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82335" y="4709160"/>
            <a:ext cx="5472430" cy="158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继承方式下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此时的向上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类型转换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有意义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逻辑上，是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类型的泛化或一般化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语言上，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行为集被窄化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0305" y="1425575"/>
            <a:ext cx="4608195" cy="4297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class Car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smtClean="0"/>
              <a:t>run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smtClean="0"/>
              <a:t>brake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a</a:t>
            </a:r>
            <a:r>
              <a:rPr lang="en-US" altLang="zh-CN" sz="2400" dirty="0" err="1" smtClean="0"/>
              <a:t>ddWeight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 );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r</a:t>
            </a:r>
            <a:r>
              <a:rPr lang="en-US" altLang="zh-CN" sz="2400" dirty="0" err="1" smtClean="0"/>
              <a:t>educeWeight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 );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mWeight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mWheels</a:t>
            </a:r>
            <a:r>
              <a:rPr lang="en-US" altLang="zh-CN" sz="2400" dirty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};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82335" y="1425575"/>
            <a:ext cx="5473065" cy="3017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MTCar:public</a:t>
            </a:r>
            <a:r>
              <a:rPr lang="en-US" altLang="zh-CN" sz="2400" dirty="0"/>
              <a:t> Car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err="1"/>
              <a:t>f</a:t>
            </a:r>
            <a:r>
              <a:rPr lang="en-US" altLang="zh-CN" sz="2400" dirty="0" err="1" smtClean="0"/>
              <a:t>uncMT</a:t>
            </a:r>
            <a:r>
              <a:rPr lang="en-US" altLang="zh-CN" sz="2400" dirty="0"/>
              <a:t>( );      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//…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//….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968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</a:t>
            </a:r>
            <a:r>
              <a:rPr lang="zh-CN" altLang="en-US"/>
              <a:t>继承下的向上类型转换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16841" y="659272"/>
            <a:ext cx="10390505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子类的指针转换成父类指针</a:t>
            </a:r>
          </a:p>
          <a:p>
            <a:r>
              <a:rPr lang="en-US" altLang="zh-CN" sz="2400" dirty="0" err="1" smtClean="0">
                <a:solidFill>
                  <a:srgbClr val="0000FF"/>
                </a:solidFill>
              </a:rPr>
              <a:t>MTCar</a:t>
            </a:r>
            <a:r>
              <a:rPr lang="en-US" altLang="zh-CN" sz="2400" dirty="0" smtClean="0">
                <a:solidFill>
                  <a:srgbClr val="0000FF"/>
                </a:solidFill>
              </a:rPr>
              <a:t> c;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Car </a:t>
            </a:r>
            <a:r>
              <a:rPr lang="en-US" altLang="zh-CN" sz="2400" dirty="0">
                <a:solidFill>
                  <a:srgbClr val="0000FF"/>
                </a:solidFill>
              </a:rPr>
              <a:t>* </a:t>
            </a:r>
            <a:r>
              <a:rPr lang="en-US" altLang="zh-CN" sz="2400" dirty="0" smtClean="0">
                <a:solidFill>
                  <a:srgbClr val="0000FF"/>
                </a:solidFill>
              </a:rPr>
              <a:t>c1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</a:rPr>
              <a:t>&amp;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 smtClean="0">
                <a:solidFill>
                  <a:srgbClr val="0000FF"/>
                </a:solidFill>
              </a:rPr>
              <a:t>;                      //</a:t>
            </a:r>
            <a:r>
              <a:rPr lang="zh-CN" altLang="en-US" sz="2400" dirty="0">
                <a:solidFill>
                  <a:srgbClr val="0000FF"/>
                </a:solidFill>
              </a:rPr>
              <a:t>安全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en-US" altLang="zh-CN" sz="2400" dirty="0" smtClean="0">
                <a:solidFill>
                  <a:srgbClr val="0000FF"/>
                </a:solidFill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Car </a:t>
            </a:r>
            <a:r>
              <a:rPr lang="en-US" altLang="zh-CN" sz="2400" dirty="0">
                <a:solidFill>
                  <a:srgbClr val="0000FF"/>
                </a:solidFill>
              </a:rPr>
              <a:t>* </a:t>
            </a:r>
            <a:r>
              <a:rPr lang="en-US" altLang="zh-CN" sz="2400" dirty="0" smtClean="0">
                <a:solidFill>
                  <a:srgbClr val="0000FF"/>
                </a:solidFill>
              </a:rPr>
              <a:t>c2 </a:t>
            </a:r>
            <a:r>
              <a:rPr lang="en-US" altLang="zh-CN" sz="2400" dirty="0">
                <a:solidFill>
                  <a:srgbClr val="0000FF"/>
                </a:solidFill>
              </a:rPr>
              <a:t>= new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MTCar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;      //</a:t>
            </a:r>
            <a:r>
              <a:rPr lang="zh-CN" altLang="en-US" sz="2400" dirty="0">
                <a:solidFill>
                  <a:srgbClr val="0000FF"/>
                </a:solidFill>
              </a:rPr>
              <a:t>安全的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子类对象转换成父类引用</a:t>
            </a:r>
          </a:p>
          <a:p>
            <a:r>
              <a:rPr lang="en-US" altLang="zh-CN" sz="2400" dirty="0" err="1">
                <a:solidFill>
                  <a:srgbClr val="0000FF"/>
                </a:solidFill>
              </a:rPr>
              <a:t>MTCar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zh-CN" altLang="en-US" sz="2400" dirty="0" smtClean="0">
                <a:solidFill>
                  <a:srgbClr val="0000FF"/>
                </a:solidFill>
              </a:rPr>
              <a:t>；</a:t>
            </a:r>
            <a:r>
              <a:rPr lang="zh-CN" altLang="en-US" sz="2400" dirty="0">
                <a:solidFill>
                  <a:srgbClr val="0000FF"/>
                </a:solidFill>
              </a:rPr>
              <a:t/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Car </a:t>
            </a:r>
            <a:r>
              <a:rPr lang="en-US" altLang="zh-CN" sz="2400" dirty="0" smtClean="0">
                <a:solidFill>
                  <a:srgbClr val="0000FF"/>
                </a:solidFill>
              </a:rPr>
              <a:t>&amp;  c1           =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 smtClean="0">
                <a:solidFill>
                  <a:srgbClr val="0000FF"/>
                </a:solidFill>
              </a:rPr>
              <a:t>;     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安全的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Car </a:t>
            </a:r>
            <a:r>
              <a:rPr lang="en-US" altLang="zh-CN" sz="2400" dirty="0" smtClean="0">
                <a:solidFill>
                  <a:srgbClr val="0000FF"/>
                </a:solidFill>
              </a:rPr>
              <a:t>&amp;  c2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</a:rPr>
              <a:t>c;     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安全的</a:t>
            </a:r>
          </a:p>
          <a:p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子类转换成父类对象</a:t>
            </a:r>
          </a:p>
          <a:p>
            <a:r>
              <a:rPr lang="en-US" altLang="zh-CN" sz="2400" dirty="0" err="1">
                <a:solidFill>
                  <a:srgbClr val="0000FF"/>
                </a:solidFill>
              </a:rPr>
              <a:t>MTCar</a:t>
            </a:r>
            <a:r>
              <a:rPr lang="en-US" altLang="zh-CN" sz="2400" dirty="0">
                <a:solidFill>
                  <a:srgbClr val="0000FF"/>
                </a:solidFill>
              </a:rPr>
              <a:t> c</a:t>
            </a:r>
            <a:r>
              <a:rPr lang="zh-CN" altLang="en-US" sz="2400" dirty="0" smtClean="0">
                <a:solidFill>
                  <a:srgbClr val="0000FF"/>
                </a:solidFill>
              </a:rPr>
              <a:t>；</a:t>
            </a:r>
            <a:r>
              <a:rPr lang="zh-CN" altLang="en-US" sz="2400" dirty="0">
                <a:solidFill>
                  <a:srgbClr val="0000FF"/>
                </a:solidFill>
              </a:rPr>
              <a:t/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Car </a:t>
            </a:r>
            <a:r>
              <a:rPr lang="en-US" altLang="zh-CN" sz="2400" dirty="0" smtClean="0">
                <a:solidFill>
                  <a:srgbClr val="0000FF"/>
                </a:solidFill>
              </a:rPr>
              <a:t>) c; 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将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转换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成父类对象是安全的，但转换后的对象是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一个新对象，它与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不是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同一个对象。这个新对象是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经过裁剪的。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half" idx="1"/>
          </p:nvPr>
        </p:nvSpPr>
        <p:spPr>
          <a:xfrm>
            <a:off x="7219315" y="1202690"/>
            <a:ext cx="4131945" cy="300863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指针型：安全的</a:t>
            </a:r>
          </a:p>
          <a:p>
            <a:pPr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引用型：安全的</a:t>
            </a:r>
          </a:p>
          <a:p>
            <a:pPr algn="l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对象型：安全的，但进行了对象裁剪。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应尽可能使用指针或引用型向上类型转换。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316868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7240" y="0"/>
            <a:ext cx="11223625" cy="356616"/>
          </a:xfrm>
        </p:spPr>
        <p:txBody>
          <a:bodyPr/>
          <a:lstStyle/>
          <a:p>
            <a:r>
              <a:rPr lang="zh-CN" altLang="zh-CN" dirty="0"/>
              <a:t>子类向父类转换的应用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28243" y="853694"/>
            <a:ext cx="560006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class  Example </a:t>
            </a:r>
            <a:endParaRPr lang="en-US" altLang="zh-CN" sz="2400" dirty="0" smtClean="0"/>
          </a:p>
          <a:p>
            <a:r>
              <a:rPr lang="en-US" altLang="zh-CN" sz="2400" dirty="0" smtClean="0"/>
              <a:t>{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Example( )   { </a:t>
            </a:r>
            <a:r>
              <a:rPr lang="en-US" altLang="zh-CN" sz="2400" dirty="0" err="1">
                <a:solidFill>
                  <a:srgbClr val="0000FF"/>
                </a:solidFill>
              </a:rPr>
              <a:t>mp</a:t>
            </a:r>
            <a:r>
              <a:rPr lang="en-US" altLang="zh-CN" sz="2400" dirty="0">
                <a:solidFill>
                  <a:srgbClr val="0000FF"/>
                </a:solidFill>
              </a:rPr>
              <a:t> = new Child;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~Example( ) {    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//</a:t>
            </a:r>
            <a:r>
              <a:rPr lang="zh-CN" altLang="en-US" sz="2400" dirty="0">
                <a:solidFill>
                  <a:srgbClr val="0000FF"/>
                </a:solidFill>
              </a:rPr>
              <a:t>要保证正确释放</a:t>
            </a:r>
            <a:r>
              <a:rPr lang="en-US" altLang="zh-CN" sz="2400" dirty="0" err="1">
                <a:solidFill>
                  <a:srgbClr val="0000FF"/>
                </a:solidFill>
              </a:rPr>
              <a:t>mp</a:t>
            </a:r>
            <a:r>
              <a:rPr lang="zh-CN" altLang="en-US" sz="240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dirty="0" smtClean="0">
                <a:solidFill>
                  <a:srgbClr val="0000FF"/>
                </a:solidFill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     // Parent</a:t>
            </a:r>
            <a:r>
              <a:rPr lang="zh-CN" altLang="en-US" sz="2400" dirty="0" smtClean="0">
                <a:solidFill>
                  <a:srgbClr val="0000FF"/>
                </a:solidFill>
              </a:rPr>
              <a:t>类的</a:t>
            </a:r>
            <a:r>
              <a:rPr lang="zh-CN" altLang="en-US" sz="2400" dirty="0">
                <a:solidFill>
                  <a:srgbClr val="0000FF"/>
                </a:solidFill>
              </a:rPr>
              <a:t>析构函数应为虚函数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          </a:t>
            </a:r>
            <a:r>
              <a:rPr lang="en-US" altLang="zh-CN" sz="2400" dirty="0"/>
              <a:t>delete </a:t>
            </a:r>
            <a:r>
              <a:rPr lang="en-US" altLang="zh-CN" sz="2400" dirty="0" err="1"/>
              <a:t>mp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}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</a:rPr>
              <a:t>unc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altLang="zh-CN" sz="2400" dirty="0">
                <a:solidFill>
                  <a:srgbClr val="0000FF"/>
                </a:solidFill>
              </a:rPr>
              <a:t>Parent &amp; </a:t>
            </a:r>
            <a:r>
              <a:rPr lang="en-US" altLang="zh-CN" sz="2400" dirty="0" err="1">
                <a:solidFill>
                  <a:srgbClr val="0000FF"/>
                </a:solidFill>
              </a:rPr>
              <a:t>obj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    {   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</a:rPr>
              <a:t>obj.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doFunc</a:t>
            </a:r>
            <a:r>
              <a:rPr lang="en-US" altLang="zh-CN" sz="2400" dirty="0" smtClean="0">
                <a:solidFill>
                  <a:srgbClr val="0000FF"/>
                </a:solidFill>
              </a:rPr>
              <a:t>( 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}</a:t>
            </a:r>
            <a:r>
              <a:rPr lang="en-US" altLang="zh-CN" sz="2400" dirty="0">
                <a:solidFill>
                  <a:srgbClr val="FFFF66"/>
                </a:solidFill>
              </a:rPr>
              <a:t/>
            </a:r>
            <a:br>
              <a:rPr lang="en-US" altLang="zh-CN" sz="2400" dirty="0">
                <a:solidFill>
                  <a:srgbClr val="FFFF66"/>
                </a:solidFill>
              </a:rPr>
            </a:br>
            <a:r>
              <a:rPr lang="en-US" altLang="zh-CN" sz="2400" dirty="0"/>
              <a:t> private: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</a:rPr>
              <a:t>Parent   *   </a:t>
            </a:r>
            <a:r>
              <a:rPr lang="en-US" altLang="zh-CN" sz="2400" dirty="0" err="1">
                <a:solidFill>
                  <a:srgbClr val="0000FF"/>
                </a:solidFill>
              </a:rPr>
              <a:t>mp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zh-CN" sz="2400" dirty="0"/>
              <a:t>};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69735" y="853694"/>
            <a:ext cx="484251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class Parent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public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virtual ~Parent(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virtual void </a:t>
            </a:r>
            <a:r>
              <a:rPr lang="en-US" altLang="zh-CN" dirty="0" err="1" smtClean="0">
                <a:solidFill>
                  <a:schemeClr val="tx1"/>
                </a:solidFill>
              </a:rPr>
              <a:t>doFunc</a:t>
            </a:r>
            <a:r>
              <a:rPr lang="en-US" altLang="zh-CN" dirty="0" smtClean="0">
                <a:solidFill>
                  <a:schemeClr val="tx1"/>
                </a:solidFill>
              </a:rPr>
              <a:t>( 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//….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};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class Child: </a:t>
            </a:r>
            <a:r>
              <a:rPr lang="en-US" altLang="zh-CN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chemeClr val="tx1"/>
                </a:solidFill>
              </a:rPr>
              <a:t> Parent{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//…..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69735" y="3485183"/>
            <a:ext cx="4829810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int main( ) {</a:t>
            </a:r>
            <a:br>
              <a:rPr lang="en-US" altLang="zh-CN" sz="2400" dirty="0"/>
            </a:br>
            <a:r>
              <a:rPr lang="en-US" altLang="zh-CN" sz="2400" dirty="0"/>
              <a:t>    Example   exam;    </a:t>
            </a:r>
          </a:p>
          <a:p>
            <a:r>
              <a:rPr lang="en-US" altLang="zh-CN" sz="2400" dirty="0"/>
              <a:t>    Child         child;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Parent &amp;  parent = child;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exam.func</a:t>
            </a:r>
            <a:r>
              <a:rPr lang="en-US" altLang="zh-CN" sz="2400" dirty="0" smtClean="0">
                <a:solidFill>
                  <a:srgbClr val="0000FF"/>
                </a:solidFill>
              </a:rPr>
              <a:t>(parent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FF"/>
                </a:solidFill>
                <a:sym typeface="+mn-ea"/>
              </a:rPr>
              <a:t>exam.func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(child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73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10</TotalTime>
  <Words>679</Words>
  <Application>Microsoft Office PowerPoint</Application>
  <PresentationFormat>宽屏</PresentationFormat>
  <Paragraphs>139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继承和类型转换</vt:lpstr>
      <vt:lpstr>继承下的类型转换</vt:lpstr>
      <vt:lpstr>protected/private继承下的向上类型转换</vt:lpstr>
      <vt:lpstr>protected/private继承下的向上类型转换(例)</vt:lpstr>
      <vt:lpstr>protected/private继承下的向下类型转换</vt:lpstr>
      <vt:lpstr>public继承下的向上类型转换</vt:lpstr>
      <vt:lpstr>public继承下的向上类型转换(续)</vt:lpstr>
      <vt:lpstr>子类向父类转换的应用(例)</vt:lpstr>
      <vt:lpstr>public继承下的向下类型转换</vt:lpstr>
      <vt:lpstr>C++中的类型转换操作符</vt:lpstr>
      <vt:lpstr>static_cast类型转换操作符</vt:lpstr>
      <vt:lpstr>const_cast类型转换操作符</vt:lpstr>
      <vt:lpstr>const_cast类型转换操作符(续)</vt:lpstr>
      <vt:lpstr>reinterpret_cast类型转换操作符</vt:lpstr>
      <vt:lpstr>dynamic_cast类型转换操作符</vt:lpstr>
      <vt:lpstr>附：volatile例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3</cp:revision>
  <dcterms:created xsi:type="dcterms:W3CDTF">2018-04-28T04:26:36Z</dcterms:created>
  <dcterms:modified xsi:type="dcterms:W3CDTF">2018-04-28T04:37:03Z</dcterms:modified>
</cp:coreProperties>
</file>