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258" r:id="rId3"/>
    <p:sldId id="260" r:id="rId4"/>
    <p:sldId id="262" r:id="rId5"/>
    <p:sldId id="263" r:id="rId6"/>
    <p:sldId id="265" r:id="rId7"/>
    <p:sldId id="266" r:id="rId8"/>
    <p:sldId id="267" r:id="rId9"/>
    <p:sldId id="269" r:id="rId10"/>
    <p:sldId id="270" r:id="rId11"/>
    <p:sldId id="272" r:id="rId12"/>
    <p:sldId id="273" r:id="rId13"/>
    <p:sldId id="274" r:id="rId14"/>
    <p:sldId id="275" r:id="rId15"/>
    <p:sldId id="276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7B7A5-D234-474E-B962-8E0218405FCB}" type="datetimeFigureOut">
              <a:rPr lang="zh-CN" altLang="en-US" smtClean="0"/>
              <a:t>2018-04-28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3C452-218F-48FA-9AA6-ED666412D7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213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6603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8445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0253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282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041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102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814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029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860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864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081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429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540173"/>
            <a:ext cx="12192000" cy="1584960"/>
            <a:chOff x="0" y="853440"/>
            <a:chExt cx="12192000" cy="1584960"/>
          </a:xfrm>
          <a:solidFill>
            <a:srgbClr val="2DAEB7"/>
          </a:solidFill>
        </p:grpSpPr>
        <p:sp>
          <p:nvSpPr>
            <p:cNvPr id="4" name="矩形 3"/>
            <p:cNvSpPr/>
            <p:nvPr/>
          </p:nvSpPr>
          <p:spPr>
            <a:xfrm>
              <a:off x="0" y="944880"/>
              <a:ext cx="12192000" cy="14020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85360"/>
                </a:solidFill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0" y="853440"/>
              <a:ext cx="12192000" cy="0"/>
            </a:xfrm>
            <a:prstGeom prst="line">
              <a:avLst/>
            </a:prstGeom>
            <a:grpFill/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0" y="2438400"/>
              <a:ext cx="12192000" cy="0"/>
            </a:xfrm>
            <a:prstGeom prst="line">
              <a:avLst/>
            </a:prstGeom>
            <a:grpFill/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200" y="2585186"/>
            <a:ext cx="5845246" cy="3733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89" y="2916642"/>
            <a:ext cx="5029769" cy="321585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869678"/>
            <a:ext cx="121920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zh-CN" altLang="en-US" sz="5400" b="1" dirty="0">
                <a:solidFill>
                  <a:schemeClr val="bg1"/>
                </a:solidFill>
              </a:rPr>
              <a:t>面向对象程序设计</a:t>
            </a:r>
          </a:p>
          <a:p>
            <a:pPr marL="0" lvl="1" algn="ctr"/>
            <a:r>
              <a:rPr lang="en-US" altLang="zh-CN" b="1" dirty="0">
                <a:solidFill>
                  <a:schemeClr val="bg1"/>
                </a:solidFill>
              </a:rPr>
              <a:t>Object Oriented Programming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1749" y="2792425"/>
            <a:ext cx="1222467" cy="122246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2138" y="3331813"/>
            <a:ext cx="893171" cy="893171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025944" y="6471261"/>
            <a:ext cx="4095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174F78"/>
                </a:solidFill>
              </a:rPr>
              <a:t>计算机科学与技术学院     陈伟     </a:t>
            </a:r>
            <a:r>
              <a:rPr lang="en-US" altLang="zh-CN" sz="1400" dirty="0" smtClean="0">
                <a:solidFill>
                  <a:srgbClr val="174F78"/>
                </a:solidFill>
              </a:rPr>
              <a:t>2017-2018-2</a:t>
            </a:r>
            <a:endParaRPr lang="zh-CN" altLang="en-US" sz="1400" dirty="0">
              <a:solidFill>
                <a:srgbClr val="174F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12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7243" y="32016"/>
            <a:ext cx="7022307" cy="35333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80919" y="1085792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88578" y="1085792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898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每章题目和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177423" y="82296"/>
            <a:ext cx="9756973" cy="1710355"/>
            <a:chOff x="1211325" y="389755"/>
            <a:chExt cx="9769351" cy="2094753"/>
          </a:xfrm>
          <a:solidFill>
            <a:srgbClr val="2DAEB7"/>
          </a:solidFill>
        </p:grpSpPr>
        <p:sp>
          <p:nvSpPr>
            <p:cNvPr id="4" name="五边形 3"/>
            <p:cNvSpPr/>
            <p:nvPr/>
          </p:nvSpPr>
          <p:spPr bwMode="auto">
            <a:xfrm>
              <a:off x="2904339" y="1527593"/>
              <a:ext cx="8076337" cy="469096"/>
            </a:xfrm>
            <a:prstGeom prst="homePlate">
              <a:avLst>
                <a:gd name="adj" fmla="val 34062"/>
              </a:avLst>
            </a:prstGeom>
            <a:grpFill/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任意多边形 4"/>
            <p:cNvSpPr/>
            <p:nvPr/>
          </p:nvSpPr>
          <p:spPr bwMode="auto">
            <a:xfrm flipV="1">
              <a:off x="1211325" y="389755"/>
              <a:ext cx="1606929" cy="1606934"/>
            </a:xfrm>
            <a:custGeom>
              <a:avLst/>
              <a:gdLst>
                <a:gd name="connsiteX0" fmla="*/ 1008112 w 2016224"/>
                <a:gd name="connsiteY0" fmla="*/ 0 h 2016224"/>
                <a:gd name="connsiteX1" fmla="*/ 2016224 w 2016224"/>
                <a:gd name="connsiteY1" fmla="*/ 0 h 2016224"/>
                <a:gd name="connsiteX2" fmla="*/ 2016224 w 2016224"/>
                <a:gd name="connsiteY2" fmla="*/ 1008112 h 2016224"/>
                <a:gd name="connsiteX3" fmla="*/ 1008112 w 2016224"/>
                <a:gd name="connsiteY3" fmla="*/ 2016224 h 2016224"/>
                <a:gd name="connsiteX4" fmla="*/ 0 w 2016224"/>
                <a:gd name="connsiteY4" fmla="*/ 1008112 h 2016224"/>
                <a:gd name="connsiteX5" fmla="*/ 1008112 w 2016224"/>
                <a:gd name="connsiteY5" fmla="*/ 0 h 2016224"/>
                <a:gd name="connsiteX6" fmla="*/ 1008112 w 2016224"/>
                <a:gd name="connsiteY6" fmla="*/ 598566 h 2016224"/>
                <a:gd name="connsiteX7" fmla="*/ 598566 w 2016224"/>
                <a:gd name="connsiteY7" fmla="*/ 1008112 h 2016224"/>
                <a:gd name="connsiteX8" fmla="*/ 598565 w 2016224"/>
                <a:gd name="connsiteY8" fmla="*/ 1008112 h 2016224"/>
                <a:gd name="connsiteX9" fmla="*/ 1008111 w 2016224"/>
                <a:gd name="connsiteY9" fmla="*/ 1417658 h 2016224"/>
                <a:gd name="connsiteX10" fmla="*/ 1417657 w 2016224"/>
                <a:gd name="connsiteY10" fmla="*/ 1008112 h 2016224"/>
                <a:gd name="connsiteX11" fmla="*/ 1417657 w 2016224"/>
                <a:gd name="connsiteY11" fmla="*/ 598566 h 2016224"/>
                <a:gd name="connsiteX12" fmla="*/ 1008112 w 2016224"/>
                <a:gd name="connsiteY12" fmla="*/ 598566 h 2016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16224" h="2016224">
                  <a:moveTo>
                    <a:pt x="1008112" y="0"/>
                  </a:moveTo>
                  <a:lnTo>
                    <a:pt x="2016224" y="0"/>
                  </a:lnTo>
                  <a:lnTo>
                    <a:pt x="2016224" y="1008112"/>
                  </a:lnTo>
                  <a:cubicBezTo>
                    <a:pt x="2016224" y="1564877"/>
                    <a:pt x="1564877" y="2016224"/>
                    <a:pt x="1008112" y="2016224"/>
                  </a:cubicBezTo>
                  <a:cubicBezTo>
                    <a:pt x="451347" y="2016224"/>
                    <a:pt x="0" y="1564877"/>
                    <a:pt x="0" y="1008112"/>
                  </a:cubicBezTo>
                  <a:cubicBezTo>
                    <a:pt x="0" y="451347"/>
                    <a:pt x="451347" y="0"/>
                    <a:pt x="1008112" y="0"/>
                  </a:cubicBezTo>
                  <a:close/>
                  <a:moveTo>
                    <a:pt x="1008112" y="598566"/>
                  </a:moveTo>
                  <a:cubicBezTo>
                    <a:pt x="781926" y="598566"/>
                    <a:pt x="598566" y="781926"/>
                    <a:pt x="598566" y="1008112"/>
                  </a:cubicBezTo>
                  <a:lnTo>
                    <a:pt x="598565" y="1008112"/>
                  </a:lnTo>
                  <a:cubicBezTo>
                    <a:pt x="598565" y="1234298"/>
                    <a:pt x="781925" y="1417658"/>
                    <a:pt x="1008111" y="1417658"/>
                  </a:cubicBezTo>
                  <a:cubicBezTo>
                    <a:pt x="1234297" y="1417658"/>
                    <a:pt x="1417657" y="1234298"/>
                    <a:pt x="1417657" y="1008112"/>
                  </a:cubicBezTo>
                  <a:lnTo>
                    <a:pt x="1417657" y="598566"/>
                  </a:lnTo>
                  <a:lnTo>
                    <a:pt x="1008112" y="598566"/>
                  </a:lnTo>
                  <a:close/>
                </a:path>
              </a:pathLst>
            </a:custGeom>
            <a:grpFill/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五边形 5"/>
            <p:cNvSpPr/>
            <p:nvPr/>
          </p:nvSpPr>
          <p:spPr bwMode="auto">
            <a:xfrm rot="5400000">
              <a:off x="2206195" y="1872449"/>
              <a:ext cx="746076" cy="478042"/>
            </a:xfrm>
            <a:prstGeom prst="homePlate">
              <a:avLst/>
            </a:prstGeom>
            <a:grpFill/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935133" y="738322"/>
            <a:ext cx="4381887" cy="81381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385" y="2705390"/>
            <a:ext cx="3380801" cy="3518949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539" y="3241843"/>
            <a:ext cx="2366275" cy="236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48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2517432" y="959587"/>
            <a:ext cx="45719" cy="5229546"/>
          </a:xfrm>
          <a:prstGeom prst="rect">
            <a:avLst/>
          </a:prstGeom>
          <a:solidFill>
            <a:srgbClr val="2DAEB7"/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4" name="组合 3"/>
          <p:cNvGrpSpPr/>
          <p:nvPr/>
        </p:nvGrpSpPr>
        <p:grpSpPr>
          <a:xfrm>
            <a:off x="2182725" y="1828432"/>
            <a:ext cx="2636767" cy="707826"/>
            <a:chOff x="2279324" y="3339051"/>
            <a:chExt cx="2325811" cy="624351"/>
          </a:xfrm>
        </p:grpSpPr>
        <p:sp>
          <p:nvSpPr>
            <p:cNvPr id="5" name="菱形 4"/>
            <p:cNvSpPr/>
            <p:nvPr/>
          </p:nvSpPr>
          <p:spPr>
            <a:xfrm>
              <a:off x="2279324" y="3339051"/>
              <a:ext cx="624351" cy="624351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6" name="文本框 17"/>
            <p:cNvSpPr txBox="1"/>
            <p:nvPr/>
          </p:nvSpPr>
          <p:spPr>
            <a:xfrm>
              <a:off x="2734960" y="3485261"/>
              <a:ext cx="1870175" cy="292423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编程</a:t>
              </a:r>
              <a:r>
                <a:rPr lang="zh-CN" altLang="en-US" sz="2000" b="1" dirty="0">
                  <a:solidFill>
                    <a:schemeClr val="bg2">
                      <a:lumMod val="50000"/>
                    </a:schemeClr>
                  </a:solidFill>
                </a:rPr>
                <a:t>泛型和</a:t>
              </a: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面向对象程序设计</a:t>
              </a:r>
              <a:endParaRPr lang="en-US" altLang="zh-CN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182725" y="1078042"/>
            <a:ext cx="1675689" cy="707826"/>
            <a:chOff x="2279324" y="2501096"/>
            <a:chExt cx="1478074" cy="624351"/>
          </a:xfrm>
        </p:grpSpPr>
        <p:sp>
          <p:nvSpPr>
            <p:cNvPr id="8" name="菱形 7"/>
            <p:cNvSpPr/>
            <p:nvPr/>
          </p:nvSpPr>
          <p:spPr>
            <a:xfrm>
              <a:off x="2279324" y="2501096"/>
              <a:ext cx="624351" cy="624351"/>
            </a:xfrm>
            <a:prstGeom prst="diamond">
              <a:avLst/>
            </a:prstGeom>
            <a:solidFill>
              <a:srgbClr val="F85360"/>
            </a:solidFill>
            <a:ln>
              <a:solidFill>
                <a:srgbClr val="F853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746849" y="2694845"/>
              <a:ext cx="1010549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85000" lnSpcReduction="20000"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课程内容及目的</a:t>
              </a:r>
              <a:endParaRPr lang="zh-CN" altLang="en-US" sz="24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3661D584-2B36-4135-848C-E7FD28CD82C5}"/>
              </a:ext>
            </a:extLst>
          </p:cNvPr>
          <p:cNvGrpSpPr/>
          <p:nvPr/>
        </p:nvGrpSpPr>
        <p:grpSpPr>
          <a:xfrm>
            <a:off x="2182725" y="2599615"/>
            <a:ext cx="1675689" cy="707826"/>
            <a:chOff x="2279324" y="2504103"/>
            <a:chExt cx="1478074" cy="624351"/>
          </a:xfrm>
        </p:grpSpPr>
        <p:sp>
          <p:nvSpPr>
            <p:cNvPr id="11" name="菱形 10">
              <a:extLst>
                <a:ext uri="{FF2B5EF4-FFF2-40B4-BE49-F238E27FC236}">
                  <a16:creationId xmlns:a16="http://schemas.microsoft.com/office/drawing/2014/main" xmlns="" id="{08DACBA5-BE0C-40F2-8DC0-8F6D6F8C6D82}"/>
                </a:ext>
              </a:extLst>
            </p:cNvPr>
            <p:cNvSpPr/>
            <p:nvPr/>
          </p:nvSpPr>
          <p:spPr>
            <a:xfrm>
              <a:off x="2279324" y="2504103"/>
              <a:ext cx="624351" cy="624351"/>
            </a:xfrm>
            <a:prstGeom prst="diamond">
              <a:avLst/>
            </a:prstGeom>
            <a:solidFill>
              <a:srgbClr val="F85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12" name="文本框 15">
              <a:extLst>
                <a:ext uri="{FF2B5EF4-FFF2-40B4-BE49-F238E27FC236}">
                  <a16:creationId xmlns:a16="http://schemas.microsoft.com/office/drawing/2014/main" xmlns="" id="{ED442C5B-29DF-4B73-A807-63D48C89C7DF}"/>
                </a:ext>
              </a:extLst>
            </p:cNvPr>
            <p:cNvSpPr txBox="1"/>
            <p:nvPr/>
          </p:nvSpPr>
          <p:spPr>
            <a:xfrm>
              <a:off x="2746849" y="2694845"/>
              <a:ext cx="1010549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2000" b="1" dirty="0" smtClean="0">
                  <a:solidFill>
                    <a:schemeClr val="bg2">
                      <a:lumMod val="50000"/>
                    </a:schemeClr>
                  </a:solidFill>
                </a:rPr>
                <a:t>C</a:t>
              </a:r>
              <a:r>
                <a:rPr lang="en-US" altLang="zh-CN" sz="2000" b="1" dirty="0">
                  <a:solidFill>
                    <a:schemeClr val="bg2">
                      <a:lumMod val="50000"/>
                    </a:schemeClr>
                  </a:solidFill>
                </a:rPr>
                <a:t>++</a:t>
              </a:r>
              <a:r>
                <a:rPr lang="zh-CN" altLang="en-US" sz="2000" b="1" dirty="0">
                  <a:solidFill>
                    <a:schemeClr val="bg2">
                      <a:lumMod val="50000"/>
                    </a:schemeClr>
                  </a:solidFill>
                </a:rPr>
                <a:t>语言和</a:t>
              </a: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面向对象程序设计</a:t>
              </a:r>
              <a:endParaRPr lang="zh-CN" altLang="en-US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A431D3B4-D8C8-4611-A85E-728ADD82527F}"/>
              </a:ext>
            </a:extLst>
          </p:cNvPr>
          <p:cNvGrpSpPr/>
          <p:nvPr/>
        </p:nvGrpSpPr>
        <p:grpSpPr>
          <a:xfrm>
            <a:off x="2182726" y="3356525"/>
            <a:ext cx="2396604" cy="707826"/>
            <a:chOff x="2279324" y="3339051"/>
            <a:chExt cx="2113970" cy="624351"/>
          </a:xfrm>
        </p:grpSpPr>
        <p:sp>
          <p:nvSpPr>
            <p:cNvPr id="14" name="菱形 13">
              <a:extLst>
                <a:ext uri="{FF2B5EF4-FFF2-40B4-BE49-F238E27FC236}">
                  <a16:creationId xmlns:a16="http://schemas.microsoft.com/office/drawing/2014/main" xmlns="" id="{177B199F-14CE-441D-8802-98F99204A1AE}"/>
                </a:ext>
              </a:extLst>
            </p:cNvPr>
            <p:cNvSpPr/>
            <p:nvPr/>
          </p:nvSpPr>
          <p:spPr>
            <a:xfrm>
              <a:off x="2279324" y="3339051"/>
              <a:ext cx="624351" cy="624351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sp>
          <p:nvSpPr>
            <p:cNvPr id="15" name="文本框 17">
              <a:extLst>
                <a:ext uri="{FF2B5EF4-FFF2-40B4-BE49-F238E27FC236}">
                  <a16:creationId xmlns:a16="http://schemas.microsoft.com/office/drawing/2014/main" xmlns="" id="{42379D6B-F71E-4110-8D57-DC64C68A80F5}"/>
                </a:ext>
              </a:extLst>
            </p:cNvPr>
            <p:cNvSpPr txBox="1"/>
            <p:nvPr/>
          </p:nvSpPr>
          <p:spPr>
            <a:xfrm>
              <a:off x="2746849" y="3529793"/>
              <a:ext cx="1646445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b="1" dirty="0">
                  <a:solidFill>
                    <a:schemeClr val="bg2">
                      <a:lumMod val="50000"/>
                    </a:schemeClr>
                  </a:solidFill>
                </a:rPr>
                <a:t>C++</a:t>
              </a: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语言发展历史</a:t>
              </a:r>
              <a:endParaRPr lang="zh-CN" altLang="en-US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4E4CAFD4-0A3E-4803-848C-50C356889851}"/>
              </a:ext>
            </a:extLst>
          </p:cNvPr>
          <p:cNvGrpSpPr/>
          <p:nvPr/>
        </p:nvGrpSpPr>
        <p:grpSpPr>
          <a:xfrm>
            <a:off x="2182725" y="4121188"/>
            <a:ext cx="1675689" cy="707826"/>
            <a:chOff x="2279324" y="2504103"/>
            <a:chExt cx="1478074" cy="624351"/>
          </a:xfrm>
        </p:grpSpPr>
        <p:sp>
          <p:nvSpPr>
            <p:cNvPr id="17" name="菱形 16">
              <a:extLst>
                <a:ext uri="{FF2B5EF4-FFF2-40B4-BE49-F238E27FC236}">
                  <a16:creationId xmlns:a16="http://schemas.microsoft.com/office/drawing/2014/main" xmlns="" id="{E4212DD5-01A9-464B-84B9-7B5F2A071F5C}"/>
                </a:ext>
              </a:extLst>
            </p:cNvPr>
            <p:cNvSpPr/>
            <p:nvPr/>
          </p:nvSpPr>
          <p:spPr>
            <a:xfrm>
              <a:off x="2279324" y="2504103"/>
              <a:ext cx="624351" cy="624351"/>
            </a:xfrm>
            <a:prstGeom prst="diamond">
              <a:avLst/>
            </a:prstGeom>
            <a:solidFill>
              <a:srgbClr val="F85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</a:p>
          </p:txBody>
        </p:sp>
        <p:sp>
          <p:nvSpPr>
            <p:cNvPr id="18" name="文本框 15">
              <a:extLst>
                <a:ext uri="{FF2B5EF4-FFF2-40B4-BE49-F238E27FC236}">
                  <a16:creationId xmlns:a16="http://schemas.microsoft.com/office/drawing/2014/main" xmlns="" id="{A3A7206D-D959-4668-8130-A769920352B9}"/>
                </a:ext>
              </a:extLst>
            </p:cNvPr>
            <p:cNvSpPr txBox="1"/>
            <p:nvPr/>
          </p:nvSpPr>
          <p:spPr>
            <a:xfrm>
              <a:off x="2746849" y="2694845"/>
              <a:ext cx="1010549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zh-CN" sz="2000" b="1" dirty="0">
                  <a:solidFill>
                    <a:schemeClr val="bg2">
                      <a:lumMod val="50000"/>
                    </a:schemeClr>
                  </a:solidFill>
                </a:rPr>
                <a:t>C++</a:t>
              </a:r>
              <a:r>
                <a:rPr lang="zh-CN" altLang="en-US" sz="2000" b="1" dirty="0">
                  <a:solidFill>
                    <a:schemeClr val="bg2">
                      <a:lumMod val="50000"/>
                    </a:schemeClr>
                  </a:solidFill>
                </a:rPr>
                <a:t>集成开发环境</a:t>
              </a:r>
              <a:endParaRPr lang="en-US" altLang="zh-CN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xmlns="" id="{A431D3B4-D8C8-4611-A85E-728ADD82527F}"/>
              </a:ext>
            </a:extLst>
          </p:cNvPr>
          <p:cNvGrpSpPr/>
          <p:nvPr/>
        </p:nvGrpSpPr>
        <p:grpSpPr>
          <a:xfrm>
            <a:off x="2182726" y="4841687"/>
            <a:ext cx="2396604" cy="707826"/>
            <a:chOff x="2279324" y="3339051"/>
            <a:chExt cx="2113970" cy="624351"/>
          </a:xfrm>
        </p:grpSpPr>
        <p:sp>
          <p:nvSpPr>
            <p:cNvPr id="20" name="菱形 19">
              <a:extLst>
                <a:ext uri="{FF2B5EF4-FFF2-40B4-BE49-F238E27FC236}">
                  <a16:creationId xmlns:a16="http://schemas.microsoft.com/office/drawing/2014/main" xmlns="" id="{177B199F-14CE-441D-8802-98F99204A1AE}"/>
                </a:ext>
              </a:extLst>
            </p:cNvPr>
            <p:cNvSpPr/>
            <p:nvPr/>
          </p:nvSpPr>
          <p:spPr>
            <a:xfrm>
              <a:off x="2279324" y="3339051"/>
              <a:ext cx="624351" cy="624351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06</a:t>
              </a:r>
              <a:endPara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1" name="文本框 17">
              <a:extLst>
                <a:ext uri="{FF2B5EF4-FFF2-40B4-BE49-F238E27FC236}">
                  <a16:creationId xmlns:a16="http://schemas.microsoft.com/office/drawing/2014/main" xmlns="" id="{42379D6B-F71E-4110-8D57-DC64C68A80F5}"/>
                </a:ext>
              </a:extLst>
            </p:cNvPr>
            <p:cNvSpPr txBox="1"/>
            <p:nvPr/>
          </p:nvSpPr>
          <p:spPr>
            <a:xfrm>
              <a:off x="2746849" y="3529793"/>
              <a:ext cx="1646445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参考资料</a:t>
              </a:r>
              <a:endParaRPr lang="zh-CN" altLang="en-US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22" name="菱形 21">
            <a:extLst>
              <a:ext uri="{FF2B5EF4-FFF2-40B4-BE49-F238E27FC236}">
                <a16:creationId xmlns:a16="http://schemas.microsoft.com/office/drawing/2014/main" xmlns="" id="{E4212DD5-01A9-464B-84B9-7B5F2A071F5C}"/>
              </a:ext>
            </a:extLst>
          </p:cNvPr>
          <p:cNvSpPr/>
          <p:nvPr/>
        </p:nvSpPr>
        <p:spPr>
          <a:xfrm>
            <a:off x="2182724" y="5598597"/>
            <a:ext cx="707825" cy="707826"/>
          </a:xfrm>
          <a:prstGeom prst="diamond">
            <a:avLst/>
          </a:prstGeom>
          <a:solidFill>
            <a:srgbClr val="F85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 fontScale="92500" lnSpcReduction="20000"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Impact" panose="020B0806030902050204" pitchFamily="34" charset="0"/>
              </a:rPr>
              <a:t>07</a:t>
            </a:r>
            <a:endParaRPr lang="en-US" altLang="zh-CN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3" name="文本框 15">
            <a:extLst>
              <a:ext uri="{FF2B5EF4-FFF2-40B4-BE49-F238E27FC236}">
                <a16:creationId xmlns:a16="http://schemas.microsoft.com/office/drawing/2014/main" xmlns="" id="{A3A7206D-D959-4668-8130-A769920352B9}"/>
              </a:ext>
            </a:extLst>
          </p:cNvPr>
          <p:cNvSpPr txBox="1"/>
          <p:nvPr/>
        </p:nvSpPr>
        <p:spPr>
          <a:xfrm>
            <a:off x="2754546" y="5844227"/>
            <a:ext cx="1145657" cy="275336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</a:rPr>
              <a:t>C++</a:t>
            </a:r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</a:rPr>
              <a:t>集成开发环境</a:t>
            </a:r>
            <a:endParaRPr lang="en-US" altLang="zh-CN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97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文字和内容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>
            <a:extLst>
              <a:ext uri="{FF2B5EF4-FFF2-40B4-BE49-F238E27FC236}">
                <a16:creationId xmlns:a16="http://schemas.microsoft.com/office/drawing/2014/main" xmlns="" id="{6D7D2B9B-7047-4584-A1FC-5FF4787AF1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221" y="4345968"/>
            <a:ext cx="1859119" cy="1935087"/>
          </a:xfrm>
          <a:prstGeom prst="rect">
            <a:avLst/>
          </a:prstGeom>
        </p:spPr>
      </p:pic>
      <p:sp>
        <p:nvSpPr>
          <p:cNvPr id="30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996950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514350" indent="-5143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8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单击此处编辑母版文本样式</a:t>
            </a:r>
          </a:p>
          <a:p>
            <a:pPr marL="228600" lvl="1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第二级</a:t>
            </a:r>
          </a:p>
          <a:p>
            <a:pPr marL="228600" lvl="2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第三级</a:t>
            </a:r>
          </a:p>
          <a:p>
            <a:pPr marL="228600" lvl="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第四级</a:t>
            </a:r>
          </a:p>
          <a:p>
            <a:pPr marL="228600" lvl="4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31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6451023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8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738909" y="0"/>
            <a:ext cx="8693725" cy="401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314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文字和内容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384955BC-D1A7-46F9-BC74-D432D7F865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10" y="5200895"/>
            <a:ext cx="979719" cy="97971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92E4E903-D91B-4775-AB8B-19FDCC2B94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94" y="5616287"/>
            <a:ext cx="715812" cy="715812"/>
          </a:xfrm>
          <a:prstGeom prst="rect">
            <a:avLst/>
          </a:prstGeom>
        </p:spPr>
      </p:pic>
      <p:sp>
        <p:nvSpPr>
          <p:cNvPr id="11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996950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514350" indent="-5143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8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单击此处编辑母版文本样式</a:t>
            </a:r>
          </a:p>
          <a:p>
            <a:pPr marL="228600" lvl="1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第二级</a:t>
            </a:r>
          </a:p>
          <a:p>
            <a:pPr marL="228600" lvl="2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第三级</a:t>
            </a:r>
          </a:p>
          <a:p>
            <a:pPr marL="228600" lvl="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第四级</a:t>
            </a:r>
          </a:p>
          <a:p>
            <a:pPr marL="228600" lvl="4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2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6451023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8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738909" y="0"/>
            <a:ext cx="8684490" cy="401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616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和内容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7800" y="190500"/>
            <a:ext cx="11836400" cy="6477000"/>
          </a:xfrm>
          <a:prstGeom prst="rect">
            <a:avLst/>
          </a:prstGeom>
          <a:noFill/>
          <a:ln w="28575">
            <a:solidFill>
              <a:srgbClr val="F85360">
                <a:alpha val="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996950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514350" indent="-5143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8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单击此处编辑母版文本样式</a:t>
            </a:r>
          </a:p>
          <a:p>
            <a:pPr marL="228600" lvl="1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第二级</a:t>
            </a:r>
          </a:p>
          <a:p>
            <a:pPr marL="228600" lvl="2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第三级</a:t>
            </a:r>
          </a:p>
          <a:p>
            <a:pPr marL="228600" lvl="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第四级</a:t>
            </a:r>
          </a:p>
          <a:p>
            <a:pPr marL="228600" lvl="4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6451023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8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9" name="标题占位符 1"/>
          <p:cNvSpPr>
            <a:spLocks noGrp="1"/>
          </p:cNvSpPr>
          <p:nvPr>
            <p:ph type="title"/>
          </p:nvPr>
        </p:nvSpPr>
        <p:spPr>
          <a:xfrm>
            <a:off x="738909" y="0"/>
            <a:ext cx="8684490" cy="401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694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和代码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7800" y="190500"/>
            <a:ext cx="11836400" cy="6477000"/>
          </a:xfrm>
          <a:prstGeom prst="rect">
            <a:avLst/>
          </a:prstGeom>
          <a:noFill/>
          <a:ln w="28575">
            <a:solidFill>
              <a:srgbClr val="174F78">
                <a:alpha val="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13416" y="895927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0" indent="0">
              <a:buClr>
                <a:schemeClr val="accent1">
                  <a:lumMod val="75000"/>
                </a:schemeClr>
              </a:buClr>
              <a:buFontTx/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2pPr>
            <a:lvl3pPr marL="9144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3pPr>
            <a:lvl4pPr marL="13716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4pPr>
            <a:lvl5pPr marL="18288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6413808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0" indent="0">
              <a:buClr>
                <a:schemeClr val="accent1">
                  <a:lumMod val="75000"/>
                </a:schemeClr>
              </a:buClr>
              <a:buFontTx/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2pPr>
            <a:lvl3pPr marL="9144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3pPr>
            <a:lvl4pPr marL="13716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4pPr>
            <a:lvl5pPr marL="18288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738909" y="0"/>
            <a:ext cx="8684490" cy="401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282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占位符 1"/>
          <p:cNvSpPr>
            <a:spLocks noGrp="1"/>
          </p:cNvSpPr>
          <p:nvPr>
            <p:ph type="title"/>
          </p:nvPr>
        </p:nvSpPr>
        <p:spPr>
          <a:xfrm>
            <a:off x="738909" y="0"/>
            <a:ext cx="8684490" cy="401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757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311070" y="4474402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本章结束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946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ADDB3756-3506-41A5-9783-35C557317CE8}"/>
              </a:ext>
            </a:extLst>
          </p:cNvPr>
          <p:cNvGrpSpPr/>
          <p:nvPr/>
        </p:nvGrpSpPr>
        <p:grpSpPr>
          <a:xfrm>
            <a:off x="0" y="0"/>
            <a:ext cx="12192001" cy="6858000"/>
            <a:chOff x="-1219" y="82687"/>
            <a:chExt cx="12192001" cy="685800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76C0EC14-CB36-464E-A15B-3539EB001906}"/>
                </a:ext>
              </a:extLst>
            </p:cNvPr>
            <p:cNvSpPr/>
            <p:nvPr/>
          </p:nvSpPr>
          <p:spPr>
            <a:xfrm>
              <a:off x="0" y="82687"/>
              <a:ext cx="12190781" cy="6858000"/>
            </a:xfrm>
            <a:prstGeom prst="rect">
              <a:avLst/>
            </a:prstGeom>
            <a:solidFill>
              <a:srgbClr val="14B0C0"/>
            </a:solidFill>
            <a:ln w="2857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xmlns="" id="{7B7F928A-E42E-4166-92EC-B277C50FDAEE}"/>
                </a:ext>
              </a:extLst>
            </p:cNvPr>
            <p:cNvSpPr/>
            <p:nvPr/>
          </p:nvSpPr>
          <p:spPr>
            <a:xfrm>
              <a:off x="-1219" y="498611"/>
              <a:ext cx="12192001" cy="6289676"/>
            </a:xfrm>
            <a:prstGeom prst="rect">
              <a:avLst/>
            </a:prstGeom>
            <a:solidFill>
              <a:schemeClr val="bg1"/>
            </a:solidFill>
            <a:ln w="2857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7B2EB8DC-B7E1-408C-879A-558BDD23F5B7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7" y="-1"/>
            <a:ext cx="685315" cy="41592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348574" y="6662296"/>
            <a:ext cx="13377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 smtClean="0">
                <a:solidFill>
                  <a:schemeClr val="bg2"/>
                </a:solidFill>
              </a:rPr>
              <a:t>第 </a:t>
            </a:r>
            <a:fld id="{22679C40-B174-4387-B61D-ED5522942AC7}" type="slidenum">
              <a:rPr lang="zh-CN" altLang="en-US" sz="1050" smtClean="0">
                <a:solidFill>
                  <a:schemeClr val="bg2"/>
                </a:solidFill>
              </a:rPr>
              <a:pPr algn="ctr"/>
              <a:t>‹#›</a:t>
            </a:fld>
            <a:r>
              <a:rPr lang="zh-CN" altLang="en-US" sz="1050" dirty="0" smtClean="0">
                <a:solidFill>
                  <a:schemeClr val="bg2"/>
                </a:solidFill>
              </a:rPr>
              <a:t> 页</a:t>
            </a:r>
            <a:endParaRPr lang="zh-CN" altLang="en-US" sz="1050" dirty="0">
              <a:solidFill>
                <a:schemeClr val="bg2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03959" y="6662296"/>
            <a:ext cx="16811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solidFill>
                  <a:schemeClr val="bg2"/>
                </a:solidFill>
                <a:latin typeface="+mn-ea"/>
                <a:ea typeface="+mn-ea"/>
              </a:rPr>
              <a:t>吉林大学     </a:t>
            </a:r>
            <a:r>
              <a:rPr lang="en-US" altLang="zh-CN" sz="1050" dirty="0" smtClean="0">
                <a:solidFill>
                  <a:schemeClr val="bg2"/>
                </a:solidFill>
                <a:latin typeface="+mn-ea"/>
                <a:ea typeface="+mn-ea"/>
              </a:rPr>
              <a:t>2017</a:t>
            </a:r>
            <a:r>
              <a:rPr lang="zh-CN" altLang="en-US" sz="1050" dirty="0" smtClean="0">
                <a:solidFill>
                  <a:schemeClr val="bg2"/>
                </a:solidFill>
                <a:latin typeface="+mn-ea"/>
                <a:ea typeface="+mn-ea"/>
              </a:rPr>
              <a:t>级</a:t>
            </a:r>
            <a:endParaRPr lang="zh-CN" altLang="en-US" sz="105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9413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2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785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虚基类的解决方案对象的存储格式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2237889" y="2500258"/>
            <a:ext cx="1440160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/>
          <a:lstStyle/>
          <a:p>
            <a:pPr algn="ctr" defTabSz="91376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3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i</a:t>
            </a:r>
            <a:r>
              <a:rPr lang="en-US" altLang="zh-CN" sz="23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nt</a:t>
            </a:r>
            <a:r>
              <a:rPr lang="en-US" altLang="zh-CN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 </a:t>
            </a:r>
            <a:r>
              <a:rPr lang="en-US" altLang="zh-CN" sz="23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mB</a:t>
            </a:r>
            <a:endParaRPr lang="zh-CN" altLang="en-US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237889" y="2932306"/>
            <a:ext cx="1440160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/>
          <a:lstStyle/>
          <a:p>
            <a:pPr algn="ctr" defTabSz="91376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A  </a:t>
            </a:r>
            <a:r>
              <a:rPr lang="zh-CN" altLang="en-US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* </a:t>
            </a:r>
            <a:r>
              <a:rPr lang="en-US" altLang="zh-CN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p</a:t>
            </a:r>
            <a:endParaRPr lang="zh-CN" altLang="en-US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2237889" y="3364354"/>
            <a:ext cx="1440160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/>
          <a:lstStyle/>
          <a:p>
            <a:pPr algn="ctr" defTabSz="91376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3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int</a:t>
            </a:r>
            <a:r>
              <a:rPr lang="en-US" altLang="zh-CN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  </a:t>
            </a:r>
            <a:r>
              <a:rPr lang="en-US" altLang="zh-CN" sz="23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mC</a:t>
            </a:r>
            <a:endParaRPr lang="zh-CN" altLang="en-US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2237889" y="3796401"/>
            <a:ext cx="1440160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/>
          <a:lstStyle/>
          <a:p>
            <a:pPr algn="ctr" defTabSz="91376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A  </a:t>
            </a:r>
            <a:r>
              <a:rPr lang="zh-CN" altLang="en-US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* </a:t>
            </a:r>
            <a:r>
              <a:rPr lang="en-US" altLang="zh-CN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p</a:t>
            </a:r>
            <a:endParaRPr lang="zh-CN" altLang="en-US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2237889" y="4228449"/>
            <a:ext cx="1440160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/>
          <a:lstStyle/>
          <a:p>
            <a:pPr algn="ctr" defTabSz="91376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3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int</a:t>
            </a:r>
            <a:r>
              <a:rPr lang="en-US" altLang="zh-CN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  </a:t>
            </a:r>
            <a:r>
              <a:rPr lang="en-US" altLang="zh-CN" sz="23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mD</a:t>
            </a:r>
            <a:endParaRPr lang="zh-CN" altLang="en-US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2237889" y="4660496"/>
            <a:ext cx="1440160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/>
          <a:lstStyle/>
          <a:p>
            <a:pPr algn="ctr" defTabSz="91376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3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i</a:t>
            </a:r>
            <a:r>
              <a:rPr lang="en-US" altLang="zh-CN" sz="23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nt</a:t>
            </a:r>
            <a:r>
              <a:rPr lang="en-US" altLang="zh-CN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 mA</a:t>
            </a:r>
            <a:endParaRPr lang="zh-CN" altLang="en-US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38" name="左弧形箭头 37"/>
          <p:cNvSpPr/>
          <p:nvPr/>
        </p:nvSpPr>
        <p:spPr bwMode="auto">
          <a:xfrm>
            <a:off x="1301785" y="3004314"/>
            <a:ext cx="936104" cy="2088230"/>
          </a:xfrm>
          <a:prstGeom prst="curvedRightArrow">
            <a:avLst/>
          </a:prstGeom>
          <a:solidFill>
            <a:schemeClr val="bg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/>
          <a:lstStyle/>
          <a:p>
            <a:pPr algn="ctr" defTabSz="913765" fontAlgn="base">
              <a:spcBef>
                <a:spcPct val="0"/>
              </a:spcBef>
              <a:spcAft>
                <a:spcPct val="0"/>
              </a:spcAft>
            </a:pPr>
            <a:endParaRPr lang="zh-CN" altLang="en-US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39" name="左弧形箭头 38"/>
          <p:cNvSpPr/>
          <p:nvPr/>
        </p:nvSpPr>
        <p:spPr bwMode="auto">
          <a:xfrm flipH="1">
            <a:off x="3675624" y="3940418"/>
            <a:ext cx="864096" cy="1174926"/>
          </a:xfrm>
          <a:prstGeom prst="curvedRightArrow">
            <a:avLst/>
          </a:prstGeom>
          <a:solidFill>
            <a:schemeClr val="bg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/>
          <a:lstStyle/>
          <a:p>
            <a:pPr algn="ctr" defTabSz="913765" fontAlgn="base">
              <a:spcBef>
                <a:spcPct val="0"/>
              </a:spcBef>
              <a:spcAft>
                <a:spcPct val="0"/>
              </a:spcAft>
            </a:pPr>
            <a:endParaRPr lang="zh-CN" altLang="en-US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688965" y="2766695"/>
            <a:ext cx="5292725" cy="173736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缺点：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    </a:t>
            </a:r>
          </a:p>
          <a:p>
            <a:endParaRPr lang="en-US" altLang="zh-CN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b="1" dirty="0" smtClean="0">
                <a:solidFill>
                  <a:srgbClr val="0000FF"/>
                </a:solidFill>
                <a:sym typeface="+mn-ea"/>
              </a:rPr>
              <a:t>要求</a:t>
            </a:r>
            <a:r>
              <a:rPr lang="en-US" altLang="zh-CN" b="1" dirty="0" smtClean="0">
                <a:solidFill>
                  <a:srgbClr val="0000FF"/>
                </a:solidFill>
                <a:sym typeface="+mn-ea"/>
              </a:rPr>
              <a:t>B</a:t>
            </a:r>
            <a:r>
              <a:rPr lang="zh-CN" altLang="en-US" b="1" dirty="0" smtClean="0">
                <a:solidFill>
                  <a:srgbClr val="0000FF"/>
                </a:solidFill>
                <a:sym typeface="+mn-ea"/>
              </a:rPr>
              <a:t>类及</a:t>
            </a:r>
            <a:r>
              <a:rPr lang="en-US" altLang="zh-CN" b="1" dirty="0" smtClean="0">
                <a:solidFill>
                  <a:srgbClr val="0000FF"/>
                </a:solidFill>
                <a:sym typeface="+mn-ea"/>
              </a:rPr>
              <a:t>C</a:t>
            </a:r>
            <a:r>
              <a:rPr lang="zh-CN" altLang="en-US" b="1" dirty="0" smtClean="0">
                <a:solidFill>
                  <a:srgbClr val="0000FF"/>
                </a:solidFill>
                <a:sym typeface="+mn-ea"/>
              </a:rPr>
              <a:t>类的作者，预知未来会被多重继承</a:t>
            </a: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b="1" dirty="0" smtClean="0">
              <a:solidFill>
                <a:srgbClr val="0000FF"/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b="1" dirty="0" smtClean="0">
                <a:solidFill>
                  <a:srgbClr val="0000FF"/>
                </a:solidFill>
                <a:sym typeface="+mn-ea"/>
              </a:rPr>
              <a:t>类型的向上转换困难</a:t>
            </a:r>
          </a:p>
          <a:p>
            <a:pPr marL="285750" indent="-285750">
              <a:buFont typeface="Wingdings" panose="05000000000000000000" charset="0"/>
              <a:buChar char="l"/>
            </a:pPr>
            <a:endParaRPr lang="en-US" altLang="zh-CN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5019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其它解决</a:t>
            </a:r>
            <a:r>
              <a:rPr lang="zh-CN" altLang="zh-CN" dirty="0"/>
              <a:t>方案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100025" y="824041"/>
            <a:ext cx="9590763" cy="20251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80000"/>
              </a:lnSpc>
              <a:buClr>
                <a:srgbClr val="046FB6"/>
              </a:buClr>
              <a:buFont typeface="Wingdings" panose="05000000000000000000" charset="0"/>
              <a:buChar char="u"/>
            </a:pPr>
            <a:r>
              <a:rPr lang="zh-CN" altLang="en-US" sz="2400" spc="-150" dirty="0">
                <a:ln w="3175">
                  <a:noFill/>
                </a:ln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限定只能单继承</a:t>
            </a:r>
            <a:r>
              <a:rPr lang="en-US" altLang="zh-CN" sz="2400" dirty="0" smtClean="0">
                <a:sym typeface="+mn-ea"/>
              </a:rPr>
              <a:t/>
            </a:r>
            <a:br>
              <a:rPr lang="en-US" altLang="zh-CN" sz="2400" dirty="0" smtClean="0">
                <a:sym typeface="+mn-ea"/>
              </a:rPr>
            </a:br>
            <a:endParaRPr lang="en-US" altLang="zh-CN" sz="2400" dirty="0"/>
          </a:p>
          <a:p>
            <a:pPr marL="342900" indent="-342900">
              <a:lnSpc>
                <a:spcPct val="80000"/>
              </a:lnSpc>
              <a:buClr>
                <a:srgbClr val="046FB6"/>
              </a:buClr>
              <a:buFont typeface="Wingdings" panose="05000000000000000000" charset="0"/>
              <a:buChar char="u"/>
            </a:pPr>
            <a:r>
              <a:rPr lang="zh-CN" altLang="en-US" sz="2400" spc="-150" dirty="0" smtClean="0">
                <a:ln w="3175">
                  <a:noFill/>
                </a:ln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限定多个基类中，</a:t>
            </a:r>
            <a:r>
              <a:rPr lang="zh-CN" altLang="en-US" sz="2400" spc="-150" dirty="0" smtClean="0">
                <a:ln w="3175">
                  <a:noFill/>
                </a:ln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至多只能有一个基类有实例变量</a:t>
            </a:r>
          </a:p>
          <a:p>
            <a:pPr marL="800100" lvl="1" indent="-342900">
              <a:lnSpc>
                <a:spcPct val="80000"/>
              </a:lnSpc>
              <a:spcBef>
                <a:spcPts val="1200"/>
              </a:spcBef>
              <a:buClr>
                <a:srgbClr val="046FB6"/>
              </a:buClr>
              <a:buFont typeface="Wingdings" panose="05000000000000000000" charset="0"/>
              <a:buChar char="u"/>
            </a:pPr>
            <a:r>
              <a:rPr lang="zh-CN" altLang="en-US" sz="2000" b="1" spc="-150" dirty="0" smtClean="0">
                <a:ln w="3175">
                  <a:noFill/>
                </a:ln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避免了多重继承下数据成员名字冲突的问题</a:t>
            </a:r>
          </a:p>
          <a:p>
            <a:pPr marL="800100" lvl="1" indent="-342900">
              <a:lnSpc>
                <a:spcPct val="80000"/>
              </a:lnSpc>
              <a:spcBef>
                <a:spcPts val="1200"/>
              </a:spcBef>
              <a:buClr>
                <a:srgbClr val="046FB6"/>
              </a:buClr>
              <a:buFont typeface="Wingdings" panose="05000000000000000000" charset="0"/>
              <a:buChar char="u"/>
            </a:pPr>
            <a:r>
              <a:rPr lang="zh-CN" altLang="en-US" sz="2000" b="1" spc="-150" dirty="0" smtClean="0">
                <a:ln w="3175">
                  <a:noFill/>
                </a:ln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保留了多重继承的方便性</a:t>
            </a:r>
            <a:br>
              <a:rPr lang="zh-CN" altLang="en-US" sz="2000" b="1" spc="-150" dirty="0" smtClean="0">
                <a:ln w="3175">
                  <a:noFill/>
                </a:ln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</a:br>
            <a:endParaRPr lang="zh-CN" altLang="en-US" sz="20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3657009" y="3269244"/>
            <a:ext cx="2238397" cy="258532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//</a:t>
            </a:r>
            <a:r>
              <a:rPr lang="zh-CN" altLang="en-US" dirty="0" smtClean="0">
                <a:solidFill>
                  <a:srgbClr val="0000FF"/>
                </a:solidFill>
              </a:rPr>
              <a:t>无实例变量</a:t>
            </a:r>
            <a:endParaRPr lang="zh-CN" altLang="zh-CN" dirty="0">
              <a:solidFill>
                <a:srgbClr val="0000FF"/>
              </a:solidFill>
            </a:endParaRPr>
          </a:p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class Utility </a:t>
            </a:r>
            <a:endParaRPr lang="en-US" altLang="zh-CN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{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altLang="zh-CN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public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：</a:t>
            </a:r>
            <a:br>
              <a:rPr lang="zh-CN" alt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   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static void f1( 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);       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altLang="zh-CN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}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；</a:t>
            </a:r>
          </a:p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class MyException </a:t>
            </a:r>
            <a:br>
              <a:rPr lang="en-US" altLang="zh-CN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{ </a:t>
            </a:r>
          </a:p>
          <a:p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}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；</a:t>
            </a: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1100025" y="3273641"/>
            <a:ext cx="2019466" cy="258532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//</a:t>
            </a:r>
            <a:r>
              <a:rPr lang="zh-CN" altLang="en-US" dirty="0" smtClean="0">
                <a:solidFill>
                  <a:srgbClr val="0000FF"/>
                </a:solidFill>
              </a:rPr>
              <a:t>有实例变量</a:t>
            </a:r>
            <a:endParaRPr lang="zh-CN" altLang="zh-CN" dirty="0">
              <a:solidFill>
                <a:srgbClr val="0000FF"/>
              </a:solidFill>
            </a:endParaRPr>
          </a:p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class 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Person {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altLang="zh-CN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public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：</a:t>
            </a:r>
            <a:br>
              <a:rPr lang="zh-CN" alt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    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void study( );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zh-CN" alt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    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void work( );</a:t>
            </a:r>
            <a:b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    // …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altLang="zh-CN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private:</a:t>
            </a:r>
            <a:b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     </a:t>
            </a:r>
            <a:r>
              <a:rPr lang="en-US" altLang="zh-CN" dirty="0" err="1" smtClean="0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 salary;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altLang="zh-CN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}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；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297731" y="3269244"/>
            <a:ext cx="4809856" cy="230832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//</a:t>
            </a:r>
            <a:r>
              <a:rPr lang="zh-CN" altLang="zh-CN" dirty="0">
                <a:solidFill>
                  <a:srgbClr val="0000FF"/>
                </a:solidFill>
              </a:rPr>
              <a:t>例</a:t>
            </a:r>
            <a:r>
              <a:rPr lang="zh-CN" altLang="zh-CN" dirty="0" smtClean="0">
                <a:solidFill>
                  <a:srgbClr val="0000FF"/>
                </a:solidFill>
              </a:rPr>
              <a:t>：</a:t>
            </a:r>
            <a:r>
              <a:rPr lang="zh-CN" altLang="en-US" dirty="0">
                <a:solidFill>
                  <a:srgbClr val="0000FF"/>
                </a:solidFill>
              </a:rPr>
              <a:t>多重</a:t>
            </a:r>
            <a:r>
              <a:rPr lang="zh-CN" altLang="zh-CN" dirty="0" smtClean="0">
                <a:solidFill>
                  <a:srgbClr val="0000FF"/>
                </a:solidFill>
              </a:rPr>
              <a:t>继承</a:t>
            </a:r>
            <a:r>
              <a:rPr lang="zh-CN" altLang="zh-CN" dirty="0">
                <a:solidFill>
                  <a:srgbClr val="0000FF"/>
                </a:solidFill>
              </a:rPr>
              <a:t/>
            </a:r>
            <a:br>
              <a:rPr lang="zh-CN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>class </a:t>
            </a:r>
            <a:r>
              <a:rPr lang="en-US" altLang="zh-CN" dirty="0" err="1" smtClean="0">
                <a:solidFill>
                  <a:schemeClr val="tx1"/>
                </a:solidFill>
              </a:rPr>
              <a:t>SpecialPerson</a:t>
            </a:r>
            <a:r>
              <a:rPr lang="en-US" altLang="zh-CN" dirty="0" smtClean="0">
                <a:solidFill>
                  <a:schemeClr val="tx1"/>
                </a:solidFill>
              </a:rPr>
              <a:t/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en-US" altLang="zh-CN" dirty="0" smtClean="0">
                <a:solidFill>
                  <a:schemeClr val="tx1"/>
                </a:solidFill>
              </a:rPr>
              <a:t> :</a:t>
            </a:r>
            <a:r>
              <a:rPr lang="en-US" altLang="zh-CN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</a:t>
            </a:r>
            <a:r>
              <a:rPr lang="en-US" altLang="zh-CN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public Utility, public </a:t>
            </a:r>
            <a:r>
              <a:rPr lang="en-US" altLang="zh-CN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MyException</a:t>
            </a:r>
            <a:r>
              <a:rPr lang="en-US" altLang="zh-CN" dirty="0">
                <a:solidFill>
                  <a:schemeClr val="tx1"/>
                </a:solidFill>
              </a:rPr>
              <a:t/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{</a:t>
            </a:r>
            <a:br>
              <a:rPr lang="en-US" altLang="zh-CN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public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：</a:t>
            </a:r>
            <a:br>
              <a:rPr lang="zh-CN" alt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    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...</a:t>
            </a:r>
            <a:endParaRPr lang="en-US" altLang="zh-CN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altLang="zh-CN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}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39161042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接口类和接口继承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07243" y="821202"/>
            <a:ext cx="9590763" cy="27761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ts val="1200"/>
              </a:spcBef>
              <a:buClr>
                <a:srgbClr val="046FB6"/>
              </a:buClr>
              <a:buFont typeface="Wingdings" panose="05000000000000000000" charset="0"/>
              <a:buChar char="u"/>
            </a:pPr>
            <a:r>
              <a:rPr lang="zh-CN" altLang="en-US" sz="2400" spc="-150" dirty="0" smtClean="0">
                <a:ln w="3175">
                  <a:noFill/>
                </a:ln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常见的无实例变量的类</a:t>
            </a:r>
            <a:endParaRPr lang="en-US" altLang="zh-CN" sz="2400" spc="-150" dirty="0" smtClean="0">
              <a:ln w="3175">
                <a:noFill/>
              </a:ln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pPr marL="800100" lvl="1" indent="-342900">
              <a:lnSpc>
                <a:spcPct val="80000"/>
              </a:lnSpc>
              <a:spcBef>
                <a:spcPts val="1200"/>
              </a:spcBef>
              <a:buClr>
                <a:srgbClr val="046FB6"/>
              </a:buClr>
              <a:buFont typeface="Wingdings" panose="05000000000000000000" charset="0"/>
              <a:buChar char="u"/>
            </a:pPr>
            <a:r>
              <a:rPr lang="zh-CN" altLang="en-US" sz="2400" spc="-150" dirty="0" smtClean="0">
                <a:ln w="3175">
                  <a:noFill/>
                </a:ln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用类型做区分标志</a:t>
            </a:r>
            <a:endParaRPr lang="en-US" altLang="zh-CN" sz="2400" spc="-150" dirty="0" smtClean="0">
              <a:ln w="3175">
                <a:noFill/>
              </a:ln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pPr marL="800100" lvl="1" indent="-342900">
              <a:lnSpc>
                <a:spcPct val="80000"/>
              </a:lnSpc>
              <a:spcBef>
                <a:spcPts val="1200"/>
              </a:spcBef>
              <a:buClr>
                <a:srgbClr val="046FB6"/>
              </a:buClr>
              <a:buFont typeface="Wingdings" panose="05000000000000000000" charset="0"/>
              <a:buChar char="u"/>
            </a:pPr>
            <a:r>
              <a:rPr lang="zh-CN" altLang="en-US" sz="2400" spc="-150" dirty="0" smtClean="0">
                <a:ln w="3175">
                  <a:noFill/>
                </a:ln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工具类：类中只放置多个工具函数或类变量</a:t>
            </a:r>
            <a:endParaRPr lang="en-US" altLang="zh-CN" sz="2400" spc="-150" dirty="0" smtClean="0">
              <a:ln w="3175">
                <a:noFill/>
              </a:ln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pPr marL="800100" lvl="1" indent="-342900">
              <a:lnSpc>
                <a:spcPct val="80000"/>
              </a:lnSpc>
              <a:spcBef>
                <a:spcPts val="1200"/>
              </a:spcBef>
              <a:buClr>
                <a:srgbClr val="046FB6"/>
              </a:buClr>
              <a:buFont typeface="Wingdings" panose="05000000000000000000" charset="0"/>
              <a:buChar char="u"/>
            </a:pPr>
            <a:r>
              <a:rPr lang="zh-CN" altLang="en-US" sz="2400" spc="-150" dirty="0" smtClean="0">
                <a:ln w="3175">
                  <a:noFill/>
                </a:ln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接口</a:t>
            </a:r>
            <a:r>
              <a:rPr lang="zh-CN" altLang="en-US" sz="2400" spc="-150" dirty="0">
                <a:ln w="3175">
                  <a:noFill/>
                </a:ln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类</a:t>
            </a:r>
            <a:r>
              <a:rPr lang="zh-CN" altLang="en-US" sz="2400" spc="-150" dirty="0" smtClean="0">
                <a:ln w="3175">
                  <a:noFill/>
                </a:ln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：指明</a:t>
            </a:r>
            <a:r>
              <a:rPr lang="zh-CN" altLang="en-US" sz="2400" spc="-150" dirty="0">
                <a:ln w="3175">
                  <a:noFill/>
                </a:ln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其后裔类的公共行为集</a:t>
            </a:r>
            <a:r>
              <a:rPr lang="en-US" altLang="zh-CN" sz="2400" spc="-150" dirty="0">
                <a:ln w="3175">
                  <a:noFill/>
                </a:ln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</a:t>
            </a:r>
            <a:r>
              <a:rPr lang="zh-CN" altLang="en-US" sz="2400" spc="-150" dirty="0">
                <a:ln w="3175">
                  <a:noFill/>
                </a:ln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也称行为接口</a:t>
            </a:r>
            <a:r>
              <a:rPr lang="en-US" altLang="zh-CN" sz="2400" spc="-150" dirty="0">
                <a:ln w="3175">
                  <a:noFill/>
                </a:ln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)</a:t>
            </a:r>
            <a:r>
              <a:rPr lang="zh-CN" altLang="en-US" sz="2400" spc="-150" dirty="0">
                <a:ln w="3175">
                  <a:noFill/>
                </a:ln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，通常接口类不能实例化，但其子孙类可实例化。接口类无实例变量，一般只给出</a:t>
            </a:r>
            <a:r>
              <a:rPr lang="en-US" altLang="zh-CN" sz="2400" spc="-150" dirty="0">
                <a:ln w="3175">
                  <a:noFill/>
                </a:ln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public</a:t>
            </a:r>
            <a:r>
              <a:rPr lang="zh-CN" altLang="en-US" sz="2400" spc="-150" dirty="0">
                <a:ln w="3175">
                  <a:noFill/>
                </a:ln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行为，实例方法或类方法均可。</a:t>
            </a:r>
            <a:endParaRPr lang="en-US" altLang="zh-CN" sz="2400" spc="-150" dirty="0">
              <a:ln w="3175">
                <a:noFill/>
              </a:ln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pPr marL="342900" indent="-342900">
              <a:lnSpc>
                <a:spcPct val="80000"/>
              </a:lnSpc>
              <a:spcBef>
                <a:spcPts val="1200"/>
              </a:spcBef>
              <a:buClr>
                <a:srgbClr val="046FB6"/>
              </a:buClr>
              <a:buFont typeface="Wingdings" panose="05000000000000000000" charset="0"/>
              <a:buChar char="u"/>
            </a:pPr>
            <a:r>
              <a:rPr lang="zh-CN" altLang="en-US" sz="2400" spc="-150" dirty="0" smtClean="0">
                <a:ln w="3175">
                  <a:noFill/>
                </a:ln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接口继承：基类中至多只有一个普通类，其它均为接口类。</a:t>
            </a:r>
            <a:endParaRPr lang="en-US" altLang="zh-CN" sz="2400" spc="-150" dirty="0" smtClean="0">
              <a:ln w="3175">
                <a:noFill/>
              </a:ln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5318342" y="821202"/>
            <a:ext cx="2977444" cy="563231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//</a:t>
            </a:r>
            <a:r>
              <a:rPr lang="zh-CN" altLang="en-US" spc="-150" dirty="0">
                <a:ln w="3175">
                  <a:noFill/>
                </a:ln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用类型做区分</a:t>
            </a:r>
            <a:r>
              <a:rPr lang="zh-CN" altLang="en-US" spc="-150" dirty="0" smtClean="0">
                <a:ln w="3175">
                  <a:noFill/>
                </a:ln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标志（例）</a:t>
            </a:r>
            <a:endParaRPr lang="en-US" altLang="zh-CN" spc="-150" dirty="0">
              <a:ln w="3175">
                <a:noFill/>
              </a:ln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 f( ) {</a:t>
            </a:r>
            <a:b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//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抛出整型异常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if( … )</a:t>
            </a:r>
            <a:b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throw 1; 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else</a:t>
            </a:r>
            <a:b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throw 2;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对比：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ENormal</a:t>
            </a: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{   };</a:t>
            </a:r>
            <a:b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ESpecial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{   };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 f( ) 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//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抛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if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… )</a:t>
            </a:r>
            <a:b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throw </a:t>
            </a:r>
            <a:r>
              <a:rPr lang="en-US" altLang="zh-CN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ENormal</a:t>
            </a: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else</a:t>
            </a:r>
            <a:b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throw </a:t>
            </a:r>
            <a:r>
              <a:rPr lang="en-US" altLang="zh-CN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ESpecial</a:t>
            </a: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06225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接口类和接口继承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07243" y="821202"/>
            <a:ext cx="9590763" cy="27761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ts val="1200"/>
              </a:spcBef>
              <a:buClr>
                <a:srgbClr val="046FB6"/>
              </a:buClr>
              <a:buFont typeface="Wingdings" panose="05000000000000000000" charset="0"/>
              <a:buChar char="u"/>
            </a:pPr>
            <a:r>
              <a:rPr lang="zh-CN" altLang="en-US" sz="2400" spc="-150" dirty="0" smtClean="0">
                <a:ln w="3175">
                  <a:noFill/>
                </a:ln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常见的无实例变量的类</a:t>
            </a:r>
            <a:endParaRPr lang="en-US" altLang="zh-CN" sz="2400" spc="-150" dirty="0" smtClean="0">
              <a:ln w="3175">
                <a:noFill/>
              </a:ln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pPr marL="800100" lvl="1" indent="-342900">
              <a:lnSpc>
                <a:spcPct val="80000"/>
              </a:lnSpc>
              <a:spcBef>
                <a:spcPts val="1200"/>
              </a:spcBef>
              <a:buClr>
                <a:srgbClr val="046FB6"/>
              </a:buClr>
              <a:buFont typeface="Wingdings" panose="05000000000000000000" charset="0"/>
              <a:buChar char="u"/>
            </a:pPr>
            <a:r>
              <a:rPr lang="zh-CN" altLang="en-US" sz="2400" spc="-150" dirty="0" smtClean="0">
                <a:ln w="3175">
                  <a:noFill/>
                </a:ln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用类型做区分标志</a:t>
            </a:r>
            <a:endParaRPr lang="en-US" altLang="zh-CN" sz="2400" spc="-150" dirty="0" smtClean="0">
              <a:ln w="3175">
                <a:noFill/>
              </a:ln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pPr marL="800100" lvl="1" indent="-342900">
              <a:lnSpc>
                <a:spcPct val="80000"/>
              </a:lnSpc>
              <a:spcBef>
                <a:spcPts val="1200"/>
              </a:spcBef>
              <a:buClr>
                <a:srgbClr val="046FB6"/>
              </a:buClr>
              <a:buFont typeface="Wingdings" panose="05000000000000000000" charset="0"/>
              <a:buChar char="u"/>
            </a:pPr>
            <a:r>
              <a:rPr lang="zh-CN" altLang="en-US" sz="2400" spc="-150" dirty="0" smtClean="0">
                <a:ln w="3175">
                  <a:noFill/>
                </a:ln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工具类：类中只放置多个工具函数或类变量</a:t>
            </a:r>
            <a:endParaRPr lang="en-US" altLang="zh-CN" sz="2400" spc="-150" dirty="0" smtClean="0">
              <a:ln w="3175">
                <a:noFill/>
              </a:ln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pPr marL="800100" lvl="1" indent="-342900">
              <a:lnSpc>
                <a:spcPct val="80000"/>
              </a:lnSpc>
              <a:spcBef>
                <a:spcPts val="1200"/>
              </a:spcBef>
              <a:buClr>
                <a:srgbClr val="046FB6"/>
              </a:buClr>
              <a:buFont typeface="Wingdings" panose="05000000000000000000" charset="0"/>
              <a:buChar char="u"/>
            </a:pPr>
            <a:r>
              <a:rPr lang="zh-CN" altLang="en-US" sz="2400" spc="-150" dirty="0" smtClean="0">
                <a:ln w="3175">
                  <a:noFill/>
                </a:ln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接口</a:t>
            </a:r>
            <a:r>
              <a:rPr lang="zh-CN" altLang="en-US" sz="2400" spc="-150" dirty="0">
                <a:ln w="3175">
                  <a:noFill/>
                </a:ln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类</a:t>
            </a:r>
            <a:r>
              <a:rPr lang="zh-CN" altLang="en-US" sz="2400" spc="-150" dirty="0" smtClean="0">
                <a:ln w="3175">
                  <a:noFill/>
                </a:ln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：指明</a:t>
            </a:r>
            <a:r>
              <a:rPr lang="zh-CN" altLang="en-US" sz="2400" spc="-150" dirty="0">
                <a:ln w="3175">
                  <a:noFill/>
                </a:ln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其后裔类的公共行为集</a:t>
            </a:r>
            <a:r>
              <a:rPr lang="en-US" altLang="zh-CN" sz="2400" spc="-150" dirty="0">
                <a:ln w="3175">
                  <a:noFill/>
                </a:ln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</a:t>
            </a:r>
            <a:r>
              <a:rPr lang="zh-CN" altLang="en-US" sz="2400" spc="-150" dirty="0">
                <a:ln w="3175">
                  <a:noFill/>
                </a:ln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也称行为接口</a:t>
            </a:r>
            <a:r>
              <a:rPr lang="en-US" altLang="zh-CN" sz="2400" spc="-150" dirty="0">
                <a:ln w="3175">
                  <a:noFill/>
                </a:ln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)</a:t>
            </a:r>
            <a:r>
              <a:rPr lang="zh-CN" altLang="en-US" sz="2400" spc="-150" dirty="0">
                <a:ln w="3175">
                  <a:noFill/>
                </a:ln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，通常接口类不能实例化，但其子孙类可实例化。接口类无实例变量，一般只给出</a:t>
            </a:r>
            <a:r>
              <a:rPr lang="en-US" altLang="zh-CN" sz="2400" spc="-150" dirty="0">
                <a:ln w="3175">
                  <a:noFill/>
                </a:ln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public</a:t>
            </a:r>
            <a:r>
              <a:rPr lang="zh-CN" altLang="en-US" sz="2400" spc="-150" dirty="0">
                <a:ln w="3175">
                  <a:noFill/>
                </a:ln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行为，实例方法或类方法均可。</a:t>
            </a:r>
            <a:endParaRPr lang="en-US" altLang="zh-CN" sz="2400" spc="-150" dirty="0">
              <a:ln w="3175">
                <a:noFill/>
              </a:ln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pPr marL="342900" indent="-342900">
              <a:lnSpc>
                <a:spcPct val="80000"/>
              </a:lnSpc>
              <a:spcBef>
                <a:spcPts val="1200"/>
              </a:spcBef>
              <a:buClr>
                <a:srgbClr val="046FB6"/>
              </a:buClr>
              <a:buFont typeface="Wingdings" panose="05000000000000000000" charset="0"/>
              <a:buChar char="u"/>
            </a:pPr>
            <a:r>
              <a:rPr lang="zh-CN" altLang="en-US" sz="2400" spc="-150" dirty="0" smtClean="0">
                <a:ln w="3175">
                  <a:noFill/>
                </a:ln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接口继承：基类中至多只有一个普通类，其它均为接口类。</a:t>
            </a:r>
            <a:endParaRPr lang="en-US" altLang="zh-CN" sz="2400" spc="-150" dirty="0" smtClean="0">
              <a:ln w="3175">
                <a:noFill/>
              </a:ln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3953249" y="3132128"/>
            <a:ext cx="4276352" cy="31393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工具类</a:t>
            </a: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dirty="0" err="1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PackUtility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br>
              <a:rPr lang="en-US" altLang="zh-CN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 void </a:t>
            </a:r>
            <a:r>
              <a:rPr lang="en-US" altLang="zh-CN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PackBinary</a:t>
            </a: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);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 void </a:t>
            </a:r>
            <a:r>
              <a:rPr lang="en-US" altLang="zh-CN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PackText</a:t>
            </a: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);</a:t>
            </a:r>
            <a:b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static void </a:t>
            </a:r>
            <a:r>
              <a:rPr lang="en-US" altLang="zh-CN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PackPicture</a:t>
            </a: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);</a:t>
            </a:r>
            <a:b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static </a:t>
            </a:r>
            <a:r>
              <a:rPr lang="en-US" altLang="zh-CN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getVer</a:t>
            </a: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);</a:t>
            </a:r>
          </a:p>
          <a:p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private:</a:t>
            </a:r>
            <a:b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static </a:t>
            </a:r>
            <a:r>
              <a:rPr lang="en-US" altLang="zh-CN" dirty="0" err="1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version;</a:t>
            </a:r>
            <a:b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18136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接口类和接口继承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07243" y="810087"/>
            <a:ext cx="9590763" cy="27761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ts val="1200"/>
              </a:spcBef>
              <a:buClr>
                <a:srgbClr val="046FB6"/>
              </a:buClr>
              <a:buFont typeface="Wingdings" panose="05000000000000000000" charset="0"/>
              <a:buChar char="u"/>
            </a:pPr>
            <a:r>
              <a:rPr lang="zh-CN" altLang="en-US" sz="2400" spc="-150" dirty="0" smtClean="0">
                <a:ln w="3175">
                  <a:noFill/>
                </a:ln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常见的无实例变量的类</a:t>
            </a:r>
            <a:endParaRPr lang="en-US" altLang="zh-CN" sz="2400" spc="-150" dirty="0" smtClean="0">
              <a:ln w="3175">
                <a:noFill/>
              </a:ln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pPr marL="800100" lvl="1" indent="-342900">
              <a:lnSpc>
                <a:spcPct val="80000"/>
              </a:lnSpc>
              <a:spcBef>
                <a:spcPts val="1200"/>
              </a:spcBef>
              <a:buClr>
                <a:srgbClr val="046FB6"/>
              </a:buClr>
              <a:buFont typeface="Wingdings" panose="05000000000000000000" charset="0"/>
              <a:buChar char="u"/>
            </a:pPr>
            <a:r>
              <a:rPr lang="zh-CN" altLang="en-US" sz="2400" spc="-150" dirty="0" smtClean="0">
                <a:ln w="3175">
                  <a:noFill/>
                </a:ln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用类型做区分标志</a:t>
            </a:r>
            <a:endParaRPr lang="en-US" altLang="zh-CN" sz="2400" spc="-150" dirty="0" smtClean="0">
              <a:ln w="3175">
                <a:noFill/>
              </a:ln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pPr marL="800100" lvl="1" indent="-342900">
              <a:lnSpc>
                <a:spcPct val="80000"/>
              </a:lnSpc>
              <a:spcBef>
                <a:spcPts val="1200"/>
              </a:spcBef>
              <a:buClr>
                <a:srgbClr val="046FB6"/>
              </a:buClr>
              <a:buFont typeface="Wingdings" panose="05000000000000000000" charset="0"/>
              <a:buChar char="u"/>
            </a:pPr>
            <a:r>
              <a:rPr lang="zh-CN" altLang="en-US" sz="2400" spc="-150" dirty="0">
                <a:ln w="3175">
                  <a:noFill/>
                </a:ln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工具类：类中只放置多个工具函数或类变量</a:t>
            </a:r>
            <a:endParaRPr lang="en-US" altLang="zh-CN" sz="2400" spc="-150" dirty="0">
              <a:ln w="3175">
                <a:noFill/>
              </a:ln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pPr marL="800100" lvl="1" indent="-342900">
              <a:lnSpc>
                <a:spcPct val="80000"/>
              </a:lnSpc>
              <a:spcBef>
                <a:spcPts val="1200"/>
              </a:spcBef>
              <a:buClr>
                <a:srgbClr val="046FB6"/>
              </a:buClr>
              <a:buFont typeface="Wingdings" panose="05000000000000000000" charset="0"/>
              <a:buChar char="u"/>
            </a:pPr>
            <a:r>
              <a:rPr lang="zh-CN" altLang="en-US" sz="2400" spc="-150" dirty="0">
                <a:ln w="3175">
                  <a:noFill/>
                </a:ln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接口类：指明其后裔类的公共行为集</a:t>
            </a:r>
            <a:r>
              <a:rPr lang="en-US" altLang="zh-CN" sz="2400" spc="-150" dirty="0">
                <a:ln w="3175">
                  <a:noFill/>
                </a:ln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</a:t>
            </a:r>
            <a:r>
              <a:rPr lang="zh-CN" altLang="en-US" sz="2400" spc="-150" dirty="0">
                <a:ln w="3175">
                  <a:noFill/>
                </a:ln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也称行为接口</a:t>
            </a:r>
            <a:r>
              <a:rPr lang="en-US" altLang="zh-CN" sz="2400" spc="-150" dirty="0" smtClean="0">
                <a:ln w="3175">
                  <a:noFill/>
                </a:ln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)</a:t>
            </a:r>
            <a:r>
              <a:rPr lang="zh-CN" altLang="en-US" sz="2400" spc="-150" dirty="0" smtClean="0">
                <a:ln w="3175">
                  <a:noFill/>
                </a:ln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。通常</a:t>
            </a:r>
            <a:r>
              <a:rPr lang="zh-CN" altLang="en-US" sz="2400" spc="-150" dirty="0">
                <a:ln w="3175">
                  <a:noFill/>
                </a:ln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接口类不能实例化，但其子孙类可实例化。接口类无实例变量，一般只给出</a:t>
            </a:r>
            <a:r>
              <a:rPr lang="en-US" altLang="zh-CN" sz="2400" spc="-150" dirty="0">
                <a:ln w="3175">
                  <a:noFill/>
                </a:ln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public</a:t>
            </a:r>
            <a:r>
              <a:rPr lang="zh-CN" altLang="en-US" sz="2400" spc="-150" dirty="0">
                <a:ln w="3175">
                  <a:noFill/>
                </a:ln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行为，实例方法或类方法均可。</a:t>
            </a:r>
            <a:endParaRPr lang="en-US" altLang="zh-CN" sz="2400" spc="-150" dirty="0">
              <a:ln w="3175">
                <a:noFill/>
              </a:ln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pPr marL="342900" indent="-342900">
              <a:lnSpc>
                <a:spcPct val="80000"/>
              </a:lnSpc>
              <a:spcBef>
                <a:spcPts val="1200"/>
              </a:spcBef>
              <a:buClr>
                <a:srgbClr val="046FB6"/>
              </a:buClr>
              <a:buFont typeface="Wingdings" panose="05000000000000000000" charset="0"/>
              <a:buChar char="u"/>
            </a:pPr>
            <a:r>
              <a:rPr lang="zh-CN" altLang="en-US" sz="2400" spc="-150" dirty="0" smtClean="0">
                <a:ln w="3175">
                  <a:noFill/>
                </a:ln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接口继承：基类中至多只有一个普通类，其它均为接口类。</a:t>
            </a:r>
            <a:endParaRPr lang="en-US" altLang="zh-CN" sz="2400" spc="-150" dirty="0" smtClean="0">
              <a:ln w="3175">
                <a:noFill/>
              </a:ln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229938" y="799768"/>
            <a:ext cx="2496674" cy="258532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//</a:t>
            </a:r>
            <a:r>
              <a:rPr lang="zh-CN" altLang="zh-CN" dirty="0">
                <a:solidFill>
                  <a:srgbClr val="0000FF"/>
                </a:solidFill>
              </a:rPr>
              <a:t>例</a:t>
            </a:r>
            <a:r>
              <a:rPr lang="zh-CN" altLang="zh-CN" dirty="0" smtClean="0">
                <a:solidFill>
                  <a:srgbClr val="0000FF"/>
                </a:solidFill>
              </a:rPr>
              <a:t>：</a:t>
            </a:r>
            <a:r>
              <a:rPr lang="zh-CN" altLang="en-US" dirty="0" smtClean="0">
                <a:solidFill>
                  <a:srgbClr val="0000FF"/>
                </a:solidFill>
              </a:rPr>
              <a:t>普通父类</a:t>
            </a:r>
            <a:r>
              <a:rPr lang="zh-CN" altLang="zh-CN" dirty="0">
                <a:solidFill>
                  <a:srgbClr val="0000FF"/>
                </a:solidFill>
              </a:rPr>
              <a:t/>
            </a:r>
            <a:br>
              <a:rPr lang="zh-CN" altLang="zh-CN" dirty="0">
                <a:solidFill>
                  <a:srgbClr val="0000FF"/>
                </a:solidFill>
              </a:rPr>
            </a:br>
            <a:r>
              <a:rPr lang="en-US" altLang="zh-CN" dirty="0" smtClean="0">
                <a:solidFill>
                  <a:srgbClr val="0000FF"/>
                </a:solidFill>
              </a:rPr>
              <a:t>class Telephone {</a:t>
            </a:r>
          </a:p>
          <a:p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public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：</a:t>
            </a:r>
            <a:br>
              <a:rPr lang="zh-CN" alt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   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...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zh-CN" alt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    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void </a:t>
            </a:r>
            <a:r>
              <a:rPr lang="en-US" altLang="zh-CN" dirty="0" err="1" smtClean="0">
                <a:solidFill>
                  <a:schemeClr val="tx2">
                    <a:lumMod val="75000"/>
                  </a:schemeClr>
                </a:solidFill>
              </a:rPr>
              <a:t>callTo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(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);</a:t>
            </a:r>
            <a:br>
              <a:rPr lang="en-US" altLang="zh-CN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    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void </a:t>
            </a:r>
            <a:r>
              <a:rPr lang="en-US" altLang="zh-CN" dirty="0" err="1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callBy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( );</a:t>
            </a:r>
            <a:br>
              <a:rPr lang="en-US" altLang="zh-CN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</a:b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private:</a:t>
            </a:r>
            <a:br>
              <a:rPr lang="en-US" altLang="zh-CN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</a:b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    ….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altLang="zh-CN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}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；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974051" y="805906"/>
            <a:ext cx="3088257" cy="258532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//</a:t>
            </a:r>
            <a:r>
              <a:rPr lang="zh-CN" altLang="zh-CN" dirty="0">
                <a:solidFill>
                  <a:srgbClr val="0000FF"/>
                </a:solidFill>
              </a:rPr>
              <a:t>例：</a:t>
            </a:r>
            <a:r>
              <a:rPr lang="zh-CN" altLang="zh-CN" dirty="0" smtClean="0">
                <a:solidFill>
                  <a:srgbClr val="0000FF"/>
                </a:solidFill>
              </a:rPr>
              <a:t>接口</a:t>
            </a:r>
            <a:r>
              <a:rPr lang="zh-CN" altLang="en-US" dirty="0" smtClean="0">
                <a:solidFill>
                  <a:srgbClr val="0000FF"/>
                </a:solidFill>
              </a:rPr>
              <a:t>类</a:t>
            </a:r>
            <a:r>
              <a:rPr lang="zh-CN" altLang="zh-CN" dirty="0">
                <a:solidFill>
                  <a:srgbClr val="0000FF"/>
                </a:solidFill>
              </a:rPr>
              <a:t/>
            </a:r>
            <a:br>
              <a:rPr lang="zh-CN" altLang="zh-CN" dirty="0">
                <a:solidFill>
                  <a:srgbClr val="0000FF"/>
                </a:solidFill>
              </a:rPr>
            </a:br>
            <a:r>
              <a:rPr lang="en-US" altLang="zh-CN" dirty="0" smtClean="0">
                <a:solidFill>
                  <a:srgbClr val="0000FF"/>
                </a:solidFill>
              </a:rPr>
              <a:t>class </a:t>
            </a:r>
            <a:r>
              <a:rPr lang="en-US" altLang="zh-CN" dirty="0" err="1" smtClean="0">
                <a:solidFill>
                  <a:srgbClr val="0000FF"/>
                </a:solidFill>
              </a:rPr>
              <a:t>IComputer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{</a:t>
            </a:r>
          </a:p>
          <a:p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public:</a:t>
            </a:r>
            <a:b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     static </a:t>
            </a:r>
            <a:r>
              <a:rPr lang="en-US" altLang="zh-CN" dirty="0" err="1" smtClean="0">
                <a:solidFill>
                  <a:schemeClr val="tx2">
                    <a:lumMod val="75000"/>
                  </a:schemeClr>
                </a:solidFill>
              </a:rPr>
              <a:t>const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dirty="0" err="1" smtClean="0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 xx = 1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;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altLang="zh-CN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public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：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altLang="zh-CN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    </a:t>
            </a:r>
            <a:r>
              <a:rPr lang="en-US" altLang="zh-CN" dirty="0" smtClean="0">
                <a:solidFill>
                  <a:srgbClr val="0000FF"/>
                </a:solidFill>
              </a:rPr>
              <a:t>virtual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  ~</a:t>
            </a:r>
            <a:r>
              <a:rPr lang="en-US" altLang="zh-CN" dirty="0" err="1" smtClean="0">
                <a:solidFill>
                  <a:schemeClr val="tx2">
                    <a:lumMod val="75000"/>
                  </a:schemeClr>
                </a:solidFill>
              </a:rPr>
              <a:t>IComputer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( );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zh-CN" alt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    </a:t>
            </a:r>
            <a:r>
              <a:rPr lang="en-US" altLang="zh-CN" dirty="0">
                <a:solidFill>
                  <a:srgbClr val="0000FF"/>
                </a:solidFill>
              </a:rPr>
              <a:t>virtual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void </a:t>
            </a:r>
            <a:r>
              <a:rPr lang="en-US" altLang="zh-CN" dirty="0" err="1" smtClean="0">
                <a:solidFill>
                  <a:schemeClr val="tx2">
                    <a:lumMod val="75000"/>
                  </a:schemeClr>
                </a:solidFill>
              </a:rPr>
              <a:t>runApp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(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);</a:t>
            </a:r>
            <a:br>
              <a:rPr lang="en-US" altLang="zh-CN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    </a:t>
            </a:r>
            <a:r>
              <a:rPr lang="en-US" altLang="zh-CN" dirty="0">
                <a:solidFill>
                  <a:srgbClr val="0000FF"/>
                </a:solidFill>
                <a:sym typeface="+mn-ea"/>
              </a:rPr>
              <a:t>virtual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sym typeface="+mn-ea"/>
              </a:rPr>
              <a:t>void </a:t>
            </a:r>
            <a:r>
              <a:rPr lang="en-US" altLang="zh-CN" dirty="0" err="1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showVideo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(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sym typeface="+mn-ea"/>
              </a:rPr>
              <a:t>);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altLang="zh-CN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}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；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001329" y="3401548"/>
            <a:ext cx="8169215" cy="317009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例：接口继承</a:t>
            </a:r>
            <a:br>
              <a:rPr lang="zh-CN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20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Mobile:</a:t>
            </a:r>
            <a:r>
              <a:rPr lang="en-US" altLang="zh-CN" sz="2000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en-US" altLang="zh-CN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Telephone,public</a:t>
            </a:r>
            <a:r>
              <a:rPr lang="en-US" altLang="zh-CN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IComputer,public</a:t>
            </a:r>
            <a:r>
              <a:rPr lang="en-US" altLang="zh-CN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IPaper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en-US" sz="20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br>
              <a:rPr lang="zh-CN" altLang="en-US" sz="20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2000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callTo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);</a:t>
            </a:r>
            <a:b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void </a:t>
            </a:r>
            <a:r>
              <a:rPr lang="en-US" altLang="zh-CN" sz="2000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callBy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 );</a:t>
            </a:r>
            <a:r>
              <a:rPr lang="zh-CN" altLang="en-US" sz="20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20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virtual void </a:t>
            </a:r>
            <a:r>
              <a:rPr lang="en-US" altLang="zh-CN" sz="20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runApp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);</a:t>
            </a:r>
            <a:b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virtual void </a:t>
            </a:r>
            <a:r>
              <a:rPr lang="en-US" altLang="zh-CN" sz="20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showVideo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 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);</a:t>
            </a:r>
          </a:p>
          <a:p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virtual 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20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writeText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);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20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7309749" y="800034"/>
            <a:ext cx="3088257" cy="175432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//</a:t>
            </a:r>
            <a:r>
              <a:rPr lang="zh-CN" altLang="zh-CN" dirty="0">
                <a:solidFill>
                  <a:srgbClr val="0000FF"/>
                </a:solidFill>
              </a:rPr>
              <a:t>例：</a:t>
            </a:r>
            <a:r>
              <a:rPr lang="zh-CN" altLang="zh-CN" dirty="0" smtClean="0">
                <a:solidFill>
                  <a:srgbClr val="0000FF"/>
                </a:solidFill>
              </a:rPr>
              <a:t>接口</a:t>
            </a:r>
            <a:r>
              <a:rPr lang="zh-CN" altLang="en-US" dirty="0" smtClean="0">
                <a:solidFill>
                  <a:srgbClr val="0000FF"/>
                </a:solidFill>
              </a:rPr>
              <a:t>类</a:t>
            </a:r>
            <a:r>
              <a:rPr lang="zh-CN" altLang="zh-CN" dirty="0">
                <a:solidFill>
                  <a:srgbClr val="0000FF"/>
                </a:solidFill>
              </a:rPr>
              <a:t/>
            </a:r>
            <a:br>
              <a:rPr lang="zh-CN" altLang="zh-CN" dirty="0">
                <a:solidFill>
                  <a:srgbClr val="0000FF"/>
                </a:solidFill>
              </a:rPr>
            </a:br>
            <a:r>
              <a:rPr lang="en-US" altLang="zh-CN" dirty="0" smtClean="0">
                <a:solidFill>
                  <a:srgbClr val="0000FF"/>
                </a:solidFill>
              </a:rPr>
              <a:t>class </a:t>
            </a:r>
            <a:r>
              <a:rPr lang="en-US" altLang="zh-CN" dirty="0" err="1" smtClean="0">
                <a:solidFill>
                  <a:srgbClr val="0000FF"/>
                </a:solidFill>
              </a:rPr>
              <a:t>IPaper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{</a:t>
            </a:r>
          </a:p>
          <a:p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public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：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altLang="zh-CN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    </a:t>
            </a:r>
            <a:r>
              <a:rPr lang="en-US" altLang="zh-CN" dirty="0" smtClean="0">
                <a:solidFill>
                  <a:srgbClr val="0000FF"/>
                </a:solidFill>
              </a:rPr>
              <a:t>virtual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  ~</a:t>
            </a:r>
            <a:r>
              <a:rPr lang="en-US" altLang="zh-CN" dirty="0" err="1" smtClean="0">
                <a:solidFill>
                  <a:schemeClr val="tx2">
                    <a:lumMod val="75000"/>
                  </a:schemeClr>
                </a:solidFill>
              </a:rPr>
              <a:t>IPaper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( );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zh-CN" alt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    </a:t>
            </a:r>
            <a:r>
              <a:rPr lang="en-US" altLang="zh-CN" dirty="0">
                <a:solidFill>
                  <a:srgbClr val="0000FF"/>
                </a:solidFill>
              </a:rPr>
              <a:t>virtual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void </a:t>
            </a:r>
            <a:r>
              <a:rPr lang="en-US" altLang="zh-CN" dirty="0" err="1" smtClean="0">
                <a:solidFill>
                  <a:schemeClr val="tx2">
                    <a:lumMod val="75000"/>
                  </a:schemeClr>
                </a:solidFill>
              </a:rPr>
              <a:t>writeText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( );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altLang="zh-CN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}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32589051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638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16368" y="738322"/>
            <a:ext cx="2800652" cy="813812"/>
          </a:xfrm>
        </p:spPr>
        <p:txBody>
          <a:bodyPr/>
          <a:lstStyle/>
          <a:p>
            <a:r>
              <a:rPr lang="zh-CN" altLang="en-US" dirty="0" smtClean="0"/>
              <a:t>多重继承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 bwMode="auto">
          <a:xfrm>
            <a:off x="2508288" y="1736827"/>
            <a:ext cx="45719" cy="3740429"/>
          </a:xfrm>
          <a:prstGeom prst="rect">
            <a:avLst/>
          </a:prstGeom>
          <a:solidFill>
            <a:srgbClr val="2DAEB7"/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4" name="组合 3"/>
          <p:cNvGrpSpPr/>
          <p:nvPr/>
        </p:nvGrpSpPr>
        <p:grpSpPr>
          <a:xfrm>
            <a:off x="2173581" y="2605672"/>
            <a:ext cx="3532275" cy="707826"/>
            <a:chOff x="2279324" y="3339051"/>
            <a:chExt cx="3115711" cy="624351"/>
          </a:xfrm>
        </p:grpSpPr>
        <p:sp>
          <p:nvSpPr>
            <p:cNvPr id="5" name="菱形 4"/>
            <p:cNvSpPr/>
            <p:nvPr/>
          </p:nvSpPr>
          <p:spPr>
            <a:xfrm>
              <a:off x="2279324" y="3339051"/>
              <a:ext cx="624351" cy="624351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6" name="文本框 17"/>
            <p:cNvSpPr txBox="1"/>
            <p:nvPr/>
          </p:nvSpPr>
          <p:spPr>
            <a:xfrm>
              <a:off x="2734960" y="3492249"/>
              <a:ext cx="2660075" cy="285436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多重继承中的命名冲突</a:t>
              </a:r>
              <a:endParaRPr lang="en-US" altLang="zh-CN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173581" y="1855282"/>
            <a:ext cx="1675689" cy="707826"/>
            <a:chOff x="2279324" y="2501096"/>
            <a:chExt cx="1478074" cy="624351"/>
          </a:xfrm>
        </p:grpSpPr>
        <p:sp>
          <p:nvSpPr>
            <p:cNvPr id="8" name="菱形 7"/>
            <p:cNvSpPr/>
            <p:nvPr/>
          </p:nvSpPr>
          <p:spPr>
            <a:xfrm>
              <a:off x="2279324" y="2501096"/>
              <a:ext cx="624351" cy="624351"/>
            </a:xfrm>
            <a:prstGeom prst="diamond">
              <a:avLst/>
            </a:prstGeom>
            <a:solidFill>
              <a:srgbClr val="F85360"/>
            </a:solidFill>
            <a:ln>
              <a:solidFill>
                <a:srgbClr val="F853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746849" y="2694845"/>
              <a:ext cx="1010549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85000" lnSpcReduction="20000"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多重继承</a:t>
              </a:r>
              <a:endParaRPr lang="zh-CN" altLang="en-US" sz="24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3661D584-2B36-4135-848C-E7FD28CD82C5}"/>
              </a:ext>
            </a:extLst>
          </p:cNvPr>
          <p:cNvGrpSpPr/>
          <p:nvPr/>
        </p:nvGrpSpPr>
        <p:grpSpPr>
          <a:xfrm>
            <a:off x="2173581" y="3376855"/>
            <a:ext cx="1675689" cy="707826"/>
            <a:chOff x="2279324" y="2504103"/>
            <a:chExt cx="1478074" cy="624351"/>
          </a:xfrm>
        </p:grpSpPr>
        <p:sp>
          <p:nvSpPr>
            <p:cNvPr id="11" name="菱形 10">
              <a:extLst>
                <a:ext uri="{FF2B5EF4-FFF2-40B4-BE49-F238E27FC236}">
                  <a16:creationId xmlns:a16="http://schemas.microsoft.com/office/drawing/2014/main" xmlns="" id="{08DACBA5-BE0C-40F2-8DC0-8F6D6F8C6D82}"/>
                </a:ext>
              </a:extLst>
            </p:cNvPr>
            <p:cNvSpPr/>
            <p:nvPr/>
          </p:nvSpPr>
          <p:spPr>
            <a:xfrm>
              <a:off x="2279324" y="2504103"/>
              <a:ext cx="624351" cy="624351"/>
            </a:xfrm>
            <a:prstGeom prst="diamond">
              <a:avLst/>
            </a:prstGeom>
            <a:solidFill>
              <a:srgbClr val="F85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12" name="文本框 15">
              <a:extLst>
                <a:ext uri="{FF2B5EF4-FFF2-40B4-BE49-F238E27FC236}">
                  <a16:creationId xmlns:a16="http://schemas.microsoft.com/office/drawing/2014/main" xmlns="" id="{ED442C5B-29DF-4B73-A807-63D48C89C7DF}"/>
                </a:ext>
              </a:extLst>
            </p:cNvPr>
            <p:cNvSpPr txBox="1"/>
            <p:nvPr/>
          </p:nvSpPr>
          <p:spPr>
            <a:xfrm>
              <a:off x="2746849" y="2694845"/>
              <a:ext cx="1010549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菱形结构</a:t>
              </a:r>
              <a:endParaRPr lang="zh-CN" altLang="en-US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A431D3B4-D8C8-4611-A85E-728ADD82527F}"/>
              </a:ext>
            </a:extLst>
          </p:cNvPr>
          <p:cNvGrpSpPr/>
          <p:nvPr/>
        </p:nvGrpSpPr>
        <p:grpSpPr>
          <a:xfrm>
            <a:off x="2173582" y="4133765"/>
            <a:ext cx="2396604" cy="707826"/>
            <a:chOff x="2279324" y="3339051"/>
            <a:chExt cx="2113970" cy="624351"/>
          </a:xfrm>
        </p:grpSpPr>
        <p:sp>
          <p:nvSpPr>
            <p:cNvPr id="14" name="菱形 13">
              <a:extLst>
                <a:ext uri="{FF2B5EF4-FFF2-40B4-BE49-F238E27FC236}">
                  <a16:creationId xmlns:a16="http://schemas.microsoft.com/office/drawing/2014/main" xmlns="" id="{177B199F-14CE-441D-8802-98F99204A1AE}"/>
                </a:ext>
              </a:extLst>
            </p:cNvPr>
            <p:cNvSpPr/>
            <p:nvPr/>
          </p:nvSpPr>
          <p:spPr>
            <a:xfrm>
              <a:off x="2279324" y="3339051"/>
              <a:ext cx="624351" cy="624351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sp>
          <p:nvSpPr>
            <p:cNvPr id="15" name="文本框 17">
              <a:extLst>
                <a:ext uri="{FF2B5EF4-FFF2-40B4-BE49-F238E27FC236}">
                  <a16:creationId xmlns:a16="http://schemas.microsoft.com/office/drawing/2014/main" xmlns="" id="{42379D6B-F71E-4110-8D57-DC64C68A80F5}"/>
                </a:ext>
              </a:extLst>
            </p:cNvPr>
            <p:cNvSpPr txBox="1"/>
            <p:nvPr/>
          </p:nvSpPr>
          <p:spPr>
            <a:xfrm>
              <a:off x="2746849" y="3529793"/>
              <a:ext cx="1646445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解决方案</a:t>
              </a:r>
              <a:r>
                <a:rPr lang="en-US" altLang="zh-CN" sz="2000" b="1" dirty="0" smtClean="0">
                  <a:solidFill>
                    <a:schemeClr val="bg2">
                      <a:lumMod val="50000"/>
                    </a:schemeClr>
                  </a:solidFill>
                </a:rPr>
                <a:t>-</a:t>
              </a: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虚基类</a:t>
              </a:r>
              <a:endParaRPr lang="zh-CN" altLang="en-US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4E4CAFD4-0A3E-4803-848C-50C356889851}"/>
              </a:ext>
            </a:extLst>
          </p:cNvPr>
          <p:cNvGrpSpPr/>
          <p:nvPr/>
        </p:nvGrpSpPr>
        <p:grpSpPr>
          <a:xfrm>
            <a:off x="2173581" y="4898428"/>
            <a:ext cx="1675689" cy="707826"/>
            <a:chOff x="2279324" y="2504103"/>
            <a:chExt cx="1478074" cy="624351"/>
          </a:xfrm>
        </p:grpSpPr>
        <p:sp>
          <p:nvSpPr>
            <p:cNvPr id="17" name="菱形 16">
              <a:extLst>
                <a:ext uri="{FF2B5EF4-FFF2-40B4-BE49-F238E27FC236}">
                  <a16:creationId xmlns:a16="http://schemas.microsoft.com/office/drawing/2014/main" xmlns="" id="{E4212DD5-01A9-464B-84B9-7B5F2A071F5C}"/>
                </a:ext>
              </a:extLst>
            </p:cNvPr>
            <p:cNvSpPr/>
            <p:nvPr/>
          </p:nvSpPr>
          <p:spPr>
            <a:xfrm>
              <a:off x="2279324" y="2504103"/>
              <a:ext cx="624351" cy="624351"/>
            </a:xfrm>
            <a:prstGeom prst="diamond">
              <a:avLst/>
            </a:prstGeom>
            <a:solidFill>
              <a:srgbClr val="F85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</a:p>
          </p:txBody>
        </p:sp>
        <p:sp>
          <p:nvSpPr>
            <p:cNvPr id="18" name="文本框 15">
              <a:extLst>
                <a:ext uri="{FF2B5EF4-FFF2-40B4-BE49-F238E27FC236}">
                  <a16:creationId xmlns:a16="http://schemas.microsoft.com/office/drawing/2014/main" xmlns="" id="{A3A7206D-D959-4668-8130-A769920352B9}"/>
                </a:ext>
              </a:extLst>
            </p:cNvPr>
            <p:cNvSpPr txBox="1"/>
            <p:nvPr/>
          </p:nvSpPr>
          <p:spPr>
            <a:xfrm>
              <a:off x="2746849" y="2694845"/>
              <a:ext cx="1010549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其它解决方案</a:t>
              </a:r>
              <a:endParaRPr lang="en-US" altLang="zh-CN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130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多重继承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667635" y="1460500"/>
            <a:ext cx="6545580" cy="39363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80000"/>
              </a:lnSpc>
              <a:buClr>
                <a:srgbClr val="046FB6"/>
              </a:buClr>
              <a:buFont typeface="Wingdings" panose="05000000000000000000" charset="0"/>
              <a:buChar char="u"/>
            </a:pPr>
            <a:r>
              <a:rPr lang="zh-CN" altLang="en-US" sz="2400" b="1" dirty="0">
                <a:sym typeface="+mn-ea"/>
              </a:rPr>
              <a:t>格式（例）</a:t>
            </a:r>
            <a:r>
              <a:rPr lang="en-US" altLang="zh-CN" sz="2400" b="1" dirty="0">
                <a:sym typeface="+mn-ea"/>
              </a:rPr>
              <a:t>:</a:t>
            </a:r>
            <a:r>
              <a:rPr lang="en-US" altLang="zh-CN" sz="2400" dirty="0">
                <a:sym typeface="+mn-ea"/>
              </a:rPr>
              <a:t> </a:t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>class Derived: public B1,protected B2 </a:t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>{     </a:t>
            </a:r>
            <a:r>
              <a:rPr lang="en-US" altLang="zh-CN" sz="2400" dirty="0" smtClean="0">
                <a:sym typeface="+mn-ea"/>
              </a:rPr>
              <a:t/>
            </a:r>
            <a:br>
              <a:rPr lang="en-US" altLang="zh-CN" sz="2400" dirty="0" smtClean="0">
                <a:sym typeface="+mn-ea"/>
              </a:rPr>
            </a:br>
            <a:r>
              <a:rPr lang="en-US" altLang="zh-CN" sz="2400" dirty="0" smtClean="0">
                <a:sym typeface="+mn-ea"/>
              </a:rPr>
              <a:t>         </a:t>
            </a:r>
            <a:r>
              <a:rPr lang="en-US" altLang="zh-CN" sz="2400" dirty="0">
                <a:sym typeface="+mn-ea"/>
              </a:rPr>
              <a:t>/* </a:t>
            </a:r>
            <a:r>
              <a:rPr lang="zh-CN" altLang="en-US" sz="2400" dirty="0">
                <a:sym typeface="+mn-ea"/>
              </a:rPr>
              <a:t>内容 *</a:t>
            </a:r>
            <a:r>
              <a:rPr lang="en-US" altLang="zh-CN" sz="2400" dirty="0">
                <a:sym typeface="+mn-ea"/>
              </a:rPr>
              <a:t>/      </a:t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 smtClean="0">
                <a:sym typeface="+mn-ea"/>
              </a:rPr>
              <a:t>};</a:t>
            </a:r>
            <a:br>
              <a:rPr lang="en-US" altLang="zh-CN" sz="2400" dirty="0" smtClean="0">
                <a:sym typeface="+mn-ea"/>
              </a:rPr>
            </a:br>
            <a:r>
              <a:rPr lang="en-US" altLang="zh-CN" sz="2400" dirty="0" smtClean="0">
                <a:sym typeface="+mn-ea"/>
              </a:rPr>
              <a:t/>
            </a:r>
            <a:br>
              <a:rPr lang="en-US" altLang="zh-CN" sz="2400" dirty="0" smtClean="0">
                <a:sym typeface="+mn-ea"/>
              </a:rPr>
            </a:br>
            <a:endParaRPr lang="en-US" altLang="zh-CN" sz="2400" dirty="0"/>
          </a:p>
          <a:p>
            <a:pPr marL="342900" indent="-342900">
              <a:lnSpc>
                <a:spcPct val="80000"/>
              </a:lnSpc>
              <a:buClr>
                <a:srgbClr val="046FB6"/>
              </a:buClr>
              <a:buFont typeface="Wingdings" panose="05000000000000000000" charset="0"/>
              <a:buChar char="u"/>
            </a:pPr>
            <a:r>
              <a:rPr lang="zh-CN" altLang="en-US" sz="2400" b="1" dirty="0">
                <a:sym typeface="+mn-ea"/>
              </a:rPr>
              <a:t>派生类的构造和析构的顺序</a:t>
            </a:r>
            <a:endParaRPr lang="zh-CN" altLang="en-US" sz="2400" b="1" dirty="0"/>
          </a:p>
          <a:p>
            <a:pPr marL="800100" lvl="1" indent="-342900">
              <a:lnSpc>
                <a:spcPct val="80000"/>
              </a:lnSpc>
              <a:buClr>
                <a:srgbClr val="046FB6"/>
              </a:buClr>
              <a:buFont typeface="Wingdings" panose="05000000000000000000" charset="0"/>
              <a:buChar char="u"/>
            </a:pPr>
            <a:r>
              <a:rPr lang="zh-CN" altLang="en-US" sz="2400" dirty="0">
                <a:sym typeface="+mn-ea"/>
              </a:rPr>
              <a:t>构造时，严格按继承顺序构造。</a:t>
            </a:r>
            <a:endParaRPr lang="zh-CN" altLang="en-US" sz="2400" dirty="0"/>
          </a:p>
          <a:p>
            <a:pPr marL="800100" lvl="1" indent="-342900">
              <a:lnSpc>
                <a:spcPct val="80000"/>
              </a:lnSpc>
              <a:buClr>
                <a:srgbClr val="046FB6"/>
              </a:buClr>
              <a:buFont typeface="Wingdings" panose="05000000000000000000" charset="0"/>
              <a:buChar char="u"/>
            </a:pPr>
            <a:r>
              <a:rPr lang="zh-CN" altLang="en-US" sz="2400" dirty="0">
                <a:sym typeface="+mn-ea"/>
              </a:rPr>
              <a:t>析构时，正好与构造顺序相反</a:t>
            </a:r>
            <a:r>
              <a:rPr lang="zh-CN" altLang="en-US" sz="2400" dirty="0" smtClean="0">
                <a:sym typeface="+mn-ea"/>
              </a:rPr>
              <a:t>。</a:t>
            </a:r>
            <a:r>
              <a:rPr lang="en-US" altLang="zh-CN" sz="2400" dirty="0" smtClean="0">
                <a:sym typeface="+mn-ea"/>
              </a:rPr>
              <a:t/>
            </a:r>
            <a:br>
              <a:rPr lang="en-US" altLang="zh-CN" sz="2400" dirty="0" smtClean="0">
                <a:sym typeface="+mn-ea"/>
              </a:rPr>
            </a:br>
            <a:r>
              <a:rPr lang="en-US" altLang="zh-CN" sz="2400" dirty="0" smtClean="0">
                <a:sym typeface="+mn-ea"/>
              </a:rPr>
              <a:t/>
            </a:r>
            <a:br>
              <a:rPr lang="en-US" altLang="zh-CN" sz="2400" dirty="0" smtClean="0">
                <a:sym typeface="+mn-ea"/>
              </a:rPr>
            </a:br>
            <a:endParaRPr lang="zh-CN" altLang="en-US" sz="2400" dirty="0"/>
          </a:p>
          <a:p>
            <a:pPr marL="342900" indent="-342900">
              <a:lnSpc>
                <a:spcPct val="80000"/>
              </a:lnSpc>
              <a:buClr>
                <a:srgbClr val="046FB6"/>
              </a:buClr>
              <a:buFont typeface="Wingdings" panose="05000000000000000000" charset="0"/>
              <a:buChar char="u"/>
            </a:pPr>
            <a:r>
              <a:rPr lang="zh-CN" altLang="en-US" sz="2400" b="1" dirty="0">
                <a:sym typeface="+mn-ea"/>
              </a:rPr>
              <a:t>派生类对象的数据存放</a:t>
            </a:r>
            <a:r>
              <a:rPr lang="zh-CN" altLang="en-US" sz="2400" b="1" dirty="0" smtClean="0">
                <a:sym typeface="+mn-ea"/>
              </a:rPr>
              <a:t>格式</a:t>
            </a:r>
            <a:endParaRPr lang="zh-CN" altLang="en-US" sz="2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32940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711835" y="68899"/>
            <a:ext cx="10953750" cy="417134"/>
          </a:xfrm>
        </p:spPr>
        <p:txBody>
          <a:bodyPr>
            <a:normAutofit fontScale="90000"/>
          </a:bodyPr>
          <a:lstStyle/>
          <a:p>
            <a:r>
              <a:rPr lang="zh-CN" dirty="0"/>
              <a:t>多重继承下的名字冲突问题</a:t>
            </a:r>
            <a:endParaRPr lang="en-US" altLang="zh-CN" dirty="0"/>
          </a:p>
        </p:txBody>
      </p:sp>
      <p:sp>
        <p:nvSpPr>
          <p:cNvPr id="4" name="Text Placeholder 2"/>
          <p:cNvSpPr txBox="1"/>
          <p:nvPr/>
        </p:nvSpPr>
        <p:spPr bwMode="auto">
          <a:xfrm>
            <a:off x="1826895" y="956945"/>
            <a:ext cx="4495165" cy="24428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marL="396875" indent="-3968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3968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205" indent="-34480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5280" indent="-3460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41830" indent="-336550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/>
              <a:t>c</a:t>
            </a:r>
            <a:r>
              <a:rPr lang="en-US" altLang="zh-CN" sz="2800" dirty="0" smtClean="0"/>
              <a:t>lass A {</a:t>
            </a:r>
            <a:br>
              <a:rPr lang="en-US" altLang="zh-CN" sz="2800" dirty="0" smtClean="0"/>
            </a:br>
            <a:r>
              <a:rPr lang="en-US" altLang="zh-CN" sz="2800" dirty="0"/>
              <a:t>p</a:t>
            </a:r>
            <a:r>
              <a:rPr lang="en-US" altLang="zh-CN" sz="2800" dirty="0" smtClean="0"/>
              <a:t>ublic</a:t>
            </a:r>
            <a:r>
              <a:rPr lang="zh-CN" altLang="en-US" sz="2800" dirty="0" smtClean="0"/>
              <a:t>：</a:t>
            </a:r>
            <a:br>
              <a:rPr lang="zh-CN" altLang="en-US" sz="2800" dirty="0" smtClean="0"/>
            </a:br>
            <a:r>
              <a:rPr lang="en-US" altLang="zh-CN" sz="2800" dirty="0"/>
              <a:t> </a:t>
            </a:r>
            <a:r>
              <a:rPr lang="en-US" altLang="zh-CN" sz="2800" dirty="0" smtClean="0"/>
              <a:t>      A( ):</a:t>
            </a:r>
            <a:r>
              <a:rPr lang="en-US" altLang="zh-CN" sz="2800" dirty="0" err="1" smtClean="0"/>
              <a:t>num</a:t>
            </a:r>
            <a:r>
              <a:rPr lang="en-US" altLang="zh-CN" sz="2800" dirty="0" smtClean="0"/>
              <a:t>(1) {}</a:t>
            </a:r>
            <a:br>
              <a:rPr lang="en-US" altLang="zh-CN" sz="2800" dirty="0" smtClean="0"/>
            </a:br>
            <a:r>
              <a:rPr lang="en-US" altLang="zh-CN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tx2">
                    <a:lumMod val="75000"/>
                  </a:schemeClr>
                </a:solidFill>
              </a:rPr>
              <a:t>      </a:t>
            </a:r>
            <a:r>
              <a:rPr lang="en-US" altLang="zh-CN" sz="28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800" dirty="0" smtClean="0">
                <a:solidFill>
                  <a:srgbClr val="0000FF"/>
                </a:solidFill>
              </a:rPr>
              <a:t> f( )</a:t>
            </a:r>
            <a:r>
              <a:rPr lang="en-US" altLang="zh-CN" sz="2800" dirty="0" smtClean="0">
                <a:solidFill>
                  <a:schemeClr val="tx2">
                    <a:lumMod val="75000"/>
                  </a:schemeClr>
                </a:solidFill>
              </a:rPr>
              <a:t>   { return 55; }</a:t>
            </a:r>
            <a:br>
              <a:rPr lang="en-US" altLang="zh-CN" sz="2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sz="2800" dirty="0" smtClean="0"/>
              <a:t>protected:</a:t>
            </a:r>
            <a:br>
              <a:rPr lang="en-US" altLang="zh-CN" sz="2800" dirty="0" smtClean="0"/>
            </a:br>
            <a:r>
              <a:rPr lang="en-US" altLang="zh-CN" sz="2800" dirty="0"/>
              <a:t> </a:t>
            </a:r>
            <a:r>
              <a:rPr lang="en-US" altLang="zh-CN" sz="2800" dirty="0" smtClean="0"/>
              <a:t>      </a:t>
            </a:r>
            <a:r>
              <a:rPr lang="en-US" altLang="zh-CN" sz="2800" dirty="0" err="1" smtClean="0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altLang="zh-CN" sz="2800" dirty="0" smtClean="0">
                <a:solidFill>
                  <a:schemeClr val="tx2">
                    <a:lumMod val="75000"/>
                  </a:schemeClr>
                </a:solidFill>
              </a:rPr>
              <a:t>      </a:t>
            </a:r>
            <a:r>
              <a:rPr lang="en-US" altLang="zh-CN" sz="2800" dirty="0" err="1" smtClean="0">
                <a:solidFill>
                  <a:srgbClr val="0000FF"/>
                </a:solidFill>
              </a:rPr>
              <a:t>num</a:t>
            </a:r>
            <a:r>
              <a:rPr lang="en-US" altLang="zh-CN" sz="2800" dirty="0" smtClean="0">
                <a:solidFill>
                  <a:schemeClr val="tx2">
                    <a:lumMod val="75000"/>
                  </a:schemeClr>
                </a:solidFill>
              </a:rPr>
              <a:t>;</a:t>
            </a:r>
            <a:br>
              <a:rPr lang="en-US" altLang="zh-CN" sz="2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sz="2800" dirty="0" smtClean="0"/>
              <a:t>}</a:t>
            </a:r>
            <a:r>
              <a:rPr lang="zh-CN" altLang="en-US" sz="2800" dirty="0" smtClean="0"/>
              <a:t>；</a:t>
            </a:r>
            <a:endParaRPr lang="en-US" altLang="zh-CN" sz="2800" dirty="0"/>
          </a:p>
        </p:txBody>
      </p:sp>
      <p:sp>
        <p:nvSpPr>
          <p:cNvPr id="3" name="Text Placeholder 2"/>
          <p:cNvSpPr txBox="1"/>
          <p:nvPr/>
        </p:nvSpPr>
        <p:spPr bwMode="auto">
          <a:xfrm>
            <a:off x="6623050" y="955675"/>
            <a:ext cx="4296410" cy="24428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marL="396875" indent="-3968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3968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205" indent="-34480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5280" indent="-3460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41830" indent="-336550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/>
              <a:t>class </a:t>
            </a:r>
            <a:r>
              <a:rPr lang="en-US" altLang="zh-CN" sz="2800" dirty="0" smtClean="0"/>
              <a:t>B </a:t>
            </a:r>
            <a:r>
              <a:rPr lang="en-US" altLang="zh-CN" sz="2800" dirty="0"/>
              <a:t>{</a:t>
            </a:r>
            <a:br>
              <a:rPr lang="en-US" altLang="zh-CN" sz="2800" dirty="0"/>
            </a:br>
            <a:r>
              <a:rPr lang="en-US" altLang="zh-CN" sz="2800" dirty="0"/>
              <a:t>public</a:t>
            </a:r>
            <a:r>
              <a:rPr lang="zh-CN" altLang="en-US" sz="2800" dirty="0"/>
              <a:t>：</a:t>
            </a:r>
            <a:br>
              <a:rPr lang="zh-CN" altLang="en-US" sz="2800" dirty="0"/>
            </a:br>
            <a:r>
              <a:rPr lang="zh-CN" altLang="en-US" sz="2800" dirty="0"/>
              <a:t>     </a:t>
            </a:r>
            <a:r>
              <a:rPr lang="en-US" altLang="zh-CN" sz="2800" dirty="0"/>
              <a:t>  </a:t>
            </a:r>
            <a:r>
              <a:rPr lang="en-US" altLang="zh-CN" sz="2800" dirty="0" smtClean="0"/>
              <a:t>B(   ):</a:t>
            </a:r>
            <a:r>
              <a:rPr lang="en-US" altLang="zh-CN" sz="2800" dirty="0" err="1" smtClean="0"/>
              <a:t>num</a:t>
            </a:r>
            <a:r>
              <a:rPr lang="en-US" altLang="zh-CN" sz="2800" dirty="0" smtClean="0"/>
              <a:t>(2) </a:t>
            </a:r>
            <a:r>
              <a:rPr lang="en-US" altLang="zh-CN" sz="2800" dirty="0"/>
              <a:t>{}</a:t>
            </a:r>
            <a:br>
              <a:rPr lang="en-US" altLang="zh-CN" sz="2800" dirty="0"/>
            </a:br>
            <a:r>
              <a:rPr lang="en-US" altLang="zh-CN" sz="2800" dirty="0">
                <a:solidFill>
                  <a:schemeClr val="tx2">
                    <a:lumMod val="75000"/>
                  </a:schemeClr>
                </a:solidFill>
              </a:rPr>
              <a:t>       </a:t>
            </a:r>
            <a:r>
              <a:rPr lang="en-US" altLang="zh-CN" sz="2800" dirty="0" err="1">
                <a:solidFill>
                  <a:srgbClr val="0000FF"/>
                </a:solidFill>
              </a:rPr>
              <a:t>int</a:t>
            </a:r>
            <a:r>
              <a:rPr lang="en-US" altLang="zh-CN" sz="2800" dirty="0">
                <a:solidFill>
                  <a:srgbClr val="0000FF"/>
                </a:solidFill>
              </a:rPr>
              <a:t> f( )</a:t>
            </a:r>
            <a:r>
              <a:rPr lang="en-US" altLang="zh-CN" sz="2800" dirty="0">
                <a:solidFill>
                  <a:schemeClr val="tx2">
                    <a:lumMod val="75000"/>
                  </a:schemeClr>
                </a:solidFill>
              </a:rPr>
              <a:t>  { return </a:t>
            </a:r>
            <a:r>
              <a:rPr lang="en-US" altLang="zh-CN" sz="2800" dirty="0" smtClean="0">
                <a:solidFill>
                  <a:schemeClr val="tx2">
                    <a:lumMod val="75000"/>
                  </a:schemeClr>
                </a:solidFill>
              </a:rPr>
              <a:t>88; </a:t>
            </a:r>
            <a:r>
              <a:rPr lang="en-US" altLang="zh-CN" sz="2800" dirty="0">
                <a:solidFill>
                  <a:schemeClr val="tx2">
                    <a:lumMod val="75000"/>
                  </a:schemeClr>
                </a:solidFill>
              </a:rPr>
              <a:t>}</a:t>
            </a:r>
            <a:br>
              <a:rPr lang="en-US" altLang="zh-CN" sz="2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sz="2800" dirty="0"/>
              <a:t>protected:</a:t>
            </a:r>
            <a:br>
              <a:rPr lang="en-US" altLang="zh-CN" sz="2800" dirty="0"/>
            </a:br>
            <a:r>
              <a:rPr lang="en-US" altLang="zh-CN" sz="2800" dirty="0"/>
              <a:t>       </a:t>
            </a:r>
            <a:r>
              <a:rPr lang="en-US" altLang="zh-CN" sz="28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tx2">
                    <a:lumMod val="75000"/>
                  </a:schemeClr>
                </a:solidFill>
              </a:rPr>
              <a:t>      </a:t>
            </a:r>
            <a:r>
              <a:rPr lang="en-US" altLang="zh-CN" sz="2800" dirty="0" err="1">
                <a:solidFill>
                  <a:srgbClr val="0000FF"/>
                </a:solidFill>
              </a:rPr>
              <a:t>num</a:t>
            </a:r>
            <a:r>
              <a:rPr lang="en-US" altLang="zh-CN" sz="2800" dirty="0">
                <a:solidFill>
                  <a:schemeClr val="tx2">
                    <a:lumMod val="75000"/>
                  </a:schemeClr>
                </a:solidFill>
              </a:rPr>
              <a:t>;</a:t>
            </a:r>
            <a:br>
              <a:rPr lang="en-US" altLang="zh-CN" sz="2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sz="2800" dirty="0"/>
              <a:t>}</a:t>
            </a:r>
            <a:r>
              <a:rPr lang="zh-CN" altLang="en-US" sz="2800" dirty="0" smtClean="0"/>
              <a:t>；</a:t>
            </a:r>
            <a:endParaRPr lang="en-US" altLang="zh-CN" sz="2800" dirty="0"/>
          </a:p>
        </p:txBody>
      </p:sp>
      <p:sp>
        <p:nvSpPr>
          <p:cNvPr id="6" name="Text Placeholder 2"/>
          <p:cNvSpPr txBox="1"/>
          <p:nvPr/>
        </p:nvSpPr>
        <p:spPr bwMode="auto">
          <a:xfrm>
            <a:off x="1812290" y="3463290"/>
            <a:ext cx="9106535" cy="32950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marL="396875" indent="-3968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3968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205" indent="-34480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5280" indent="-3460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41830" indent="-336550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/>
              <a:t>c</a:t>
            </a:r>
            <a:r>
              <a:rPr lang="en-US" altLang="zh-CN" sz="2800" dirty="0" smtClean="0"/>
              <a:t>lass C:  public </a:t>
            </a:r>
            <a:r>
              <a:rPr lang="en-US" altLang="zh-CN" sz="2800" dirty="0" err="1" smtClean="0"/>
              <a:t>A, public</a:t>
            </a:r>
            <a:r>
              <a:rPr lang="en-US" altLang="zh-CN" sz="2800" dirty="0" smtClean="0"/>
              <a:t> B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 smtClean="0"/>
              <a:t>public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tx2">
                    <a:lumMod val="75000"/>
                  </a:schemeClr>
                </a:solidFill>
              </a:rPr>
              <a:t>     </a:t>
            </a:r>
            <a:r>
              <a:rPr lang="en-US" altLang="zh-CN" sz="2800" dirty="0" smtClean="0"/>
              <a:t>void k( )  {  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br>
              <a:rPr lang="en-US" altLang="zh-CN" sz="2800" dirty="0" smtClean="0"/>
            </a:br>
            <a:r>
              <a:rPr lang="en-US" altLang="zh-CN" sz="2800" dirty="0" smtClean="0"/>
              <a:t>          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cout</a:t>
            </a:r>
            <a:r>
              <a:rPr lang="en-US" altLang="zh-CN" sz="2800" dirty="0" smtClean="0">
                <a:solidFill>
                  <a:srgbClr val="FF0000"/>
                </a:solidFill>
              </a:rPr>
              <a:t>&lt;&lt; f( ) &lt;&lt;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endl</a:t>
            </a:r>
            <a:r>
              <a:rPr lang="en-US" altLang="zh-CN" sz="2800" dirty="0" smtClean="0">
                <a:solidFill>
                  <a:srgbClr val="FF0000"/>
                </a:solidFill>
              </a:rPr>
              <a:t>;            //</a:t>
            </a:r>
            <a:r>
              <a:rPr lang="zh-CN" altLang="en-US" sz="2800" dirty="0" smtClean="0">
                <a:solidFill>
                  <a:srgbClr val="FF0000"/>
                </a:solidFill>
              </a:rPr>
              <a:t>模棱两可错误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smtClean="0"/>
              <a:t>          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cout</a:t>
            </a:r>
            <a:r>
              <a:rPr lang="en-US" altLang="zh-CN" sz="2800" dirty="0" smtClean="0">
                <a:solidFill>
                  <a:srgbClr val="FF0000"/>
                </a:solidFill>
              </a:rPr>
              <a:t>&lt;&lt;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num</a:t>
            </a:r>
            <a:r>
              <a:rPr lang="en-US" altLang="zh-CN" sz="2800" dirty="0" smtClean="0">
                <a:solidFill>
                  <a:srgbClr val="FF0000"/>
                </a:solidFill>
              </a:rPr>
              <a:t>&lt;&lt;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endl</a:t>
            </a:r>
            <a:r>
              <a:rPr lang="en-US" altLang="zh-CN" sz="2800" dirty="0" smtClean="0">
                <a:solidFill>
                  <a:srgbClr val="FF0000"/>
                </a:solidFill>
              </a:rPr>
              <a:t>;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          //</a:t>
            </a:r>
            <a:r>
              <a:rPr lang="zh-CN" altLang="en-US" sz="2800" dirty="0" smtClean="0">
                <a:solidFill>
                  <a:srgbClr val="FF0000"/>
                </a:solidFill>
              </a:rPr>
              <a:t>模棱两可错误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smtClean="0">
                <a:solidFill>
                  <a:srgbClr val="0000FF"/>
                </a:solidFill>
              </a:rPr>
              <a:t>           </a:t>
            </a:r>
            <a:r>
              <a:rPr lang="en-US" altLang="zh-CN" sz="2800" dirty="0" err="1" smtClean="0">
                <a:solidFill>
                  <a:srgbClr val="0000FF"/>
                </a:solidFill>
              </a:rPr>
              <a:t>cout</a:t>
            </a:r>
            <a:r>
              <a:rPr lang="en-US" altLang="zh-CN" sz="2800" dirty="0">
                <a:solidFill>
                  <a:srgbClr val="0000FF"/>
                </a:solidFill>
              </a:rPr>
              <a:t>&lt;&lt; </a:t>
            </a:r>
            <a:r>
              <a:rPr lang="en-US" altLang="zh-CN" sz="2800" dirty="0" smtClean="0">
                <a:solidFill>
                  <a:srgbClr val="0000FF"/>
                </a:solidFill>
              </a:rPr>
              <a:t>B::f</a:t>
            </a:r>
            <a:r>
              <a:rPr lang="en-US" altLang="zh-CN" sz="2800" dirty="0">
                <a:solidFill>
                  <a:srgbClr val="0000FF"/>
                </a:solidFill>
              </a:rPr>
              <a:t>( ) &lt;&lt;</a:t>
            </a:r>
            <a:r>
              <a:rPr lang="en-US" altLang="zh-CN" sz="2800" dirty="0" err="1">
                <a:solidFill>
                  <a:srgbClr val="0000FF"/>
                </a:solidFill>
              </a:rPr>
              <a:t>endl</a:t>
            </a:r>
            <a:r>
              <a:rPr lang="en-US" altLang="zh-CN" sz="2800" dirty="0">
                <a:solidFill>
                  <a:srgbClr val="0000FF"/>
                </a:solidFill>
              </a:rPr>
              <a:t>;   </a:t>
            </a:r>
            <a:r>
              <a:rPr lang="en-US" altLang="zh-CN" sz="2800" dirty="0" smtClean="0">
                <a:solidFill>
                  <a:srgbClr val="0000FF"/>
                </a:solidFill>
              </a:rPr>
              <a:t>    //</a:t>
            </a:r>
            <a:r>
              <a:rPr lang="zh-CN" altLang="en-US" sz="2800" dirty="0" smtClean="0">
                <a:solidFill>
                  <a:srgbClr val="0000FF"/>
                </a:solidFill>
              </a:rPr>
              <a:t>正确</a:t>
            </a:r>
            <a:r>
              <a:rPr lang="en-US" altLang="zh-CN" sz="2800" dirty="0" smtClean="0">
                <a:solidFill>
                  <a:srgbClr val="0000FF"/>
                </a:solidFill>
              </a:rPr>
              <a:t/>
            </a:r>
            <a:br>
              <a:rPr lang="en-US" altLang="zh-CN" sz="2800" dirty="0" smtClean="0">
                <a:solidFill>
                  <a:srgbClr val="0000FF"/>
                </a:solidFill>
              </a:rPr>
            </a:br>
            <a:r>
              <a:rPr lang="en-US" altLang="zh-CN" sz="2800" dirty="0" smtClean="0">
                <a:solidFill>
                  <a:srgbClr val="0000FF"/>
                </a:solidFill>
              </a:rPr>
              <a:t>           </a:t>
            </a:r>
            <a:r>
              <a:rPr lang="en-US" altLang="zh-CN" sz="2800" dirty="0" err="1" smtClean="0">
                <a:solidFill>
                  <a:srgbClr val="0000FF"/>
                </a:solidFill>
              </a:rPr>
              <a:t>cout</a:t>
            </a:r>
            <a:r>
              <a:rPr lang="en-US" altLang="zh-CN" sz="2800" dirty="0">
                <a:solidFill>
                  <a:srgbClr val="0000FF"/>
                </a:solidFill>
              </a:rPr>
              <a:t>&lt;&lt; </a:t>
            </a:r>
            <a:r>
              <a:rPr lang="en-US" altLang="zh-CN" sz="2800" dirty="0" smtClean="0">
                <a:solidFill>
                  <a:srgbClr val="0000FF"/>
                </a:solidFill>
              </a:rPr>
              <a:t>A::num </a:t>
            </a:r>
            <a:r>
              <a:rPr lang="en-US" altLang="zh-CN" sz="2800" dirty="0">
                <a:solidFill>
                  <a:srgbClr val="0000FF"/>
                </a:solidFill>
              </a:rPr>
              <a:t>&lt;&lt;</a:t>
            </a:r>
            <a:r>
              <a:rPr lang="en-US" altLang="zh-CN" sz="2800" dirty="0" err="1">
                <a:solidFill>
                  <a:srgbClr val="0000FF"/>
                </a:solidFill>
              </a:rPr>
              <a:t>endl</a:t>
            </a:r>
            <a:r>
              <a:rPr lang="en-US" altLang="zh-CN" sz="2800" dirty="0">
                <a:solidFill>
                  <a:srgbClr val="0000FF"/>
                </a:solidFill>
              </a:rPr>
              <a:t>;   </a:t>
            </a:r>
            <a:r>
              <a:rPr lang="en-US" altLang="zh-CN" sz="2800" dirty="0" smtClean="0">
                <a:solidFill>
                  <a:srgbClr val="0000FF"/>
                </a:solidFill>
              </a:rPr>
              <a:t> //</a:t>
            </a:r>
            <a:r>
              <a:rPr lang="zh-CN" altLang="en-US" sz="2800" dirty="0" smtClean="0">
                <a:solidFill>
                  <a:srgbClr val="0000FF"/>
                </a:solidFill>
              </a:rPr>
              <a:t>正确</a:t>
            </a:r>
            <a:br>
              <a:rPr lang="zh-CN" altLang="en-US" sz="2800" dirty="0" smtClean="0">
                <a:solidFill>
                  <a:srgbClr val="0000FF"/>
                </a:solidFill>
              </a:rPr>
            </a:br>
            <a:r>
              <a:rPr lang="zh-CN" altLang="en-US" sz="2800" dirty="0" smtClean="0">
                <a:solidFill>
                  <a:srgbClr val="0000FF"/>
                </a:solidFill>
              </a:rPr>
              <a:t>      </a:t>
            </a:r>
            <a:r>
              <a:rPr lang="en-US" altLang="zh-CN" sz="2800" dirty="0" smtClean="0">
                <a:solidFill>
                  <a:schemeClr val="tx1"/>
                </a:solidFill>
              </a:rPr>
              <a:t>}</a:t>
            </a:r>
            <a:r>
              <a:rPr lang="zh-CN" altLang="en-US" sz="2800" dirty="0" smtClean="0"/>
              <a:t/>
            </a:r>
            <a:br>
              <a:rPr lang="zh-CN" altLang="en-US" sz="2800" dirty="0" smtClean="0"/>
            </a:br>
            <a:r>
              <a:rPr lang="en-US" altLang="zh-CN" sz="2800" dirty="0" smtClean="0"/>
              <a:t>}</a:t>
            </a:r>
            <a:r>
              <a:rPr lang="zh-CN" altLang="en-US" sz="2800" dirty="0" smtClean="0"/>
              <a:t>；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391756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072515" y="112395"/>
            <a:ext cx="10621645" cy="283021"/>
          </a:xfrm>
        </p:spPr>
        <p:txBody>
          <a:bodyPr>
            <a:normAutofit fontScale="90000"/>
          </a:bodyPr>
          <a:lstStyle/>
          <a:p>
            <a:r>
              <a:rPr lang="zh-CN" dirty="0"/>
              <a:t>使用</a:t>
            </a:r>
            <a:r>
              <a:rPr lang="en-US" altLang="zh-CN" dirty="0"/>
              <a:t>using</a:t>
            </a:r>
            <a:r>
              <a:rPr lang="zh-CN" altLang="en-US" dirty="0"/>
              <a:t>解决</a:t>
            </a:r>
            <a:r>
              <a:rPr lang="zh-CN" dirty="0"/>
              <a:t>名字冲突</a:t>
            </a:r>
            <a:endParaRPr lang="en-US" altLang="zh-CN" dirty="0"/>
          </a:p>
        </p:txBody>
      </p:sp>
      <p:sp>
        <p:nvSpPr>
          <p:cNvPr id="4" name="Text Placeholder 2"/>
          <p:cNvSpPr txBox="1"/>
          <p:nvPr/>
        </p:nvSpPr>
        <p:spPr bwMode="auto">
          <a:xfrm>
            <a:off x="1072515" y="908685"/>
            <a:ext cx="4495165" cy="24428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marL="396875" indent="-3968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3968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205" indent="-34480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5280" indent="-3460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41830" indent="-336550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>
                <a:sym typeface="+mn-ea"/>
              </a:rPr>
              <a:t>c</a:t>
            </a:r>
            <a:r>
              <a:rPr lang="en-US" altLang="zh-CN" sz="2800" dirty="0" smtClean="0">
                <a:sym typeface="+mn-ea"/>
              </a:rPr>
              <a:t>lass A {</a:t>
            </a:r>
            <a:br>
              <a:rPr lang="en-US" altLang="zh-CN" sz="2800" dirty="0" smtClean="0">
                <a:sym typeface="+mn-ea"/>
              </a:rPr>
            </a:br>
            <a:r>
              <a:rPr lang="en-US" altLang="zh-CN" sz="2800" dirty="0">
                <a:sym typeface="+mn-ea"/>
              </a:rPr>
              <a:t>p</a:t>
            </a:r>
            <a:r>
              <a:rPr lang="en-US" altLang="zh-CN" sz="2800" dirty="0" smtClean="0">
                <a:sym typeface="+mn-ea"/>
              </a:rPr>
              <a:t>ublic</a:t>
            </a:r>
            <a:r>
              <a:rPr lang="zh-CN" altLang="en-US" sz="2800" dirty="0" smtClean="0">
                <a:sym typeface="+mn-ea"/>
              </a:rPr>
              <a:t>：</a:t>
            </a:r>
            <a:br>
              <a:rPr lang="zh-CN" altLang="en-US" sz="2800" dirty="0" smtClean="0">
                <a:sym typeface="+mn-ea"/>
              </a:rPr>
            </a:br>
            <a:r>
              <a:rPr lang="en-US" altLang="zh-CN" sz="2800" dirty="0">
                <a:sym typeface="+mn-ea"/>
              </a:rPr>
              <a:t> </a:t>
            </a:r>
            <a:r>
              <a:rPr lang="en-US" altLang="zh-CN" sz="2800" dirty="0" smtClean="0">
                <a:sym typeface="+mn-ea"/>
              </a:rPr>
              <a:t>      A( ):</a:t>
            </a:r>
            <a:r>
              <a:rPr lang="en-US" altLang="zh-CN" sz="2800" dirty="0" err="1" smtClean="0">
                <a:sym typeface="+mn-ea"/>
              </a:rPr>
              <a:t>num</a:t>
            </a:r>
            <a:r>
              <a:rPr lang="en-US" altLang="zh-CN" sz="2800" dirty="0" smtClean="0">
                <a:sym typeface="+mn-ea"/>
              </a:rPr>
              <a:t>(1) {}</a:t>
            </a:r>
            <a:br>
              <a:rPr lang="en-US" altLang="zh-CN" sz="2800" dirty="0" smtClean="0">
                <a:sym typeface="+mn-ea"/>
              </a:rPr>
            </a:br>
            <a:r>
              <a:rPr lang="en-US" altLang="zh-CN" sz="2800" dirty="0">
                <a:solidFill>
                  <a:schemeClr val="tx2">
                    <a:lumMod val="75000"/>
                  </a:schemeClr>
                </a:solidFill>
                <a:sym typeface="+mn-ea"/>
              </a:rPr>
              <a:t> </a:t>
            </a:r>
            <a:r>
              <a:rPr lang="en-US" altLang="zh-CN" sz="28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      </a:t>
            </a:r>
            <a:r>
              <a:rPr lang="en-US" altLang="zh-CN" sz="2800" dirty="0" err="1" smtClean="0">
                <a:solidFill>
                  <a:srgbClr val="0000FF"/>
                </a:solidFill>
                <a:sym typeface="+mn-ea"/>
              </a:rPr>
              <a:t>int</a:t>
            </a:r>
            <a:r>
              <a:rPr lang="en-US" altLang="zh-CN" sz="2800" dirty="0" smtClean="0">
                <a:solidFill>
                  <a:srgbClr val="0000FF"/>
                </a:solidFill>
                <a:sym typeface="+mn-ea"/>
              </a:rPr>
              <a:t> f( )</a:t>
            </a:r>
            <a:r>
              <a:rPr lang="en-US" altLang="zh-CN" sz="28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 { return 55; }</a:t>
            </a:r>
            <a:br>
              <a:rPr lang="en-US" altLang="zh-CN" sz="28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</a:br>
            <a:r>
              <a:rPr lang="en-US" altLang="zh-CN" sz="2800" dirty="0" smtClean="0">
                <a:sym typeface="+mn-ea"/>
              </a:rPr>
              <a:t>protected:</a:t>
            </a:r>
            <a:br>
              <a:rPr lang="en-US" altLang="zh-CN" sz="2800" dirty="0" smtClean="0">
                <a:sym typeface="+mn-ea"/>
              </a:rPr>
            </a:br>
            <a:r>
              <a:rPr lang="en-US" altLang="zh-CN" sz="2800" dirty="0">
                <a:sym typeface="+mn-ea"/>
              </a:rPr>
              <a:t> </a:t>
            </a:r>
            <a:r>
              <a:rPr lang="en-US" altLang="zh-CN" sz="2800" dirty="0" smtClean="0">
                <a:sym typeface="+mn-ea"/>
              </a:rPr>
              <a:t>     </a:t>
            </a:r>
            <a:r>
              <a:rPr lang="en-US" altLang="zh-CN" sz="2800" dirty="0" err="1" smtClean="0">
                <a:solidFill>
                  <a:srgbClr val="0000FF"/>
                </a:solidFill>
                <a:sym typeface="+mn-ea"/>
              </a:rPr>
              <a:t>int</a:t>
            </a:r>
            <a:r>
              <a:rPr lang="en-US" altLang="zh-CN" sz="2800" dirty="0" smtClean="0">
                <a:solidFill>
                  <a:srgbClr val="0000FF"/>
                </a:solidFill>
                <a:sym typeface="+mn-ea"/>
              </a:rPr>
              <a:t>      </a:t>
            </a:r>
            <a:r>
              <a:rPr lang="en-US" altLang="zh-CN" sz="2800" dirty="0" err="1" smtClean="0">
                <a:solidFill>
                  <a:srgbClr val="0000FF"/>
                </a:solidFill>
                <a:sym typeface="+mn-ea"/>
              </a:rPr>
              <a:t>num</a:t>
            </a:r>
            <a:r>
              <a:rPr lang="en-US" altLang="zh-CN" sz="28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;</a:t>
            </a:r>
            <a:br>
              <a:rPr lang="en-US" altLang="zh-CN" sz="28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</a:br>
            <a:r>
              <a:rPr lang="en-US" altLang="zh-CN" sz="2800" dirty="0" smtClean="0">
                <a:sym typeface="+mn-ea"/>
              </a:rPr>
              <a:t>}</a:t>
            </a:r>
            <a:r>
              <a:rPr lang="zh-CN" altLang="en-US" sz="2800" dirty="0" smtClean="0">
                <a:sym typeface="+mn-ea"/>
              </a:rPr>
              <a:t>；</a:t>
            </a:r>
            <a:endParaRPr lang="en-US" altLang="zh-CN" sz="2800" dirty="0"/>
          </a:p>
        </p:txBody>
      </p:sp>
      <p:sp>
        <p:nvSpPr>
          <p:cNvPr id="3" name="Text Placeholder 2"/>
          <p:cNvSpPr txBox="1"/>
          <p:nvPr/>
        </p:nvSpPr>
        <p:spPr bwMode="auto">
          <a:xfrm>
            <a:off x="5868670" y="907415"/>
            <a:ext cx="5523865" cy="24428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marL="396875" indent="-3968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3968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205" indent="-34480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5280" indent="-3460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41830" indent="-336550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>
                <a:sym typeface="+mn-ea"/>
              </a:rPr>
              <a:t>class </a:t>
            </a:r>
            <a:r>
              <a:rPr lang="en-US" altLang="zh-CN" sz="2800" dirty="0" smtClean="0">
                <a:sym typeface="+mn-ea"/>
              </a:rPr>
              <a:t>B </a:t>
            </a:r>
            <a:r>
              <a:rPr lang="en-US" altLang="zh-CN" sz="2800" dirty="0">
                <a:sym typeface="+mn-ea"/>
              </a:rPr>
              <a:t>{</a:t>
            </a:r>
            <a:br>
              <a:rPr lang="en-US" altLang="zh-CN" sz="2800" dirty="0">
                <a:sym typeface="+mn-ea"/>
              </a:rPr>
            </a:br>
            <a:r>
              <a:rPr lang="en-US" altLang="zh-CN" sz="2800" dirty="0">
                <a:sym typeface="+mn-ea"/>
              </a:rPr>
              <a:t>public</a:t>
            </a:r>
            <a:r>
              <a:rPr lang="zh-CN" altLang="en-US" sz="2800" dirty="0">
                <a:sym typeface="+mn-ea"/>
              </a:rPr>
              <a:t>：</a:t>
            </a:r>
            <a:br>
              <a:rPr lang="zh-CN" altLang="en-US" sz="2800" dirty="0">
                <a:sym typeface="+mn-ea"/>
              </a:rPr>
            </a:br>
            <a:r>
              <a:rPr lang="en-US" altLang="zh-CN" sz="2800" dirty="0">
                <a:sym typeface="+mn-ea"/>
              </a:rPr>
              <a:t>      </a:t>
            </a:r>
            <a:r>
              <a:rPr lang="en-US" altLang="zh-CN" sz="2800" dirty="0" smtClean="0">
                <a:sym typeface="+mn-ea"/>
              </a:rPr>
              <a:t>B(    ):</a:t>
            </a:r>
            <a:r>
              <a:rPr lang="en-US" altLang="zh-CN" sz="2800" dirty="0" err="1" smtClean="0">
                <a:sym typeface="+mn-ea"/>
              </a:rPr>
              <a:t>num</a:t>
            </a:r>
            <a:r>
              <a:rPr lang="en-US" altLang="zh-CN" sz="2800" dirty="0" smtClean="0">
                <a:sym typeface="+mn-ea"/>
              </a:rPr>
              <a:t>(2) </a:t>
            </a:r>
            <a:r>
              <a:rPr lang="en-US" altLang="zh-CN" sz="2800" dirty="0">
                <a:sym typeface="+mn-ea"/>
              </a:rPr>
              <a:t>{}</a:t>
            </a:r>
            <a:br>
              <a:rPr lang="en-US" altLang="zh-CN" sz="2800" dirty="0">
                <a:sym typeface="+mn-ea"/>
              </a:rPr>
            </a:br>
            <a:r>
              <a:rPr lang="en-US" altLang="zh-CN" sz="2800" dirty="0">
                <a:solidFill>
                  <a:schemeClr val="tx2">
                    <a:lumMod val="75000"/>
                  </a:schemeClr>
                </a:solidFill>
                <a:sym typeface="+mn-ea"/>
              </a:rPr>
              <a:t>      </a:t>
            </a:r>
            <a:r>
              <a:rPr lang="en-US" altLang="zh-CN" sz="2800" dirty="0" err="1">
                <a:solidFill>
                  <a:srgbClr val="0000FF"/>
                </a:solidFill>
                <a:sym typeface="+mn-ea"/>
              </a:rPr>
              <a:t>int</a:t>
            </a:r>
            <a:r>
              <a:rPr lang="en-US" altLang="zh-CN" sz="2800" dirty="0">
                <a:solidFill>
                  <a:srgbClr val="0000FF"/>
                </a:solidFill>
                <a:sym typeface="+mn-ea"/>
              </a:rPr>
              <a:t> f(    ) </a:t>
            </a:r>
            <a:r>
              <a:rPr lang="en-US" altLang="zh-CN" sz="2800" dirty="0">
                <a:solidFill>
                  <a:schemeClr val="tx2">
                    <a:lumMod val="75000"/>
                  </a:schemeClr>
                </a:solidFill>
                <a:sym typeface="+mn-ea"/>
              </a:rPr>
              <a:t> { return </a:t>
            </a:r>
            <a:r>
              <a:rPr lang="en-US" altLang="zh-CN" sz="28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88; </a:t>
            </a:r>
            <a:r>
              <a:rPr lang="en-US" altLang="zh-CN" sz="2800" dirty="0">
                <a:solidFill>
                  <a:schemeClr val="tx2">
                    <a:lumMod val="75000"/>
                  </a:schemeClr>
                </a:solidFill>
                <a:sym typeface="+mn-ea"/>
              </a:rPr>
              <a:t>}</a:t>
            </a:r>
            <a:br>
              <a:rPr lang="en-US" altLang="zh-CN" sz="2800" dirty="0">
                <a:solidFill>
                  <a:schemeClr val="tx2">
                    <a:lumMod val="75000"/>
                  </a:schemeClr>
                </a:solidFill>
                <a:sym typeface="+mn-ea"/>
              </a:rPr>
            </a:br>
            <a:r>
              <a:rPr lang="en-US" altLang="zh-CN" sz="2800" dirty="0">
                <a:sym typeface="+mn-ea"/>
              </a:rPr>
              <a:t>protected:</a:t>
            </a:r>
            <a:br>
              <a:rPr lang="en-US" altLang="zh-CN" sz="2800" dirty="0">
                <a:sym typeface="+mn-ea"/>
              </a:rPr>
            </a:br>
            <a:r>
              <a:rPr lang="en-US" altLang="zh-CN" sz="2800" dirty="0">
                <a:sym typeface="+mn-ea"/>
              </a:rPr>
              <a:t>      </a:t>
            </a:r>
            <a:r>
              <a:rPr lang="en-US" altLang="zh-CN" sz="2800" dirty="0" err="1">
                <a:solidFill>
                  <a:srgbClr val="0000FF"/>
                </a:solidFill>
                <a:sym typeface="+mn-ea"/>
              </a:rPr>
              <a:t>int</a:t>
            </a:r>
            <a:r>
              <a:rPr lang="en-US" altLang="zh-CN" sz="2800" dirty="0">
                <a:solidFill>
                  <a:srgbClr val="0000FF"/>
                </a:solidFill>
                <a:sym typeface="+mn-ea"/>
              </a:rPr>
              <a:t>      </a:t>
            </a:r>
            <a:r>
              <a:rPr lang="en-US" altLang="zh-CN" sz="2800" dirty="0" err="1">
                <a:solidFill>
                  <a:srgbClr val="0000FF"/>
                </a:solidFill>
                <a:sym typeface="+mn-ea"/>
              </a:rPr>
              <a:t>num</a:t>
            </a:r>
            <a:r>
              <a:rPr lang="en-US" altLang="zh-CN" sz="2800" dirty="0">
                <a:solidFill>
                  <a:schemeClr val="tx2">
                    <a:lumMod val="75000"/>
                  </a:schemeClr>
                </a:solidFill>
                <a:sym typeface="+mn-ea"/>
              </a:rPr>
              <a:t>;</a:t>
            </a:r>
            <a:br>
              <a:rPr lang="en-US" altLang="zh-CN" sz="2800" dirty="0">
                <a:solidFill>
                  <a:schemeClr val="tx2">
                    <a:lumMod val="75000"/>
                  </a:schemeClr>
                </a:solidFill>
                <a:sym typeface="+mn-ea"/>
              </a:rPr>
            </a:br>
            <a:r>
              <a:rPr lang="en-US" altLang="zh-CN" sz="2800" dirty="0">
                <a:sym typeface="+mn-ea"/>
              </a:rPr>
              <a:t>}</a:t>
            </a:r>
            <a:r>
              <a:rPr lang="zh-CN" altLang="en-US" sz="2800" dirty="0" smtClean="0">
                <a:sym typeface="+mn-ea"/>
              </a:rPr>
              <a:t>；</a:t>
            </a:r>
            <a:endParaRPr lang="en-US" altLang="zh-CN" sz="2800" dirty="0"/>
          </a:p>
        </p:txBody>
      </p:sp>
      <p:sp>
        <p:nvSpPr>
          <p:cNvPr id="6" name="Text Placeholder 2"/>
          <p:cNvSpPr txBox="1"/>
          <p:nvPr/>
        </p:nvSpPr>
        <p:spPr bwMode="auto">
          <a:xfrm>
            <a:off x="1057910" y="3415030"/>
            <a:ext cx="10318750" cy="32950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marL="396875" indent="-3968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3968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205" indent="-34480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5280" indent="-3460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41830" indent="-336550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>
                <a:sym typeface="+mn-ea"/>
              </a:rPr>
              <a:t>c</a:t>
            </a:r>
            <a:r>
              <a:rPr lang="en-US" altLang="zh-CN" sz="2800" dirty="0" smtClean="0">
                <a:sym typeface="+mn-ea"/>
              </a:rPr>
              <a:t>lass C:  public </a:t>
            </a:r>
            <a:r>
              <a:rPr lang="en-US" altLang="zh-CN" sz="2800" dirty="0" err="1" smtClean="0">
                <a:sym typeface="+mn-ea"/>
              </a:rPr>
              <a:t>A,public</a:t>
            </a:r>
            <a:r>
              <a:rPr lang="en-US" altLang="zh-CN" sz="2800" dirty="0" smtClean="0">
                <a:sym typeface="+mn-ea"/>
              </a:rPr>
              <a:t> B {</a:t>
            </a:r>
            <a:endParaRPr lang="en-US" altLang="zh-CN" sz="2800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 smtClean="0">
                <a:sym typeface="+mn-ea"/>
              </a:rPr>
              <a:t>public</a:t>
            </a:r>
            <a:r>
              <a:rPr lang="zh-CN" altLang="en-US" sz="2800" dirty="0" smtClean="0">
                <a:sym typeface="+mn-ea"/>
              </a:rPr>
              <a:t>：</a:t>
            </a:r>
            <a:r>
              <a:rPr lang="en-US" altLang="zh-CN" sz="2800" dirty="0" smtClean="0">
                <a:sym typeface="+mn-ea"/>
              </a:rPr>
              <a:t/>
            </a:r>
            <a:br>
              <a:rPr lang="en-US" altLang="zh-CN" sz="2800" dirty="0" smtClean="0">
                <a:sym typeface="+mn-ea"/>
              </a:rPr>
            </a:br>
            <a:r>
              <a:rPr lang="en-US" altLang="zh-CN" sz="2800" dirty="0" smtClean="0">
                <a:solidFill>
                  <a:srgbClr val="0000FF"/>
                </a:solidFill>
                <a:sym typeface="+mn-ea"/>
              </a:rPr>
              <a:t>      using A::f</a:t>
            </a:r>
            <a:r>
              <a:rPr lang="zh-CN" altLang="en-US" sz="2800" dirty="0" smtClean="0">
                <a:solidFill>
                  <a:srgbClr val="0000FF"/>
                </a:solidFill>
                <a:sym typeface="+mn-ea"/>
              </a:rPr>
              <a:t>；</a:t>
            </a:r>
            <a:r>
              <a:rPr lang="en-US" altLang="zh-CN" sz="2800" dirty="0" smtClean="0">
                <a:solidFill>
                  <a:srgbClr val="0000FF"/>
                </a:solidFill>
                <a:sym typeface="+mn-ea"/>
              </a:rPr>
              <a:t/>
            </a:r>
            <a:br>
              <a:rPr lang="en-US" altLang="zh-CN" sz="2800" dirty="0" smtClean="0">
                <a:solidFill>
                  <a:srgbClr val="0000FF"/>
                </a:solidFill>
                <a:sym typeface="+mn-ea"/>
              </a:rPr>
            </a:br>
            <a:r>
              <a:rPr lang="en-US" altLang="zh-CN" sz="2800" dirty="0" smtClean="0">
                <a:solidFill>
                  <a:srgbClr val="0000FF"/>
                </a:solidFill>
                <a:sym typeface="+mn-ea"/>
              </a:rPr>
              <a:t>      using B::num</a:t>
            </a:r>
            <a:r>
              <a:rPr lang="zh-CN" altLang="en-US" sz="2800" dirty="0" smtClean="0">
                <a:solidFill>
                  <a:srgbClr val="0000FF"/>
                </a:solidFill>
                <a:sym typeface="+mn-ea"/>
              </a:rPr>
              <a:t>；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>
                <a:solidFill>
                  <a:schemeClr val="tx2">
                    <a:lumMod val="75000"/>
                  </a:schemeClr>
                </a:solidFill>
                <a:sym typeface="+mn-ea"/>
              </a:rPr>
              <a:t> </a:t>
            </a:r>
            <a:r>
              <a:rPr lang="en-US" altLang="zh-CN" sz="28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     </a:t>
            </a:r>
            <a:r>
              <a:rPr lang="en-US" altLang="zh-CN" sz="2800" dirty="0" smtClean="0">
                <a:sym typeface="+mn-ea"/>
              </a:rPr>
              <a:t>void k( )  {  </a:t>
            </a:r>
            <a:r>
              <a:rPr lang="en-US" altLang="zh-CN" sz="2800" dirty="0">
                <a:sym typeface="+mn-ea"/>
              </a:rPr>
              <a:t> </a:t>
            </a:r>
            <a:r>
              <a:rPr lang="en-US" altLang="zh-CN" sz="2800" dirty="0" smtClean="0">
                <a:sym typeface="+mn-ea"/>
              </a:rPr>
              <a:t>   </a:t>
            </a:r>
            <a:br>
              <a:rPr lang="en-US" altLang="zh-CN" sz="2800" dirty="0" smtClean="0">
                <a:sym typeface="+mn-ea"/>
              </a:rPr>
            </a:br>
            <a:r>
              <a:rPr lang="en-US" altLang="zh-CN" sz="2800" dirty="0" smtClean="0">
                <a:sym typeface="+mn-ea"/>
              </a:rPr>
              <a:t>           </a:t>
            </a:r>
            <a:r>
              <a:rPr lang="en-US" altLang="zh-CN" sz="2800" dirty="0" err="1" smtClean="0">
                <a:sym typeface="+mn-ea"/>
              </a:rPr>
              <a:t>cout</a:t>
            </a:r>
            <a:r>
              <a:rPr lang="en-US" altLang="zh-CN" sz="2800" dirty="0" smtClean="0">
                <a:sym typeface="+mn-ea"/>
              </a:rPr>
              <a:t>&lt;&lt; </a:t>
            </a:r>
            <a:r>
              <a:rPr lang="en-US" altLang="zh-CN" sz="28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f( ) </a:t>
            </a:r>
            <a:r>
              <a:rPr lang="en-US" altLang="zh-CN" sz="2800" dirty="0" smtClean="0">
                <a:sym typeface="+mn-ea"/>
              </a:rPr>
              <a:t>&lt;&lt;</a:t>
            </a:r>
            <a:r>
              <a:rPr lang="en-US" altLang="zh-CN" sz="2800" dirty="0" err="1" smtClean="0">
                <a:sym typeface="+mn-ea"/>
              </a:rPr>
              <a:t>endl</a:t>
            </a:r>
            <a:r>
              <a:rPr lang="en-US" altLang="zh-CN" sz="2800" dirty="0" smtClean="0">
                <a:sym typeface="+mn-ea"/>
              </a:rPr>
              <a:t>;   //A::f( )</a:t>
            </a:r>
            <a:br>
              <a:rPr lang="en-US" altLang="zh-CN" sz="2800" dirty="0" smtClean="0">
                <a:sym typeface="+mn-ea"/>
              </a:rPr>
            </a:br>
            <a:r>
              <a:rPr lang="en-US" altLang="zh-CN" sz="2800" dirty="0" smtClean="0">
                <a:sym typeface="+mn-ea"/>
              </a:rPr>
              <a:t>           </a:t>
            </a:r>
            <a:r>
              <a:rPr lang="en-US" altLang="zh-CN" sz="2800" dirty="0" err="1" smtClean="0">
                <a:sym typeface="+mn-ea"/>
              </a:rPr>
              <a:t>cout</a:t>
            </a:r>
            <a:r>
              <a:rPr lang="en-US" altLang="zh-CN" sz="2800" dirty="0" smtClean="0">
                <a:sym typeface="+mn-ea"/>
              </a:rPr>
              <a:t>&lt;&lt;</a:t>
            </a:r>
            <a:r>
              <a:rPr lang="en-US" altLang="zh-CN" sz="2800" dirty="0" err="1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num</a:t>
            </a:r>
            <a:r>
              <a:rPr lang="en-US" altLang="zh-CN" sz="2800" dirty="0" smtClean="0">
                <a:sym typeface="+mn-ea"/>
              </a:rPr>
              <a:t>&lt;&lt;</a:t>
            </a:r>
            <a:r>
              <a:rPr lang="en-US" altLang="zh-CN" sz="2800" dirty="0" err="1" smtClean="0">
                <a:sym typeface="+mn-ea"/>
              </a:rPr>
              <a:t>endl</a:t>
            </a:r>
            <a:r>
              <a:rPr lang="en-US" altLang="zh-CN" sz="2800" dirty="0" smtClean="0">
                <a:sym typeface="+mn-ea"/>
              </a:rPr>
              <a:t>;</a:t>
            </a:r>
            <a:r>
              <a:rPr lang="en-US" altLang="zh-CN" sz="2800" dirty="0">
                <a:sym typeface="+mn-ea"/>
              </a:rPr>
              <a:t> </a:t>
            </a:r>
            <a:r>
              <a:rPr lang="en-US" altLang="zh-CN" sz="2800" dirty="0" smtClean="0">
                <a:sym typeface="+mn-ea"/>
              </a:rPr>
              <a:t> //B::</a:t>
            </a:r>
            <a:r>
              <a:rPr lang="en-US" altLang="zh-CN" sz="2800" dirty="0" err="1" smtClean="0">
                <a:sym typeface="+mn-ea"/>
              </a:rPr>
              <a:t>num</a:t>
            </a:r>
            <a:r>
              <a:rPr lang="en-US" altLang="zh-CN" sz="2800" dirty="0" smtClean="0">
                <a:sym typeface="+mn-ea"/>
              </a:rPr>
              <a:t/>
            </a:r>
            <a:br>
              <a:rPr lang="en-US" altLang="zh-CN" sz="2800" dirty="0" smtClean="0">
                <a:sym typeface="+mn-ea"/>
              </a:rPr>
            </a:br>
            <a:r>
              <a:rPr lang="en-US" altLang="zh-CN" sz="2800" dirty="0" smtClean="0">
                <a:sym typeface="+mn-ea"/>
              </a:rPr>
              <a:t>      }</a:t>
            </a:r>
            <a:br>
              <a:rPr lang="en-US" altLang="zh-CN" sz="2800" dirty="0" smtClean="0">
                <a:sym typeface="+mn-ea"/>
              </a:rPr>
            </a:br>
            <a:r>
              <a:rPr lang="en-US" altLang="zh-CN" sz="2800" dirty="0" smtClean="0">
                <a:sym typeface="+mn-ea"/>
              </a:rPr>
              <a:t>}</a:t>
            </a:r>
            <a:r>
              <a:rPr lang="zh-CN" altLang="en-US" sz="2800" dirty="0" smtClean="0">
                <a:sym typeface="+mn-ea"/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23513511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冲突彻底解决了吗？</a:t>
            </a:r>
            <a:endParaRPr lang="zh-CN"/>
          </a:p>
        </p:txBody>
      </p:sp>
      <p:sp>
        <p:nvSpPr>
          <p:cNvPr id="4" name="椭圆 3"/>
          <p:cNvSpPr/>
          <p:nvPr/>
        </p:nvSpPr>
        <p:spPr bwMode="auto">
          <a:xfrm>
            <a:off x="1109906" y="2326144"/>
            <a:ext cx="2304256" cy="194421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/>
          <a:lstStyle/>
          <a:p>
            <a:pPr algn="ctr" defTabSz="91376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名字冲突</a:t>
            </a:r>
          </a:p>
        </p:txBody>
      </p:sp>
      <p:sp>
        <p:nvSpPr>
          <p:cNvPr id="2" name="矩形 1"/>
          <p:cNvSpPr/>
          <p:nvPr/>
        </p:nvSpPr>
        <p:spPr>
          <a:xfrm>
            <a:off x="4407535" y="1719580"/>
            <a:ext cx="6964680" cy="84899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/>
              <a:t>理想情况：</a:t>
            </a:r>
            <a:br>
              <a:rPr lang="zh-CN" altLang="en-US"/>
            </a:br>
            <a:r>
              <a:rPr lang="zh-CN" altLang="en-US"/>
              <a:t>各函数、数据成员的名字，互不相同</a:t>
            </a:r>
          </a:p>
        </p:txBody>
      </p:sp>
      <p:sp>
        <p:nvSpPr>
          <p:cNvPr id="3" name="矩形 2"/>
          <p:cNvSpPr/>
          <p:nvPr/>
        </p:nvSpPr>
        <p:spPr>
          <a:xfrm>
            <a:off x="4402455" y="2794635"/>
            <a:ext cx="6964680" cy="84899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/>
              <a:t>其它情况：</a:t>
            </a:r>
            <a:br>
              <a:rPr lang="zh-CN" altLang="en-US"/>
            </a:br>
            <a:r>
              <a:rPr lang="zh-CN" altLang="en-US"/>
              <a:t>使用</a:t>
            </a:r>
            <a:r>
              <a:rPr lang="en-US" altLang="zh-CN"/>
              <a:t>using</a:t>
            </a:r>
            <a:r>
              <a:rPr lang="zh-CN" altLang="en-US"/>
              <a:t>指明</a:t>
            </a:r>
          </a:p>
        </p:txBody>
      </p:sp>
      <p:sp>
        <p:nvSpPr>
          <p:cNvPr id="6" name="矩形 5"/>
          <p:cNvSpPr/>
          <p:nvPr/>
        </p:nvSpPr>
        <p:spPr>
          <a:xfrm>
            <a:off x="4410710" y="3898900"/>
            <a:ext cx="6964680" cy="84899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3600">
                <a:solidFill>
                  <a:srgbClr val="FF0000"/>
                </a:solidFill>
              </a:rPr>
              <a:t>真的解决了吗？</a:t>
            </a:r>
          </a:p>
        </p:txBody>
      </p:sp>
    </p:spTree>
    <p:extLst>
      <p:ext uri="{BB962C8B-B14F-4D97-AF65-F5344CB8AC3E}">
        <p14:creationId xmlns:p14="http://schemas.microsoft.com/office/powerpoint/2010/main" val="644361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多重继承中的菱形结构</a:t>
            </a:r>
            <a:r>
              <a:rPr lang="en-US" altLang="zh-CN"/>
              <a:t>(</a:t>
            </a:r>
            <a:r>
              <a:rPr lang="zh-CN" altLang="zh-CN"/>
              <a:t>钻石结构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9" name="Text Placeholder 2"/>
          <p:cNvSpPr txBox="1"/>
          <p:nvPr/>
        </p:nvSpPr>
        <p:spPr bwMode="auto">
          <a:xfrm>
            <a:off x="5508700" y="575027"/>
            <a:ext cx="2664296" cy="12080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marL="396875" indent="-3968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3968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205" indent="-34480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5280" indent="-3460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41830" indent="-336550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/>
              <a:t>c</a:t>
            </a:r>
            <a:r>
              <a:rPr lang="en-US" altLang="zh-CN" sz="2800" dirty="0" smtClean="0"/>
              <a:t>lass A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//…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 smtClean="0"/>
              <a:t>}</a:t>
            </a:r>
            <a:r>
              <a:rPr lang="zh-CN" altLang="en-US" sz="2800" dirty="0" smtClean="0"/>
              <a:t>；</a:t>
            </a:r>
            <a:endParaRPr lang="en-US" altLang="zh-CN" sz="2800" dirty="0"/>
          </a:p>
        </p:txBody>
      </p:sp>
      <p:sp>
        <p:nvSpPr>
          <p:cNvPr id="10" name="Text Placeholder 2"/>
          <p:cNvSpPr txBox="1"/>
          <p:nvPr/>
        </p:nvSpPr>
        <p:spPr bwMode="auto">
          <a:xfrm>
            <a:off x="3636492" y="2447235"/>
            <a:ext cx="2664296" cy="159004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marL="396875" indent="-3968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3968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205" indent="-34480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5280" indent="-3460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41830" indent="-336550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/>
              <a:t>c</a:t>
            </a:r>
            <a:r>
              <a:rPr lang="en-US" altLang="zh-CN" sz="2800" dirty="0" smtClean="0"/>
              <a:t>lass B:public A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//…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 smtClean="0"/>
              <a:t>}</a:t>
            </a:r>
            <a:r>
              <a:rPr lang="zh-CN" altLang="en-US" sz="2800" dirty="0" smtClean="0"/>
              <a:t>；</a:t>
            </a:r>
            <a:endParaRPr lang="en-US" altLang="zh-CN" sz="2800" dirty="0"/>
          </a:p>
        </p:txBody>
      </p:sp>
      <p:sp>
        <p:nvSpPr>
          <p:cNvPr id="11" name="Text Placeholder 2"/>
          <p:cNvSpPr txBox="1"/>
          <p:nvPr/>
        </p:nvSpPr>
        <p:spPr bwMode="auto">
          <a:xfrm>
            <a:off x="7452916" y="2447235"/>
            <a:ext cx="2664296" cy="159004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marL="396875" indent="-3968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3968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205" indent="-34480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5280" indent="-3460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41830" indent="-336550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/>
              <a:t>c</a:t>
            </a:r>
            <a:r>
              <a:rPr lang="en-US" altLang="zh-CN" sz="2800" dirty="0" smtClean="0"/>
              <a:t>lass C:public A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//…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 smtClean="0"/>
              <a:t>}</a:t>
            </a:r>
            <a:r>
              <a:rPr lang="zh-CN" altLang="en-US" sz="2800" dirty="0" smtClean="0"/>
              <a:t>；</a:t>
            </a:r>
            <a:endParaRPr lang="en-US" altLang="zh-CN" sz="2800" dirty="0"/>
          </a:p>
        </p:txBody>
      </p:sp>
      <p:sp>
        <p:nvSpPr>
          <p:cNvPr id="12" name="Text Placeholder 2"/>
          <p:cNvSpPr txBox="1"/>
          <p:nvPr/>
        </p:nvSpPr>
        <p:spPr bwMode="auto">
          <a:xfrm>
            <a:off x="4968640" y="4895507"/>
            <a:ext cx="3924436" cy="159004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marL="396875" indent="-3968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3968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205" indent="-34480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5280" indent="-3460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41830" indent="-336550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/>
              <a:t>c</a:t>
            </a:r>
            <a:r>
              <a:rPr lang="en-US" altLang="zh-CN" sz="2800" dirty="0" smtClean="0"/>
              <a:t>lass D:public </a:t>
            </a:r>
            <a:r>
              <a:rPr lang="en-US" altLang="zh-CN" sz="2800" dirty="0" err="1" smtClean="0"/>
              <a:t>B,public</a:t>
            </a:r>
            <a:r>
              <a:rPr lang="en-US" altLang="zh-CN" sz="2800" dirty="0" smtClean="0"/>
              <a:t> C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//…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 smtClean="0"/>
              <a:t>}</a:t>
            </a:r>
            <a:r>
              <a:rPr lang="zh-CN" altLang="en-US" sz="2800" dirty="0" smtClean="0"/>
              <a:t>；</a:t>
            </a:r>
            <a:endParaRPr lang="en-US" altLang="zh-CN" sz="2800" dirty="0"/>
          </a:p>
        </p:txBody>
      </p:sp>
      <p:cxnSp>
        <p:nvCxnSpPr>
          <p:cNvPr id="4" name="肘形连接符 3"/>
          <p:cNvCxnSpPr>
            <a:stCxn id="10" idx="0"/>
            <a:endCxn id="9" idx="2"/>
          </p:cNvCxnSpPr>
          <p:nvPr/>
        </p:nvCxnSpPr>
        <p:spPr>
          <a:xfrm rot="16200000">
            <a:off x="5573068" y="1179006"/>
            <a:ext cx="663575" cy="1872615"/>
          </a:xfrm>
          <a:prstGeom prst="bentConnector3">
            <a:avLst>
              <a:gd name="adj1" fmla="val 49952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14"/>
          <p:cNvCxnSpPr>
            <a:stCxn id="11" idx="0"/>
            <a:endCxn id="9" idx="2"/>
          </p:cNvCxnSpPr>
          <p:nvPr/>
        </p:nvCxnSpPr>
        <p:spPr>
          <a:xfrm rot="16200000" flipV="1">
            <a:off x="7481243" y="1143446"/>
            <a:ext cx="663575" cy="1943735"/>
          </a:xfrm>
          <a:prstGeom prst="bentConnector3">
            <a:avLst>
              <a:gd name="adj1" fmla="val 49952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肘形连接符 6"/>
          <p:cNvCxnSpPr>
            <a:stCxn id="12" idx="0"/>
            <a:endCxn id="10" idx="2"/>
          </p:cNvCxnSpPr>
          <p:nvPr/>
        </p:nvCxnSpPr>
        <p:spPr>
          <a:xfrm rot="16200000" flipV="1">
            <a:off x="5520363" y="3485326"/>
            <a:ext cx="858520" cy="196215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18"/>
          <p:cNvCxnSpPr>
            <a:stCxn id="12" idx="0"/>
            <a:endCxn id="11" idx="2"/>
          </p:cNvCxnSpPr>
          <p:nvPr/>
        </p:nvCxnSpPr>
        <p:spPr>
          <a:xfrm rot="16200000">
            <a:off x="7428538" y="3539301"/>
            <a:ext cx="858520" cy="18542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4847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名字不重复的菱形结构</a:t>
            </a:r>
            <a:r>
              <a:rPr lang="en-US" altLang="zh-CN"/>
              <a:t>(</a:t>
            </a:r>
            <a:r>
              <a:rPr lang="zh-CN" altLang="zh-CN"/>
              <a:t>例</a:t>
            </a:r>
            <a:r>
              <a:rPr lang="en-US" altLang="zh-CN"/>
              <a:t>)</a:t>
            </a:r>
            <a:endParaRPr lang="zh-CN" altLang="en-US"/>
          </a:p>
        </p:txBody>
      </p:sp>
      <p:cxnSp>
        <p:nvCxnSpPr>
          <p:cNvPr id="13" name="肘形连接符 12"/>
          <p:cNvCxnSpPr>
            <a:stCxn id="16" idx="0"/>
            <a:endCxn id="18" idx="2"/>
          </p:cNvCxnSpPr>
          <p:nvPr/>
        </p:nvCxnSpPr>
        <p:spPr>
          <a:xfrm rot="16200000">
            <a:off x="6852285" y="1127125"/>
            <a:ext cx="593725" cy="2526665"/>
          </a:xfrm>
          <a:prstGeom prst="bentConnector3">
            <a:avLst>
              <a:gd name="adj1" fmla="val 49947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4"/>
          <p:cNvCxnSpPr>
            <a:stCxn id="14" idx="0"/>
            <a:endCxn id="18" idx="2"/>
          </p:cNvCxnSpPr>
          <p:nvPr/>
        </p:nvCxnSpPr>
        <p:spPr>
          <a:xfrm rot="16200000" flipV="1">
            <a:off x="9220835" y="1285240"/>
            <a:ext cx="582295" cy="2199005"/>
          </a:xfrm>
          <a:prstGeom prst="bentConnector3">
            <a:avLst>
              <a:gd name="adj1" fmla="val 49945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肘形连接符 2"/>
          <p:cNvCxnSpPr>
            <a:stCxn id="20" idx="0"/>
            <a:endCxn id="16" idx="2"/>
          </p:cNvCxnSpPr>
          <p:nvPr/>
        </p:nvCxnSpPr>
        <p:spPr>
          <a:xfrm rot="16200000" flipV="1">
            <a:off x="6854825" y="3458210"/>
            <a:ext cx="633095" cy="2571115"/>
          </a:xfrm>
          <a:prstGeom prst="bentConnector3">
            <a:avLst>
              <a:gd name="adj1" fmla="val 4995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20" idx="0"/>
            <a:endCxn id="14" idx="2"/>
          </p:cNvCxnSpPr>
          <p:nvPr/>
        </p:nvCxnSpPr>
        <p:spPr>
          <a:xfrm rot="16200000">
            <a:off x="9210675" y="3659505"/>
            <a:ext cx="647065" cy="2154555"/>
          </a:xfrm>
          <a:prstGeom prst="bentConnector3">
            <a:avLst>
              <a:gd name="adj1" fmla="val 49951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9238615" y="2675890"/>
            <a:ext cx="2745105" cy="173736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class C: 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public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A {</a:t>
            </a:r>
            <a:br>
              <a:rPr lang="en-US" altLang="zh-CN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    public:   </a:t>
            </a:r>
            <a:br>
              <a:rPr lang="en-US" altLang="zh-CN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	void FC( );</a:t>
            </a:r>
            <a:br>
              <a:rPr lang="en-US" altLang="zh-CN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    private:  </a:t>
            </a:r>
            <a:br>
              <a:rPr lang="en-US" altLang="zh-CN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altLang="zh-CN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tx2">
                    <a:lumMod val="75000"/>
                  </a:schemeClr>
                </a:solidFill>
              </a:rPr>
              <a:t>mC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; </a:t>
            </a:r>
            <a:br>
              <a:rPr lang="en-US" altLang="zh-CN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};</a:t>
            </a: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4476167" y="2687504"/>
            <a:ext cx="2819400" cy="17399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class B: 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public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A {</a:t>
            </a:r>
            <a:br>
              <a:rPr lang="en-US" altLang="zh-CN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    public:   </a:t>
            </a:r>
            <a:br>
              <a:rPr lang="en-US" altLang="zh-CN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	void FB( );</a:t>
            </a:r>
            <a:br>
              <a:rPr lang="en-US" altLang="zh-CN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    private:  </a:t>
            </a:r>
            <a:br>
              <a:rPr lang="en-US" altLang="zh-CN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altLang="zh-CN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tx2">
                    <a:lumMod val="75000"/>
                  </a:schemeClr>
                </a:solidFill>
              </a:rPr>
              <a:t>mB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; </a:t>
            </a:r>
            <a:br>
              <a:rPr lang="en-US" altLang="zh-CN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};</a:t>
            </a: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7219950" y="356235"/>
            <a:ext cx="2384425" cy="173736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class A {</a:t>
            </a:r>
            <a:br>
              <a:rPr lang="en-US" altLang="zh-CN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    public:   </a:t>
            </a:r>
            <a:br>
              <a:rPr lang="en-US" altLang="zh-CN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	void FA( );</a:t>
            </a:r>
            <a:br>
              <a:rPr lang="en-US" altLang="zh-CN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    private:  </a:t>
            </a:r>
            <a:br>
              <a:rPr lang="en-US" altLang="zh-CN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altLang="zh-CN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 mA; </a:t>
            </a:r>
            <a:br>
              <a:rPr lang="en-US" altLang="zh-CN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};</a:t>
            </a: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6894830" y="5060351"/>
            <a:ext cx="3124200" cy="17399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class D: public B, public C  {</a:t>
            </a:r>
            <a:br>
              <a:rPr lang="en-US" altLang="zh-CN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    public:   </a:t>
            </a:r>
            <a:br>
              <a:rPr lang="en-US" altLang="zh-CN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	void FD( );</a:t>
            </a:r>
            <a:br>
              <a:rPr lang="en-US" altLang="zh-CN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    private:  </a:t>
            </a:r>
            <a:br>
              <a:rPr lang="en-US" altLang="zh-CN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altLang="zh-CN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tx2">
                    <a:lumMod val="75000"/>
                  </a:schemeClr>
                </a:solidFill>
              </a:rPr>
              <a:t>mD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; </a:t>
            </a:r>
            <a:br>
              <a:rPr lang="en-US" altLang="zh-CN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};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120218" y="2818645"/>
            <a:ext cx="2384425" cy="118872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int main( ) {</a:t>
            </a:r>
          </a:p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    D   d;</a:t>
            </a:r>
          </a:p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    d.FA( );</a:t>
            </a:r>
            <a:br>
              <a:rPr lang="en-US" altLang="zh-CN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17504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zh-CN"/>
              <a:t>中虚基类的解决方案</a:t>
            </a:r>
            <a:endParaRPr lang="zh-CN" altLang="en-US"/>
          </a:p>
        </p:txBody>
      </p:sp>
      <p:cxnSp>
        <p:nvCxnSpPr>
          <p:cNvPr id="13" name="肘形连接符 12"/>
          <p:cNvCxnSpPr>
            <a:stCxn id="16" idx="0"/>
            <a:endCxn id="18" idx="2"/>
          </p:cNvCxnSpPr>
          <p:nvPr/>
        </p:nvCxnSpPr>
        <p:spPr>
          <a:xfrm rot="16200000">
            <a:off x="6852285" y="1127125"/>
            <a:ext cx="593725" cy="2526665"/>
          </a:xfrm>
          <a:prstGeom prst="bentConnector3">
            <a:avLst>
              <a:gd name="adj1" fmla="val 49947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4"/>
          <p:cNvCxnSpPr>
            <a:stCxn id="14" idx="0"/>
            <a:endCxn id="18" idx="2"/>
          </p:cNvCxnSpPr>
          <p:nvPr/>
        </p:nvCxnSpPr>
        <p:spPr>
          <a:xfrm rot="16200000" flipV="1">
            <a:off x="9121775" y="1384300"/>
            <a:ext cx="582295" cy="2000885"/>
          </a:xfrm>
          <a:prstGeom prst="bentConnector3">
            <a:avLst>
              <a:gd name="adj1" fmla="val 49945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肘形连接符 2"/>
          <p:cNvCxnSpPr>
            <a:stCxn id="20" idx="0"/>
            <a:endCxn id="16" idx="2"/>
          </p:cNvCxnSpPr>
          <p:nvPr/>
        </p:nvCxnSpPr>
        <p:spPr>
          <a:xfrm rot="16200000" flipV="1">
            <a:off x="6853555" y="3456940"/>
            <a:ext cx="635635" cy="2571115"/>
          </a:xfrm>
          <a:prstGeom prst="bentConnector3">
            <a:avLst>
              <a:gd name="adj1" fmla="val 4995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20" idx="0"/>
            <a:endCxn id="14" idx="2"/>
          </p:cNvCxnSpPr>
          <p:nvPr/>
        </p:nvCxnSpPr>
        <p:spPr>
          <a:xfrm rot="16200000">
            <a:off x="9111615" y="3758565"/>
            <a:ext cx="647065" cy="1956435"/>
          </a:xfrm>
          <a:prstGeom prst="bentConnector3">
            <a:avLst>
              <a:gd name="adj1" fmla="val 49951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8843010" y="2675890"/>
            <a:ext cx="3140710" cy="173736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class C: </a:t>
            </a:r>
            <a:r>
              <a:rPr lang="en-US" altLang="zh-CN" b="1" dirty="0">
                <a:solidFill>
                  <a:srgbClr val="0000FF"/>
                </a:solidFill>
              </a:rPr>
              <a:t>virtual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public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A {</a:t>
            </a:r>
            <a:br>
              <a:rPr lang="en-US" altLang="zh-CN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public:   </a:t>
            </a:r>
            <a:br>
              <a:rPr lang="en-US" altLang="zh-CN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       void FC( );</a:t>
            </a:r>
            <a:br>
              <a:rPr lang="en-US" altLang="zh-CN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private:  </a:t>
            </a:r>
            <a:br>
              <a:rPr lang="en-US" altLang="zh-CN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       </a:t>
            </a:r>
            <a:r>
              <a:rPr lang="en-US" altLang="zh-CN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tx2">
                    <a:lumMod val="75000"/>
                  </a:schemeClr>
                </a:solidFill>
              </a:rPr>
              <a:t>mC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; </a:t>
            </a:r>
            <a:br>
              <a:rPr lang="en-US" altLang="zh-CN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};</a:t>
            </a: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4476167" y="2687504"/>
            <a:ext cx="2819400" cy="173736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class B: </a:t>
            </a:r>
            <a:r>
              <a:rPr lang="en-US" altLang="zh-CN" b="1" dirty="0">
                <a:solidFill>
                  <a:srgbClr val="0000FF"/>
                </a:solidFill>
              </a:rPr>
              <a:t>virtual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public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A {</a:t>
            </a:r>
            <a:br>
              <a:rPr lang="en-US" altLang="zh-CN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public:   </a:t>
            </a:r>
            <a:br>
              <a:rPr lang="en-US" altLang="zh-CN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      void FB( );</a:t>
            </a:r>
            <a:br>
              <a:rPr lang="en-US" altLang="zh-CN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private:  </a:t>
            </a:r>
            <a:br>
              <a:rPr lang="en-US" altLang="zh-CN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altLang="zh-CN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tx2">
                    <a:lumMod val="75000"/>
                  </a:schemeClr>
                </a:solidFill>
              </a:rPr>
              <a:t>mB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; </a:t>
            </a:r>
            <a:br>
              <a:rPr lang="en-US" altLang="zh-CN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};</a:t>
            </a: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7219950" y="356235"/>
            <a:ext cx="2384425" cy="173736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class A {</a:t>
            </a:r>
            <a:br>
              <a:rPr lang="en-US" altLang="zh-CN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    public:   </a:t>
            </a:r>
            <a:br>
              <a:rPr lang="en-US" altLang="zh-CN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	void FA( );</a:t>
            </a:r>
            <a:br>
              <a:rPr lang="en-US" altLang="zh-CN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    private:  </a:t>
            </a:r>
            <a:br>
              <a:rPr lang="en-US" altLang="zh-CN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altLang="zh-CN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 mA; </a:t>
            </a:r>
            <a:br>
              <a:rPr lang="en-US" altLang="zh-CN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};</a:t>
            </a: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6894830" y="5060351"/>
            <a:ext cx="3124200" cy="17399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class D: public B, public C  {</a:t>
            </a:r>
            <a:br>
              <a:rPr lang="en-US" altLang="zh-CN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    public:   </a:t>
            </a:r>
            <a:br>
              <a:rPr lang="en-US" altLang="zh-CN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	void FD( );</a:t>
            </a:r>
            <a:br>
              <a:rPr lang="en-US" altLang="zh-CN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    private:  </a:t>
            </a:r>
            <a:br>
              <a:rPr lang="en-US" altLang="zh-CN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altLang="zh-CN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tx2">
                    <a:lumMod val="75000"/>
                  </a:schemeClr>
                </a:solidFill>
              </a:rPr>
              <a:t>mD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; </a:t>
            </a:r>
            <a:br>
              <a:rPr lang="en-US" altLang="zh-CN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};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595630" y="2939415"/>
            <a:ext cx="2384425" cy="118872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int main( ) {</a:t>
            </a:r>
          </a:p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    D   d;</a:t>
            </a:r>
          </a:p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    d.FA( );</a:t>
            </a:r>
            <a:br>
              <a:rPr lang="en-US" altLang="zh-CN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90788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7_2018_2_oop模板">
  <a:themeElements>
    <a:clrScheme name="自定义 18">
      <a:dk1>
        <a:srgbClr val="103754"/>
      </a:dk1>
      <a:lt1>
        <a:sysClr val="window" lastClr="FFFFFF"/>
      </a:lt1>
      <a:dk2>
        <a:srgbClr val="174F78"/>
      </a:dk2>
      <a:lt2>
        <a:srgbClr val="E7E6E6"/>
      </a:lt2>
      <a:accent1>
        <a:srgbClr val="E61A4B"/>
      </a:accent1>
      <a:accent2>
        <a:srgbClr val="2DAEB7"/>
      </a:accent2>
      <a:accent3>
        <a:srgbClr val="F85360"/>
      </a:accent3>
      <a:accent4>
        <a:srgbClr val="36D3DE"/>
      </a:accent4>
      <a:accent5>
        <a:srgbClr val="174F78"/>
      </a:accent5>
      <a:accent6>
        <a:srgbClr val="F85360"/>
      </a:accent6>
      <a:hlink>
        <a:srgbClr val="0563C1"/>
      </a:hlink>
      <a:folHlink>
        <a:srgbClr val="954F72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rgbClr val="F85360"/>
          </a:solidFill>
          <a:prstDash val="dash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演示文稿1" id="{4B434F8B-D841-4719-A788-87DDFB7D58E5}" vid="{CF69729E-2C4A-4BA3-A951-AF7A5F0E623C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2017_2018_2_oop模板</Template>
  <TotalTime>7</TotalTime>
  <Words>657</Words>
  <Application>Microsoft Office PowerPoint</Application>
  <PresentationFormat>宽屏</PresentationFormat>
  <Paragraphs>122</Paragraphs>
  <Slides>15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Segoe</vt:lpstr>
      <vt:lpstr>宋体</vt:lpstr>
      <vt:lpstr>微软雅黑</vt:lpstr>
      <vt:lpstr>Arial</vt:lpstr>
      <vt:lpstr>Calibri</vt:lpstr>
      <vt:lpstr>Impact</vt:lpstr>
      <vt:lpstr>Wingdings</vt:lpstr>
      <vt:lpstr>2017_2018_2_oop模板</vt:lpstr>
      <vt:lpstr>PowerPoint 演示文稿</vt:lpstr>
      <vt:lpstr>多重继承</vt:lpstr>
      <vt:lpstr>多重继承</vt:lpstr>
      <vt:lpstr>多重继承下的名字冲突问题</vt:lpstr>
      <vt:lpstr>使用using解决名字冲突</vt:lpstr>
      <vt:lpstr>冲突彻底解决了吗？</vt:lpstr>
      <vt:lpstr>多重继承中的菱形结构(钻石结构)</vt:lpstr>
      <vt:lpstr>名字不重复的菱形结构(例)</vt:lpstr>
      <vt:lpstr>C++中虚基类的解决方案</vt:lpstr>
      <vt:lpstr>虚基类的解决方案对象的存储格式</vt:lpstr>
      <vt:lpstr>其它解决方案</vt:lpstr>
      <vt:lpstr>接口类和接口继承</vt:lpstr>
      <vt:lpstr>接口类和接口继承</vt:lpstr>
      <vt:lpstr>接口类和接口继承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ChenWei</dc:creator>
  <cp:lastModifiedBy>ChenWei</cp:lastModifiedBy>
  <cp:revision>1</cp:revision>
  <dcterms:created xsi:type="dcterms:W3CDTF">2018-04-28T04:46:40Z</dcterms:created>
  <dcterms:modified xsi:type="dcterms:W3CDTF">2018-04-28T04:54:16Z</dcterms:modified>
</cp:coreProperties>
</file>