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notesSlides/notesSlide12.xml" ContentType="application/vnd.openxmlformats-officedocument.presentationml.notesSlide+xml"/>
  <Override PartName="/ppt/tags/tag3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90" r:id="rId3"/>
    <p:sldId id="259" r:id="rId4"/>
    <p:sldId id="260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2" r:id="rId14"/>
    <p:sldId id="273" r:id="rId15"/>
    <p:sldId id="275" r:id="rId16"/>
    <p:sldId id="276" r:id="rId17"/>
    <p:sldId id="277" r:id="rId18"/>
    <p:sldId id="279" r:id="rId19"/>
    <p:sldId id="281" r:id="rId20"/>
    <p:sldId id="282" r:id="rId21"/>
    <p:sldId id="280" r:id="rId22"/>
    <p:sldId id="284" r:id="rId23"/>
    <p:sldId id="285" r:id="rId24"/>
    <p:sldId id="286" r:id="rId25"/>
    <p:sldId id="288" r:id="rId26"/>
    <p:sldId id="28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CE053-6CBF-4B80-892A-FDCADA8BAF59}" type="datetimeFigureOut">
              <a:rPr lang="zh-CN" altLang="en-US" smtClean="0"/>
              <a:t>2018-05-14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80A5E-39B0-4F88-88C3-48D607F4F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752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33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6866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162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9154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448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9154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952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120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784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823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408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041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6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984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274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194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980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8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549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540173"/>
            <a:ext cx="12192000" cy="1584960"/>
            <a:chOff x="0" y="853440"/>
            <a:chExt cx="12192000" cy="1584960"/>
          </a:xfrm>
          <a:solidFill>
            <a:srgbClr val="2DAEB7"/>
          </a:solidFill>
        </p:grpSpPr>
        <p:sp>
          <p:nvSpPr>
            <p:cNvPr id="4" name="矩形 3"/>
            <p:cNvSpPr/>
            <p:nvPr/>
          </p:nvSpPr>
          <p:spPr>
            <a:xfrm>
              <a:off x="0" y="944880"/>
              <a:ext cx="12192000" cy="1402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85360"/>
                </a:solidFill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0" y="853440"/>
              <a:ext cx="12192000" cy="0"/>
            </a:xfrm>
            <a:prstGeom prst="line">
              <a:avLst/>
            </a:prstGeom>
            <a:grpFill/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2438400"/>
              <a:ext cx="12192000" cy="0"/>
            </a:xfrm>
            <a:prstGeom prst="line">
              <a:avLst/>
            </a:prstGeom>
            <a:grpFill/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200" y="2585186"/>
            <a:ext cx="5845246" cy="3733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89" y="2916642"/>
            <a:ext cx="5029769" cy="32158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869678"/>
            <a:ext cx="12192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zh-CN" altLang="en-US" sz="5400" b="1" dirty="0">
                <a:solidFill>
                  <a:schemeClr val="bg1"/>
                </a:solidFill>
              </a:rPr>
              <a:t>面向对象程序设计</a:t>
            </a:r>
          </a:p>
          <a:p>
            <a:pPr marL="0" lvl="1" algn="ctr"/>
            <a:r>
              <a:rPr lang="en-US" altLang="zh-CN" b="1" dirty="0">
                <a:solidFill>
                  <a:schemeClr val="bg1"/>
                </a:solidFill>
              </a:rPr>
              <a:t>Object Oriented Programming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749" y="2792425"/>
            <a:ext cx="1222467" cy="122246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138" y="3331813"/>
            <a:ext cx="893171" cy="89317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025944" y="6471261"/>
            <a:ext cx="4095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174F78"/>
                </a:solidFill>
              </a:rPr>
              <a:t>计算机科学与技术学院     陈伟     </a:t>
            </a:r>
            <a:r>
              <a:rPr lang="en-US" altLang="zh-CN" sz="1400" dirty="0" smtClean="0">
                <a:solidFill>
                  <a:srgbClr val="174F78"/>
                </a:solidFill>
              </a:rPr>
              <a:t>2017-2018-2</a:t>
            </a:r>
            <a:endParaRPr lang="zh-CN" altLang="en-US" sz="1400" dirty="0">
              <a:solidFill>
                <a:srgbClr val="174F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87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7243" y="32016"/>
            <a:ext cx="7022307" cy="35333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80919" y="1085792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8578" y="1085792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857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93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每章题目和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77423" y="82296"/>
            <a:ext cx="9756973" cy="1710355"/>
            <a:chOff x="1211325" y="389755"/>
            <a:chExt cx="9769351" cy="2094753"/>
          </a:xfrm>
          <a:solidFill>
            <a:srgbClr val="2DAEB7"/>
          </a:solidFill>
        </p:grpSpPr>
        <p:sp>
          <p:nvSpPr>
            <p:cNvPr id="4" name="五边形 3"/>
            <p:cNvSpPr/>
            <p:nvPr/>
          </p:nvSpPr>
          <p:spPr bwMode="auto">
            <a:xfrm>
              <a:off x="2904339" y="1527593"/>
              <a:ext cx="8076337" cy="469096"/>
            </a:xfrm>
            <a:prstGeom prst="homePlate">
              <a:avLst>
                <a:gd name="adj" fmla="val 34062"/>
              </a:avLst>
            </a:prstGeom>
            <a:grpFill/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任意多边形 4"/>
            <p:cNvSpPr/>
            <p:nvPr/>
          </p:nvSpPr>
          <p:spPr bwMode="auto">
            <a:xfrm flipV="1">
              <a:off x="1211325" y="389755"/>
              <a:ext cx="1606929" cy="1606934"/>
            </a:xfrm>
            <a:custGeom>
              <a:avLst/>
              <a:gdLst>
                <a:gd name="connsiteX0" fmla="*/ 1008112 w 2016224"/>
                <a:gd name="connsiteY0" fmla="*/ 0 h 2016224"/>
                <a:gd name="connsiteX1" fmla="*/ 2016224 w 2016224"/>
                <a:gd name="connsiteY1" fmla="*/ 0 h 2016224"/>
                <a:gd name="connsiteX2" fmla="*/ 2016224 w 2016224"/>
                <a:gd name="connsiteY2" fmla="*/ 1008112 h 2016224"/>
                <a:gd name="connsiteX3" fmla="*/ 1008112 w 2016224"/>
                <a:gd name="connsiteY3" fmla="*/ 2016224 h 2016224"/>
                <a:gd name="connsiteX4" fmla="*/ 0 w 2016224"/>
                <a:gd name="connsiteY4" fmla="*/ 1008112 h 2016224"/>
                <a:gd name="connsiteX5" fmla="*/ 1008112 w 2016224"/>
                <a:gd name="connsiteY5" fmla="*/ 0 h 2016224"/>
                <a:gd name="connsiteX6" fmla="*/ 1008112 w 2016224"/>
                <a:gd name="connsiteY6" fmla="*/ 598566 h 2016224"/>
                <a:gd name="connsiteX7" fmla="*/ 598566 w 2016224"/>
                <a:gd name="connsiteY7" fmla="*/ 1008112 h 2016224"/>
                <a:gd name="connsiteX8" fmla="*/ 598565 w 2016224"/>
                <a:gd name="connsiteY8" fmla="*/ 1008112 h 2016224"/>
                <a:gd name="connsiteX9" fmla="*/ 1008111 w 2016224"/>
                <a:gd name="connsiteY9" fmla="*/ 1417658 h 2016224"/>
                <a:gd name="connsiteX10" fmla="*/ 1417657 w 2016224"/>
                <a:gd name="connsiteY10" fmla="*/ 1008112 h 2016224"/>
                <a:gd name="connsiteX11" fmla="*/ 1417657 w 2016224"/>
                <a:gd name="connsiteY11" fmla="*/ 598566 h 2016224"/>
                <a:gd name="connsiteX12" fmla="*/ 1008112 w 2016224"/>
                <a:gd name="connsiteY12" fmla="*/ 598566 h 201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16224" h="2016224">
                  <a:moveTo>
                    <a:pt x="1008112" y="0"/>
                  </a:moveTo>
                  <a:lnTo>
                    <a:pt x="2016224" y="0"/>
                  </a:lnTo>
                  <a:lnTo>
                    <a:pt x="2016224" y="1008112"/>
                  </a:lnTo>
                  <a:cubicBezTo>
                    <a:pt x="2016224" y="1564877"/>
                    <a:pt x="1564877" y="2016224"/>
                    <a:pt x="1008112" y="2016224"/>
                  </a:cubicBezTo>
                  <a:cubicBezTo>
                    <a:pt x="451347" y="2016224"/>
                    <a:pt x="0" y="1564877"/>
                    <a:pt x="0" y="1008112"/>
                  </a:cubicBezTo>
                  <a:cubicBezTo>
                    <a:pt x="0" y="451347"/>
                    <a:pt x="451347" y="0"/>
                    <a:pt x="1008112" y="0"/>
                  </a:cubicBezTo>
                  <a:close/>
                  <a:moveTo>
                    <a:pt x="1008112" y="598566"/>
                  </a:moveTo>
                  <a:cubicBezTo>
                    <a:pt x="781926" y="598566"/>
                    <a:pt x="598566" y="781926"/>
                    <a:pt x="598566" y="1008112"/>
                  </a:cubicBezTo>
                  <a:lnTo>
                    <a:pt x="598565" y="1008112"/>
                  </a:lnTo>
                  <a:cubicBezTo>
                    <a:pt x="598565" y="1234298"/>
                    <a:pt x="781925" y="1417658"/>
                    <a:pt x="1008111" y="1417658"/>
                  </a:cubicBezTo>
                  <a:cubicBezTo>
                    <a:pt x="1234297" y="1417658"/>
                    <a:pt x="1417657" y="1234298"/>
                    <a:pt x="1417657" y="1008112"/>
                  </a:cubicBezTo>
                  <a:lnTo>
                    <a:pt x="1417657" y="598566"/>
                  </a:lnTo>
                  <a:lnTo>
                    <a:pt x="1008112" y="598566"/>
                  </a:lnTo>
                  <a:close/>
                </a:path>
              </a:pathLst>
            </a:custGeom>
            <a:grpFill/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五边形 5"/>
            <p:cNvSpPr/>
            <p:nvPr/>
          </p:nvSpPr>
          <p:spPr bwMode="auto">
            <a:xfrm rot="5400000">
              <a:off x="2206195" y="1872449"/>
              <a:ext cx="746076" cy="478042"/>
            </a:xfrm>
            <a:prstGeom prst="homePlate">
              <a:avLst/>
            </a:prstGeom>
            <a:grpFill/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35133" y="738322"/>
            <a:ext cx="4381887" cy="81381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385" y="2705390"/>
            <a:ext cx="3380801" cy="3518949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539" y="3241843"/>
            <a:ext cx="2366275" cy="236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2517432" y="959587"/>
            <a:ext cx="45719" cy="5229546"/>
          </a:xfrm>
          <a:prstGeom prst="rect">
            <a:avLst/>
          </a:prstGeom>
          <a:solidFill>
            <a:srgbClr val="2DAEB7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4" name="组合 3"/>
          <p:cNvGrpSpPr/>
          <p:nvPr/>
        </p:nvGrpSpPr>
        <p:grpSpPr>
          <a:xfrm>
            <a:off x="2182725" y="1828432"/>
            <a:ext cx="2636767" cy="707826"/>
            <a:chOff x="2279324" y="3339051"/>
            <a:chExt cx="2325811" cy="624351"/>
          </a:xfrm>
        </p:grpSpPr>
        <p:sp>
          <p:nvSpPr>
            <p:cNvPr id="5" name="菱形 4"/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6" name="文本框 17"/>
            <p:cNvSpPr txBox="1"/>
            <p:nvPr/>
          </p:nvSpPr>
          <p:spPr>
            <a:xfrm>
              <a:off x="2734960" y="3485261"/>
              <a:ext cx="1870175" cy="292423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编程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泛型和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面向对象程序设计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82725" y="1078042"/>
            <a:ext cx="1675689" cy="707826"/>
            <a:chOff x="2279324" y="2501096"/>
            <a:chExt cx="1478074" cy="624351"/>
          </a:xfrm>
        </p:grpSpPr>
        <p:sp>
          <p:nvSpPr>
            <p:cNvPr id="8" name="菱形 7"/>
            <p:cNvSpPr/>
            <p:nvPr/>
          </p:nvSpPr>
          <p:spPr>
            <a:xfrm>
              <a:off x="2279324" y="2501096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solidFill>
                <a:srgbClr val="F853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课程内容及目的</a:t>
              </a:r>
              <a:endParaRPr lang="zh-CN" altLang="en-US" sz="24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3661D584-2B36-4135-848C-E7FD28CD82C5}"/>
              </a:ext>
            </a:extLst>
          </p:cNvPr>
          <p:cNvGrpSpPr/>
          <p:nvPr/>
        </p:nvGrpSpPr>
        <p:grpSpPr>
          <a:xfrm>
            <a:off x="2182725" y="2599615"/>
            <a:ext cx="1675689" cy="707826"/>
            <a:chOff x="2279324" y="2504103"/>
            <a:chExt cx="1478074" cy="624351"/>
          </a:xfrm>
        </p:grpSpPr>
        <p:sp>
          <p:nvSpPr>
            <p:cNvPr id="11" name="菱形 10">
              <a:extLst>
                <a:ext uri="{FF2B5EF4-FFF2-40B4-BE49-F238E27FC236}">
                  <a16:creationId xmlns:a16="http://schemas.microsoft.com/office/drawing/2014/main" xmlns="" id="{08DACBA5-BE0C-40F2-8DC0-8F6D6F8C6D82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2" name="文本框 15">
              <a:extLst>
                <a:ext uri="{FF2B5EF4-FFF2-40B4-BE49-F238E27FC236}">
                  <a16:creationId xmlns:a16="http://schemas.microsoft.com/office/drawing/2014/main" xmlns="" id="{ED442C5B-29DF-4B73-A807-63D48C89C7DF}"/>
                </a:ext>
              </a:extLst>
            </p:cNvPr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000" b="1" dirty="0" smtClean="0">
                  <a:solidFill>
                    <a:schemeClr val="bg2">
                      <a:lumMod val="50000"/>
                    </a:schemeClr>
                  </a:solidFill>
                </a:rPr>
                <a:t>C</a:t>
              </a: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++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语言和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面向对象程序设计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A431D3B4-D8C8-4611-A85E-728ADD82527F}"/>
              </a:ext>
            </a:extLst>
          </p:cNvPr>
          <p:cNvGrpSpPr/>
          <p:nvPr/>
        </p:nvGrpSpPr>
        <p:grpSpPr>
          <a:xfrm>
            <a:off x="2182726" y="3356525"/>
            <a:ext cx="2396604" cy="707826"/>
            <a:chOff x="2279324" y="3339051"/>
            <a:chExt cx="2113970" cy="624351"/>
          </a:xfrm>
        </p:grpSpPr>
        <p:sp>
          <p:nvSpPr>
            <p:cNvPr id="14" name="菱形 13">
              <a:extLst>
                <a:ext uri="{FF2B5EF4-FFF2-40B4-BE49-F238E27FC236}">
                  <a16:creationId xmlns:a16="http://schemas.microsoft.com/office/drawing/2014/main" xmlns="" id="{177B199F-14CE-441D-8802-98F99204A1AE}"/>
                </a:ext>
              </a:extLst>
            </p:cNvPr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5" name="文本框 17">
              <a:extLst>
                <a:ext uri="{FF2B5EF4-FFF2-40B4-BE49-F238E27FC236}">
                  <a16:creationId xmlns:a16="http://schemas.microsoft.com/office/drawing/2014/main" xmlns="" id="{42379D6B-F71E-4110-8D57-DC64C68A80F5}"/>
                </a:ext>
              </a:extLst>
            </p:cNvPr>
            <p:cNvSpPr txBox="1"/>
            <p:nvPr/>
          </p:nvSpPr>
          <p:spPr>
            <a:xfrm>
              <a:off x="2746849" y="3529793"/>
              <a:ext cx="164644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C++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语言发展历史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4E4CAFD4-0A3E-4803-848C-50C356889851}"/>
              </a:ext>
            </a:extLst>
          </p:cNvPr>
          <p:cNvGrpSpPr/>
          <p:nvPr/>
        </p:nvGrpSpPr>
        <p:grpSpPr>
          <a:xfrm>
            <a:off x="2182725" y="4121188"/>
            <a:ext cx="1675689" cy="707826"/>
            <a:chOff x="2279324" y="2504103"/>
            <a:chExt cx="1478074" cy="624351"/>
          </a:xfrm>
        </p:grpSpPr>
        <p:sp>
          <p:nvSpPr>
            <p:cNvPr id="17" name="菱形 16">
              <a:extLst>
                <a:ext uri="{FF2B5EF4-FFF2-40B4-BE49-F238E27FC236}">
                  <a16:creationId xmlns:a16="http://schemas.microsoft.com/office/drawing/2014/main" xmlns="" id="{E4212DD5-01A9-464B-84B9-7B5F2A071F5C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18" name="文本框 15">
              <a:extLst>
                <a:ext uri="{FF2B5EF4-FFF2-40B4-BE49-F238E27FC236}">
                  <a16:creationId xmlns:a16="http://schemas.microsoft.com/office/drawing/2014/main" xmlns="" id="{A3A7206D-D959-4668-8130-A769920352B9}"/>
                </a:ext>
              </a:extLst>
            </p:cNvPr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C++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集成开发环境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A431D3B4-D8C8-4611-A85E-728ADD82527F}"/>
              </a:ext>
            </a:extLst>
          </p:cNvPr>
          <p:cNvGrpSpPr/>
          <p:nvPr/>
        </p:nvGrpSpPr>
        <p:grpSpPr>
          <a:xfrm>
            <a:off x="2182726" y="4841687"/>
            <a:ext cx="2396604" cy="707826"/>
            <a:chOff x="2279324" y="3339051"/>
            <a:chExt cx="2113970" cy="624351"/>
          </a:xfrm>
        </p:grpSpPr>
        <p:sp>
          <p:nvSpPr>
            <p:cNvPr id="20" name="菱形 19">
              <a:extLst>
                <a:ext uri="{FF2B5EF4-FFF2-40B4-BE49-F238E27FC236}">
                  <a16:creationId xmlns:a16="http://schemas.microsoft.com/office/drawing/2014/main" xmlns="" id="{177B199F-14CE-441D-8802-98F99204A1AE}"/>
                </a:ext>
              </a:extLst>
            </p:cNvPr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文本框 17">
              <a:extLst>
                <a:ext uri="{FF2B5EF4-FFF2-40B4-BE49-F238E27FC236}">
                  <a16:creationId xmlns:a16="http://schemas.microsoft.com/office/drawing/2014/main" xmlns="" id="{42379D6B-F71E-4110-8D57-DC64C68A80F5}"/>
                </a:ext>
              </a:extLst>
            </p:cNvPr>
            <p:cNvSpPr txBox="1"/>
            <p:nvPr/>
          </p:nvSpPr>
          <p:spPr>
            <a:xfrm>
              <a:off x="2746849" y="3529793"/>
              <a:ext cx="164644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参考资料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22" name="菱形 21">
            <a:extLst>
              <a:ext uri="{FF2B5EF4-FFF2-40B4-BE49-F238E27FC236}">
                <a16:creationId xmlns:a16="http://schemas.microsoft.com/office/drawing/2014/main" xmlns="" id="{E4212DD5-01A9-464B-84B9-7B5F2A071F5C}"/>
              </a:ext>
            </a:extLst>
          </p:cNvPr>
          <p:cNvSpPr/>
          <p:nvPr/>
        </p:nvSpPr>
        <p:spPr>
          <a:xfrm>
            <a:off x="2182724" y="5598597"/>
            <a:ext cx="707825" cy="707826"/>
          </a:xfrm>
          <a:prstGeom prst="diamond">
            <a:avLst/>
          </a:prstGeom>
          <a:solidFill>
            <a:srgbClr val="F85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fontScale="92500" lnSpcReduction="20000"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pitchFamily="34" charset="0"/>
              </a:rPr>
              <a:t>07</a:t>
            </a:r>
            <a:endParaRPr lang="en-US" altLang="zh-CN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文本框 15">
            <a:extLst>
              <a:ext uri="{FF2B5EF4-FFF2-40B4-BE49-F238E27FC236}">
                <a16:creationId xmlns:a16="http://schemas.microsoft.com/office/drawing/2014/main" xmlns="" id="{A3A7206D-D959-4668-8130-A769920352B9}"/>
              </a:ext>
            </a:extLst>
          </p:cNvPr>
          <p:cNvSpPr txBox="1"/>
          <p:nvPr/>
        </p:nvSpPr>
        <p:spPr>
          <a:xfrm>
            <a:off x="2754546" y="5844227"/>
            <a:ext cx="1145657" cy="275336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C++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集成开发环境</a:t>
            </a:r>
            <a:endParaRPr lang="en-US" altLang="zh-CN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83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文字和内容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6D7D2B9B-7047-4584-A1FC-5FF4787AF1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221" y="4345968"/>
            <a:ext cx="1859119" cy="1935087"/>
          </a:xfrm>
          <a:prstGeom prst="rect">
            <a:avLst/>
          </a:prstGeom>
        </p:spPr>
      </p:pic>
      <p:sp>
        <p:nvSpPr>
          <p:cNvPr id="30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96950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514350" indent="-5143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单击此处编辑母版文本样式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第二级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第三级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第四级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31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51023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93725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096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文字和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384955BC-D1A7-46F9-BC74-D432D7F865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10" y="5200895"/>
            <a:ext cx="979719" cy="9797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2E4E903-D91B-4775-AB8B-19FDCC2B94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94" y="5616287"/>
            <a:ext cx="715812" cy="715812"/>
          </a:xfrm>
          <a:prstGeom prst="rect">
            <a:avLst/>
          </a:prstGeom>
        </p:spPr>
      </p:pic>
      <p:sp>
        <p:nvSpPr>
          <p:cNvPr id="11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96950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514350" indent="-5143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单击此处编辑母版文本样式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第二级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第三级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第四级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51023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910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和内容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800" y="190500"/>
            <a:ext cx="11836400" cy="6477000"/>
          </a:xfrm>
          <a:prstGeom prst="rect">
            <a:avLst/>
          </a:prstGeom>
          <a:noFill/>
          <a:ln w="28575">
            <a:solidFill>
              <a:srgbClr val="F85360">
                <a:alpha val="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96950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514350" indent="-5143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单击此处编辑母版文本样式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第二级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第三级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第四级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51023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427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和代码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7800" y="190500"/>
            <a:ext cx="11836400" cy="6477000"/>
          </a:xfrm>
          <a:prstGeom prst="rect">
            <a:avLst/>
          </a:prstGeom>
          <a:noFill/>
          <a:ln w="28575">
            <a:solidFill>
              <a:srgbClr val="174F78">
                <a:alpha val="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13416" y="895927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0" indent="0">
              <a:buClr>
                <a:schemeClr val="accent1">
                  <a:lumMod val="75000"/>
                </a:schemeClr>
              </a:buClr>
              <a:buFontTx/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2pPr>
            <a:lvl3pPr marL="9144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3pPr>
            <a:lvl4pPr marL="1371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4pPr>
            <a:lvl5pPr marL="18288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13808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0" indent="0">
              <a:buClr>
                <a:schemeClr val="accent1">
                  <a:lumMod val="75000"/>
                </a:schemeClr>
              </a:buClr>
              <a:buFontTx/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2pPr>
            <a:lvl3pPr marL="9144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3pPr>
            <a:lvl4pPr marL="1371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4pPr>
            <a:lvl5pPr marL="18288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27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632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311070" y="4474402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本章结束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639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ADDB3756-3506-41A5-9783-35C557317CE8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-1219" y="82687"/>
            <a:chExt cx="12192001" cy="68580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76C0EC14-CB36-464E-A15B-3539EB001906}"/>
                </a:ext>
              </a:extLst>
            </p:cNvPr>
            <p:cNvSpPr/>
            <p:nvPr/>
          </p:nvSpPr>
          <p:spPr>
            <a:xfrm>
              <a:off x="0" y="82687"/>
              <a:ext cx="12190781" cy="6858000"/>
            </a:xfrm>
            <a:prstGeom prst="rect">
              <a:avLst/>
            </a:prstGeom>
            <a:solidFill>
              <a:srgbClr val="14B0C0"/>
            </a:solidFill>
            <a:ln w="285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7B7F928A-E42E-4166-92EC-B277C50FDAEE}"/>
                </a:ext>
              </a:extLst>
            </p:cNvPr>
            <p:cNvSpPr/>
            <p:nvPr/>
          </p:nvSpPr>
          <p:spPr>
            <a:xfrm>
              <a:off x="-1219" y="498611"/>
              <a:ext cx="12192001" cy="6289676"/>
            </a:xfrm>
            <a:prstGeom prst="rect">
              <a:avLst/>
            </a:prstGeom>
            <a:solidFill>
              <a:schemeClr val="bg1"/>
            </a:solidFill>
            <a:ln w="285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7B2EB8DC-B7E1-408C-879A-558BDD23F5B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" y="-1"/>
            <a:ext cx="685315" cy="41592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348574" y="6662296"/>
            <a:ext cx="13377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>
                <a:solidFill>
                  <a:schemeClr val="bg2"/>
                </a:solidFill>
              </a:rPr>
              <a:t>第 </a:t>
            </a:r>
            <a:fld id="{22679C40-B174-4387-B61D-ED5522942AC7}" type="slidenum">
              <a:rPr lang="zh-CN" altLang="en-US" sz="1050" smtClean="0">
                <a:solidFill>
                  <a:schemeClr val="bg2"/>
                </a:solidFill>
              </a:rPr>
              <a:pPr algn="ctr"/>
              <a:t>‹#›</a:t>
            </a:fld>
            <a:r>
              <a:rPr lang="zh-CN" altLang="en-US" sz="1050" dirty="0" smtClean="0">
                <a:solidFill>
                  <a:schemeClr val="bg2"/>
                </a:solidFill>
              </a:rPr>
              <a:t> 页</a:t>
            </a:r>
            <a:endParaRPr lang="zh-CN" altLang="en-US" sz="1050" dirty="0">
              <a:solidFill>
                <a:schemeClr val="bg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03959" y="6662296"/>
            <a:ext cx="16811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chemeClr val="bg2"/>
                </a:solidFill>
                <a:latin typeface="+mn-ea"/>
                <a:ea typeface="+mn-ea"/>
              </a:rPr>
              <a:t>吉林大学     </a:t>
            </a:r>
            <a:r>
              <a:rPr lang="en-US" altLang="zh-CN" sz="1050" dirty="0" smtClean="0">
                <a:solidFill>
                  <a:schemeClr val="bg2"/>
                </a:solidFill>
                <a:latin typeface="+mn-ea"/>
                <a:ea typeface="+mn-ea"/>
              </a:rPr>
              <a:t>2017</a:t>
            </a:r>
            <a:r>
              <a:rPr lang="zh-CN" altLang="en-US" sz="1050" dirty="0" smtClean="0">
                <a:solidFill>
                  <a:schemeClr val="bg2"/>
                </a:solidFill>
                <a:latin typeface="+mn-ea"/>
                <a:ea typeface="+mn-ea"/>
              </a:rPr>
              <a:t>级</a:t>
            </a:r>
            <a:endParaRPr lang="zh-CN" altLang="en-US" sz="105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657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246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b"/>
          <a:lstStyle/>
          <a:p>
            <a:pPr defTabSz="685800"/>
            <a:r>
              <a:rPr lang="zh-CN" altLang="en-US" kern="1200" baseline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虚函数表</a:t>
            </a:r>
            <a:r>
              <a:rPr lang="en-US" altLang="zh-CN" kern="1200" baseline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(</a:t>
            </a:r>
            <a:r>
              <a:rPr lang="zh-CN" altLang="zh-CN" kern="1200" baseline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虚拟表、虚表、</a:t>
            </a:r>
            <a:r>
              <a:rPr lang="en-US" altLang="zh-CN" kern="1200" baseline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VTable)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77988" y="1450975"/>
            <a:ext cx="9296400" cy="3044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marL="282575" lvl="0" indent="-342900" fontAlgn="auto"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zh-CN" sz="24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虚函数表：</a:t>
            </a:r>
          </a:p>
          <a:p>
            <a:pPr marL="739775" lvl="1" indent="-342900" fontAlgn="auto"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zh-CN" sz="24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一个指针数组，各元素存放对应虚函数的入口地址</a:t>
            </a:r>
          </a:p>
          <a:p>
            <a:pPr marL="396875" lvl="1" indent="0" fontAlgn="auto">
              <a:buClr>
                <a:srgbClr val="046FB6"/>
              </a:buClr>
              <a:buFont typeface="Wingdings" panose="05000000000000000000" charset="0"/>
              <a:buNone/>
            </a:pPr>
            <a:endParaRPr lang="zh-CN" altLang="zh-CN" sz="2400" strike="noStrike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  <a:p>
            <a:pPr marL="282575" lvl="0" indent="-342900" fontAlgn="auto"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说明：</a:t>
            </a:r>
          </a:p>
          <a:p>
            <a:pPr marL="739775" lvl="1" indent="-342900" fontAlgn="auto"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要求对应的类</a:t>
            </a:r>
            <a:r>
              <a:rPr lang="zh-CN" altLang="en-US" sz="2400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中至少有一个虚</a:t>
            </a:r>
            <a:r>
              <a:rPr lang="zh-CN" altLang="en-US" sz="24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函数</a:t>
            </a:r>
            <a:endParaRPr lang="en-US" altLang="zh-CN" sz="2400" strike="noStrike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  <a:p>
            <a:pPr marL="739775" lvl="1" indent="-342900" fontAlgn="auto"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一个</a:t>
            </a:r>
            <a:r>
              <a:rPr lang="zh-CN" altLang="en-US" sz="24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类至多有</a:t>
            </a:r>
            <a:r>
              <a:rPr lang="zh-CN" altLang="en-US" sz="2400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一个虚拟表，同一个类的不同对象共享该虚拟</a:t>
            </a:r>
            <a:r>
              <a:rPr lang="zh-CN" altLang="en-US" sz="24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表</a:t>
            </a:r>
            <a:endParaRPr lang="en-US" altLang="zh-CN" sz="2400" strike="noStrike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  <a:p>
            <a:pPr marL="739775" lvl="1" indent="-342900" fontAlgn="auto"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首次创建该类实例对象时，在内存中同时创建该类的虚拟表</a:t>
            </a:r>
          </a:p>
          <a:p>
            <a:pPr marL="739775" lvl="1" indent="-342900" fontAlgn="auto"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按照函数顺序的序号依次存放入口地址</a:t>
            </a:r>
          </a:p>
        </p:txBody>
      </p:sp>
    </p:spTree>
    <p:extLst>
      <p:ext uri="{BB962C8B-B14F-4D97-AF65-F5344CB8AC3E}">
        <p14:creationId xmlns:p14="http://schemas.microsoft.com/office/powerpoint/2010/main" val="3732862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b"/>
          <a:lstStyle/>
          <a:p>
            <a:pPr defTabSz="685800"/>
            <a:r>
              <a:rPr lang="en-US" altLang="zh-CN" kern="1200" baseline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vptr</a:t>
            </a:r>
            <a:r>
              <a:rPr lang="zh-CN" altLang="zh-CN" kern="1200" baseline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 与</a:t>
            </a:r>
            <a:r>
              <a:rPr lang="zh-CN" altLang="en-US" kern="1200" baseline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虚拟表</a:t>
            </a:r>
            <a:r>
              <a:rPr lang="en-US" altLang="zh-CN" kern="1200" baseline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(</a:t>
            </a:r>
            <a:r>
              <a:rPr lang="zh-CN" altLang="zh-CN" kern="1200" baseline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例</a:t>
            </a:r>
            <a:r>
              <a:rPr lang="en-US" altLang="zh-CN" kern="1200" baseline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)</a:t>
            </a:r>
          </a:p>
        </p:txBody>
      </p:sp>
      <p:sp>
        <p:nvSpPr>
          <p:cNvPr id="33794" name="Text Box 5"/>
          <p:cNvSpPr txBox="1"/>
          <p:nvPr/>
        </p:nvSpPr>
        <p:spPr>
          <a:xfrm>
            <a:off x="825500" y="1260475"/>
            <a:ext cx="5049838" cy="2286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 indent="0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class Shape{</a:t>
            </a:r>
          </a:p>
          <a:p>
            <a:pPr lvl="0" indent="0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public: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virtual 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~Shape( ) {  }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void Show( ) const {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  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cout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&lt;&lt;“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面积是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:”&lt;&lt;Area( )&lt;&lt;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endl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}</a:t>
            </a:r>
          </a:p>
          <a:p>
            <a:pPr lvl="0" indent="0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virtual 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float Area( )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const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{ return 0; }</a:t>
            </a:r>
          </a:p>
          <a:p>
            <a:pPr lvl="0" indent="0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};</a:t>
            </a:r>
          </a:p>
        </p:txBody>
      </p:sp>
      <p:sp>
        <p:nvSpPr>
          <p:cNvPr id="33795" name="Text Box 7"/>
          <p:cNvSpPr txBox="1"/>
          <p:nvPr/>
        </p:nvSpPr>
        <p:spPr>
          <a:xfrm>
            <a:off x="6665118" y="3932237"/>
            <a:ext cx="4884737" cy="25606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 indent="0"/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</a:rPr>
              <a:t>class Circle: public Shape {</a:t>
            </a:r>
          </a:p>
          <a:p>
            <a:pPr lvl="0" indent="0"/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</a:rPr>
              <a:t>public:</a:t>
            </a:r>
            <a:br>
              <a:rPr lang="en-US" altLang="zh-CN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</a:rPr>
              <a:t>      Circle(float r): mRadius( r )  {   }</a:t>
            </a:r>
            <a:br>
              <a:rPr lang="en-US" altLang="zh-CN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</a:rPr>
              <a:t>     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virtual </a:t>
            </a: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</a:rPr>
              <a:t>float Area( ) const { </a:t>
            </a:r>
            <a:br>
              <a:rPr lang="en-US" altLang="zh-CN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</a:rPr>
              <a:t>         return mRadius * mRadius*3.14; </a:t>
            </a:r>
            <a:br>
              <a:rPr lang="en-US" altLang="zh-CN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</a:rPr>
              <a:t>      }</a:t>
            </a:r>
            <a:br>
              <a:rPr lang="en-US" altLang="zh-CN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</a:rPr>
              <a:t>private:</a:t>
            </a:r>
            <a:br>
              <a:rPr lang="en-US" altLang="zh-CN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</a:rPr>
              <a:t>      float mRadius;</a:t>
            </a:r>
          </a:p>
          <a:p>
            <a:pPr lvl="0" indent="0"/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</a:rPr>
              <a:t>};</a:t>
            </a:r>
          </a:p>
        </p:txBody>
      </p:sp>
      <p:sp>
        <p:nvSpPr>
          <p:cNvPr id="33796" name="Rectangle 8"/>
          <p:cNvSpPr/>
          <p:nvPr/>
        </p:nvSpPr>
        <p:spPr>
          <a:xfrm>
            <a:off x="833438" y="4114800"/>
            <a:ext cx="5280025" cy="23780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 indent="0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main( ) {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Rectangle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rect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(1,2);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Shape&amp;  rRect  =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rect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</a:p>
          <a:p>
            <a:pPr lvl="0" indent="0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Shape  * pCircle =  new Circle(3);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rRect.Show( );        //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正确输出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2</a:t>
            </a:r>
            <a:b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pCircle-&gt;Show( );   //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正确</a:t>
            </a:r>
            <a:r>
              <a:rPr lang="zh-CN" altLang="en-US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输出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28.26</a:t>
            </a:r>
            <a:r>
              <a:rPr lang="en-US" altLang="zh-CN" sz="20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delete pCircle;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33797" name="Text Box 6"/>
          <p:cNvSpPr txBox="1"/>
          <p:nvPr/>
        </p:nvSpPr>
        <p:spPr>
          <a:xfrm>
            <a:off x="6665118" y="695911"/>
            <a:ext cx="4867275" cy="31083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 indent="0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class Rectangle: public Shape {</a:t>
            </a:r>
          </a:p>
          <a:p>
            <a:pPr lvl="0" indent="0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public: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Rectangle(float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w,float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h) {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     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mWidth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 w;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mHeight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 h;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}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virtual 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float Area( )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const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{ 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  return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mWidth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*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mHeight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; 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}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private: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float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mWidth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,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mHeight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</a:p>
          <a:p>
            <a:pPr lvl="0" indent="0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52450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931863" y="1112380"/>
            <a:ext cx="1293813" cy="8905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1" name="矩形 20"/>
          <p:cNvSpPr/>
          <p:nvPr/>
        </p:nvSpPr>
        <p:spPr>
          <a:xfrm>
            <a:off x="931863" y="3536492"/>
            <a:ext cx="1293813" cy="1993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5843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b"/>
          <a:lstStyle/>
          <a:p>
            <a:pPr defTabSz="685800"/>
            <a:r>
              <a:rPr lang="en-US" altLang="zh-CN" kern="1200" baseline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vptr</a:t>
            </a:r>
            <a:r>
              <a:rPr lang="zh-CN" altLang="zh-CN" kern="1200" baseline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与虚拟表</a:t>
            </a:r>
            <a:endParaRPr lang="en-US" altLang="zh-CN" kern="1200" baseline="0"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963613" y="4385805"/>
            <a:ext cx="1223963" cy="3603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300" strike="noStrike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1</a:t>
            </a:r>
            <a:endParaRPr lang="zh-CN" altLang="en-US" sz="2300" strike="noStrike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962025" y="4769980"/>
            <a:ext cx="1225550" cy="3603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300" strike="noStrike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2</a:t>
            </a:r>
            <a:endParaRPr lang="zh-CN" altLang="en-US" sz="2300" strike="noStrike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962025" y="5136692"/>
            <a:ext cx="1225550" cy="3603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300" strike="noStrike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vptr</a:t>
            </a:r>
            <a:endParaRPr lang="zh-CN" altLang="en-US" sz="2300" strike="noStrike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5847" name="文本框 2"/>
          <p:cNvSpPr txBox="1"/>
          <p:nvPr/>
        </p:nvSpPr>
        <p:spPr>
          <a:xfrm>
            <a:off x="0" y="4693780"/>
            <a:ext cx="571500" cy="3667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rect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206563" y="2333580"/>
            <a:ext cx="3693440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lstStyle/>
          <a:p>
            <a:pPr algn="l"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300" strike="noStrike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&amp;Rectangle::Area()</a:t>
            </a:r>
            <a:endParaRPr lang="zh-CN" altLang="en-US" sz="2300" strike="noStrike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950913" y="1206042"/>
            <a:ext cx="1223963" cy="360363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300" strike="noStrike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3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941388" y="1593392"/>
            <a:ext cx="1223963" cy="360363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300" strike="noStrike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vptr</a:t>
            </a:r>
            <a:endParaRPr lang="zh-CN" altLang="en-US" sz="2300" strike="noStrike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356770" y="1351264"/>
            <a:ext cx="2952750" cy="3603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lstStyle/>
          <a:p>
            <a:pPr algn="l"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300" strike="noStrike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&amp;Circle::Area( )</a:t>
            </a:r>
            <a:endParaRPr lang="zh-CN" altLang="en-US" sz="2300" strike="noStrike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17" name="肘形连接符 16"/>
          <p:cNvCxnSpPr>
            <a:stCxn id="10" idx="3"/>
            <a:endCxn id="32" idx="1"/>
          </p:cNvCxnSpPr>
          <p:nvPr/>
        </p:nvCxnSpPr>
        <p:spPr>
          <a:xfrm flipV="1">
            <a:off x="2187575" y="2136284"/>
            <a:ext cx="1007337" cy="3180590"/>
          </a:xfrm>
          <a:prstGeom prst="bentConnector3">
            <a:avLst>
              <a:gd name="adj1" fmla="val 50000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4" idx="3"/>
            <a:endCxn id="33" idx="1"/>
          </p:cNvCxnSpPr>
          <p:nvPr/>
        </p:nvCxnSpPr>
        <p:spPr>
          <a:xfrm flipV="1">
            <a:off x="2165351" y="1155209"/>
            <a:ext cx="1181355" cy="618365"/>
          </a:xfrm>
          <a:prstGeom prst="bentConnector3">
            <a:avLst>
              <a:gd name="adj1" fmla="val 50000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 bwMode="auto">
          <a:xfrm>
            <a:off x="963613" y="4012742"/>
            <a:ext cx="1223963" cy="3603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300" strike="noStrike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rRect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963613" y="3633330"/>
            <a:ext cx="1223963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sz="2300" strike="noStrike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pCircle</a:t>
            </a:r>
          </a:p>
        </p:txBody>
      </p:sp>
      <p:sp>
        <p:nvSpPr>
          <p:cNvPr id="24" name="左大括号 23"/>
          <p:cNvSpPr/>
          <p:nvPr/>
        </p:nvSpPr>
        <p:spPr>
          <a:xfrm>
            <a:off x="658813" y="4476292"/>
            <a:ext cx="198438" cy="849313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9" name="左弧形箭头 28"/>
          <p:cNvSpPr/>
          <p:nvPr/>
        </p:nvSpPr>
        <p:spPr>
          <a:xfrm>
            <a:off x="129381" y="4154030"/>
            <a:ext cx="719932" cy="668338"/>
          </a:xfrm>
          <a:prstGeom prst="curv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3194912" y="1956896"/>
            <a:ext cx="3705091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lstStyle/>
          <a:p>
            <a:pPr algn="l"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300" strike="noStrike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&amp;Rectangle::~Rectangle( )</a:t>
            </a:r>
            <a:endParaRPr lang="zh-CN" altLang="en-US" sz="2300" strike="noStrike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3346706" y="975027"/>
            <a:ext cx="2951163" cy="3603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lstStyle/>
          <a:p>
            <a:pPr algn="l"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300" strike="noStrike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&amp;Circle::~Circle( )</a:t>
            </a:r>
            <a:endParaRPr lang="zh-CN" altLang="en-US" sz="2300" strike="noStrike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5860" name="文本框 34"/>
          <p:cNvSpPr txBox="1"/>
          <p:nvPr/>
        </p:nvSpPr>
        <p:spPr>
          <a:xfrm>
            <a:off x="1190625" y="5719305"/>
            <a:ext cx="858838" cy="3667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栈区</a:t>
            </a:r>
          </a:p>
        </p:txBody>
      </p:sp>
      <p:sp>
        <p:nvSpPr>
          <p:cNvPr id="35861" name="Rectangle 8"/>
          <p:cNvSpPr/>
          <p:nvPr/>
        </p:nvSpPr>
        <p:spPr>
          <a:xfrm>
            <a:off x="8091490" y="904231"/>
            <a:ext cx="4017962" cy="29876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 indent="0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main( ) {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Rectangle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rect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(1,2);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Shape&amp;  rRect  =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rect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</a:p>
          <a:p>
            <a:pPr lvl="0" indent="0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Shape  * pCircle =  new Circle(3);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rRect.Show( );      </a:t>
            </a:r>
            <a:b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    //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正确输出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2</a:t>
            </a:r>
            <a:b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pCircle-&gt;Show( ); </a:t>
            </a:r>
            <a:b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   //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正确</a:t>
            </a:r>
            <a:r>
              <a:rPr lang="zh-CN" altLang="en-US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输出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28.26</a:t>
            </a:r>
            <a:r>
              <a:rPr lang="en-US" altLang="zh-CN" sz="20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delete pCircle;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</p:txBody>
      </p:sp>
      <p:cxnSp>
        <p:nvCxnSpPr>
          <p:cNvPr id="38" name="肘形连接符 37"/>
          <p:cNvCxnSpPr>
            <a:stCxn id="18" idx="1"/>
            <a:endCxn id="13" idx="1"/>
          </p:cNvCxnSpPr>
          <p:nvPr/>
        </p:nvCxnSpPr>
        <p:spPr>
          <a:xfrm rot="10800000">
            <a:off x="950913" y="1387017"/>
            <a:ext cx="12700" cy="2425700"/>
          </a:xfrm>
          <a:prstGeom prst="bentConnector3">
            <a:avLst>
              <a:gd name="adj1" fmla="val 2073684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63" name="文本框 39"/>
          <p:cNvSpPr txBox="1"/>
          <p:nvPr/>
        </p:nvSpPr>
        <p:spPr>
          <a:xfrm>
            <a:off x="1144588" y="2079167"/>
            <a:ext cx="858837" cy="3667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堆区</a:t>
            </a:r>
          </a:p>
        </p:txBody>
      </p:sp>
      <p:sp>
        <p:nvSpPr>
          <p:cNvPr id="35864" name="文本框 40"/>
          <p:cNvSpPr txBox="1"/>
          <p:nvPr/>
        </p:nvSpPr>
        <p:spPr>
          <a:xfrm>
            <a:off x="4746625" y="5698667"/>
            <a:ext cx="1379538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程序区</a:t>
            </a:r>
          </a:p>
        </p:txBody>
      </p:sp>
      <p:sp>
        <p:nvSpPr>
          <p:cNvPr id="42" name="矩形 41"/>
          <p:cNvSpPr/>
          <p:nvPr/>
        </p:nvSpPr>
        <p:spPr bwMode="auto">
          <a:xfrm>
            <a:off x="3028158" y="2947753"/>
            <a:ext cx="4038600" cy="96043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lstStyle/>
          <a:p>
            <a:pPr algn="l"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300" strike="noStrike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//Circle::~Circle( )</a:t>
            </a:r>
            <a:r>
              <a:rPr lang="zh-CN" altLang="zh-CN" sz="2300" strike="noStrike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  <a:sym typeface="+mn-ea"/>
              </a:rPr>
              <a:t>的执行代码</a:t>
            </a:r>
            <a:r>
              <a:rPr lang="en-US" altLang="zh-CN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/>
            </a:r>
            <a:br>
              <a:rPr lang="en-US" altLang="zh-CN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</a:br>
            <a:r>
              <a:rPr lang="en-US" altLang="zh-CN" sz="2300" strike="noStrike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......</a:t>
            </a:r>
          </a:p>
        </p:txBody>
      </p:sp>
      <p:sp>
        <p:nvSpPr>
          <p:cNvPr id="43" name="矩形 42"/>
          <p:cNvSpPr/>
          <p:nvPr/>
        </p:nvSpPr>
        <p:spPr bwMode="auto">
          <a:xfrm>
            <a:off x="3028158" y="3925256"/>
            <a:ext cx="4038600" cy="8971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lstStyle/>
          <a:p>
            <a:pPr algn="l"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300" strike="noStrike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//Circle::Area()</a:t>
            </a:r>
            <a:r>
              <a:rPr lang="zh-CN" altLang="zh-CN" sz="2300" strike="noStrike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的执行代码</a:t>
            </a:r>
            <a:endParaRPr lang="en-US" altLang="zh-CN" sz="2300" strike="noStrike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l"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3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…...</a:t>
            </a:r>
            <a:endParaRPr lang="zh-CN" altLang="zh-CN" sz="2300" strike="noStrike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3044084" y="4964135"/>
            <a:ext cx="4476601" cy="3603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lstStyle/>
          <a:p>
            <a:pPr algn="l"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sz="2300" strike="noStrike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Rectangle::~Rectangle()</a:t>
            </a:r>
            <a:r>
              <a:rPr lang="zh-CN" altLang="en-US" sz="2300" strike="noStrike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代码</a:t>
            </a:r>
            <a:r>
              <a:rPr lang="en-US" sz="2300" strike="noStrike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...</a:t>
            </a:r>
            <a:r>
              <a:rPr lang="en-US" altLang="zh-CN" sz="2300" strike="noStrike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..</a:t>
            </a:r>
          </a:p>
        </p:txBody>
      </p:sp>
      <p:cxnSp>
        <p:nvCxnSpPr>
          <p:cNvPr id="45" name="肘形连接符 44"/>
          <p:cNvCxnSpPr>
            <a:stCxn id="33" idx="3"/>
            <a:endCxn id="42" idx="3"/>
          </p:cNvCxnSpPr>
          <p:nvPr/>
        </p:nvCxnSpPr>
        <p:spPr>
          <a:xfrm>
            <a:off x="6297869" y="1155209"/>
            <a:ext cx="768889" cy="2272763"/>
          </a:xfrm>
          <a:prstGeom prst="bentConnector3">
            <a:avLst>
              <a:gd name="adj1" fmla="val 154183"/>
            </a:avLst>
          </a:prstGeom>
          <a:ln w="31750">
            <a:solidFill>
              <a:schemeClr val="accent4"/>
            </a:solidFill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6" idx="3"/>
            <a:endCxn id="43" idx="3"/>
          </p:cNvCxnSpPr>
          <p:nvPr/>
        </p:nvCxnSpPr>
        <p:spPr>
          <a:xfrm>
            <a:off x="6309520" y="1531446"/>
            <a:ext cx="757238" cy="2842366"/>
          </a:xfrm>
          <a:prstGeom prst="bentConnector3">
            <a:avLst>
              <a:gd name="adj1" fmla="val 130189"/>
            </a:avLst>
          </a:prstGeom>
          <a:ln w="31750"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6" idx="3"/>
            <a:endCxn id="43" idx="3"/>
          </p:cNvCxnSpPr>
          <p:nvPr/>
        </p:nvCxnSpPr>
        <p:spPr>
          <a:xfrm>
            <a:off x="6309520" y="1531446"/>
            <a:ext cx="757238" cy="2842366"/>
          </a:xfrm>
          <a:prstGeom prst="bentConnector3">
            <a:avLst>
              <a:gd name="adj1" fmla="val 130189"/>
            </a:avLst>
          </a:prstGeom>
          <a:ln w="31750"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 bwMode="auto">
          <a:xfrm>
            <a:off x="3044085" y="5330680"/>
            <a:ext cx="4476600" cy="3603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lstStyle/>
          <a:p>
            <a:pPr algn="l"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300" strike="noStrike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Rectangle</a:t>
            </a:r>
            <a:r>
              <a:rPr lang="en-US" altLang="zh-CN" sz="23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::Area()</a:t>
            </a:r>
            <a:r>
              <a:rPr lang="zh-CN" altLang="en-US" sz="23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的执行代码</a:t>
            </a:r>
            <a:r>
              <a:rPr lang="en-US" altLang="zh-CN" sz="23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….</a:t>
            </a:r>
            <a:endParaRPr lang="en-US" altLang="zh-CN" sz="2300" strike="noStrike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61" name="肘形连接符 60"/>
          <p:cNvCxnSpPr>
            <a:stCxn id="32" idx="3"/>
            <a:endCxn id="44" idx="3"/>
          </p:cNvCxnSpPr>
          <p:nvPr/>
        </p:nvCxnSpPr>
        <p:spPr>
          <a:xfrm>
            <a:off x="6900003" y="2136284"/>
            <a:ext cx="620682" cy="3008033"/>
          </a:xfrm>
          <a:prstGeom prst="bentConnector3">
            <a:avLst>
              <a:gd name="adj1" fmla="val 136830"/>
            </a:avLst>
          </a:prstGeom>
          <a:ln w="31750">
            <a:solidFill>
              <a:srgbClr val="FF0000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/>
          <p:nvPr/>
        </p:nvCxnSpPr>
        <p:spPr>
          <a:xfrm>
            <a:off x="6887123" y="2522359"/>
            <a:ext cx="620682" cy="3008033"/>
          </a:xfrm>
          <a:prstGeom prst="bentConnector3">
            <a:avLst>
              <a:gd name="adj1" fmla="val 160236"/>
            </a:avLst>
          </a:prstGeom>
          <a:ln w="31750">
            <a:solidFill>
              <a:srgbClr val="00B050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313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b"/>
          <a:lstStyle/>
          <a:p>
            <a:pPr defTabSz="685800"/>
            <a:r>
              <a:rPr lang="zh-CN" altLang="zh-CN" kern="1200" baseline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虚函数的作用机制</a:t>
            </a:r>
            <a:r>
              <a:rPr lang="en-US" altLang="zh-CN" kern="1200" baseline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--- </a:t>
            </a:r>
            <a:r>
              <a:rPr lang="zh-CN" altLang="en-US" kern="1200" baseline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变量的静态类型和动态类型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03200" y="1786573"/>
            <a:ext cx="6796088" cy="30432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marL="225425" lvl="0" indent="-285750" fontAlgn="auto"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b="1" strike="noStrike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静态类型</a:t>
            </a:r>
            <a:r>
              <a:rPr lang="zh-CN" altLang="en-US" sz="24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：在编译期间，可以确定的变量类型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/>
            </a:r>
            <a:b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</a:br>
            <a:r>
              <a:rPr lang="en-US" altLang="zh-CN" sz="24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    </a:t>
            </a:r>
            <a:r>
              <a:rPr lang="zh-CN" altLang="en-US" sz="24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如：       </a:t>
            </a:r>
            <a:r>
              <a:rPr lang="en-US" altLang="zh-CN" sz="24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Child   child</a:t>
            </a:r>
            <a:r>
              <a:rPr lang="zh-CN" altLang="en-US" sz="24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；</a:t>
            </a:r>
          </a:p>
          <a:p>
            <a:pPr marL="627380" lvl="1" indent="-342900" fontAlgn="auto">
              <a:buClr>
                <a:srgbClr val="046FB6"/>
              </a:buClr>
              <a:buFont typeface="Wingdings" panose="05000000000000000000" charset="0"/>
              <a:buChar char="l"/>
            </a:pPr>
            <a:r>
              <a:rPr lang="zh-CN" altLang="en-US" sz="24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指针型：</a:t>
            </a:r>
            <a:r>
              <a:rPr lang="en-US" altLang="zh-CN" sz="24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Parent  </a:t>
            </a:r>
            <a:r>
              <a:rPr lang="zh-CN" altLang="en-US" sz="24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* </a:t>
            </a:r>
            <a:r>
              <a:rPr lang="en-US" altLang="zh-CN" sz="24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pObj = &amp;child;</a:t>
            </a:r>
          </a:p>
          <a:p>
            <a:pPr marL="627380" lvl="1" indent="-342900" fontAlgn="auto">
              <a:buClr>
                <a:srgbClr val="046FB6"/>
              </a:buClr>
              <a:buFont typeface="Wingdings" panose="05000000000000000000" charset="0"/>
              <a:buChar char="l"/>
            </a:pPr>
            <a:r>
              <a:rPr lang="zh-CN" altLang="en-US" sz="24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引用型：</a:t>
            </a:r>
            <a:r>
              <a:rPr lang="en-US" altLang="zh-CN" sz="24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Parent&amp; obj = child</a:t>
            </a:r>
            <a:r>
              <a:rPr lang="zh-CN" altLang="en-US" sz="24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；</a:t>
            </a:r>
          </a:p>
          <a:p>
            <a:pPr marL="627380" lvl="1" indent="-342900" fontAlgn="auto">
              <a:buClr>
                <a:srgbClr val="046FB6"/>
              </a:buClr>
              <a:buFont typeface="Wingdings" panose="05000000000000000000" charset="0"/>
              <a:buChar char="l"/>
            </a:pPr>
            <a:r>
              <a:rPr lang="zh-CN" altLang="en-US" sz="24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对象型：</a:t>
            </a:r>
            <a:r>
              <a:rPr lang="en-US" altLang="zh-CN" sz="24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Parent    obj = child</a:t>
            </a:r>
            <a:r>
              <a:rPr lang="zh-CN" altLang="en-US" sz="24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；</a:t>
            </a:r>
          </a:p>
          <a:p>
            <a:pPr marL="284480" lvl="1" indent="0" fontAlgn="auto"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4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                 //</a:t>
            </a:r>
            <a:r>
              <a:rPr lang="zh-CN" altLang="en-US" sz="24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对象型中</a:t>
            </a:r>
            <a:r>
              <a:rPr lang="en-US" altLang="zh-CN" sz="24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obj</a:t>
            </a:r>
            <a:r>
              <a:rPr lang="zh-CN" altLang="en-US" sz="24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的静态、动态一致</a:t>
            </a:r>
          </a:p>
          <a:p>
            <a:pPr marL="225425" lvl="0" indent="-285750" fontAlgn="auto"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b="1" strike="noStrike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动态类型</a:t>
            </a:r>
            <a:r>
              <a:rPr lang="zh-CN" altLang="en-US" sz="24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：在运行时，才可以确定的、对应于变量的真实类型</a:t>
            </a:r>
          </a:p>
        </p:txBody>
      </p:sp>
      <p:sp>
        <p:nvSpPr>
          <p:cNvPr id="37891" name="Rectangle 8"/>
          <p:cNvSpPr/>
          <p:nvPr/>
        </p:nvSpPr>
        <p:spPr>
          <a:xfrm>
            <a:off x="7189788" y="1187450"/>
            <a:ext cx="4675187" cy="563231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 indent="0"/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main( ) {</a:t>
            </a:r>
            <a:b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Rectangle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rect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(1,2);</a:t>
            </a:r>
            <a:b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Shape&amp;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sh1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=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rect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</a:p>
          <a:p>
            <a:pPr lvl="0" indent="0"/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Shape  *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psh2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=  new Circle(3);</a:t>
            </a:r>
            <a:b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rect</a:t>
            </a:r>
            <a:r>
              <a:rPr lang="en-US" altLang="zh-CN" sz="2000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.Show( );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sh1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.Show( );      </a:t>
            </a:r>
            <a:b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    //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正确输出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2</a:t>
            </a:r>
            <a:b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psh2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-&gt;Show( ); </a:t>
            </a:r>
            <a:b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   //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正确</a:t>
            </a:r>
            <a:r>
              <a:rPr lang="zh-CN" altLang="en-US" sz="20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输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出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28.26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delete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psh2</a:t>
            </a:r>
            <a:r>
              <a:rPr lang="en-US" altLang="zh-CN" sz="2000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;          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void userFunc( const Shape &amp;  );    </a:t>
            </a:r>
            <a:b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userFunc( rect );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b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void userFunc( const Shape &amp;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sh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) {</a:t>
            </a:r>
            <a:b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sh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.Show( );</a:t>
            </a:r>
            <a:b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.....</a:t>
            </a:r>
            <a:b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} </a:t>
            </a:r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163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b"/>
          <a:lstStyle/>
          <a:p>
            <a:pPr defTabSz="685800"/>
            <a:r>
              <a:rPr lang="zh-CN" altLang="zh-CN" kern="1200" baseline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虚函数的作用机制</a:t>
            </a:r>
            <a:r>
              <a:rPr lang="en-US" altLang="zh-CN" kern="1200" baseline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--</a:t>
            </a:r>
            <a:r>
              <a:rPr lang="zh-CN" altLang="en-US" kern="1200" baseline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黑体" panose="02010609060101010101" pitchFamily="49" charset="-122"/>
              </a:rPr>
              <a:t>函数调用的编译</a:t>
            </a:r>
            <a:endParaRPr lang="en-US" altLang="zh-CN" kern="1200" baseline="0"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8914" name="文本框 2"/>
          <p:cNvSpPr txBox="1"/>
          <p:nvPr/>
        </p:nvSpPr>
        <p:spPr>
          <a:xfrm>
            <a:off x="1511930" y="1042780"/>
            <a:ext cx="8389937" cy="340995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 indent="-60325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编译过程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(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p-&gt;Func( 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为例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)</a:t>
            </a:r>
          </a:p>
          <a:p>
            <a:pPr marL="627380" lvl="1" indent="-342900">
              <a:buClr>
                <a:srgbClr val="046FB6"/>
              </a:buClr>
              <a:buFont typeface="Wingdings" panose="05000000000000000000" charset="0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确定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的静态类型，如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*</a:t>
            </a:r>
          </a:p>
          <a:p>
            <a:pPr marL="627380" lvl="1" indent="-342900">
              <a:buClr>
                <a:srgbClr val="046FB6"/>
              </a:buClr>
              <a:buFont typeface="Wingdings" panose="05000000000000000000" charset="0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类中，寻找名字为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Func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，且参数可以匹配的函数</a:t>
            </a:r>
          </a:p>
          <a:p>
            <a:pPr marL="627380" lvl="1" indent="-342900">
              <a:buClr>
                <a:srgbClr val="046FB6"/>
              </a:buClr>
              <a:buFont typeface="Wingdings" panose="05000000000000000000" charset="0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若找不到，编译错误。</a:t>
            </a:r>
          </a:p>
          <a:p>
            <a:pPr marL="627380" lvl="1" indent="-342900">
              <a:buClr>
                <a:srgbClr val="046FB6"/>
              </a:buClr>
              <a:buFont typeface="Wingdings" panose="05000000000000000000" charset="0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若找到，该函数为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virtual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函数吗？</a:t>
            </a:r>
          </a:p>
          <a:p>
            <a:pPr marL="627380" lvl="1" indent="-342900">
              <a:buClr>
                <a:srgbClr val="046FB6"/>
              </a:buClr>
              <a:buFont typeface="Wingdings" panose="05000000000000000000" charset="0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若不是，编译成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p-&gt;A::Func( );</a:t>
            </a:r>
          </a:p>
          <a:p>
            <a:pPr marL="627380" lvl="1" indent="-342900">
              <a:buClr>
                <a:srgbClr val="046FB6"/>
              </a:buClr>
              <a:buFont typeface="Wingdings" panose="05000000000000000000" charset="0"/>
              <a:buChar char="l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若是虚函数，采用动态编联，从而编译成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/>
            </a:r>
            <a:b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(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*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p-&gt;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vptr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)[index]((void *)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p,…);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，即在运行时，根据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vptr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中的函数入口地址，选择执行函数。</a:t>
            </a:r>
          </a:p>
        </p:txBody>
      </p:sp>
      <p:sp>
        <p:nvSpPr>
          <p:cNvPr id="38915" name="文本框 3"/>
          <p:cNvSpPr txBox="1"/>
          <p:nvPr/>
        </p:nvSpPr>
        <p:spPr>
          <a:xfrm>
            <a:off x="1136590" y="4773733"/>
            <a:ext cx="9642475" cy="1401762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 indent="-60325"/>
            <a:r>
              <a:rPr lang="zh-CN" altLang="en-US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若希望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pObj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-&gt;Func( );  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或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obj.Func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( );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合法，必须有：</a:t>
            </a:r>
          </a:p>
          <a:p>
            <a:pPr marL="741680" lvl="1" indent="-457200"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pObj / obj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的静态类型中必须有匹配的函数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Func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；</a:t>
            </a:r>
          </a:p>
          <a:p>
            <a:pPr marL="741680" lvl="1" indent="-457200"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即使匹配的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Func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，永远不被调用，也要有</a:t>
            </a:r>
          </a:p>
        </p:txBody>
      </p:sp>
    </p:spTree>
    <p:extLst>
      <p:ext uri="{BB962C8B-B14F-4D97-AF65-F5344CB8AC3E}">
        <p14:creationId xmlns:p14="http://schemas.microsoft.com/office/powerpoint/2010/main" val="9466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b"/>
          <a:lstStyle/>
          <a:p>
            <a:pPr defTabSz="685800"/>
            <a:r>
              <a:rPr lang="zh-CN" altLang="zh-CN" kern="1200" baseline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虚函数作用机制</a:t>
            </a:r>
            <a:r>
              <a:rPr lang="en-US" altLang="zh-CN" kern="1200" baseline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(</a:t>
            </a:r>
            <a:r>
              <a:rPr lang="zh-CN" altLang="zh-CN" kern="1200" baseline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例</a:t>
            </a:r>
            <a:r>
              <a:rPr lang="en-US" altLang="zh-CN" kern="1200" baseline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1)</a:t>
            </a:r>
            <a:endParaRPr lang="zh-CN" altLang="zh-CN" kern="1200" baseline="0"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9938" name="Rectangle 3"/>
          <p:cNvSpPr txBox="1"/>
          <p:nvPr/>
        </p:nvSpPr>
        <p:spPr>
          <a:xfrm>
            <a:off x="353187" y="935673"/>
            <a:ext cx="2624138" cy="4267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396875" lvl="0" indent="-396875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  <a:t>class A {</a:t>
            </a:r>
          </a:p>
          <a:p>
            <a:pPr marL="396875" lvl="0" indent="-396875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  <a:t>public:</a:t>
            </a:r>
            <a:b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  <a:t>virtual ~A( ) { }</a:t>
            </a:r>
            <a:b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  <a:t>virtual void f2( );</a:t>
            </a:r>
            <a:b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  <a:t>virtual void g( );</a:t>
            </a:r>
          </a:p>
          <a:p>
            <a:pPr marL="396875" lvl="0" indent="-396875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  <a:t>};</a:t>
            </a:r>
            <a:b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</a:br>
            <a:endParaRPr lang="en-US" altLang="zh-CN" sz="20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396875" lvl="0" indent="-396875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  <a:t>class B:public A {</a:t>
            </a:r>
          </a:p>
          <a:p>
            <a:pPr marL="396875" lvl="0" indent="-396875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  <a:t>public:</a:t>
            </a:r>
            <a:b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  <a:t>virtual void f1( );</a:t>
            </a:r>
          </a:p>
          <a:p>
            <a:pPr marL="396875" lvl="0" indent="-396875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  <a:t>      virtual void f2( );</a:t>
            </a:r>
          </a:p>
          <a:p>
            <a:pPr marL="396875" lvl="0" indent="-396875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  <a:t>      virtual void f3( );</a:t>
            </a:r>
          </a:p>
          <a:p>
            <a:pPr marL="396875" lvl="0" indent="-396875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  <a:t>};</a:t>
            </a:r>
          </a:p>
        </p:txBody>
      </p:sp>
      <p:sp>
        <p:nvSpPr>
          <p:cNvPr id="39939" name="Rectangle 4"/>
          <p:cNvSpPr/>
          <p:nvPr/>
        </p:nvSpPr>
        <p:spPr>
          <a:xfrm>
            <a:off x="5385562" y="3666173"/>
            <a:ext cx="6516688" cy="26511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ctr">
            <a:spAutoFit/>
          </a:bodyPr>
          <a:lstStyle/>
          <a:p>
            <a:pPr lvl="0" indent="0"/>
            <a:r>
              <a:rPr lang="en-US" altLang="zh-CN" sz="24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p1-&gt;f2( )</a:t>
            </a:r>
            <a:r>
              <a:rPr lang="zh-CN" altLang="zh-CN" sz="24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编译成 </a:t>
            </a:r>
            <a:r>
              <a:rPr lang="en-US" altLang="zh-CN" sz="24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(*p1-&gt;</a:t>
            </a:r>
            <a:r>
              <a:rPr lang="en-US" altLang="zh-CN" sz="2400" b="1" dirty="0" err="1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vprt</a:t>
            </a:r>
            <a:r>
              <a:rPr lang="en-US" altLang="zh-CN" sz="24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)[1]( (void *)p1 )</a:t>
            </a:r>
            <a:br>
              <a:rPr lang="en-US" altLang="zh-CN" sz="24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p1-&gt;g( )</a:t>
            </a:r>
            <a:r>
              <a:rPr lang="zh-CN" altLang="zh-CN" sz="24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编译成 </a:t>
            </a:r>
            <a:r>
              <a:rPr lang="en-US" altLang="zh-CN" sz="24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(*p1-&gt;</a:t>
            </a:r>
            <a:r>
              <a:rPr lang="en-US" altLang="zh-CN" sz="2400" b="1" dirty="0" err="1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vprt</a:t>
            </a:r>
            <a:r>
              <a:rPr lang="en-US" altLang="zh-CN" sz="24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)[2]( (void *)p1 )</a:t>
            </a:r>
            <a:br>
              <a:rPr lang="en-US" altLang="zh-CN" sz="24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p2-&gt;f2( )</a:t>
            </a:r>
            <a:r>
              <a:rPr lang="zh-CN" altLang="zh-CN" sz="24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编译成 </a:t>
            </a:r>
            <a:r>
              <a:rPr lang="en-US" altLang="zh-CN" sz="24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(*p2-&gt;</a:t>
            </a:r>
            <a:r>
              <a:rPr lang="en-US" altLang="zh-CN" sz="2400" b="1" dirty="0" err="1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vprt</a:t>
            </a:r>
            <a:r>
              <a:rPr lang="en-US" altLang="zh-CN" sz="24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)[1]( (void *)p2 )</a:t>
            </a:r>
            <a:br>
              <a:rPr lang="en-US" altLang="zh-CN" sz="24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p2-&gt;g( )</a:t>
            </a:r>
            <a:r>
              <a:rPr lang="zh-CN" altLang="zh-CN" sz="24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编译成 </a:t>
            </a:r>
            <a:r>
              <a:rPr lang="en-US" altLang="zh-CN" sz="24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(*p2-&gt;</a:t>
            </a:r>
            <a:r>
              <a:rPr lang="en-US" altLang="zh-CN" sz="2400" b="1" dirty="0" err="1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vprt</a:t>
            </a:r>
            <a:r>
              <a:rPr lang="en-US" altLang="zh-CN" sz="24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)[2]( (void *)p2 )</a:t>
            </a:r>
          </a:p>
          <a:p>
            <a:pPr lvl="0" indent="0"/>
            <a:endParaRPr lang="en-US" altLang="zh-CN" sz="2400" b="1" dirty="0">
              <a:solidFill>
                <a:srgbClr val="343537"/>
              </a:solidFill>
              <a:latin typeface="Arial" panose="020B060402020202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lvl="0" indent="0"/>
            <a:r>
              <a:rPr lang="en-US" altLang="zh-CN" sz="24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delete p2</a:t>
            </a:r>
            <a:r>
              <a:rPr lang="zh-CN" altLang="zh-CN" sz="24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编译成 </a:t>
            </a:r>
            <a:r>
              <a:rPr lang="en-US" altLang="zh-CN" sz="24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...;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(*p2-&gt;</a:t>
            </a:r>
            <a:r>
              <a:rPr lang="en-US" altLang="zh-CN" sz="2400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vprt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)[0]( (void *)p2 )</a:t>
            </a:r>
          </a:p>
          <a:p>
            <a:pPr lvl="0" indent="0"/>
            <a:r>
              <a:rPr lang="en-US" altLang="zh-CN" sz="24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delete p1</a:t>
            </a:r>
            <a:r>
              <a:rPr lang="zh-CN" altLang="zh-CN" sz="24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编译成 </a:t>
            </a:r>
            <a:r>
              <a:rPr lang="en-US" altLang="zh-CN" sz="24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...;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(*p1-&gt;</a:t>
            </a:r>
            <a:r>
              <a:rPr lang="en-US" altLang="zh-CN" sz="2400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vprt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)[0]( (void *)p1 )</a:t>
            </a:r>
          </a:p>
        </p:txBody>
      </p:sp>
      <p:sp>
        <p:nvSpPr>
          <p:cNvPr id="39940" name="文本框 4"/>
          <p:cNvSpPr txBox="1"/>
          <p:nvPr/>
        </p:nvSpPr>
        <p:spPr>
          <a:xfrm>
            <a:off x="3109087" y="1550035"/>
            <a:ext cx="2220913" cy="305752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8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A  * p1 = new A;</a:t>
            </a:r>
            <a:b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p1-&gt;f2( );</a:t>
            </a:r>
          </a:p>
          <a:p>
            <a:pPr lvl="0" indent="0">
              <a:lnSpc>
                <a:spcPct val="8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p1-&gt;g( );</a:t>
            </a:r>
          </a:p>
          <a:p>
            <a:pPr lvl="0" indent="0">
              <a:lnSpc>
                <a:spcPct val="8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p1-&gt;f1( );</a:t>
            </a:r>
          </a:p>
          <a:p>
            <a:pPr lvl="0" indent="0">
              <a:lnSpc>
                <a:spcPct val="8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/>
            </a:r>
            <a:b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A * p2 = new B;</a:t>
            </a:r>
            <a:b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p2-&gt;f2( );</a:t>
            </a:r>
          </a:p>
          <a:p>
            <a:pPr lvl="0" indent="0">
              <a:lnSpc>
                <a:spcPct val="8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p2-&gt;g( );</a:t>
            </a:r>
          </a:p>
          <a:p>
            <a:pPr lvl="0" indent="0">
              <a:lnSpc>
                <a:spcPct val="8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p2-&gt;f1( );</a:t>
            </a:r>
          </a:p>
          <a:p>
            <a:pPr lvl="0" indent="0">
              <a:lnSpc>
                <a:spcPct val="80000"/>
              </a:lnSpc>
            </a:pPr>
            <a:endParaRPr lang="en-US" altLang="zh-CN" sz="20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indent="0">
              <a:lnSpc>
                <a:spcPct val="8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  <a:t>delete p2;</a:t>
            </a:r>
          </a:p>
          <a:p>
            <a:pPr lvl="0" indent="0">
              <a:lnSpc>
                <a:spcPct val="8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  <a:t>delete p1;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941" name="文本框 6"/>
          <p:cNvSpPr txBox="1"/>
          <p:nvPr/>
        </p:nvSpPr>
        <p:spPr>
          <a:xfrm>
            <a:off x="9173337" y="778510"/>
            <a:ext cx="2597150" cy="11064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8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//A</a:t>
            </a:r>
            <a:r>
              <a:rPr lang="zh-CN" altLang="zh-CN" sz="20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类的虚拟表</a:t>
            </a:r>
            <a:br>
              <a:rPr lang="zh-CN" altLang="zh-CN" sz="20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</a:rPr>
              <a:t>&amp;A::~A( )</a:t>
            </a:r>
            <a:b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</a:rPr>
              <a:t>&amp;A::f2( )</a:t>
            </a:r>
            <a:b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</a:rPr>
              <a:t>&amp;A::g( )</a:t>
            </a:r>
          </a:p>
        </p:txBody>
      </p:sp>
      <p:sp>
        <p:nvSpPr>
          <p:cNvPr id="39942" name="文本框 7"/>
          <p:cNvSpPr txBox="1"/>
          <p:nvPr/>
        </p:nvSpPr>
        <p:spPr>
          <a:xfrm>
            <a:off x="9184450" y="2064385"/>
            <a:ext cx="2597150" cy="159385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8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//B</a:t>
            </a:r>
            <a:r>
              <a:rPr lang="zh-CN" altLang="zh-CN" sz="20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类的虚拟表</a:t>
            </a:r>
            <a:br>
              <a:rPr lang="zh-CN" altLang="zh-CN" sz="20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</a:rPr>
              <a:t>&amp;B::~B( )</a:t>
            </a:r>
            <a:b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</a:rPr>
              <a:t>&amp;B::f2( )</a:t>
            </a:r>
            <a:b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</a:rPr>
              <a:t>&amp;A::g( )</a:t>
            </a:r>
          </a:p>
          <a:p>
            <a:pPr lvl="0" indent="0">
              <a:lnSpc>
                <a:spcPct val="8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</a:rPr>
              <a:t>&amp;B::f1( )</a:t>
            </a:r>
            <a:b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</a:rPr>
              <a:t>&amp;B::f3( )</a:t>
            </a:r>
          </a:p>
        </p:txBody>
      </p:sp>
      <p:cxnSp>
        <p:nvCxnSpPr>
          <p:cNvPr id="9" name="肘形连接符 8"/>
          <p:cNvCxnSpPr/>
          <p:nvPr/>
        </p:nvCxnSpPr>
        <p:spPr>
          <a:xfrm>
            <a:off x="5106162" y="1689735"/>
            <a:ext cx="1414463" cy="14288"/>
          </a:xfrm>
          <a:prstGeom prst="bentConnector3">
            <a:avLst>
              <a:gd name="adj1" fmla="val 50022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endCxn id="39946" idx="1"/>
          </p:cNvCxnSpPr>
          <p:nvPr/>
        </p:nvCxnSpPr>
        <p:spPr>
          <a:xfrm>
            <a:off x="5049012" y="2886710"/>
            <a:ext cx="1473200" cy="23813"/>
          </a:xfrm>
          <a:prstGeom prst="bentConnector3">
            <a:avLst>
              <a:gd name="adj1" fmla="val 50022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5" name="文本框 10"/>
          <p:cNvSpPr txBox="1"/>
          <p:nvPr/>
        </p:nvSpPr>
        <p:spPr>
          <a:xfrm>
            <a:off x="6492050" y="1516698"/>
            <a:ext cx="1787525" cy="37465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80000"/>
              </a:lnSpc>
            </a:pPr>
            <a:r>
              <a:rPr lang="en-US" altLang="en-US" sz="2000" b="1" dirty="0">
                <a:latin typeface="Arial" panose="020B0604020202020204" pitchFamily="34" charset="0"/>
                <a:ea typeface="微软雅黑" panose="020B0503020204020204" pitchFamily="34" charset="-122"/>
              </a:rPr>
              <a:t>vptr</a:t>
            </a:r>
          </a:p>
        </p:txBody>
      </p:sp>
      <p:sp>
        <p:nvSpPr>
          <p:cNvPr id="39946" name="文本框 11"/>
          <p:cNvSpPr txBox="1"/>
          <p:nvPr/>
        </p:nvSpPr>
        <p:spPr>
          <a:xfrm>
            <a:off x="6522212" y="2723198"/>
            <a:ext cx="1816100" cy="37465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80000"/>
              </a:lnSpc>
            </a:pPr>
            <a:r>
              <a:rPr lang="en-US" altLang="en-US" sz="2000" b="1" dirty="0">
                <a:latin typeface="Arial" panose="020B0604020202020204" pitchFamily="34" charset="0"/>
                <a:ea typeface="微软雅黑" panose="020B0503020204020204" pitchFamily="34" charset="-122"/>
              </a:rPr>
              <a:t>vptr</a:t>
            </a:r>
          </a:p>
        </p:txBody>
      </p:sp>
      <p:cxnSp>
        <p:nvCxnSpPr>
          <p:cNvPr id="13" name="曲线连接符 12"/>
          <p:cNvCxnSpPr>
            <a:stCxn id="39945" idx="3"/>
            <a:endCxn id="39946" idx="1"/>
          </p:cNvCxnSpPr>
          <p:nvPr/>
        </p:nvCxnSpPr>
        <p:spPr>
          <a:xfrm flipV="1">
            <a:off x="8279575" y="1161098"/>
            <a:ext cx="977900" cy="542925"/>
          </a:xfrm>
          <a:prstGeom prst="curvedConnector3">
            <a:avLst>
              <a:gd name="adj1" fmla="val 50032"/>
            </a:avLst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39945" idx="3"/>
            <a:endCxn id="39946" idx="1"/>
          </p:cNvCxnSpPr>
          <p:nvPr/>
        </p:nvCxnSpPr>
        <p:spPr>
          <a:xfrm flipV="1">
            <a:off x="8357362" y="2378710"/>
            <a:ext cx="979488" cy="542925"/>
          </a:xfrm>
          <a:prstGeom prst="curvedConnector3">
            <a:avLst>
              <a:gd name="adj1" fmla="val 50032"/>
            </a:avLst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86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b"/>
          <a:lstStyle/>
          <a:p>
            <a:pPr defTabSz="685800"/>
            <a:r>
              <a:rPr lang="zh-CN" altLang="zh-CN" kern="1200" baseline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虚函数作用机制</a:t>
            </a:r>
            <a:r>
              <a:rPr lang="en-US" altLang="zh-CN" kern="1200" baseline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(</a:t>
            </a:r>
            <a:r>
              <a:rPr lang="zh-CN" altLang="zh-CN" kern="1200" baseline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例</a:t>
            </a:r>
            <a:r>
              <a:rPr lang="en-US" altLang="zh-CN" kern="1200" baseline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2)</a:t>
            </a:r>
            <a:endParaRPr lang="zh-CN" altLang="en-US" kern="1200" baseline="0"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0962" name="Text Box 5"/>
          <p:cNvSpPr txBox="1"/>
          <p:nvPr/>
        </p:nvSpPr>
        <p:spPr>
          <a:xfrm>
            <a:off x="699204" y="555624"/>
            <a:ext cx="5265738" cy="28352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class Date {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public: Date(</a:t>
            </a:r>
            <a:r>
              <a:rPr lang="en-US" altLang="zh-CN" b="1" dirty="0" err="1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b="1" dirty="0" err="1">
                <a:latin typeface="Arial" panose="020B0604020202020204" pitchFamily="34" charset="0"/>
                <a:ea typeface="黑体" panose="02010609060101010101" pitchFamily="49" charset="-122"/>
              </a:rPr>
              <a:t>y,int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b="1" dirty="0" err="1">
                <a:latin typeface="Arial" panose="020B0604020202020204" pitchFamily="34" charset="0"/>
                <a:ea typeface="黑体" panose="02010609060101010101" pitchFamily="49" charset="-122"/>
              </a:rPr>
              <a:t>m,int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d );         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          </a:t>
            </a: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virtual ~Date( ) { }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         </a:t>
            </a:r>
            <a:r>
              <a:rPr lang="en-US" altLang="zh-CN" b="1" dirty="0" err="1">
                <a:latin typeface="Arial" panose="020B0604020202020204" pitchFamily="34" charset="0"/>
                <a:ea typeface="黑体" panose="02010609060101010101" pitchFamily="49" charset="-122"/>
              </a:rPr>
              <a:t>bool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b="1" dirty="0" err="1">
                <a:latin typeface="Arial" panose="020B0604020202020204" pitchFamily="34" charset="0"/>
                <a:ea typeface="黑体" panose="02010609060101010101" pitchFamily="49" charset="-122"/>
              </a:rPr>
              <a:t>IsLeap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( ) </a:t>
            </a:r>
            <a:r>
              <a:rPr lang="en-US" altLang="zh-CN" b="1" dirty="0" err="1">
                <a:latin typeface="Arial" panose="020B0604020202020204" pitchFamily="34" charset="0"/>
                <a:ea typeface="黑体" panose="02010609060101010101" pitchFamily="49" charset="-122"/>
              </a:rPr>
              <a:t>const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        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virtual void Display( ) </a:t>
            </a:r>
            <a:r>
              <a:rPr lang="en-US" altLang="zh-CN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const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{ } 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protected: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        </a:t>
            </a:r>
            <a:r>
              <a:rPr lang="en-US" altLang="zh-CN" b="1" dirty="0" err="1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b="1" dirty="0" err="1">
                <a:latin typeface="Arial" panose="020B0604020202020204" pitchFamily="34" charset="0"/>
                <a:ea typeface="黑体" panose="02010609060101010101" pitchFamily="49" charset="-122"/>
              </a:rPr>
              <a:t>mYear;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        </a:t>
            </a:r>
            <a:r>
              <a:rPr lang="en-US" altLang="zh-CN" b="1" dirty="0" err="1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b="1" dirty="0" err="1">
                <a:latin typeface="Arial" panose="020B0604020202020204" pitchFamily="34" charset="0"/>
                <a:ea typeface="黑体" panose="02010609060101010101" pitchFamily="49" charset="-122"/>
              </a:rPr>
              <a:t>mMonth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        </a:t>
            </a:r>
            <a:r>
              <a:rPr lang="en-US" altLang="zh-CN" b="1" dirty="0" err="1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b="1" dirty="0" err="1">
                <a:latin typeface="Arial" panose="020B0604020202020204" pitchFamily="34" charset="0"/>
                <a:ea typeface="黑体" panose="02010609060101010101" pitchFamily="49" charset="-122"/>
              </a:rPr>
              <a:t>mDay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};</a:t>
            </a:r>
          </a:p>
        </p:txBody>
      </p:sp>
      <p:sp>
        <p:nvSpPr>
          <p:cNvPr id="40963" name="Text Box 6"/>
          <p:cNvSpPr txBox="1"/>
          <p:nvPr/>
        </p:nvSpPr>
        <p:spPr>
          <a:xfrm>
            <a:off x="6513513" y="419100"/>
            <a:ext cx="4719637" cy="31083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class </a:t>
            </a:r>
            <a:r>
              <a:rPr lang="en-US" altLang="zh-CN" b="1" dirty="0" err="1">
                <a:latin typeface="Arial" panose="020B0604020202020204" pitchFamily="34" charset="0"/>
                <a:ea typeface="黑体" panose="02010609060101010101" pitchFamily="49" charset="-122"/>
              </a:rPr>
              <a:t>ChinaDate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: public Date {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b="1" dirty="0" err="1">
                <a:latin typeface="Arial" panose="020B0604020202020204" pitchFamily="34" charset="0"/>
                <a:ea typeface="黑体" panose="02010609060101010101" pitchFamily="49" charset="-122"/>
              </a:rPr>
              <a:t>public:</a:t>
            </a:r>
            <a:br>
              <a:rPr lang="en-US" altLang="zh-CN" b="1" dirty="0" err="1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b="1" dirty="0" err="1">
                <a:latin typeface="Arial" panose="020B0604020202020204" pitchFamily="34" charset="0"/>
                <a:ea typeface="黑体" panose="02010609060101010101" pitchFamily="49" charset="-122"/>
              </a:rPr>
              <a:t>       ChinaDate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b="1" dirty="0" err="1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b="1" dirty="0" err="1">
                <a:latin typeface="Arial" panose="020B0604020202020204" pitchFamily="34" charset="0"/>
                <a:ea typeface="黑体" panose="02010609060101010101" pitchFamily="49" charset="-122"/>
              </a:rPr>
              <a:t>y,int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b="1" dirty="0" err="1">
                <a:latin typeface="Arial" panose="020B0604020202020204" pitchFamily="34" charset="0"/>
                <a:ea typeface="黑体" panose="02010609060101010101" pitchFamily="49" charset="-122"/>
              </a:rPr>
              <a:t>m,int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d)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                 :Date(</a:t>
            </a:r>
            <a:r>
              <a:rPr lang="en-US" altLang="zh-CN" b="1" dirty="0" err="1">
                <a:latin typeface="Arial" panose="020B0604020202020204" pitchFamily="34" charset="0"/>
                <a:ea typeface="黑体" panose="02010609060101010101" pitchFamily="49" charset="-122"/>
              </a:rPr>
              <a:t>y,m,d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)  {  }</a:t>
            </a: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virtual void Display( ) </a:t>
            </a:r>
            <a:r>
              <a:rPr lang="en-US" altLang="zh-CN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const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{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             </a:t>
            </a:r>
            <a:r>
              <a:rPr lang="en-US" altLang="zh-CN" b="1" dirty="0" err="1">
                <a:latin typeface="Arial" panose="020B0604020202020204" pitchFamily="34" charset="0"/>
                <a:ea typeface="黑体" panose="02010609060101010101" pitchFamily="49" charset="-122"/>
              </a:rPr>
              <a:t>cout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&lt;&lt;</a:t>
            </a:r>
            <a:r>
              <a:rPr lang="en-US" altLang="zh-CN" b="1" dirty="0" err="1">
                <a:latin typeface="Arial" panose="020B0604020202020204" pitchFamily="34" charset="0"/>
                <a:ea typeface="黑体" panose="02010609060101010101" pitchFamily="49" charset="-122"/>
              </a:rPr>
              <a:t>mYear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&lt;&lt;“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年”；</a:t>
            </a:r>
            <a:b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              </a:t>
            </a:r>
            <a:r>
              <a:rPr lang="en-US" altLang="zh-CN" b="1" dirty="0" err="1">
                <a:latin typeface="Arial" panose="020B0604020202020204" pitchFamily="34" charset="0"/>
                <a:ea typeface="黑体" panose="02010609060101010101" pitchFamily="49" charset="-122"/>
              </a:rPr>
              <a:t>cout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&lt;&lt;</a:t>
            </a:r>
            <a:r>
              <a:rPr lang="en-US" altLang="zh-CN" b="1" dirty="0" err="1">
                <a:latin typeface="Arial" panose="020B0604020202020204" pitchFamily="34" charset="0"/>
                <a:ea typeface="黑体" panose="02010609060101010101" pitchFamily="49" charset="-122"/>
              </a:rPr>
              <a:t>mMonth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&lt;&lt;“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月”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             </a:t>
            </a:r>
            <a:r>
              <a:rPr lang="en-US" altLang="zh-CN" b="1" dirty="0" err="1">
                <a:latin typeface="Arial" panose="020B0604020202020204" pitchFamily="34" charset="0"/>
                <a:ea typeface="黑体" panose="02010609060101010101" pitchFamily="49" charset="-122"/>
              </a:rPr>
              <a:t>cout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&lt;&lt;</a:t>
            </a:r>
            <a:r>
              <a:rPr lang="en-US" altLang="zh-CN" b="1" dirty="0" err="1">
                <a:latin typeface="Arial" panose="020B0604020202020204" pitchFamily="34" charset="0"/>
                <a:ea typeface="黑体" panose="02010609060101010101" pitchFamily="49" charset="-122"/>
              </a:rPr>
              <a:t>mDay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&lt;&lt;“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日”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&lt;&lt;</a:t>
            </a:r>
            <a:r>
              <a:rPr lang="en-US" altLang="zh-CN" b="1" dirty="0" err="1">
                <a:latin typeface="Arial" panose="020B0604020202020204" pitchFamily="34" charset="0"/>
                <a:ea typeface="黑体" panose="02010609060101010101" pitchFamily="49" charset="-122"/>
              </a:rPr>
              <a:t>endl</a:t>
            </a: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;   </a:t>
            </a:r>
            <a:b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} 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   protected:  // other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};</a:t>
            </a:r>
          </a:p>
        </p:txBody>
      </p:sp>
      <p:sp>
        <p:nvSpPr>
          <p:cNvPr id="40964" name="Text Box 7"/>
          <p:cNvSpPr txBox="1"/>
          <p:nvPr/>
        </p:nvSpPr>
        <p:spPr>
          <a:xfrm>
            <a:off x="6526213" y="3586163"/>
            <a:ext cx="4730750" cy="310991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class </a:t>
            </a:r>
            <a:r>
              <a:rPr lang="en-US" altLang="zh-CN" b="1" dirty="0" err="1">
                <a:latin typeface="Arial" panose="020B0604020202020204" pitchFamily="34" charset="0"/>
                <a:ea typeface="黑体" panose="02010609060101010101" pitchFamily="49" charset="-122"/>
              </a:rPr>
              <a:t>UsaDate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: public Date {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public: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   </a:t>
            </a:r>
            <a:r>
              <a:rPr lang="en-US" altLang="zh-CN" b="1" dirty="0" err="1">
                <a:latin typeface="Arial" panose="020B0604020202020204" pitchFamily="34" charset="0"/>
                <a:ea typeface="黑体" panose="02010609060101010101" pitchFamily="49" charset="-122"/>
              </a:rPr>
              <a:t>UsaDate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b="1" dirty="0" err="1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b="1" dirty="0" err="1">
                <a:latin typeface="Arial" panose="020B0604020202020204" pitchFamily="34" charset="0"/>
                <a:ea typeface="黑体" panose="02010609060101010101" pitchFamily="49" charset="-122"/>
              </a:rPr>
              <a:t>y,int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b="1" dirty="0" err="1">
                <a:latin typeface="Arial" panose="020B0604020202020204" pitchFamily="34" charset="0"/>
                <a:ea typeface="黑体" panose="02010609060101010101" pitchFamily="49" charset="-122"/>
              </a:rPr>
              <a:t>m,int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d)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                 :Date(</a:t>
            </a:r>
            <a:r>
              <a:rPr lang="en-US" altLang="zh-CN" b="1" dirty="0" err="1">
                <a:latin typeface="Arial" panose="020B0604020202020204" pitchFamily="34" charset="0"/>
                <a:ea typeface="黑体" panose="02010609060101010101" pitchFamily="49" charset="-122"/>
              </a:rPr>
              <a:t>y,m,d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)   {  }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virtual void Display( ) </a:t>
            </a:r>
            <a:r>
              <a:rPr lang="en-US" altLang="zh-CN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const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{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             </a:t>
            </a:r>
            <a:r>
              <a:rPr lang="en-US" altLang="zh-CN" b="1" dirty="0" err="1">
                <a:latin typeface="Arial" panose="020B0604020202020204" pitchFamily="34" charset="0"/>
                <a:ea typeface="黑体" panose="02010609060101010101" pitchFamily="49" charset="-122"/>
              </a:rPr>
              <a:t>cout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&lt;&lt;</a:t>
            </a:r>
            <a:r>
              <a:rPr lang="en-US" altLang="zh-CN" b="1" dirty="0" err="1">
                <a:latin typeface="Arial" panose="020B0604020202020204" pitchFamily="34" charset="0"/>
                <a:ea typeface="黑体" panose="02010609060101010101" pitchFamily="49" charset="-122"/>
              </a:rPr>
              <a:t>mMonth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&lt;&lt;“/”;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             </a:t>
            </a:r>
            <a:r>
              <a:rPr lang="en-US" altLang="zh-CN" b="1" dirty="0" err="1">
                <a:latin typeface="Arial" panose="020B0604020202020204" pitchFamily="34" charset="0"/>
                <a:ea typeface="黑体" panose="02010609060101010101" pitchFamily="49" charset="-122"/>
              </a:rPr>
              <a:t>cout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&lt;&lt;</a:t>
            </a:r>
            <a:r>
              <a:rPr lang="en-US" altLang="zh-CN" b="1" dirty="0" err="1">
                <a:latin typeface="Arial" panose="020B0604020202020204" pitchFamily="34" charset="0"/>
                <a:ea typeface="黑体" panose="02010609060101010101" pitchFamily="49" charset="-122"/>
              </a:rPr>
              <a:t>mDay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&lt;&lt;“/”; 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             </a:t>
            </a:r>
            <a:r>
              <a:rPr lang="en-US" altLang="zh-CN" b="1" dirty="0" err="1">
                <a:latin typeface="Arial" panose="020B0604020202020204" pitchFamily="34" charset="0"/>
                <a:ea typeface="黑体" panose="02010609060101010101" pitchFamily="49" charset="-122"/>
              </a:rPr>
              <a:t>cout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&lt;&lt;</a:t>
            </a:r>
            <a:r>
              <a:rPr lang="en-US" altLang="zh-CN" b="1" dirty="0" err="1">
                <a:latin typeface="Arial" panose="020B0604020202020204" pitchFamily="34" charset="0"/>
                <a:ea typeface="黑体" panose="02010609060101010101" pitchFamily="49" charset="-122"/>
              </a:rPr>
              <a:t>mYear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&lt;&lt;</a:t>
            </a:r>
            <a:r>
              <a:rPr lang="en-US" altLang="zh-CN" b="1" dirty="0" err="1">
                <a:latin typeface="Arial" panose="020B0604020202020204" pitchFamily="34" charset="0"/>
                <a:ea typeface="黑体" panose="02010609060101010101" pitchFamily="49" charset="-122"/>
              </a:rPr>
              <a:t>endl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; </a:t>
            </a: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} 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   // ....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};</a:t>
            </a:r>
          </a:p>
        </p:txBody>
      </p:sp>
      <p:sp>
        <p:nvSpPr>
          <p:cNvPr id="40965" name="Text Box 8"/>
          <p:cNvSpPr txBox="1"/>
          <p:nvPr/>
        </p:nvSpPr>
        <p:spPr>
          <a:xfrm>
            <a:off x="613285" y="3500767"/>
            <a:ext cx="5730875" cy="267765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Date * pDate1 =  new 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UsaDate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(2008,12,31);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pDate1-&gt;Display( ); 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// 12/31/2008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  <a:t>delete pDate1</a:t>
            </a:r>
            <a:r>
              <a:rPr lang="en-US" altLang="zh-CN" sz="20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</a:p>
          <a:p>
            <a:pPr lvl="0" indent="0">
              <a:spcBef>
                <a:spcPct val="50000"/>
              </a:spcBef>
            </a:pP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void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Func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(Date * p) ;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/>
            </a:r>
            <a:b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Date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* pDate2 =  new 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ChinaDate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(2008,12,31);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b="1" dirty="0" err="1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Func</a:t>
            </a:r>
            <a:r>
              <a:rPr lang="en-US" altLang="zh-CN" sz="20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(pDate2)  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//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2008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年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12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月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31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日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  <a:t>delete pDate2</a:t>
            </a:r>
            <a:r>
              <a:rPr lang="en-US" altLang="zh-CN" sz="20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void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Func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(Date * p) 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{   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p-&gt;Display( 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);    }</a:t>
            </a:r>
            <a:endParaRPr lang="en-US" altLang="zh-CN" sz="20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06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b"/>
          <a:lstStyle/>
          <a:p>
            <a:pPr defTabSz="685800"/>
            <a:r>
              <a:rPr lang="zh-CN" altLang="zh-CN" kern="1200" baseline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虚函数作用机制</a:t>
            </a:r>
            <a:r>
              <a:rPr lang="en-US" altLang="zh-CN" kern="1200" baseline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(</a:t>
            </a:r>
            <a:r>
              <a:rPr lang="zh-CN" altLang="zh-CN" kern="1200" baseline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例</a:t>
            </a:r>
            <a:r>
              <a:rPr lang="en-US" altLang="zh-CN" kern="1200" baseline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3)</a:t>
            </a:r>
            <a:endParaRPr lang="zh-CN" altLang="en-US" kern="1200" baseline="0"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1986" name="Text Box 5"/>
          <p:cNvSpPr txBox="1"/>
          <p:nvPr/>
        </p:nvSpPr>
        <p:spPr>
          <a:xfrm>
            <a:off x="825500" y="1260475"/>
            <a:ext cx="5049838" cy="2286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 indent="0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class Shape{</a:t>
            </a:r>
          </a:p>
          <a:p>
            <a:pPr lvl="0" indent="0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public: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virtual 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~Shape( ) {  }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void Show( ) const {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  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cout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&lt;&lt;“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面积是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:”&lt;&lt;Area( )&lt;&lt;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endl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}</a:t>
            </a:r>
          </a:p>
          <a:p>
            <a:pPr lvl="0" indent="0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virtual 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float Area( )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const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{ return 0; }</a:t>
            </a:r>
          </a:p>
          <a:p>
            <a:pPr lvl="0" indent="0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};</a:t>
            </a:r>
          </a:p>
        </p:txBody>
      </p:sp>
      <p:sp>
        <p:nvSpPr>
          <p:cNvPr id="41987" name="Text Box 7"/>
          <p:cNvSpPr txBox="1"/>
          <p:nvPr/>
        </p:nvSpPr>
        <p:spPr>
          <a:xfrm>
            <a:off x="6647498" y="3931920"/>
            <a:ext cx="4884737" cy="25606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 indent="0"/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</a:rPr>
              <a:t>class Circle: public Shape {</a:t>
            </a:r>
          </a:p>
          <a:p>
            <a:pPr lvl="0" indent="0"/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</a:rPr>
              <a:t>public:</a:t>
            </a:r>
            <a:br>
              <a:rPr lang="en-US" altLang="zh-CN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</a:rPr>
              <a:t>      Circle(float r): mRadius( r )  {   }</a:t>
            </a:r>
            <a:br>
              <a:rPr lang="en-US" altLang="zh-CN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</a:rPr>
              <a:t>     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virtual </a:t>
            </a: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</a:rPr>
              <a:t>float Area( ) const { </a:t>
            </a:r>
            <a:br>
              <a:rPr lang="en-US" altLang="zh-CN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</a:rPr>
              <a:t>         return mRadius * mRadius*3.14; </a:t>
            </a:r>
            <a:br>
              <a:rPr lang="en-US" altLang="zh-CN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</a:rPr>
              <a:t>      }</a:t>
            </a:r>
            <a:br>
              <a:rPr lang="en-US" altLang="zh-CN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</a:rPr>
              <a:t>private:</a:t>
            </a:r>
            <a:br>
              <a:rPr lang="en-US" altLang="zh-CN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</a:rPr>
              <a:t>      float mRadius;</a:t>
            </a:r>
          </a:p>
          <a:p>
            <a:pPr lvl="0" indent="0"/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</a:rPr>
              <a:t>};</a:t>
            </a:r>
          </a:p>
        </p:txBody>
      </p:sp>
      <p:sp>
        <p:nvSpPr>
          <p:cNvPr id="41988" name="Rectangle 8"/>
          <p:cNvSpPr/>
          <p:nvPr/>
        </p:nvSpPr>
        <p:spPr>
          <a:xfrm>
            <a:off x="833438" y="4114800"/>
            <a:ext cx="5280025" cy="23780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 indent="0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main( ) {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Rectangle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rect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(1,2);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Shape&amp;  rRect  =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rect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</a:p>
          <a:p>
            <a:pPr lvl="0" indent="0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Shape  * pCircle =  new Circle(3);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rRect.Show( );        //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正确输出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2</a:t>
            </a:r>
            <a:b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pCircle-&gt;Show( );   //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正确输出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9.42</a:t>
            </a: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b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delete pCircle;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41989" name="Text Box 6"/>
          <p:cNvSpPr txBox="1"/>
          <p:nvPr/>
        </p:nvSpPr>
        <p:spPr>
          <a:xfrm>
            <a:off x="6656705" y="756285"/>
            <a:ext cx="4867275" cy="31083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 indent="0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class Rectangle: public Shape {</a:t>
            </a:r>
          </a:p>
          <a:p>
            <a:pPr lvl="0" indent="0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public: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Rectangle(float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w,float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h) {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     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mWidth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 w;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mHeight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 h;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}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virtual 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float Area( )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const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{ 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  return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mWidth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*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mHeight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; 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}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private: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float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mWidth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,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mHeight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</a:p>
          <a:p>
            <a:pPr lvl="0" indent="0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4740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b"/>
          <a:lstStyle/>
          <a:p>
            <a:pPr defTabSz="685800"/>
            <a:r>
              <a:rPr lang="zh-CN" altLang="zh-CN" kern="1200" baseline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虚函数的访问</a:t>
            </a:r>
            <a:endParaRPr lang="zh-CN" altLang="en-US" kern="1200" baseline="0"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0423" y="668637"/>
            <a:ext cx="7546975" cy="581697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marL="342900" indent="-342900" fontAlgn="auto">
              <a:spcBef>
                <a:spcPts val="600"/>
              </a:spcBef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虚</a:t>
            </a:r>
            <a:r>
              <a:rPr lang="zh-CN" altLang="en-US" sz="2400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函数中访问的非虚函数</a:t>
            </a:r>
          </a:p>
          <a:p>
            <a:pPr lvl="1" indent="0" fontAlgn="auto">
              <a:spcBef>
                <a:spcPts val="600"/>
              </a:spcBef>
              <a:buClr>
                <a:srgbClr val="046FB6"/>
              </a:buClr>
              <a:buFont typeface="Wingdings" panose="05000000000000000000" charset="0"/>
              <a:buNone/>
            </a:pPr>
            <a:r>
              <a:rPr lang="zh-CN" altLang="en-US" sz="2400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静态编联，使用本地版本</a:t>
            </a:r>
          </a:p>
          <a:p>
            <a:pPr marL="342900" indent="-342900" fontAlgn="auto">
              <a:spcBef>
                <a:spcPts val="600"/>
              </a:spcBef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非虚函数中访问的虚函数</a:t>
            </a:r>
          </a:p>
          <a:p>
            <a:pPr lvl="1" indent="0" fontAlgn="auto">
              <a:spcBef>
                <a:spcPts val="600"/>
              </a:spcBef>
              <a:buClr>
                <a:srgbClr val="046FB6"/>
              </a:buClr>
              <a:buFont typeface="Wingdings" panose="05000000000000000000" charset="0"/>
              <a:buNone/>
            </a:pPr>
            <a:r>
              <a:rPr lang="zh-CN" altLang="en-US" sz="2400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动态编联</a:t>
            </a:r>
          </a:p>
          <a:p>
            <a:pPr marL="342900" indent="-342900" fontAlgn="auto">
              <a:spcBef>
                <a:spcPts val="600"/>
              </a:spcBef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虚函数中访问的虚函数</a:t>
            </a:r>
          </a:p>
          <a:p>
            <a:pPr lvl="1" indent="0" fontAlgn="auto">
              <a:spcBef>
                <a:spcPts val="600"/>
              </a:spcBef>
              <a:buClr>
                <a:srgbClr val="046FB6"/>
              </a:buClr>
              <a:buFont typeface="Wingdings" panose="05000000000000000000" charset="0"/>
              <a:buNone/>
            </a:pPr>
            <a:r>
              <a:rPr lang="zh-CN" altLang="en-US" sz="2400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动态编联</a:t>
            </a:r>
          </a:p>
          <a:p>
            <a:pPr marL="342900" indent="-342900" fontAlgn="auto">
              <a:spcBef>
                <a:spcPts val="600"/>
              </a:spcBef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构造函数和虚函数</a:t>
            </a:r>
          </a:p>
          <a:p>
            <a:pPr marL="800100" lvl="1" indent="-342900" fontAlgn="auto">
              <a:spcBef>
                <a:spcPts val="600"/>
              </a:spcBef>
              <a:buClr>
                <a:srgbClr val="046FB6"/>
              </a:buClr>
              <a:buFont typeface="Wingdings" panose="05000000000000000000" charset="0"/>
              <a:buChar char="l"/>
            </a:pPr>
            <a:r>
              <a:rPr lang="zh-CN" altLang="en-US" sz="2400" strike="noStrike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构造函数不能为虚函数</a:t>
            </a:r>
          </a:p>
          <a:p>
            <a:pPr marL="800100" lvl="1" indent="-342900" fontAlgn="auto">
              <a:spcBef>
                <a:spcPts val="600"/>
              </a:spcBef>
              <a:buClr>
                <a:srgbClr val="046FB6"/>
              </a:buClr>
              <a:buFont typeface="Wingdings" panose="05000000000000000000" charset="0"/>
              <a:buChar char="l"/>
            </a:pPr>
            <a:r>
              <a:rPr lang="zh-CN" altLang="en-US" sz="2400" strike="noStrike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调用的虚函数采用静态编联，使用本地版本</a:t>
            </a:r>
          </a:p>
          <a:p>
            <a:pPr marL="342900" indent="-342900" fontAlgn="auto">
              <a:spcBef>
                <a:spcPts val="600"/>
              </a:spcBef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析构函数和虚函数</a:t>
            </a:r>
          </a:p>
          <a:p>
            <a:pPr marL="800100" lvl="1" indent="-342900" fontAlgn="auto">
              <a:spcBef>
                <a:spcPts val="600"/>
              </a:spcBef>
              <a:buClr>
                <a:srgbClr val="046FB6"/>
              </a:buClr>
              <a:buFont typeface="Wingdings" panose="05000000000000000000" charset="0"/>
              <a:buChar char="l"/>
            </a:pPr>
            <a:r>
              <a:rPr lang="zh-CN" altLang="en-US" sz="2400" strike="noStrike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析构函数可以为虚函数</a:t>
            </a:r>
          </a:p>
          <a:p>
            <a:pPr marL="800100" lvl="1" indent="-342900" fontAlgn="auto">
              <a:spcBef>
                <a:spcPts val="600"/>
              </a:spcBef>
              <a:buClr>
                <a:srgbClr val="046FB6"/>
              </a:buClr>
              <a:buFont typeface="Wingdings" panose="05000000000000000000" charset="0"/>
              <a:buChar char="l"/>
            </a:pPr>
            <a:r>
              <a:rPr lang="zh-CN" altLang="en-US" sz="2400" strike="noStrike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若类中含有虚函数，那么析构函数也应为虚函数</a:t>
            </a:r>
            <a:r>
              <a:rPr lang="en-US" altLang="zh-CN" sz="2400" strike="noStrike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.</a:t>
            </a:r>
          </a:p>
          <a:p>
            <a:pPr marL="800100" lvl="1" indent="-342900" fontAlgn="auto">
              <a:spcBef>
                <a:spcPts val="600"/>
              </a:spcBef>
              <a:buClr>
                <a:srgbClr val="046FB6"/>
              </a:buClr>
              <a:buFont typeface="Wingdings" panose="05000000000000000000" charset="0"/>
              <a:buChar char="l"/>
            </a:pPr>
            <a:r>
              <a:rPr lang="zh-CN" altLang="en-US" sz="2400" strike="noStrike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调用的虚函数采用静态编联，使用本地版本</a:t>
            </a:r>
            <a:endParaRPr lang="zh-CN" altLang="en-US" sz="2400" strike="noStrike" noProof="1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44035" name="Rectangle 3"/>
          <p:cNvSpPr txBox="1"/>
          <p:nvPr/>
        </p:nvSpPr>
        <p:spPr>
          <a:xfrm>
            <a:off x="8146571" y="845037"/>
            <a:ext cx="3646488" cy="546417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396875" lvl="0" indent="-396875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  <a:t>class A {</a:t>
            </a:r>
          </a:p>
          <a:p>
            <a:pPr marL="396875" lvl="0" indent="-396875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  <a:t>public:</a:t>
            </a:r>
            <a:b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  <a:t>virtual ~A( ) { }</a:t>
            </a:r>
            <a:b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  <a:t>virtual void f( ) {  g( ); }</a:t>
            </a:r>
            <a:b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  <a:t>virtual void g( ) { k( ); }</a:t>
            </a:r>
            <a:b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  <a:t>            void k( );</a:t>
            </a:r>
          </a:p>
          <a:p>
            <a:pPr marL="396875" lvl="0" indent="-396875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  <a:t>};</a:t>
            </a:r>
            <a:b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</a:br>
            <a:endParaRPr lang="en-US" altLang="zh-CN" sz="20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396875" lvl="0" indent="-396875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  <a:t>class B:public A {</a:t>
            </a:r>
          </a:p>
          <a:p>
            <a:pPr marL="396875" lvl="0" indent="-396875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  <a:t>public:</a:t>
            </a:r>
            <a:b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  <a:t>virtual void f( ) { g( ); k( );}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/>
            </a:r>
            <a:b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  void k( ) { h( ); }</a:t>
            </a:r>
            <a:endParaRPr lang="en-US" altLang="zh-CN" sz="20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396875" lvl="0" indent="-396875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  <a:t>                  void h( );</a:t>
            </a:r>
          </a:p>
          <a:p>
            <a:pPr marL="396875" lvl="0" indent="-396875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  <a:t>};</a:t>
            </a:r>
          </a:p>
          <a:p>
            <a:pPr marL="396875" lvl="0" indent="-396875">
              <a:lnSpc>
                <a:spcPct val="80000"/>
              </a:lnSpc>
              <a:spcBef>
                <a:spcPct val="20000"/>
              </a:spcBef>
            </a:pPr>
            <a:endParaRPr lang="en-US" altLang="zh-CN" sz="20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396875" lvl="0" indent="-396875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 * p1 = new A;</a:t>
            </a:r>
          </a:p>
          <a:p>
            <a:pPr marL="396875" lvl="0" indent="-396875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p1-&gt;X( );</a:t>
            </a:r>
          </a:p>
          <a:p>
            <a:pPr marL="396875" lvl="0" indent="-396875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 * p2 = new B;</a:t>
            </a:r>
          </a:p>
          <a:p>
            <a:pPr marL="396875" lvl="0" indent="-396875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p2-&gt;X( );</a:t>
            </a:r>
          </a:p>
        </p:txBody>
      </p:sp>
    </p:spTree>
    <p:extLst>
      <p:ext uri="{BB962C8B-B14F-4D97-AF65-F5344CB8AC3E}">
        <p14:creationId xmlns:p14="http://schemas.microsoft.com/office/powerpoint/2010/main" val="274497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b"/>
          <a:lstStyle/>
          <a:p>
            <a:pPr defTabSz="685800"/>
            <a:r>
              <a:rPr lang="zh-CN" altLang="zh-CN" kern="1200" baseline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构造</a:t>
            </a:r>
            <a:r>
              <a:rPr lang="en-US" altLang="zh-CN" kern="1200" baseline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/</a:t>
            </a:r>
            <a:r>
              <a:rPr lang="zh-CN" altLang="zh-CN" kern="1200" baseline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析构函数调用本地版本的虚函数</a:t>
            </a:r>
            <a:endParaRPr lang="zh-CN" altLang="en-US" kern="1200" baseline="0"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5058" name="文本占位符 2"/>
          <p:cNvSpPr>
            <a:spLocks noGrp="1"/>
          </p:cNvSpPr>
          <p:nvPr>
            <p:ph sz="half" idx="1"/>
          </p:nvPr>
        </p:nvSpPr>
        <p:spPr>
          <a:xfrm>
            <a:off x="807243" y="1009650"/>
            <a:ext cx="5385435" cy="3756025"/>
          </a:xfrm>
          <a:noFill/>
          <a:ln>
            <a:solidFill>
              <a:schemeClr val="accent1"/>
            </a:solidFill>
            <a:miter/>
          </a:ln>
        </p:spPr>
        <p:txBody>
          <a:bodyPr anchor="t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lvl="0" indent="0" algn="l">
              <a:buNone/>
            </a:pPr>
            <a:r>
              <a:rPr lang="en-US" altLang="zh-CN" sz="2800" dirty="0"/>
              <a:t>class A  {</a:t>
            </a:r>
            <a:br>
              <a:rPr lang="en-US" altLang="zh-CN" sz="2800" dirty="0"/>
            </a:br>
            <a:r>
              <a:rPr lang="en-US" altLang="zh-CN" sz="2800" dirty="0"/>
              <a:t>public</a:t>
            </a:r>
            <a:r>
              <a:rPr lang="zh-CN" altLang="en-US" sz="2800" dirty="0"/>
              <a:t>：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      A( ):mA(100) { </a:t>
            </a:r>
            <a:r>
              <a:rPr lang="en-US" altLang="zh-CN" sz="2800" dirty="0">
                <a:solidFill>
                  <a:srgbClr val="0000FF"/>
                </a:solidFill>
              </a:rPr>
              <a:t> f( ); </a:t>
            </a:r>
            <a:r>
              <a:rPr lang="en-US" altLang="zh-CN" sz="2800" dirty="0"/>
              <a:t>}</a:t>
            </a:r>
            <a:br>
              <a:rPr lang="en-US" altLang="zh-CN" sz="2800" dirty="0"/>
            </a:br>
            <a:r>
              <a:rPr lang="en-US" altLang="zh-CN" sz="2800" dirty="0"/>
              <a:t>     virtual ~A( ) {</a:t>
            </a:r>
            <a:r>
              <a:rPr lang="en-US" altLang="zh-CN" sz="2800" dirty="0">
                <a:solidFill>
                  <a:srgbClr val="0000FF"/>
                </a:solidFill>
              </a:rPr>
              <a:t> f( ); </a:t>
            </a:r>
            <a:r>
              <a:rPr lang="en-US" altLang="zh-CN" sz="2800" dirty="0"/>
              <a:t>}</a:t>
            </a:r>
            <a:br>
              <a:rPr lang="en-US" altLang="zh-CN" sz="2800" dirty="0"/>
            </a:br>
            <a:r>
              <a:rPr lang="en-US" altLang="zh-CN" sz="2800" dirty="0"/>
              <a:t>     virtual void f( )   </a:t>
            </a:r>
            <a:br>
              <a:rPr lang="en-US" altLang="zh-CN" sz="2800" dirty="0"/>
            </a:br>
            <a:r>
              <a:rPr lang="en-US" altLang="zh-CN" sz="2800" dirty="0"/>
              <a:t>        {  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&lt;&lt; mA; }</a:t>
            </a:r>
            <a:br>
              <a:rPr lang="en-US" altLang="zh-CN" sz="2800" dirty="0"/>
            </a:br>
            <a:r>
              <a:rPr lang="en-US" altLang="zh-CN" sz="2800" dirty="0"/>
              <a:t>private:   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mA;</a:t>
            </a:r>
            <a:br>
              <a:rPr lang="en-US" altLang="zh-CN" sz="2800" dirty="0"/>
            </a:br>
            <a:r>
              <a:rPr lang="en-US" altLang="zh-CN" sz="2800" dirty="0"/>
              <a:t>}</a:t>
            </a:r>
            <a:r>
              <a:rPr lang="zh-CN" altLang="en-US" sz="2800" dirty="0"/>
              <a:t>；</a:t>
            </a:r>
          </a:p>
        </p:txBody>
      </p:sp>
      <p:sp>
        <p:nvSpPr>
          <p:cNvPr id="45059" name="文本占位符 2"/>
          <p:cNvSpPr txBox="1"/>
          <p:nvPr/>
        </p:nvSpPr>
        <p:spPr>
          <a:xfrm>
            <a:off x="6532245" y="1009650"/>
            <a:ext cx="5094288" cy="397256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lstStyle/>
          <a:p>
            <a:pPr lvl="0" inden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dirty="0">
                <a:latin typeface="Arial" panose="020B0604020202020204" pitchFamily="34" charset="0"/>
                <a:ea typeface="黑体" panose="02010609060101010101" pitchFamily="49" charset="-122"/>
              </a:rPr>
              <a:t>class B:public A {</a:t>
            </a:r>
            <a:br>
              <a:rPr lang="en-US" altLang="zh-CN" sz="32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3200" dirty="0">
                <a:latin typeface="Arial" panose="020B0604020202020204" pitchFamily="34" charset="0"/>
                <a:ea typeface="黑体" panose="02010609060101010101" pitchFamily="49" charset="-122"/>
              </a:rPr>
              <a:t>public</a:t>
            </a:r>
            <a:r>
              <a:rPr lang="zh-CN" altLang="en-US" sz="3200" dirty="0">
                <a:latin typeface="Arial" panose="020B0604020202020204" pitchFamily="34" charset="0"/>
                <a:ea typeface="黑体" panose="02010609060101010101" pitchFamily="49" charset="-122"/>
              </a:rPr>
              <a:t>：</a:t>
            </a:r>
            <a:r>
              <a:rPr lang="en-US" altLang="zh-CN" sz="3200" dirty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sz="32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3200" dirty="0">
                <a:latin typeface="Arial" panose="020B0604020202020204" pitchFamily="34" charset="0"/>
                <a:ea typeface="黑体" panose="02010609060101010101" pitchFamily="49" charset="-122"/>
              </a:rPr>
              <a:t>     B( ):</a:t>
            </a:r>
            <a:r>
              <a:rPr lang="en-US" altLang="zh-CN" sz="3200" dirty="0" err="1">
                <a:latin typeface="Arial" panose="020B0604020202020204" pitchFamily="34" charset="0"/>
                <a:ea typeface="黑体" panose="02010609060101010101" pitchFamily="49" charset="-122"/>
              </a:rPr>
              <a:t>mB</a:t>
            </a:r>
            <a:r>
              <a:rPr lang="en-US" altLang="zh-CN" sz="3200" dirty="0">
                <a:latin typeface="Arial" panose="020B0604020202020204" pitchFamily="34" charset="0"/>
                <a:ea typeface="黑体" panose="02010609060101010101" pitchFamily="49" charset="-122"/>
              </a:rPr>
              <a:t>(200) {  }</a:t>
            </a:r>
            <a:br>
              <a:rPr lang="en-US" altLang="zh-CN" sz="32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3200" dirty="0">
                <a:latin typeface="Arial" panose="020B0604020202020204" pitchFamily="34" charset="0"/>
                <a:ea typeface="黑体" panose="02010609060101010101" pitchFamily="49" charset="-122"/>
              </a:rPr>
              <a:t>     virtual ~B( ) { </a:t>
            </a:r>
            <a:r>
              <a:rPr lang="en-US" altLang="zh-CN" sz="32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f( );</a:t>
            </a:r>
            <a:r>
              <a:rPr lang="en-US" altLang="zh-CN" sz="3200" dirty="0">
                <a:latin typeface="Arial" panose="020B0604020202020204" pitchFamily="34" charset="0"/>
                <a:ea typeface="黑体" panose="02010609060101010101" pitchFamily="49" charset="-122"/>
              </a:rPr>
              <a:t> }</a:t>
            </a:r>
            <a:br>
              <a:rPr lang="en-US" altLang="zh-CN" sz="32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3200" dirty="0">
                <a:latin typeface="Arial" panose="020B0604020202020204" pitchFamily="34" charset="0"/>
                <a:ea typeface="黑体" panose="02010609060101010101" pitchFamily="49" charset="-122"/>
              </a:rPr>
              <a:t>     virtual void f( )  </a:t>
            </a:r>
            <a:br>
              <a:rPr lang="en-US" altLang="zh-CN" sz="32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3200" dirty="0">
                <a:latin typeface="Arial" panose="020B0604020202020204" pitchFamily="34" charset="0"/>
                <a:ea typeface="黑体" panose="02010609060101010101" pitchFamily="49" charset="-122"/>
              </a:rPr>
              <a:t>           {  </a:t>
            </a:r>
            <a:r>
              <a:rPr lang="en-US" altLang="zh-CN" sz="3200" dirty="0" err="1">
                <a:latin typeface="Arial" panose="020B0604020202020204" pitchFamily="34" charset="0"/>
                <a:ea typeface="黑体" panose="02010609060101010101" pitchFamily="49" charset="-122"/>
              </a:rPr>
              <a:t>cout</a:t>
            </a:r>
            <a:r>
              <a:rPr lang="en-US" altLang="zh-CN" sz="3200" dirty="0">
                <a:latin typeface="Arial" panose="020B0604020202020204" pitchFamily="34" charset="0"/>
                <a:ea typeface="黑体" panose="02010609060101010101" pitchFamily="49" charset="-122"/>
              </a:rPr>
              <a:t>&lt;&lt;mB; }</a:t>
            </a:r>
            <a:br>
              <a:rPr lang="en-US" altLang="zh-CN" sz="32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3200" dirty="0">
                <a:latin typeface="Arial" panose="020B0604020202020204" pitchFamily="34" charset="0"/>
                <a:ea typeface="黑体" panose="02010609060101010101" pitchFamily="49" charset="-122"/>
              </a:rPr>
              <a:t>private:   </a:t>
            </a:r>
            <a:br>
              <a:rPr lang="en-US" altLang="zh-CN" sz="32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3200" dirty="0">
                <a:latin typeface="Arial" panose="020B0604020202020204" pitchFamily="34" charset="0"/>
                <a:ea typeface="黑体" panose="02010609060101010101" pitchFamily="49" charset="-122"/>
              </a:rPr>
              <a:t>     </a:t>
            </a:r>
            <a:r>
              <a:rPr lang="en-US" altLang="zh-CN" sz="3200" dirty="0" err="1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3200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200" dirty="0" err="1">
                <a:latin typeface="Arial" panose="020B0604020202020204" pitchFamily="34" charset="0"/>
                <a:ea typeface="黑体" panose="02010609060101010101" pitchFamily="49" charset="-122"/>
              </a:rPr>
              <a:t>mB</a:t>
            </a:r>
            <a:r>
              <a:rPr lang="en-US" altLang="zh-CN" sz="3200" dirty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  <a:br>
              <a:rPr lang="en-US" altLang="zh-CN" sz="32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3200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r>
              <a:rPr lang="zh-CN" altLang="en-US" sz="3200" dirty="0">
                <a:latin typeface="Arial" panose="020B0604020202020204" pitchFamily="34" charset="0"/>
                <a:ea typeface="黑体" panose="02010609060101010101" pitchFamily="49" charset="-122"/>
              </a:rPr>
              <a:t>；</a:t>
            </a:r>
            <a:endParaRPr lang="en-US" altLang="zh-CN" sz="32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5060" name="Text Placeholder 2"/>
          <p:cNvSpPr txBox="1"/>
          <p:nvPr/>
        </p:nvSpPr>
        <p:spPr>
          <a:xfrm>
            <a:off x="1821815" y="5164455"/>
            <a:ext cx="9805035" cy="155003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marL="396875" lvl="0" indent="-396875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charset="0"/>
              <a:buChar char="u"/>
            </a:pPr>
            <a:r>
              <a:rPr lang="en-US" altLang="zh-CN" sz="28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 </a:t>
            </a:r>
            <a:r>
              <a:rPr lang="en-US" altLang="zh-CN" sz="2800" dirty="0" err="1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8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</a:t>
            </a:r>
            <a:r>
              <a:rPr lang="zh-CN" altLang="en-US" sz="28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先构造父类</a:t>
            </a:r>
            <a:r>
              <a:rPr lang="en-US" altLang="zh-CN" sz="28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，调用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本地的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 ),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A::f( )</a:t>
            </a:r>
          </a:p>
          <a:p>
            <a:pPr marL="396875" lvl="0" indent="-396875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charset="0"/>
              <a:buChar char="u"/>
            </a:pPr>
            <a:r>
              <a:rPr lang="en-US" altLang="zh-CN" sz="28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b;</a:t>
            </a:r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:    </a:t>
            </a:r>
            <a:r>
              <a:rPr lang="zh-CN" altLang="en-US" sz="28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释放时，先析构</a:t>
            </a:r>
            <a:r>
              <a:rPr lang="en-US" altLang="zh-CN" sz="28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类，执行</a:t>
            </a:r>
            <a:r>
              <a:rPr lang="en-US" altLang="zh-CN" sz="28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B::~B()</a:t>
            </a:r>
            <a:r>
              <a:rPr lang="zh-CN" altLang="en-US" sz="28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；然后</a:t>
            </a:r>
            <a:r>
              <a:rPr lang="en-US" altLang="zh-CN" sz="28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8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28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要析构</a:t>
            </a:r>
            <a:r>
              <a:rPr lang="en-US" altLang="zh-CN" sz="28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类，需要执行</a:t>
            </a:r>
            <a:r>
              <a:rPr lang="en-US" altLang="zh-CN" sz="28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A::~A</a:t>
            </a:r>
            <a:r>
              <a:rPr lang="zh-CN" altLang="en-US" sz="28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r>
              <a:rPr lang="en-US" altLang="zh-CN" sz="28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8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只能调</a:t>
            </a:r>
            <a:r>
              <a:rPr lang="en-US" altLang="zh-CN" sz="28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8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用本地的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f()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A::f( );</a:t>
            </a:r>
          </a:p>
        </p:txBody>
      </p:sp>
    </p:spTree>
    <p:extLst>
      <p:ext uri="{BB962C8B-B14F-4D97-AF65-F5344CB8AC3E}">
        <p14:creationId xmlns:p14="http://schemas.microsoft.com/office/powerpoint/2010/main" val="318560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10728" y="738322"/>
            <a:ext cx="2206292" cy="813812"/>
          </a:xfrm>
        </p:spPr>
        <p:txBody>
          <a:bodyPr/>
          <a:lstStyle/>
          <a:p>
            <a:r>
              <a:rPr lang="zh-CN" altLang="en-US" dirty="0" smtClean="0"/>
              <a:t>虚机制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 bwMode="auto">
          <a:xfrm>
            <a:off x="2526576" y="1681963"/>
            <a:ext cx="45719" cy="4883429"/>
          </a:xfrm>
          <a:prstGeom prst="rect">
            <a:avLst/>
          </a:prstGeom>
          <a:solidFill>
            <a:srgbClr val="2DAEB7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" name="文本占位符 2"/>
          <p:cNvSpPr txBox="1">
            <a:spLocks/>
          </p:cNvSpPr>
          <p:nvPr/>
        </p:nvSpPr>
        <p:spPr>
          <a:xfrm>
            <a:off x="2126542" y="2258569"/>
            <a:ext cx="5655002" cy="459943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200000"/>
              <a:buFont typeface="Wingdings" panose="05000000000000000000" pitchFamily="2" charset="2"/>
              <a:buChar char="u"/>
            </a:pPr>
            <a:r>
              <a:rPr lang="zh-CN" altLang="en-US" dirty="0" smtClean="0"/>
              <a:t>虚函数表</a:t>
            </a:r>
            <a:endParaRPr lang="en-US" altLang="zh-CN" dirty="0" smtClean="0"/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200000"/>
              <a:buFont typeface="Wingdings" panose="05000000000000000000" pitchFamily="2" charset="2"/>
              <a:buChar char="u"/>
            </a:pPr>
            <a:r>
              <a:rPr lang="zh-CN" altLang="en-US" dirty="0" smtClean="0"/>
              <a:t>静态编联与动态编联</a:t>
            </a:r>
            <a:endParaRPr lang="en-US" altLang="zh-CN" dirty="0" smtClean="0"/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200000"/>
              <a:buFont typeface="Wingdings" panose="05000000000000000000" pitchFamily="2" charset="2"/>
              <a:buChar char="u"/>
            </a:pPr>
            <a:r>
              <a:rPr lang="zh-CN" altLang="en-US" dirty="0" smtClean="0"/>
              <a:t>虚函数</a:t>
            </a:r>
            <a:endParaRPr lang="en-US" altLang="zh-CN" dirty="0" smtClean="0"/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200000"/>
              <a:buFont typeface="Wingdings" panose="05000000000000000000" pitchFamily="2" charset="2"/>
              <a:buChar char="u"/>
            </a:pPr>
            <a:r>
              <a:rPr lang="zh-CN" altLang="en-US" noProof="1" smtClean="0"/>
              <a:t>虚函数的作用机制</a:t>
            </a:r>
            <a:endParaRPr lang="en-US" altLang="zh-CN" noProof="1" smtClean="0"/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200000"/>
              <a:buFont typeface="Wingdings" panose="05000000000000000000" pitchFamily="2" charset="2"/>
              <a:buChar char="u"/>
            </a:pPr>
            <a:r>
              <a:rPr lang="zh-CN" altLang="en-US" noProof="1" smtClean="0"/>
              <a:t>虚函数的作用机制（例）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200000"/>
              <a:buFont typeface="Wingdings" panose="05000000000000000000" pitchFamily="2" charset="2"/>
              <a:buChar char="u"/>
            </a:pPr>
            <a:r>
              <a:rPr lang="zh-CN" altLang="en-US" dirty="0" smtClean="0"/>
              <a:t>虚函数的访问</a:t>
            </a:r>
            <a:endParaRPr lang="en-US" altLang="zh-CN" dirty="0" smtClean="0"/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200000"/>
              <a:buFont typeface="Wingdings" panose="05000000000000000000" pitchFamily="2" charset="2"/>
              <a:buChar char="u"/>
            </a:pPr>
            <a:r>
              <a:rPr lang="zh-CN" altLang="en-US" dirty="0" smtClean="0"/>
              <a:t>具体类和抽象类</a:t>
            </a:r>
            <a:endParaRPr lang="en-US" altLang="zh-CN" dirty="0" smtClean="0"/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200000"/>
              <a:buFont typeface="Wingdings" panose="05000000000000000000" pitchFamily="2" charset="2"/>
              <a:buChar char="u"/>
            </a:pPr>
            <a:r>
              <a:rPr lang="zh-CN" altLang="en-US" dirty="0" smtClean="0"/>
              <a:t>运行时类型识别</a:t>
            </a:r>
            <a:r>
              <a:rPr lang="en-US" altLang="zh-CN" dirty="0" smtClean="0"/>
              <a:t>(RTTI)</a:t>
            </a:r>
          </a:p>
        </p:txBody>
      </p:sp>
    </p:spTree>
    <p:extLst>
      <p:ext uri="{BB962C8B-B14F-4D97-AF65-F5344CB8AC3E}">
        <p14:creationId xmlns:p14="http://schemas.microsoft.com/office/powerpoint/2010/main" val="112915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b"/>
          <a:lstStyle/>
          <a:p>
            <a:pPr defTabSz="685800"/>
            <a:r>
              <a:rPr lang="zh-CN" altLang="zh-CN" kern="1200" baseline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虚函数的访问</a:t>
            </a:r>
            <a:r>
              <a:rPr lang="en-US" altLang="zh-CN" kern="1200" baseline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(</a:t>
            </a:r>
            <a:r>
              <a:rPr lang="zh-CN" altLang="zh-CN" kern="1200" baseline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例</a:t>
            </a:r>
            <a:r>
              <a:rPr lang="en-US" altLang="zh-CN" kern="1200" baseline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)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sz="half" idx="1"/>
          </p:nvPr>
        </p:nvSpPr>
        <p:spPr>
          <a:xfrm>
            <a:off x="552091" y="470218"/>
            <a:ext cx="5599586" cy="6206627"/>
          </a:xfrm>
          <a:ln w="12700" cmpd="dbl">
            <a:solidFill>
              <a:schemeClr val="accent2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marL="0" indent="0" algn="l" fontAlgn="auto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1800" strike="noStrike" noProof="1">
                <a:sym typeface="+mn-ea"/>
              </a:rPr>
              <a:t>class Base </a:t>
            </a:r>
            <a:r>
              <a:rPr lang="en-US" altLang="zh-CN" sz="1800" strike="noStrike" noProof="1" smtClean="0">
                <a:sym typeface="+mn-ea"/>
              </a:rPr>
              <a:t>{</a:t>
            </a:r>
            <a:br>
              <a:rPr lang="en-US" altLang="zh-CN" sz="1800" strike="noStrike" noProof="1" smtClean="0">
                <a:sym typeface="+mn-ea"/>
              </a:rPr>
            </a:br>
            <a:r>
              <a:rPr lang="en-US" altLang="zh-CN" sz="1800" strike="noStrike" noProof="1" smtClean="0">
                <a:sym typeface="+mn-ea"/>
              </a:rPr>
              <a:t>public</a:t>
            </a:r>
            <a:r>
              <a:rPr lang="en-US" altLang="zh-CN" sz="1800" strike="noStrike" noProof="1">
                <a:sym typeface="+mn-ea"/>
              </a:rPr>
              <a:t>:</a:t>
            </a:r>
            <a:r>
              <a:rPr lang="en-US" altLang="zh-CN" sz="1800" dirty="0">
                <a:sym typeface="+mn-ea"/>
              </a:rPr>
              <a:t/>
            </a:r>
            <a:br>
              <a:rPr lang="en-US" altLang="zh-CN" sz="1800" dirty="0">
                <a:sym typeface="+mn-ea"/>
              </a:rPr>
            </a:br>
            <a:r>
              <a:rPr lang="en-US" altLang="zh-CN" sz="1800" strike="noStrike" noProof="1">
                <a:sym typeface="+mn-ea"/>
              </a:rPr>
              <a:t>                  Base( ) {  vf( );  </a:t>
            </a:r>
            <a:r>
              <a:rPr lang="en-US" altLang="zh-CN" sz="1800" strike="noStrike" noProof="1" smtClean="0">
                <a:sym typeface="+mn-ea"/>
              </a:rPr>
              <a:t>}</a:t>
            </a:r>
          </a:p>
          <a:p>
            <a:pPr marL="0" indent="0" algn="l" fontAlgn="auto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1800" strike="noStrike" noProof="1" smtClean="0">
                <a:sym typeface="+mn-ea"/>
              </a:rPr>
              <a:t>     </a:t>
            </a:r>
            <a:r>
              <a:rPr lang="en-US" altLang="zh-CN" sz="1800" strike="noStrike" noProof="1">
                <a:sym typeface="+mn-ea"/>
              </a:rPr>
              <a:t>virtual ~Base( ) {  vf( );  </a:t>
            </a:r>
            <a:r>
              <a:rPr lang="en-US" altLang="zh-CN" sz="1800" strike="noStrike" noProof="1" smtClean="0">
                <a:sym typeface="+mn-ea"/>
              </a:rPr>
              <a:t>}</a:t>
            </a:r>
          </a:p>
          <a:p>
            <a:pPr marL="0" indent="0" algn="l" fontAlgn="auto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1800" strike="noStrike" noProof="1" smtClean="0">
                <a:sym typeface="+mn-ea"/>
              </a:rPr>
              <a:t>     </a:t>
            </a:r>
            <a:r>
              <a:rPr lang="en-US" altLang="zh-CN" sz="1800" strike="noStrike" noProof="1">
                <a:sym typeface="+mn-ea"/>
              </a:rPr>
              <a:t>virtual void vf( ) </a:t>
            </a:r>
            <a:r>
              <a:rPr lang="en-US" altLang="zh-CN" sz="1800" strike="noStrike" noProof="1" smtClean="0">
                <a:sym typeface="+mn-ea"/>
              </a:rPr>
              <a:t>{</a:t>
            </a:r>
            <a:br>
              <a:rPr lang="en-US" altLang="zh-CN" sz="1800" strike="noStrike" noProof="1" smtClean="0">
                <a:sym typeface="+mn-ea"/>
              </a:rPr>
            </a:br>
            <a:r>
              <a:rPr lang="en-US" altLang="zh-CN" sz="1800" strike="noStrike" noProof="1" smtClean="0">
                <a:sym typeface="+mn-ea"/>
              </a:rPr>
              <a:t>             </a:t>
            </a:r>
            <a:r>
              <a:rPr lang="en-US" altLang="zh-CN" sz="1800" strike="noStrike" noProof="1">
                <a:sym typeface="+mn-ea"/>
              </a:rPr>
              <a:t>cout&lt;&lt;“Base::vf( )”&lt;&lt;endl</a:t>
            </a:r>
            <a:r>
              <a:rPr lang="en-US" altLang="zh-CN" sz="1800" strike="noStrike" noProof="1" smtClean="0">
                <a:sym typeface="+mn-ea"/>
              </a:rPr>
              <a:t>;</a:t>
            </a:r>
            <a:br>
              <a:rPr lang="en-US" altLang="zh-CN" sz="1800" strike="noStrike" noProof="1" smtClean="0">
                <a:sym typeface="+mn-ea"/>
              </a:rPr>
            </a:br>
            <a:r>
              <a:rPr lang="en-US" altLang="zh-CN" sz="1800" strike="noStrike" noProof="1" smtClean="0">
                <a:sym typeface="+mn-ea"/>
              </a:rPr>
              <a:t>     }</a:t>
            </a:r>
          </a:p>
          <a:p>
            <a:pPr marL="0" indent="0" algn="l" fontAlgn="auto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1800" strike="noStrike" noProof="1" smtClean="0">
                <a:sym typeface="+mn-ea"/>
              </a:rPr>
              <a:t>     </a:t>
            </a:r>
            <a:r>
              <a:rPr lang="en-US" altLang="zh-CN" sz="1800" strike="noStrike" noProof="1">
                <a:sym typeface="+mn-ea"/>
              </a:rPr>
              <a:t>virtual void vg( ) </a:t>
            </a:r>
            <a:r>
              <a:rPr lang="en-US" altLang="zh-CN" sz="1800" strike="noStrike" noProof="1" smtClean="0">
                <a:sym typeface="+mn-ea"/>
              </a:rPr>
              <a:t>{</a:t>
            </a:r>
            <a:br>
              <a:rPr lang="en-US" altLang="zh-CN" sz="1800" strike="noStrike" noProof="1" smtClean="0">
                <a:sym typeface="+mn-ea"/>
              </a:rPr>
            </a:br>
            <a:r>
              <a:rPr lang="en-US" altLang="zh-CN" sz="1800" strike="noStrike" noProof="1" smtClean="0">
                <a:sym typeface="+mn-ea"/>
              </a:rPr>
              <a:t>            </a:t>
            </a:r>
            <a:r>
              <a:rPr lang="en-US" altLang="zh-CN" sz="1800" strike="noStrike" noProof="1">
                <a:sym typeface="+mn-ea"/>
              </a:rPr>
              <a:t>cout&lt;&lt;“Base::vg( )”&lt;&lt;endl</a:t>
            </a:r>
            <a:r>
              <a:rPr lang="en-US" altLang="zh-CN" sz="1800" strike="noStrike" noProof="1" smtClean="0">
                <a:sym typeface="+mn-ea"/>
              </a:rPr>
              <a:t>;</a:t>
            </a:r>
            <a:br>
              <a:rPr lang="en-US" altLang="zh-CN" sz="1800" strike="noStrike" noProof="1" smtClean="0">
                <a:sym typeface="+mn-ea"/>
              </a:rPr>
            </a:br>
            <a:r>
              <a:rPr lang="en-US" altLang="zh-CN" sz="1800" strike="noStrike" noProof="1" smtClean="0">
                <a:sym typeface="+mn-ea"/>
              </a:rPr>
              <a:t>            </a:t>
            </a:r>
            <a:r>
              <a:rPr lang="en-US" altLang="zh-CN" sz="1800" strike="noStrike" noProof="1">
                <a:sym typeface="+mn-ea"/>
              </a:rPr>
              <a:t>vf( </a:t>
            </a:r>
            <a:r>
              <a:rPr lang="en-US" altLang="zh-CN" sz="1800" strike="noStrike" noProof="1" smtClean="0">
                <a:sym typeface="+mn-ea"/>
              </a:rPr>
              <a:t>);</a:t>
            </a:r>
            <a:br>
              <a:rPr lang="en-US" altLang="zh-CN" sz="1800" strike="noStrike" noProof="1" smtClean="0">
                <a:sym typeface="+mn-ea"/>
              </a:rPr>
            </a:br>
            <a:r>
              <a:rPr lang="en-US" altLang="zh-CN" sz="1800" strike="noStrike" noProof="1" smtClean="0">
                <a:sym typeface="+mn-ea"/>
              </a:rPr>
              <a:t>            nvh</a:t>
            </a:r>
            <a:r>
              <a:rPr lang="en-US" altLang="zh-CN" sz="1800" strike="noStrike" noProof="1">
                <a:sym typeface="+mn-ea"/>
              </a:rPr>
              <a:t>( );</a:t>
            </a:r>
            <a:r>
              <a:rPr lang="en-US" altLang="zh-CN" sz="1800" dirty="0">
                <a:sym typeface="+mn-ea"/>
              </a:rPr>
              <a:t/>
            </a:r>
            <a:br>
              <a:rPr lang="en-US" altLang="zh-CN" sz="1800" dirty="0">
                <a:sym typeface="+mn-ea"/>
              </a:rPr>
            </a:br>
            <a:r>
              <a:rPr lang="en-US" altLang="zh-CN" sz="1800" strike="noStrike" noProof="1">
                <a:sym typeface="+mn-ea"/>
              </a:rPr>
              <a:t>    </a:t>
            </a:r>
            <a:r>
              <a:rPr lang="en-US" altLang="zh-CN" sz="1800" strike="noStrike" noProof="1" smtClean="0">
                <a:sym typeface="+mn-ea"/>
              </a:rPr>
              <a:t>}</a:t>
            </a:r>
          </a:p>
          <a:p>
            <a:pPr marL="0" indent="0" algn="l" fontAlgn="auto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1800" strike="noStrike" noProof="1" smtClean="0">
                <a:sym typeface="+mn-ea"/>
              </a:rPr>
              <a:t>    </a:t>
            </a:r>
            <a:r>
              <a:rPr lang="en-US" altLang="zh-CN" sz="1800" strike="noStrike" noProof="1">
                <a:sym typeface="+mn-ea"/>
              </a:rPr>
              <a:t>void    nvh( ) </a:t>
            </a:r>
            <a:r>
              <a:rPr lang="en-US" altLang="zh-CN" sz="1800" strike="noStrike" noProof="1" smtClean="0">
                <a:sym typeface="+mn-ea"/>
              </a:rPr>
              <a:t>{</a:t>
            </a:r>
            <a:br>
              <a:rPr lang="en-US" altLang="zh-CN" sz="1800" strike="noStrike" noProof="1" smtClean="0">
                <a:sym typeface="+mn-ea"/>
              </a:rPr>
            </a:br>
            <a:r>
              <a:rPr lang="en-US" altLang="zh-CN" sz="1800" strike="noStrike" noProof="1" smtClean="0">
                <a:sym typeface="+mn-ea"/>
              </a:rPr>
              <a:t>           </a:t>
            </a:r>
            <a:r>
              <a:rPr lang="en-US" altLang="zh-CN" sz="1800" strike="noStrike" noProof="1">
                <a:sym typeface="+mn-ea"/>
              </a:rPr>
              <a:t>cout&lt;&lt;“Base::nvh( )”&lt;&lt;endl</a:t>
            </a:r>
            <a:r>
              <a:rPr lang="en-US" altLang="zh-CN" sz="1800" strike="noStrike" noProof="1" smtClean="0">
                <a:sym typeface="+mn-ea"/>
              </a:rPr>
              <a:t>;</a:t>
            </a:r>
            <a:br>
              <a:rPr lang="en-US" altLang="zh-CN" sz="1800" strike="noStrike" noProof="1" smtClean="0">
                <a:sym typeface="+mn-ea"/>
              </a:rPr>
            </a:br>
            <a:r>
              <a:rPr lang="en-US" altLang="zh-CN" sz="1800" strike="noStrike" noProof="1" smtClean="0">
                <a:sym typeface="+mn-ea"/>
              </a:rPr>
              <a:t>           </a:t>
            </a:r>
            <a:r>
              <a:rPr lang="en-US" altLang="zh-CN" sz="1800" strike="noStrike" noProof="1">
                <a:sym typeface="+mn-ea"/>
              </a:rPr>
              <a:t>vf( </a:t>
            </a:r>
            <a:r>
              <a:rPr lang="en-US" altLang="zh-CN" sz="1800" strike="noStrike" noProof="1" smtClean="0">
                <a:sym typeface="+mn-ea"/>
              </a:rPr>
              <a:t>);</a:t>
            </a:r>
            <a:br>
              <a:rPr lang="en-US" altLang="zh-CN" sz="1800" strike="noStrike" noProof="1" smtClean="0">
                <a:sym typeface="+mn-ea"/>
              </a:rPr>
            </a:br>
            <a:r>
              <a:rPr lang="en-US" altLang="zh-CN" sz="1800" strike="noStrike" noProof="1" smtClean="0">
                <a:sym typeface="+mn-ea"/>
              </a:rPr>
              <a:t>    </a:t>
            </a:r>
            <a:r>
              <a:rPr lang="en-US" altLang="zh-CN" sz="1800" strike="noStrike" noProof="1">
                <a:sym typeface="+mn-ea"/>
              </a:rPr>
              <a:t>}</a:t>
            </a:r>
            <a:r>
              <a:rPr lang="en-US" altLang="zh-CN" sz="1800" dirty="0">
                <a:sym typeface="+mn-ea"/>
              </a:rPr>
              <a:t/>
            </a:r>
            <a:br>
              <a:rPr lang="en-US" altLang="zh-CN" sz="1800" dirty="0">
                <a:sym typeface="+mn-ea"/>
              </a:rPr>
            </a:br>
            <a:r>
              <a:rPr lang="en-US" altLang="zh-CN" sz="1800" strike="noStrike" noProof="1">
                <a:sym typeface="+mn-ea"/>
              </a:rPr>
              <a:t>};</a:t>
            </a:r>
            <a:endParaRPr lang="zh-CN" altLang="en-US" sz="1800" strike="noStrike" noProof="1" smtClean="0">
              <a:ea typeface="宋体" panose="02010600030101010101" pitchFamily="2" charset="-122"/>
            </a:endParaRPr>
          </a:p>
        </p:txBody>
      </p:sp>
      <p:sp>
        <p:nvSpPr>
          <p:cNvPr id="10" name="Content Placeholder 8"/>
          <p:cNvSpPr>
            <a:spLocks noGrp="1"/>
          </p:cNvSpPr>
          <p:nvPr/>
        </p:nvSpPr>
        <p:spPr>
          <a:xfrm>
            <a:off x="6685280" y="646112"/>
            <a:ext cx="4794250" cy="4183063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accent2">
                <a:lumMod val="75000"/>
              </a:schemeClr>
            </a:solidFill>
          </a:ln>
        </p:spPr>
        <p:txBody>
          <a:bodyPr vert="horz">
            <a:normAutofit fontScale="87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anose="05000000000000000000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ct val="50000"/>
              </a:spcBef>
              <a:buNone/>
            </a:pPr>
            <a:r>
              <a:rPr lang="en-US" altLang="zh-CN" sz="2400" strike="noStrike" noProof="1">
                <a:latin typeface="+mn-lt"/>
                <a:ea typeface="+mn-ea"/>
                <a:cs typeface="+mn-cs"/>
                <a:sym typeface="+mn-ea"/>
              </a:rPr>
              <a:t>class Derived: public Base {</a:t>
            </a:r>
            <a:r>
              <a:rPr lang="en-US" altLang="zh-CN" sz="2400" dirty="0">
                <a:sym typeface="+mn-ea"/>
              </a:rPr>
              <a:t/>
            </a:r>
            <a:br>
              <a:rPr lang="en-US" altLang="zh-CN" sz="2400" dirty="0">
                <a:sym typeface="+mn-ea"/>
              </a:rPr>
            </a:br>
            <a:r>
              <a:rPr lang="en-US" altLang="zh-CN" sz="2400" strike="noStrike" noProof="1">
                <a:latin typeface="+mn-lt"/>
                <a:ea typeface="+mn-ea"/>
                <a:cs typeface="+mn-cs"/>
                <a:sym typeface="+mn-ea"/>
              </a:rPr>
              <a:t>public:</a:t>
            </a:r>
            <a:r>
              <a:rPr lang="en-US" altLang="zh-CN" sz="2400" dirty="0">
                <a:sym typeface="+mn-ea"/>
              </a:rPr>
              <a:t/>
            </a:r>
            <a:br>
              <a:rPr lang="en-US" altLang="zh-CN" sz="2400" dirty="0">
                <a:sym typeface="+mn-ea"/>
              </a:rPr>
            </a:br>
            <a:r>
              <a:rPr lang="en-US" altLang="zh-CN" sz="2400" strike="noStrike" noProof="1">
                <a:latin typeface="+mn-lt"/>
                <a:ea typeface="+mn-ea"/>
                <a:cs typeface="+mn-cs"/>
                <a:sym typeface="+mn-ea"/>
              </a:rPr>
              <a:t>                  Derived( ) {  vf( );  }</a:t>
            </a:r>
            <a:r>
              <a:rPr lang="en-US" altLang="zh-CN" sz="2400" dirty="0">
                <a:sym typeface="+mn-ea"/>
              </a:rPr>
              <a:t/>
            </a:r>
            <a:br>
              <a:rPr lang="en-US" altLang="zh-CN" sz="2400" dirty="0">
                <a:sym typeface="+mn-ea"/>
              </a:rPr>
            </a:br>
            <a:r>
              <a:rPr lang="en-US" altLang="zh-CN" sz="2400" strike="noStrike" noProof="1">
                <a:latin typeface="+mn-lt"/>
                <a:ea typeface="+mn-ea"/>
                <a:cs typeface="+mn-cs"/>
                <a:sym typeface="+mn-ea"/>
              </a:rPr>
              <a:t>     virtual ~ Derived( ) {  vf( );  }</a:t>
            </a:r>
            <a:r>
              <a:rPr lang="en-US" altLang="zh-CN" sz="2400" dirty="0">
                <a:sym typeface="+mn-ea"/>
              </a:rPr>
              <a:t/>
            </a:r>
            <a:br>
              <a:rPr lang="en-US" altLang="zh-CN" sz="2400" dirty="0">
                <a:sym typeface="+mn-ea"/>
              </a:rPr>
            </a:br>
            <a:r>
              <a:rPr lang="en-US" altLang="zh-CN" sz="2400" strike="noStrike" noProof="1">
                <a:latin typeface="+mn-lt"/>
                <a:ea typeface="+mn-ea"/>
                <a:cs typeface="+mn-cs"/>
                <a:sym typeface="+mn-ea"/>
              </a:rPr>
              <a:t>     virtual void vf( ) {</a:t>
            </a:r>
            <a:r>
              <a:rPr lang="en-US" altLang="zh-CN" sz="2400" dirty="0">
                <a:sym typeface="+mn-ea"/>
              </a:rPr>
              <a:t/>
            </a:r>
            <a:br>
              <a:rPr lang="en-US" altLang="zh-CN" sz="2400" dirty="0">
                <a:sym typeface="+mn-ea"/>
              </a:rPr>
            </a:br>
            <a:r>
              <a:rPr lang="en-US" altLang="zh-CN" sz="2400" strike="noStrike" noProof="1">
                <a:latin typeface="+mn-lt"/>
                <a:ea typeface="+mn-ea"/>
                <a:cs typeface="+mn-cs"/>
                <a:sym typeface="+mn-ea"/>
              </a:rPr>
              <a:t>             cout&lt;&lt;“Derived::vf( )”&lt;&lt;endl;</a:t>
            </a:r>
            <a:r>
              <a:rPr lang="en-US" altLang="zh-CN" sz="2400" dirty="0">
                <a:sym typeface="+mn-ea"/>
              </a:rPr>
              <a:t/>
            </a:r>
            <a:br>
              <a:rPr lang="en-US" altLang="zh-CN" sz="2400" dirty="0">
                <a:sym typeface="+mn-ea"/>
              </a:rPr>
            </a:br>
            <a:r>
              <a:rPr lang="en-US" altLang="zh-CN" sz="2400" strike="noStrike" noProof="1">
                <a:latin typeface="+mn-lt"/>
                <a:ea typeface="+mn-ea"/>
                <a:cs typeface="+mn-cs"/>
                <a:sym typeface="+mn-ea"/>
              </a:rPr>
              <a:t>     }</a:t>
            </a:r>
            <a:r>
              <a:rPr lang="en-US" altLang="zh-CN" sz="2400" dirty="0">
                <a:sym typeface="+mn-ea"/>
              </a:rPr>
              <a:t/>
            </a:r>
            <a:br>
              <a:rPr lang="en-US" altLang="zh-CN" sz="2400" dirty="0">
                <a:sym typeface="+mn-ea"/>
              </a:rPr>
            </a:br>
            <a:r>
              <a:rPr lang="en-US" altLang="zh-CN" sz="2400" strike="noStrike" noProof="1">
                <a:latin typeface="+mn-lt"/>
                <a:ea typeface="+mn-ea"/>
                <a:cs typeface="+mn-cs"/>
                <a:sym typeface="+mn-ea"/>
              </a:rPr>
              <a:t>     </a:t>
            </a:r>
            <a:r>
              <a:rPr lang="en-US" altLang="zh-CN" sz="2400" dirty="0">
                <a:sym typeface="+mn-ea"/>
              </a:rPr>
              <a:t/>
            </a:r>
            <a:br>
              <a:rPr lang="en-US" altLang="zh-CN" sz="2400" dirty="0">
                <a:sym typeface="+mn-ea"/>
              </a:rPr>
            </a:br>
            <a:r>
              <a:rPr lang="en-US" altLang="zh-CN" sz="2400" strike="noStrike" noProof="1">
                <a:latin typeface="+mn-lt"/>
                <a:ea typeface="+mn-ea"/>
                <a:cs typeface="+mn-cs"/>
                <a:sym typeface="+mn-ea"/>
              </a:rPr>
              <a:t>    void    nvh( ) {</a:t>
            </a:r>
            <a:r>
              <a:rPr lang="en-US" altLang="zh-CN" sz="2400" dirty="0">
                <a:sym typeface="+mn-ea"/>
              </a:rPr>
              <a:t/>
            </a:r>
            <a:br>
              <a:rPr lang="en-US" altLang="zh-CN" sz="2400" dirty="0">
                <a:sym typeface="+mn-ea"/>
              </a:rPr>
            </a:br>
            <a:r>
              <a:rPr lang="en-US" altLang="zh-CN" sz="2400" strike="noStrike" noProof="1">
                <a:latin typeface="+mn-lt"/>
                <a:ea typeface="+mn-ea"/>
                <a:cs typeface="+mn-cs"/>
                <a:sym typeface="+mn-ea"/>
              </a:rPr>
              <a:t>           cout&lt;&lt;“Derived::nvh”&lt;&lt;endl;</a:t>
            </a:r>
            <a:r>
              <a:rPr lang="en-US" altLang="zh-CN" sz="2400" dirty="0">
                <a:sym typeface="+mn-ea"/>
              </a:rPr>
              <a:t/>
            </a:r>
            <a:br>
              <a:rPr lang="en-US" altLang="zh-CN" sz="2400" dirty="0">
                <a:sym typeface="+mn-ea"/>
              </a:rPr>
            </a:br>
            <a:r>
              <a:rPr lang="en-US" altLang="zh-CN" sz="2400" strike="noStrike" noProof="1">
                <a:latin typeface="+mn-lt"/>
                <a:ea typeface="+mn-ea"/>
                <a:cs typeface="+mn-cs"/>
                <a:sym typeface="+mn-ea"/>
              </a:rPr>
              <a:t>           vf( );</a:t>
            </a:r>
            <a:r>
              <a:rPr lang="en-US" altLang="zh-CN" sz="2400" dirty="0">
                <a:sym typeface="+mn-ea"/>
              </a:rPr>
              <a:t/>
            </a:r>
            <a:br>
              <a:rPr lang="en-US" altLang="zh-CN" sz="2400" dirty="0">
                <a:sym typeface="+mn-ea"/>
              </a:rPr>
            </a:br>
            <a:r>
              <a:rPr lang="en-US" altLang="zh-CN" sz="2400" strike="noStrike" noProof="1">
                <a:latin typeface="+mn-lt"/>
                <a:ea typeface="+mn-ea"/>
                <a:cs typeface="+mn-cs"/>
                <a:sym typeface="+mn-ea"/>
              </a:rPr>
              <a:t>    }</a:t>
            </a:r>
            <a:r>
              <a:rPr lang="en-US" altLang="zh-CN" sz="2400" dirty="0">
                <a:sym typeface="+mn-ea"/>
              </a:rPr>
              <a:t/>
            </a:r>
            <a:br>
              <a:rPr lang="en-US" altLang="zh-CN" sz="2400" dirty="0">
                <a:sym typeface="+mn-ea"/>
              </a:rPr>
            </a:br>
            <a:r>
              <a:rPr lang="en-US" altLang="zh-CN" sz="2400" strike="noStrike" noProof="1">
                <a:latin typeface="+mn-lt"/>
                <a:ea typeface="+mn-ea"/>
                <a:cs typeface="+mn-cs"/>
                <a:sym typeface="+mn-ea"/>
              </a:rPr>
              <a:t>    virtual  void  My( ) { }</a:t>
            </a:r>
            <a:r>
              <a:rPr lang="en-US" altLang="zh-CN" sz="2400" dirty="0">
                <a:sym typeface="+mn-ea"/>
              </a:rPr>
              <a:t/>
            </a:r>
            <a:br>
              <a:rPr lang="en-US" altLang="zh-CN" sz="2400" dirty="0">
                <a:sym typeface="+mn-ea"/>
              </a:rPr>
            </a:br>
            <a:r>
              <a:rPr lang="en-US" altLang="zh-CN" sz="2400" strike="noStrike" noProof="1">
                <a:latin typeface="+mn-lt"/>
                <a:ea typeface="+mn-ea"/>
                <a:cs typeface="+mn-cs"/>
                <a:sym typeface="+mn-ea"/>
              </a:rPr>
              <a:t>};</a:t>
            </a:r>
            <a:endParaRPr lang="zh-CN" altLang="en-US" sz="2400" strike="noStrike" noProof="1" smtClean="0">
              <a:ea typeface="宋体" panose="02010600030101010101" pitchFamily="2" charset="-122"/>
            </a:endParaRPr>
          </a:p>
        </p:txBody>
      </p:sp>
      <p:sp>
        <p:nvSpPr>
          <p:cNvPr id="46084" name="Text Box 7"/>
          <p:cNvSpPr txBox="1"/>
          <p:nvPr/>
        </p:nvSpPr>
        <p:spPr>
          <a:xfrm>
            <a:off x="6685280" y="5071069"/>
            <a:ext cx="4794250" cy="1463040"/>
          </a:xfrm>
          <a:prstGeom prst="rect">
            <a:avLst/>
          </a:prstGeom>
          <a:solidFill>
            <a:schemeClr val="bg1"/>
          </a:solidFill>
          <a:ln w="222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Base * p = new Derived;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p-&gt;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vf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 );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p-&gt;vg( );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p-&gt;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nvh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 );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delete p;</a:t>
            </a:r>
          </a:p>
        </p:txBody>
      </p:sp>
    </p:spTree>
    <p:extLst>
      <p:ext uri="{BB962C8B-B14F-4D97-AF65-F5344CB8AC3E}">
        <p14:creationId xmlns:p14="http://schemas.microsoft.com/office/powerpoint/2010/main" val="356055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7243" y="32016"/>
            <a:ext cx="5343391" cy="353332"/>
          </a:xfrm>
        </p:spPr>
        <p:txBody>
          <a:bodyPr/>
          <a:lstStyle/>
          <a:p>
            <a:r>
              <a:rPr lang="zh-CN" altLang="en-US" dirty="0" smtClean="0"/>
              <a:t>私有的虚函数访问</a:t>
            </a:r>
            <a:r>
              <a:rPr lang="en-US" altLang="zh-CN" dirty="0" smtClean="0"/>
              <a:t>(</a:t>
            </a:r>
            <a:r>
              <a:rPr lang="zh-CN" altLang="en-US" dirty="0"/>
              <a:t>区别</a:t>
            </a:r>
            <a:r>
              <a:rPr lang="zh-CN" altLang="en-US" dirty="0" smtClean="0"/>
              <a:t>于其它语言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07243" y="465999"/>
            <a:ext cx="5076417" cy="6392001"/>
          </a:xfrm>
          <a:ln w="381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/>
              <a:t>class </a:t>
            </a:r>
            <a:r>
              <a:rPr lang="en-US" altLang="zh-CN" sz="2000" dirty="0" smtClean="0"/>
              <a:t>A  {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public:</a:t>
            </a:r>
          </a:p>
          <a:p>
            <a:pPr marL="0" indent="0">
              <a:buNone/>
            </a:pPr>
            <a:r>
              <a:rPr lang="en-US" altLang="zh-CN" sz="2000" dirty="0"/>
              <a:t>    virtual ~A</a:t>
            </a:r>
            <a:r>
              <a:rPr lang="en-US" altLang="zh-CN" sz="2000" dirty="0" smtClean="0"/>
              <a:t>( ) {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virtual void vPub1</a:t>
            </a:r>
            <a:r>
              <a:rPr lang="en-US" altLang="zh-CN" sz="2000" dirty="0" smtClean="0"/>
              <a:t>( ) </a:t>
            </a:r>
            <a:r>
              <a:rPr lang="en-US" altLang="zh-CN" sz="2000" dirty="0"/>
              <a:t>{</a:t>
            </a:r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"A::vPub1</a:t>
            </a:r>
            <a:r>
              <a:rPr lang="en-US" altLang="zh-CN" sz="2000" dirty="0" smtClean="0"/>
              <a:t>( )"&lt;&lt;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vPriv</a:t>
            </a:r>
            <a:r>
              <a:rPr lang="en-US" altLang="zh-CN" sz="2000" dirty="0" smtClean="0"/>
              <a:t>( );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vProt</a:t>
            </a:r>
            <a:r>
              <a:rPr lang="en-US" altLang="zh-CN" sz="2000" dirty="0" smtClean="0"/>
              <a:t>( );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}</a:t>
            </a:r>
          </a:p>
          <a:p>
            <a:pPr marL="0" indent="0">
              <a:buNone/>
            </a:pPr>
            <a:r>
              <a:rPr lang="en-US" altLang="zh-CN" sz="2000" dirty="0"/>
              <a:t>    virtual void vPub2</a:t>
            </a:r>
            <a:r>
              <a:rPr lang="en-US" altLang="zh-CN" sz="2000" dirty="0" smtClean="0"/>
              <a:t>( ) </a:t>
            </a:r>
            <a:br>
              <a:rPr lang="en-US" altLang="zh-CN" sz="2000" dirty="0" smtClean="0"/>
            </a:br>
            <a:r>
              <a:rPr lang="en-US" altLang="zh-CN" sz="2000" dirty="0" smtClean="0"/>
              <a:t>       {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"A::vPub2</a:t>
            </a:r>
            <a:r>
              <a:rPr lang="en-US" altLang="zh-CN" sz="2000" dirty="0" smtClean="0"/>
              <a:t>( )"&lt;&lt;</a:t>
            </a:r>
            <a:r>
              <a:rPr lang="en-US" altLang="zh-CN" sz="2000" dirty="0" err="1"/>
              <a:t>endl</a:t>
            </a:r>
            <a:r>
              <a:rPr lang="en-US" altLang="zh-CN" sz="2000" dirty="0" smtClean="0"/>
              <a:t>;   </a:t>
            </a:r>
            <a:r>
              <a:rPr lang="en-US" altLang="zh-CN" sz="2000" dirty="0"/>
              <a:t>}</a:t>
            </a:r>
          </a:p>
          <a:p>
            <a:pPr marL="0" indent="0">
              <a:buNone/>
            </a:pPr>
            <a:r>
              <a:rPr lang="en-US" altLang="zh-CN" sz="2000" dirty="0"/>
              <a:t>protected:</a:t>
            </a:r>
          </a:p>
          <a:p>
            <a:pPr marL="0" indent="0">
              <a:buNone/>
            </a:pPr>
            <a:r>
              <a:rPr lang="en-US" altLang="zh-CN" sz="2000" dirty="0"/>
              <a:t>    virtual void </a:t>
            </a:r>
            <a:r>
              <a:rPr lang="en-US" altLang="zh-CN" sz="2000" dirty="0" err="1"/>
              <a:t>vProt</a:t>
            </a:r>
            <a:r>
              <a:rPr lang="en-US" altLang="zh-CN" sz="2000" dirty="0" smtClean="0"/>
              <a:t>( ) </a:t>
            </a:r>
            <a:br>
              <a:rPr lang="en-US" altLang="zh-CN" sz="2000" dirty="0" smtClean="0"/>
            </a:br>
            <a:r>
              <a:rPr lang="en-US" altLang="zh-CN" sz="2000" dirty="0" smtClean="0"/>
              <a:t>     {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"A::vProt()" &lt;&lt; </a:t>
            </a:r>
            <a:r>
              <a:rPr lang="en-US" altLang="zh-CN" sz="2000" dirty="0" err="1"/>
              <a:t>endl</a:t>
            </a:r>
            <a:r>
              <a:rPr lang="en-US" altLang="zh-CN" sz="2000" dirty="0" smtClean="0"/>
              <a:t>;   </a:t>
            </a:r>
            <a:r>
              <a:rPr lang="en-US" altLang="zh-CN" sz="2000" dirty="0"/>
              <a:t>}</a:t>
            </a:r>
          </a:p>
          <a:p>
            <a:pPr marL="0" indent="0">
              <a:buNone/>
            </a:pPr>
            <a:r>
              <a:rPr lang="en-US" altLang="zh-CN" sz="2000" dirty="0"/>
              <a:t>private:</a:t>
            </a:r>
          </a:p>
          <a:p>
            <a:pPr marL="0" indent="0">
              <a:buNone/>
            </a:pPr>
            <a:r>
              <a:rPr lang="en-US" altLang="zh-CN" sz="2000" dirty="0"/>
              <a:t>    virtual void </a:t>
            </a:r>
            <a:r>
              <a:rPr lang="en-US" altLang="zh-CN" sz="2000" dirty="0" err="1"/>
              <a:t>vPriv</a:t>
            </a:r>
            <a:r>
              <a:rPr lang="en-US" altLang="zh-CN" sz="2000" dirty="0"/>
              <a:t>() 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     {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"A::vPriv()" &lt;&lt; </a:t>
            </a:r>
            <a:r>
              <a:rPr lang="en-US" altLang="zh-CN" sz="2000" dirty="0" err="1"/>
              <a:t>endl</a:t>
            </a:r>
            <a:r>
              <a:rPr lang="en-US" altLang="zh-CN" sz="2000" dirty="0" smtClean="0"/>
              <a:t>;   </a:t>
            </a:r>
            <a:r>
              <a:rPr lang="en-US" altLang="zh-CN" sz="2000" dirty="0"/>
              <a:t>}</a:t>
            </a:r>
          </a:p>
          <a:p>
            <a:pPr marL="0" indent="0">
              <a:buNone/>
            </a:pPr>
            <a:r>
              <a:rPr lang="en-US" altLang="zh-CN" sz="2000" dirty="0" smtClean="0"/>
              <a:t>};</a:t>
            </a:r>
            <a:endParaRPr lang="en-US" altLang="zh-CN" sz="20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0634" y="208682"/>
            <a:ext cx="5181600" cy="6872360"/>
          </a:xfrm>
          <a:ln w="5715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/>
              <a:t>class B: public </a:t>
            </a:r>
            <a:r>
              <a:rPr lang="en-US" altLang="zh-CN" sz="1800" dirty="0" smtClean="0"/>
              <a:t>A  {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public:</a:t>
            </a:r>
          </a:p>
          <a:p>
            <a:pPr marL="0" indent="0">
              <a:buNone/>
            </a:pPr>
            <a:r>
              <a:rPr lang="en-US" altLang="zh-CN" sz="1800" dirty="0"/>
              <a:t>    virtual ~B</a:t>
            </a:r>
            <a:r>
              <a:rPr lang="en-US" altLang="zh-CN" sz="1800" dirty="0" smtClean="0"/>
              <a:t>( ) </a:t>
            </a:r>
            <a:r>
              <a:rPr lang="en-US" altLang="zh-CN" sz="1800" dirty="0"/>
              <a:t>{}</a:t>
            </a:r>
          </a:p>
          <a:p>
            <a:pPr marL="0" indent="0">
              <a:buNone/>
            </a:pPr>
            <a:r>
              <a:rPr lang="en-US" altLang="zh-CN" sz="1800" dirty="0"/>
              <a:t>    virtual void vPub2</a:t>
            </a:r>
            <a:r>
              <a:rPr lang="en-US" altLang="zh-CN" sz="1800" dirty="0" smtClean="0"/>
              <a:t>( ) </a:t>
            </a:r>
            <a:r>
              <a:rPr lang="en-US" altLang="zh-CN" sz="1800" dirty="0"/>
              <a:t>{</a:t>
            </a:r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"B::vPub2</a:t>
            </a:r>
            <a:r>
              <a:rPr lang="en-US" altLang="zh-CN" sz="1800" dirty="0" smtClean="0"/>
              <a:t>( )"&lt;&lt;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vPriv</a:t>
            </a:r>
            <a:r>
              <a:rPr lang="en-US" altLang="zh-CN" sz="1800" dirty="0" smtClean="0"/>
              <a:t>( );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vProt</a:t>
            </a:r>
            <a:r>
              <a:rPr lang="en-US" altLang="zh-CN" sz="1800" dirty="0" smtClean="0"/>
              <a:t>( );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}</a:t>
            </a:r>
          </a:p>
          <a:p>
            <a:pPr marL="0" indent="0">
              <a:buNone/>
            </a:pPr>
            <a:r>
              <a:rPr lang="en-US" altLang="zh-CN" sz="1800" dirty="0"/>
              <a:t>private:</a:t>
            </a:r>
          </a:p>
          <a:p>
            <a:pPr marL="0" indent="0">
              <a:buNone/>
            </a:pPr>
            <a:r>
              <a:rPr lang="en-US" altLang="zh-CN" sz="1800" dirty="0"/>
              <a:t>    virtual void </a:t>
            </a:r>
            <a:r>
              <a:rPr lang="en-US" altLang="zh-CN" sz="1800" dirty="0" err="1"/>
              <a:t>vPriv</a:t>
            </a:r>
            <a:r>
              <a:rPr lang="en-US" altLang="zh-CN" sz="1800" dirty="0"/>
              <a:t>() 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     {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"B::vPriv()" &lt;&lt; </a:t>
            </a:r>
            <a:r>
              <a:rPr lang="en-US" altLang="zh-CN" sz="1800" dirty="0" err="1"/>
              <a:t>endl</a:t>
            </a:r>
            <a:r>
              <a:rPr lang="en-US" altLang="zh-CN" sz="1800" dirty="0" smtClean="0"/>
              <a:t>;  </a:t>
            </a:r>
            <a:r>
              <a:rPr lang="en-US" altLang="zh-CN" sz="1800" dirty="0"/>
              <a:t>}</a:t>
            </a:r>
          </a:p>
          <a:p>
            <a:pPr marL="0" indent="0">
              <a:buNone/>
            </a:pPr>
            <a:r>
              <a:rPr lang="en-US" altLang="zh-CN" sz="1800" dirty="0" smtClean="0"/>
              <a:t>};</a:t>
            </a:r>
          </a:p>
          <a:p>
            <a:pPr marL="0" indent="0">
              <a:buNone/>
            </a:pP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main( ) {</a:t>
            </a:r>
          </a:p>
          <a:p>
            <a:pPr marL="0" indent="0">
              <a:buNone/>
            </a:pPr>
            <a:r>
              <a:rPr lang="en-US" altLang="zh-CN" sz="1800" dirty="0" smtClean="0"/>
              <a:t>    A </a:t>
            </a:r>
            <a:r>
              <a:rPr lang="en-US" altLang="zh-CN" sz="1800" dirty="0"/>
              <a:t>* </a:t>
            </a:r>
            <a:r>
              <a:rPr lang="en-US" altLang="zh-CN" sz="1800" dirty="0" err="1"/>
              <a:t>pA</a:t>
            </a:r>
            <a:r>
              <a:rPr lang="en-US" altLang="zh-CN" sz="1800" dirty="0"/>
              <a:t>= new B;</a:t>
            </a:r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pA</a:t>
            </a:r>
            <a:r>
              <a:rPr lang="en-US" altLang="zh-CN" sz="1800" dirty="0"/>
              <a:t>-</a:t>
            </a:r>
            <a:r>
              <a:rPr lang="en-US" altLang="zh-CN" sz="1800" dirty="0" smtClean="0"/>
              <a:t>&gt;vPub1( );</a:t>
            </a:r>
            <a:br>
              <a:rPr lang="en-US" altLang="zh-CN" sz="1800" dirty="0" smtClean="0"/>
            </a:b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pA</a:t>
            </a:r>
            <a:r>
              <a:rPr lang="en-US" altLang="zh-CN" sz="1800" dirty="0" smtClean="0"/>
              <a:t>-&gt;vPub2( );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delete </a:t>
            </a:r>
            <a:r>
              <a:rPr lang="en-US" altLang="zh-CN" sz="1800" dirty="0" err="1"/>
              <a:t>pA</a:t>
            </a:r>
            <a:r>
              <a:rPr lang="en-US" altLang="zh-CN" sz="1800" dirty="0" smtClean="0"/>
              <a:t>;</a:t>
            </a:r>
          </a:p>
          <a:p>
            <a:pPr marL="0" indent="0">
              <a:buNone/>
            </a:pPr>
            <a:r>
              <a:rPr lang="en-US" altLang="zh-CN" sz="1800" dirty="0" smtClean="0"/>
              <a:t>    return 0;</a:t>
            </a:r>
          </a:p>
          <a:p>
            <a:pPr marL="0" indent="0"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2560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b"/>
          <a:lstStyle/>
          <a:p>
            <a:pPr defTabSz="685800"/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具体</a:t>
            </a:r>
            <a:r>
              <a:rPr lang="zh-CN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类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和</a:t>
            </a:r>
            <a:r>
              <a:rPr lang="zh-CN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抽象</a:t>
            </a:r>
            <a:r>
              <a:rPr lang="zh-CN" altLang="zh-CN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类</a:t>
            </a:r>
            <a:endParaRPr lang="zh-CN" altLang="zh-CN" kern="1200" baseline="0" dirty="0"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87402" y="635514"/>
            <a:ext cx="9731375" cy="5324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 fontAlgn="auto">
              <a:spcBef>
                <a:spcPts val="600"/>
              </a:spcBef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0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具体</a:t>
            </a:r>
            <a:r>
              <a:rPr lang="zh-CN" altLang="en-US" sz="2000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类：可以</a:t>
            </a: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实例化</a:t>
            </a:r>
            <a:endParaRPr lang="en-US" altLang="zh-CN" sz="2000" noProof="1" smtClean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  <a:p>
            <a:pPr marL="1198880" lvl="2" indent="-457200">
              <a:spcBef>
                <a:spcPts val="600"/>
              </a:spcBef>
              <a:buClr>
                <a:srgbClr val="046FB6"/>
              </a:buClr>
              <a:buFont typeface="Wingdings" panose="05000000000000000000" charset="0"/>
              <a:buChar char="l"/>
            </a:pP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抽象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类</a:t>
            </a: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：为子类提供更高层次的抽象，本身不能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被</a:t>
            </a: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实例化，但后裔类可以实例化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.</a:t>
            </a:r>
            <a:endParaRPr lang="zh-CN" altLang="en-US" sz="2000" strike="noStrike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  <a:p>
            <a:pPr marL="457200" indent="-457200" fontAlgn="auto">
              <a:spcBef>
                <a:spcPts val="600"/>
              </a:spcBef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抽象类的定义</a:t>
            </a:r>
            <a:endParaRPr lang="en-US" altLang="zh-CN" sz="2000" noProof="1" smtClean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  <a:p>
            <a:pPr marL="1198880" lvl="2" indent="-457200">
              <a:spcBef>
                <a:spcPts val="600"/>
              </a:spcBef>
              <a:buClr>
                <a:srgbClr val="046FB6"/>
              </a:buClr>
              <a:buFont typeface="Wingdings" panose="05000000000000000000" charset="0"/>
              <a:buChar char="l"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含有一个或多个纯虚函数。</a:t>
            </a:r>
          </a:p>
          <a:p>
            <a:pPr marL="1198880" lvl="2" indent="-457200">
              <a:spcBef>
                <a:spcPts val="600"/>
              </a:spcBef>
              <a:buClr>
                <a:srgbClr val="046FB6"/>
              </a:buClr>
              <a:buFont typeface="Wingdings" panose="05000000000000000000" charset="0"/>
              <a:buChar char="l"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纯虚函数</a:t>
            </a: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格式 </a:t>
            </a: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(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一定是成员函数</a:t>
            </a: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)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 ：</a:t>
            </a: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  <a:p>
            <a:pPr marL="741680" lvl="2" fontAlgn="auto">
              <a:spcBef>
                <a:spcPts val="600"/>
              </a:spcBef>
              <a:buClr>
                <a:srgbClr val="046FB6"/>
              </a:buClr>
            </a:pPr>
            <a:r>
              <a:rPr lang="en-US" altLang="zh-CN" sz="20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     virtual  </a:t>
            </a:r>
            <a:r>
              <a:rPr lang="en-US" altLang="zh-CN" sz="2000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ReturnType Func(…. ) [const] = 0</a:t>
            </a:r>
            <a:r>
              <a:rPr lang="en-US" altLang="zh-CN" sz="20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;</a:t>
            </a:r>
            <a:endParaRPr lang="en-US" altLang="zh-CN" sz="2000" strike="noStrike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  <a:p>
            <a:pPr marL="1198880" lvl="2" indent="-457200" fontAlgn="auto">
              <a:spcBef>
                <a:spcPts val="600"/>
              </a:spcBef>
              <a:buClr>
                <a:srgbClr val="046FB6"/>
              </a:buClr>
              <a:buFont typeface="Wingdings" panose="05000000000000000000" charset="0"/>
              <a:buChar char="l"/>
            </a:pP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纯虚函数的访问控制可任意</a:t>
            </a:r>
            <a:endParaRPr lang="en-US" altLang="zh-CN" sz="2000" noProof="1" smtClean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  <a:p>
            <a:pPr marL="1198880" lvl="2" indent="-457200" fontAlgn="auto">
              <a:spcBef>
                <a:spcPts val="600"/>
              </a:spcBef>
              <a:buClr>
                <a:srgbClr val="046FB6"/>
              </a:buClr>
              <a:buFont typeface="Wingdings" panose="05000000000000000000" charset="0"/>
              <a:buChar char="l"/>
            </a:pPr>
            <a:r>
              <a:rPr lang="zh-CN" altLang="en-US" sz="20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具体类的子类可以是具体类或抽象类</a:t>
            </a:r>
            <a:endParaRPr lang="en-US" altLang="zh-CN" sz="2000" strike="noStrike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  <a:p>
            <a:pPr marL="1198880" lvl="2" indent="-457200" fontAlgn="auto">
              <a:spcBef>
                <a:spcPts val="600"/>
              </a:spcBef>
              <a:buClr>
                <a:srgbClr val="046FB6"/>
              </a:buClr>
              <a:buFont typeface="Wingdings" panose="05000000000000000000" charset="0"/>
              <a:buChar char="l"/>
            </a:pP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抽象类的子类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可以是具体类或抽象</a:t>
            </a: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类</a:t>
            </a:r>
            <a:endParaRPr lang="en-US" altLang="zh-CN" sz="2000" strike="noStrike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  <a:p>
            <a:pPr marL="1198880" lvl="2" indent="-457200" fontAlgn="auto">
              <a:spcBef>
                <a:spcPts val="600"/>
              </a:spcBef>
              <a:buClr>
                <a:srgbClr val="046FB6"/>
              </a:buClr>
              <a:buFont typeface="Wingdings" panose="05000000000000000000" charset="0"/>
              <a:buChar char="l"/>
            </a:pPr>
            <a:r>
              <a:rPr lang="zh-CN" altLang="en-US" sz="20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纯</a:t>
            </a:r>
            <a:r>
              <a:rPr lang="zh-CN" altLang="en-US" sz="2000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抽象类</a:t>
            </a:r>
            <a:r>
              <a:rPr lang="zh-CN" altLang="en-US" sz="20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：除静态、构造、析构等函数均</a:t>
            </a:r>
            <a:r>
              <a:rPr lang="zh-CN" altLang="en-US" sz="2000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为纯虚</a:t>
            </a:r>
            <a:r>
              <a:rPr lang="zh-CN" altLang="en-US" sz="20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函数</a:t>
            </a:r>
            <a:r>
              <a:rPr lang="en-US" altLang="zh-CN" sz="20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.</a:t>
            </a:r>
          </a:p>
          <a:p>
            <a:pPr marL="1198880" lvl="2" indent="-457200" fontAlgn="auto">
              <a:spcBef>
                <a:spcPts val="600"/>
              </a:spcBef>
              <a:buClr>
                <a:srgbClr val="046FB6"/>
              </a:buClr>
              <a:buFont typeface="Wingdings" panose="05000000000000000000" charset="0"/>
              <a:buChar char="l"/>
            </a:pPr>
            <a:r>
              <a:rPr lang="zh-CN" altLang="en-US" sz="2000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纯虚定义</a:t>
            </a:r>
            <a:r>
              <a:rPr lang="en-US" altLang="zh-CN" sz="2000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:</a:t>
            </a:r>
            <a:r>
              <a:rPr lang="zh-CN" altLang="en-US" sz="2000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对纯虚函数给出缺省实现</a:t>
            </a:r>
            <a:r>
              <a:rPr lang="en-US" altLang="zh-CN" sz="2000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(</a:t>
            </a:r>
            <a:r>
              <a:rPr lang="zh-CN" altLang="en-US" sz="2000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定义</a:t>
            </a:r>
            <a:r>
              <a:rPr lang="en-US" altLang="zh-CN" sz="20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)</a:t>
            </a:r>
          </a:p>
          <a:p>
            <a:pPr marL="396875" lvl="0" indent="-457200" fontAlgn="auto">
              <a:spcBef>
                <a:spcPts val="600"/>
              </a:spcBef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en-US" altLang="zh-CN" sz="20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C++</a:t>
            </a:r>
            <a:r>
              <a:rPr lang="zh-CN" altLang="en-US" sz="20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中的接口类</a:t>
            </a:r>
          </a:p>
          <a:p>
            <a:pPr marL="1198880" lvl="2" indent="-457200" fontAlgn="auto">
              <a:spcBef>
                <a:spcPts val="600"/>
              </a:spcBef>
              <a:buClr>
                <a:srgbClr val="046FB6"/>
              </a:buClr>
              <a:buFont typeface="Wingdings" panose="05000000000000000000" charset="0"/>
              <a:buChar char="l"/>
            </a:pPr>
            <a:r>
              <a:rPr lang="zh-CN" altLang="en-US" sz="20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是纯抽象类，通常均为</a:t>
            </a:r>
            <a:r>
              <a:rPr lang="en-US" altLang="zh-CN" sz="20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public</a:t>
            </a:r>
            <a:r>
              <a:rPr lang="zh-CN" altLang="en-US" sz="20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成员，且没有任何非静态的数据成员。</a:t>
            </a:r>
          </a:p>
        </p:txBody>
      </p:sp>
    </p:spTree>
    <p:extLst>
      <p:ext uri="{BB962C8B-B14F-4D97-AF65-F5344CB8AC3E}">
        <p14:creationId xmlns:p14="http://schemas.microsoft.com/office/powerpoint/2010/main" val="165355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4"/>
          <p:cNvSpPr>
            <a:spLocks noGrp="1"/>
          </p:cNvSpPr>
          <p:nvPr>
            <p:ph type="title"/>
          </p:nvPr>
        </p:nvSpPr>
        <p:spPr>
          <a:xfrm>
            <a:off x="722377" y="0"/>
            <a:ext cx="2957604" cy="461645"/>
          </a:xfrm>
          <a:ln/>
        </p:spPr>
        <p:txBody>
          <a:bodyPr lIns="91440" tIns="45720" rIns="91440" bIns="45720" anchor="b"/>
          <a:lstStyle/>
          <a:p>
            <a:pPr defTabSz="685800"/>
            <a:r>
              <a:rPr lang="zh-CN" altLang="en-US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纯虚定义 </a:t>
            </a:r>
            <a:r>
              <a:rPr lang="zh-CN" altLang="zh-CN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例</a:t>
            </a:r>
            <a:endParaRPr lang="en-US" altLang="zh-CN" kern="1200" baseline="0" dirty="0"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99185" y="1376045"/>
            <a:ext cx="10515600" cy="4508500"/>
            <a:chOff x="1731" y="2167"/>
            <a:chExt cx="16560" cy="7100"/>
          </a:xfrm>
        </p:grpSpPr>
      </p:grpSp>
      <p:sp>
        <p:nvSpPr>
          <p:cNvPr id="48133" name="文本占位符 2"/>
          <p:cNvSpPr txBox="1"/>
          <p:nvPr/>
        </p:nvSpPr>
        <p:spPr>
          <a:xfrm>
            <a:off x="6083732" y="3349049"/>
            <a:ext cx="5504815" cy="2954655"/>
          </a:xfrm>
          <a:prstGeom prst="rect">
            <a:avLst/>
          </a:prstGeom>
          <a:noFill/>
          <a:ln w="9525" cap="flat" cmpd="sng">
            <a:solidFill>
              <a:srgbClr val="3E404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lstStyle/>
          <a:p>
            <a:pPr lvl="0" indent="0" defTabSz="914400"/>
            <a:r>
              <a:rPr lang="en-US" altLang="zh-CN" sz="2400" dirty="0" smtClean="0">
                <a:latin typeface="Calibri" panose="020F0502020204030204" pitchFamily="34" charset="0"/>
                <a:ea typeface="黑体" panose="02010609060101010101" pitchFamily="49" charset="-122"/>
              </a:rPr>
              <a:t>class  </a:t>
            </a:r>
            <a:r>
              <a:rPr lang="en-US" altLang="zh-CN" sz="2400" dirty="0" err="1" smtClean="0">
                <a:latin typeface="Calibri" panose="020F0502020204030204" pitchFamily="34" charset="0"/>
                <a:ea typeface="黑体" panose="02010609060101010101" pitchFamily="49" charset="-122"/>
              </a:rPr>
              <a:t>Line:public</a:t>
            </a:r>
            <a:r>
              <a:rPr lang="en-US" altLang="zh-CN" sz="2400" dirty="0" smtClean="0">
                <a:latin typeface="Calibri" panose="020F0502020204030204" pitchFamily="34" charset="0"/>
                <a:ea typeface="黑体" panose="02010609060101010101" pitchFamily="49" charset="-122"/>
              </a:rPr>
              <a:t> Shape { </a:t>
            </a:r>
            <a:r>
              <a:rPr lang="en-US" altLang="zh-CN" sz="2400" dirty="0" smtClean="0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//</a:t>
            </a:r>
            <a:r>
              <a:rPr lang="zh-CN" altLang="en-US" sz="2400" dirty="0" smtClean="0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具体类</a:t>
            </a:r>
            <a:endParaRPr lang="en-US" altLang="zh-CN" sz="2400" dirty="0" smtClean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0" indent="0" defTabSz="914400"/>
            <a:r>
              <a:rPr lang="en-US" altLang="zh-CN" sz="2400" dirty="0" smtClean="0">
                <a:latin typeface="Calibri" panose="020F0502020204030204" pitchFamily="34" charset="0"/>
                <a:ea typeface="黑体" panose="02010609060101010101" pitchFamily="49" charset="-122"/>
              </a:rPr>
              <a:t>public:</a:t>
            </a:r>
            <a:br>
              <a:rPr lang="en-US" altLang="zh-CN" sz="2400" dirty="0" smtClean="0">
                <a:latin typeface="Calibri" panose="020F0502020204030204" pitchFamily="34" charset="0"/>
                <a:ea typeface="黑体" panose="02010609060101010101" pitchFamily="49" charset="-122"/>
              </a:rPr>
            </a:br>
            <a:r>
              <a:rPr lang="en-US" altLang="zh-CN" sz="2400" dirty="0" smtClean="0">
                <a:latin typeface="Calibri" panose="020F0502020204030204" pitchFamily="34" charset="0"/>
                <a:ea typeface="黑体" panose="02010609060101010101" pitchFamily="49" charset="-122"/>
              </a:rPr>
              <a:t>          virtual ~Line( ) { }</a:t>
            </a:r>
            <a:br>
              <a:rPr lang="en-US" altLang="zh-CN" sz="2400" dirty="0" smtClean="0">
                <a:latin typeface="Calibri" panose="020F0502020204030204" pitchFamily="34" charset="0"/>
                <a:ea typeface="黑体" panose="02010609060101010101" pitchFamily="49" charset="-122"/>
              </a:rPr>
            </a:br>
            <a:r>
              <a:rPr lang="en-US" altLang="zh-CN" sz="2400" dirty="0" smtClean="0">
                <a:latin typeface="Calibri" panose="020F0502020204030204" pitchFamily="34" charset="0"/>
                <a:ea typeface="黑体" panose="02010609060101010101" pitchFamily="49" charset="-122"/>
              </a:rPr>
              <a:t>          //</a:t>
            </a:r>
            <a:r>
              <a:rPr lang="zh-CN" altLang="en-US" sz="2400" dirty="0" smtClean="0">
                <a:latin typeface="Calibri" panose="020F0502020204030204" pitchFamily="34" charset="0"/>
                <a:ea typeface="黑体" panose="02010609060101010101" pitchFamily="49" charset="-122"/>
              </a:rPr>
              <a:t>若</a:t>
            </a:r>
            <a:r>
              <a:rPr lang="en-US" altLang="zh-CN" sz="2400" dirty="0" smtClean="0">
                <a:latin typeface="Calibri" panose="020F0502020204030204" pitchFamily="34" charset="0"/>
                <a:ea typeface="黑体" panose="02010609060101010101" pitchFamily="49" charset="-122"/>
              </a:rPr>
              <a:t>Shape::Area</a:t>
            </a:r>
            <a:r>
              <a:rPr lang="zh-CN" altLang="en-US" sz="2400" dirty="0" smtClean="0">
                <a:latin typeface="Calibri" panose="020F0502020204030204" pitchFamily="34" charset="0"/>
                <a:ea typeface="黑体" panose="02010609060101010101" pitchFamily="49" charset="-122"/>
              </a:rPr>
              <a:t>有纯虚定义，</a:t>
            </a:r>
            <a:r>
              <a:rPr lang="en-US" altLang="zh-CN" sz="2400" dirty="0" smtClean="0">
                <a:latin typeface="Calibri" panose="020F0502020204030204" pitchFamily="34" charset="0"/>
                <a:ea typeface="黑体" panose="02010609060101010101" pitchFamily="49" charset="-122"/>
              </a:rPr>
              <a:t/>
            </a:r>
            <a:br>
              <a:rPr lang="en-US" altLang="zh-CN" sz="2400" dirty="0" smtClean="0">
                <a:latin typeface="Calibri" panose="020F0502020204030204" pitchFamily="34" charset="0"/>
                <a:ea typeface="黑体" panose="02010609060101010101" pitchFamily="49" charset="-122"/>
              </a:rPr>
            </a:br>
            <a:r>
              <a:rPr lang="en-US" altLang="zh-CN" sz="2400" dirty="0" smtClean="0">
                <a:latin typeface="Calibri" panose="020F0502020204030204" pitchFamily="34" charset="0"/>
                <a:ea typeface="黑体" panose="02010609060101010101" pitchFamily="49" charset="-122"/>
              </a:rPr>
              <a:t>          //</a:t>
            </a:r>
            <a:r>
              <a:rPr lang="zh-CN" altLang="en-US" sz="2400" dirty="0" smtClean="0">
                <a:latin typeface="Calibri" panose="020F0502020204030204" pitchFamily="34" charset="0"/>
                <a:ea typeface="黑体" panose="02010609060101010101" pitchFamily="49" charset="-122"/>
              </a:rPr>
              <a:t>则下边可省略</a:t>
            </a:r>
            <a:r>
              <a:rPr lang="en-US" altLang="zh-CN" sz="2400" dirty="0" smtClean="0">
                <a:latin typeface="Calibri" panose="020F0502020204030204" pitchFamily="34" charset="0"/>
                <a:ea typeface="黑体" panose="02010609060101010101" pitchFamily="49" charset="-122"/>
              </a:rPr>
              <a:t/>
            </a:r>
            <a:br>
              <a:rPr lang="en-US" altLang="zh-CN" sz="2400" dirty="0" smtClean="0">
                <a:latin typeface="Calibri" panose="020F0502020204030204" pitchFamily="34" charset="0"/>
                <a:ea typeface="黑体" panose="02010609060101010101" pitchFamily="49" charset="-122"/>
              </a:rPr>
            </a:br>
            <a:r>
              <a:rPr lang="en-US" altLang="zh-CN" sz="2400" dirty="0" smtClean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         </a:t>
            </a:r>
            <a:r>
              <a:rPr lang="en-US" altLang="zh-CN" sz="2400" i="1" dirty="0" smtClean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virtual float Area( ) </a:t>
            </a:r>
            <a:r>
              <a:rPr lang="en-US" altLang="zh-CN" sz="2400" i="1" dirty="0" err="1" smtClean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const</a:t>
            </a:r>
            <a:r>
              <a:rPr lang="en-US" altLang="zh-CN" sz="2400" i="1" dirty="0" smtClean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br>
              <a:rPr lang="en-US" altLang="zh-CN" sz="2400" i="1" dirty="0" smtClean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</a:br>
            <a:r>
              <a:rPr lang="en-US" altLang="zh-CN" sz="2400" i="1" dirty="0" smtClean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                 {  return 0; }  </a:t>
            </a:r>
          </a:p>
          <a:p>
            <a:pPr lvl="0" indent="0" defTabSz="914400"/>
            <a:r>
              <a:rPr lang="en-US" altLang="zh-CN" sz="2400" dirty="0" smtClean="0">
                <a:latin typeface="Calibri" panose="020F0502020204030204" pitchFamily="34" charset="0"/>
                <a:ea typeface="黑体" panose="02010609060101010101" pitchFamily="49" charset="-122"/>
              </a:rPr>
              <a:t>};   </a:t>
            </a:r>
            <a:endParaRPr lang="en-US" altLang="zh-CN" sz="2400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48135" name="文本占位符 2"/>
          <p:cNvSpPr txBox="1"/>
          <p:nvPr/>
        </p:nvSpPr>
        <p:spPr>
          <a:xfrm>
            <a:off x="586596" y="3349049"/>
            <a:ext cx="5374257" cy="2954655"/>
          </a:xfrm>
          <a:prstGeom prst="rect">
            <a:avLst/>
          </a:prstGeom>
          <a:noFill/>
          <a:ln w="9525" cap="flat" cmpd="sng">
            <a:solidFill>
              <a:srgbClr val="3E404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lstStyle/>
          <a:p>
            <a:pPr lvl="0"/>
            <a:r>
              <a:rPr lang="en-US" altLang="zh-CN" sz="2400" dirty="0">
                <a:latin typeface="Calibri" panose="020F0502020204030204" pitchFamily="34" charset="0"/>
                <a:ea typeface="黑体" panose="02010609060101010101" pitchFamily="49" charset="-122"/>
              </a:rPr>
              <a:t>class </a:t>
            </a:r>
            <a:r>
              <a:rPr lang="en-US" altLang="zh-CN" sz="2400" dirty="0" err="1">
                <a:latin typeface="Calibri" panose="020F0502020204030204" pitchFamily="34" charset="0"/>
                <a:ea typeface="黑体" panose="02010609060101010101" pitchFamily="49" charset="-122"/>
              </a:rPr>
              <a:t>Rectangle:public</a:t>
            </a:r>
            <a:r>
              <a:rPr lang="en-US" altLang="zh-CN" sz="2400" dirty="0"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Calibri" panose="020F0502020204030204" pitchFamily="34" charset="0"/>
                <a:ea typeface="黑体" panose="02010609060101010101" pitchFamily="49" charset="-122"/>
              </a:rPr>
              <a:t>Shape </a:t>
            </a:r>
            <a:r>
              <a:rPr lang="en-US" altLang="zh-CN" sz="2400" dirty="0">
                <a:latin typeface="Calibri" panose="020F0502020204030204" pitchFamily="34" charset="0"/>
                <a:ea typeface="黑体" panose="02010609060101010101" pitchFamily="49" charset="-122"/>
              </a:rPr>
              <a:t>{     </a:t>
            </a: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//</a:t>
            </a:r>
            <a:r>
              <a:rPr lang="zh-CN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具体类</a:t>
            </a:r>
            <a:r>
              <a:rPr lang="en-US" altLang="zh-CN" sz="2400" dirty="0">
                <a:latin typeface="Calibri" panose="020F0502020204030204" pitchFamily="34" charset="0"/>
                <a:ea typeface="黑体" panose="02010609060101010101" pitchFamily="49" charset="-122"/>
              </a:rPr>
              <a:t/>
            </a:r>
            <a:br>
              <a:rPr lang="en-US" altLang="zh-CN" sz="2400" dirty="0">
                <a:latin typeface="Calibri" panose="020F050202020403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Calibri" panose="020F0502020204030204" pitchFamily="34" charset="0"/>
                <a:ea typeface="黑体" panose="02010609060101010101" pitchFamily="49" charset="-122"/>
              </a:rPr>
              <a:t> public: </a:t>
            </a:r>
            <a:endParaRPr lang="en-US" altLang="zh-CN" sz="2400" dirty="0" smtClean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0"/>
            <a:r>
              <a:rPr lang="en-US" altLang="zh-CN" sz="2400" dirty="0" smtClean="0">
                <a:latin typeface="Calibri" panose="020F0502020204030204" pitchFamily="34" charset="0"/>
                <a:ea typeface="黑体" panose="02010609060101010101" pitchFamily="49" charset="-122"/>
              </a:rPr>
              <a:t>       virtual ~Rectangle( </a:t>
            </a:r>
            <a:r>
              <a:rPr lang="en-US" altLang="zh-CN" sz="2400" dirty="0">
                <a:latin typeface="Calibri" panose="020F0502020204030204" pitchFamily="34" charset="0"/>
                <a:ea typeface="黑体" panose="02010609060101010101" pitchFamily="49" charset="-122"/>
              </a:rPr>
              <a:t>) { }</a:t>
            </a:r>
            <a:endParaRPr lang="en-US" altLang="zh-CN" sz="2400" dirty="0" smtClean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0"/>
            <a:r>
              <a:rPr lang="en-US" altLang="zh-CN" sz="2400" dirty="0" smtClean="0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virtual </a:t>
            </a: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float Area( ) </a:t>
            </a:r>
            <a:r>
              <a:rPr lang="en-US" altLang="zh-CN" sz="2400" dirty="0" err="1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/>
            </a:r>
            <a:br>
              <a:rPr lang="en-US" altLang="zh-CN" sz="2400" dirty="0" smtClean="0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 smtClean="0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   { return w*h; </a:t>
            </a: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} </a:t>
            </a:r>
            <a:r>
              <a:rPr lang="en-US" altLang="zh-CN" sz="2400" dirty="0" smtClean="0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/>
            </a:r>
            <a:br>
              <a:rPr lang="en-US" altLang="zh-CN" sz="2400" dirty="0" smtClean="0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 smtClean="0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private:      </a:t>
            </a:r>
          </a:p>
          <a:p>
            <a:pPr lvl="0"/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</a:t>
            </a:r>
            <a:r>
              <a:rPr lang="en-US" altLang="zh-CN" sz="2400" dirty="0" err="1" smtClean="0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w;   </a:t>
            </a:r>
            <a:r>
              <a:rPr lang="en-US" altLang="zh-CN" sz="2400" dirty="0" err="1" smtClean="0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h;</a:t>
            </a:r>
            <a:r>
              <a:rPr lang="en-US" altLang="zh-CN" sz="2400" dirty="0">
                <a:latin typeface="Calibri" panose="020F0502020204030204" pitchFamily="34" charset="0"/>
                <a:ea typeface="黑体" panose="02010609060101010101" pitchFamily="49" charset="-122"/>
              </a:rPr>
              <a:t/>
            </a:r>
            <a:br>
              <a:rPr lang="en-US" altLang="zh-CN" sz="2400" dirty="0">
                <a:latin typeface="Calibri" panose="020F050202020403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Calibri" panose="020F0502020204030204" pitchFamily="34" charset="0"/>
                <a:ea typeface="黑体" panose="02010609060101010101" pitchFamily="49" charset="-122"/>
              </a:rPr>
              <a:t>};</a:t>
            </a:r>
          </a:p>
        </p:txBody>
      </p:sp>
      <p:sp>
        <p:nvSpPr>
          <p:cNvPr id="9" name="文本占位符 2"/>
          <p:cNvSpPr>
            <a:spLocks noGrp="1"/>
          </p:cNvSpPr>
          <p:nvPr/>
        </p:nvSpPr>
        <p:spPr>
          <a:xfrm>
            <a:off x="1736018" y="643284"/>
            <a:ext cx="5415280" cy="2524125"/>
          </a:xfrm>
          <a:prstGeom prst="rect">
            <a:avLst/>
          </a:prstGeom>
          <a:noFill/>
          <a:ln w="9525">
            <a:solidFill>
              <a:srgbClr val="3E4042"/>
            </a:solidFill>
            <a:miter/>
          </a:ln>
        </p:spPr>
        <p:txBody>
          <a:bodyPr lIns="91440" tIns="45720" rIns="91440" bIns="45720" anchor="t">
            <a:noAutofit/>
          </a:bodyPr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lvl="0" algn="l" defTabSz="914400">
              <a:lnSpc>
                <a:spcPct val="100000"/>
              </a:lnSpc>
              <a:buNone/>
            </a:pPr>
            <a:r>
              <a:rPr lang="en-US" altLang="zh-CN" sz="2400" dirty="0">
                <a:latin typeface="Calibri" panose="020F0502020204030204" pitchFamily="34" charset="0"/>
                <a:cs typeface="+mn-ea"/>
              </a:rPr>
              <a:t>class </a:t>
            </a:r>
            <a:r>
              <a:rPr lang="en-US" altLang="zh-CN" sz="2400" dirty="0" smtClean="0">
                <a:latin typeface="Calibri" panose="020F0502020204030204" pitchFamily="34" charset="0"/>
                <a:cs typeface="+mn-ea"/>
              </a:rPr>
              <a:t>Shape </a:t>
            </a:r>
            <a:r>
              <a:rPr lang="en-US" altLang="zh-CN" sz="2400" dirty="0">
                <a:latin typeface="Calibri" panose="020F0502020204030204" pitchFamily="34" charset="0"/>
                <a:cs typeface="+mn-ea"/>
              </a:rPr>
              <a:t>{  </a:t>
            </a: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cs typeface="+mn-ea"/>
              </a:rPr>
              <a:t>//抽象类</a:t>
            </a:r>
          </a:p>
          <a:p>
            <a:pPr marL="0" lvl="0" algn="l" defTabSz="914400">
              <a:lnSpc>
                <a:spcPct val="100000"/>
              </a:lnSpc>
              <a:buNone/>
            </a:pPr>
            <a:r>
              <a:rPr lang="en-US" altLang="zh-CN" sz="2400" dirty="0">
                <a:latin typeface="Calibri" panose="020F0502020204030204" pitchFamily="34" charset="0"/>
                <a:cs typeface="+mn-ea"/>
              </a:rPr>
              <a:t>public:    </a:t>
            </a:r>
            <a:br>
              <a:rPr lang="en-US" altLang="zh-CN" sz="2400" dirty="0">
                <a:latin typeface="Calibri" panose="020F0502020204030204" pitchFamily="34" charset="0"/>
                <a:cs typeface="+mn-ea"/>
              </a:rPr>
            </a:br>
            <a:r>
              <a:rPr lang="en-US" altLang="zh-CN" sz="2400" dirty="0">
                <a:latin typeface="Calibri" panose="020F0502020204030204" pitchFamily="34" charset="0"/>
                <a:cs typeface="+mn-ea"/>
              </a:rPr>
              <a:t>       virtual ~</a:t>
            </a:r>
            <a:r>
              <a:rPr lang="en-US" altLang="zh-CN" sz="2400" dirty="0" smtClean="0">
                <a:latin typeface="Calibri" panose="020F0502020204030204" pitchFamily="34" charset="0"/>
                <a:cs typeface="+mn-ea"/>
              </a:rPr>
              <a:t>Shape() </a:t>
            </a:r>
            <a:r>
              <a:rPr lang="en-US" altLang="zh-CN" sz="2400" dirty="0">
                <a:latin typeface="Calibri" panose="020F0502020204030204" pitchFamily="34" charset="0"/>
                <a:cs typeface="+mn-ea"/>
              </a:rPr>
              <a:t>{ }</a:t>
            </a:r>
            <a:br>
              <a:rPr lang="en-US" altLang="zh-CN" sz="2400" dirty="0">
                <a:latin typeface="Calibri" panose="020F0502020204030204" pitchFamily="34" charset="0"/>
                <a:cs typeface="+mn-ea"/>
              </a:rPr>
            </a:br>
            <a:r>
              <a:rPr lang="en-US" altLang="zh-CN" sz="2400" dirty="0">
                <a:latin typeface="Calibri" panose="020F0502020204030204" pitchFamily="34" charset="0"/>
                <a:cs typeface="+mn-ea"/>
              </a:rPr>
              <a:t>       void Show( ) const  </a:t>
            </a:r>
            <a:br>
              <a:rPr lang="en-US" altLang="zh-CN" sz="2400" dirty="0">
                <a:latin typeface="Calibri" panose="020F0502020204030204" pitchFamily="34" charset="0"/>
                <a:cs typeface="+mn-ea"/>
              </a:rPr>
            </a:br>
            <a:r>
              <a:rPr lang="en-US" altLang="zh-CN" sz="2400" dirty="0">
                <a:latin typeface="Calibri" panose="020F0502020204030204" pitchFamily="34" charset="0"/>
                <a:cs typeface="+mn-ea"/>
              </a:rPr>
              <a:t>          { cout&lt;&lt;“面积:”&lt;&lt;Area( )&lt;&lt;endl;  }</a:t>
            </a:r>
          </a:p>
          <a:p>
            <a:pPr marL="0" lvl="0" algn="l" defTabSz="914400">
              <a:lnSpc>
                <a:spcPct val="100000"/>
              </a:lnSpc>
              <a:buNone/>
            </a:pPr>
            <a:r>
              <a:rPr lang="en-US" altLang="zh-CN" sz="2400" dirty="0">
                <a:latin typeface="Calibri" panose="020F0502020204030204" pitchFamily="34" charset="0"/>
                <a:cs typeface="+mn-ea"/>
              </a:rPr>
              <a:t>       virtual float Area( ) const = 0; </a:t>
            </a:r>
          </a:p>
          <a:p>
            <a:pPr marL="0" lvl="0" algn="l" defTabSz="914400">
              <a:lnSpc>
                <a:spcPct val="100000"/>
              </a:lnSpc>
              <a:buNone/>
            </a:pPr>
            <a:r>
              <a:rPr lang="en-US" altLang="zh-CN" sz="2400" dirty="0">
                <a:latin typeface="Calibri" panose="020F0502020204030204" pitchFamily="34" charset="0"/>
                <a:cs typeface="+mn-ea"/>
              </a:rPr>
              <a:t>};</a:t>
            </a:r>
          </a:p>
        </p:txBody>
      </p:sp>
      <p:sp>
        <p:nvSpPr>
          <p:cNvPr id="10" name="文本占位符 2"/>
          <p:cNvSpPr>
            <a:spLocks noGrp="1"/>
          </p:cNvSpPr>
          <p:nvPr/>
        </p:nvSpPr>
        <p:spPr>
          <a:xfrm>
            <a:off x="7522233" y="643284"/>
            <a:ext cx="4336211" cy="2524125"/>
          </a:xfrm>
          <a:prstGeom prst="rect">
            <a:avLst/>
          </a:prstGeom>
          <a:noFill/>
          <a:ln w="9525">
            <a:solidFill>
              <a:srgbClr val="3E4042"/>
            </a:solidFill>
            <a:miter/>
          </a:ln>
        </p:spPr>
        <p:txBody>
          <a:bodyPr lIns="91440" tIns="45720" rIns="91440" bIns="45720" anchor="t">
            <a:noAutofit/>
          </a:bodyPr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lvl="0" algn="l" defTabSz="914400">
              <a:lnSpc>
                <a:spcPct val="100000"/>
              </a:lnSpc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//shape.cpp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中给出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纯虚定义</a:t>
            </a:r>
            <a:endParaRPr lang="en-US" altLang="zh-CN" sz="24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0" lvl="0" algn="l" defTabSz="914400">
              <a:lnSpc>
                <a:spcPct val="100000"/>
              </a:lnSpc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float Shape::Area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 ) </a:t>
            </a:r>
            <a:r>
              <a:rPr lang="en-US" altLang="zh-CN" sz="24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const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 </a:t>
            </a:r>
            <a:endParaRPr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0" lvl="0" algn="l" defTabSz="914400">
              <a:lnSpc>
                <a:spcPct val="100000"/>
              </a:lnSpc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 return 0; }</a:t>
            </a:r>
            <a:endParaRPr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99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4"/>
          <p:cNvSpPr>
            <a:spLocks noGrp="1"/>
          </p:cNvSpPr>
          <p:nvPr>
            <p:ph type="title"/>
          </p:nvPr>
        </p:nvSpPr>
        <p:spPr>
          <a:xfrm>
            <a:off x="749808" y="0"/>
            <a:ext cx="2981932" cy="461645"/>
          </a:xfrm>
          <a:ln/>
        </p:spPr>
        <p:txBody>
          <a:bodyPr lIns="91440" tIns="45720" rIns="91440" bIns="45720" anchor="b"/>
          <a:lstStyle/>
          <a:p>
            <a:pPr defTabSz="685800"/>
            <a:r>
              <a:rPr lang="zh-CN" altLang="en-US" kern="1200" baseline="0" dirty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抽象</a:t>
            </a:r>
            <a:r>
              <a:rPr lang="zh-CN" altLang="en-US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类 </a:t>
            </a:r>
            <a:r>
              <a:rPr lang="zh-CN" altLang="zh-CN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例</a:t>
            </a:r>
            <a:endParaRPr lang="en-US" altLang="zh-CN" kern="1200" baseline="0" dirty="0"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99185" y="1376045"/>
            <a:ext cx="10515600" cy="4508500"/>
            <a:chOff x="1731" y="2167"/>
            <a:chExt cx="16560" cy="7100"/>
          </a:xfrm>
        </p:grpSpPr>
      </p:grpSp>
      <p:sp>
        <p:nvSpPr>
          <p:cNvPr id="48132" name="文本占位符 2"/>
          <p:cNvSpPr txBox="1"/>
          <p:nvPr/>
        </p:nvSpPr>
        <p:spPr>
          <a:xfrm>
            <a:off x="7040880" y="461645"/>
            <a:ext cx="4464050" cy="1831975"/>
          </a:xfrm>
          <a:prstGeom prst="rect">
            <a:avLst/>
          </a:prstGeom>
          <a:noFill/>
          <a:ln w="9525" cap="flat" cmpd="sng">
            <a:solidFill>
              <a:srgbClr val="3E404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lstStyle/>
          <a:p>
            <a:pPr lvl="0" indent="0" defTabSz="914400"/>
            <a:r>
              <a:rPr lang="en-US" altLang="zh-CN" sz="2400" dirty="0">
                <a:latin typeface="Calibri" panose="020F0502020204030204" pitchFamily="34" charset="0"/>
                <a:ea typeface="黑体" panose="02010609060101010101" pitchFamily="49" charset="-122"/>
              </a:rPr>
              <a:t>class </a:t>
            </a:r>
            <a:r>
              <a:rPr lang="en-US" altLang="zh-CN" sz="2400" dirty="0" err="1">
                <a:latin typeface="Calibri" panose="020F0502020204030204" pitchFamily="34" charset="0"/>
                <a:ea typeface="黑体" panose="02010609060101010101" pitchFamily="49" charset="-122"/>
              </a:rPr>
              <a:t>IAreable</a:t>
            </a:r>
            <a:r>
              <a:rPr lang="en-US" altLang="zh-CN" sz="2400" dirty="0">
                <a:latin typeface="Calibri" panose="020F0502020204030204" pitchFamily="34" charset="0"/>
                <a:ea typeface="黑体" panose="02010609060101010101" pitchFamily="49" charset="-122"/>
              </a:rPr>
              <a:t> {  </a:t>
            </a: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//</a:t>
            </a:r>
            <a:r>
              <a:rPr lang="zh-CN" altLang="en-US" sz="2400" dirty="0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接口类</a:t>
            </a:r>
          </a:p>
          <a:p>
            <a:pPr lvl="0" indent="0" defTabSz="914400"/>
            <a:r>
              <a:rPr lang="en-US" altLang="zh-CN" sz="2400" dirty="0">
                <a:latin typeface="Calibri" panose="020F0502020204030204" pitchFamily="34" charset="0"/>
                <a:ea typeface="黑体" panose="02010609060101010101" pitchFamily="49" charset="-122"/>
              </a:rPr>
              <a:t>public:</a:t>
            </a:r>
            <a:br>
              <a:rPr lang="en-US" altLang="zh-CN" sz="2400" dirty="0">
                <a:latin typeface="Calibri" panose="020F050202020403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   virtual ~</a:t>
            </a:r>
            <a:r>
              <a:rPr lang="en-US" altLang="zh-CN" sz="2400" dirty="0" err="1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IAreable</a:t>
            </a: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() { }</a:t>
            </a:r>
            <a:b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   virtual float Area() </a:t>
            </a:r>
            <a:r>
              <a:rPr lang="en-US" altLang="zh-CN" sz="2400" dirty="0" err="1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= 0;</a:t>
            </a:r>
            <a:r>
              <a:rPr lang="en-US" altLang="zh-CN" sz="2400" dirty="0"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</a:p>
          <a:p>
            <a:pPr lvl="0" indent="0" defTabSz="914400"/>
            <a:r>
              <a:rPr lang="en-US" altLang="zh-CN" sz="2400" dirty="0">
                <a:latin typeface="Calibri" panose="020F0502020204030204" pitchFamily="34" charset="0"/>
                <a:ea typeface="黑体" panose="02010609060101010101" pitchFamily="49" charset="-122"/>
              </a:rPr>
              <a:t>};</a:t>
            </a:r>
          </a:p>
        </p:txBody>
      </p:sp>
      <p:sp>
        <p:nvSpPr>
          <p:cNvPr id="48133" name="文本占位符 2"/>
          <p:cNvSpPr txBox="1"/>
          <p:nvPr/>
        </p:nvSpPr>
        <p:spPr>
          <a:xfrm>
            <a:off x="1442085" y="3136265"/>
            <a:ext cx="5504815" cy="3295015"/>
          </a:xfrm>
          <a:prstGeom prst="rect">
            <a:avLst/>
          </a:prstGeom>
          <a:noFill/>
          <a:ln w="9525" cap="flat" cmpd="sng">
            <a:solidFill>
              <a:srgbClr val="3E404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lstStyle/>
          <a:p>
            <a:pPr lvl="0" indent="0" defTabSz="914400"/>
            <a:r>
              <a:rPr lang="en-US" altLang="zh-CN" sz="2400" dirty="0">
                <a:latin typeface="Calibri" panose="020F0502020204030204" pitchFamily="34" charset="0"/>
                <a:ea typeface="黑体" panose="02010609060101010101" pitchFamily="49" charset="-122"/>
              </a:rPr>
              <a:t>class  Polygon:public Shape1 {  };   </a:t>
            </a:r>
            <a:br>
              <a:rPr lang="en-US" altLang="zh-CN" sz="2400" dirty="0">
                <a:latin typeface="Calibri" panose="020F050202020403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Calibri" panose="020F0502020204030204" pitchFamily="34" charset="0"/>
                <a:ea typeface="黑体" panose="02010609060101010101" pitchFamily="49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//</a:t>
            </a:r>
            <a:r>
              <a:rPr lang="zh-CN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可以仍是抽象类</a:t>
            </a:r>
            <a:r>
              <a:rPr lang="zh-CN" altLang="zh-CN" sz="2400" dirty="0">
                <a:latin typeface="Calibri" panose="020F0502020204030204" pitchFamily="34" charset="0"/>
                <a:ea typeface="黑体" panose="02010609060101010101" pitchFamily="49" charset="-122"/>
              </a:rPr>
              <a:t/>
            </a:r>
            <a:br>
              <a:rPr lang="zh-CN" altLang="zh-CN" sz="2400" dirty="0">
                <a:latin typeface="Calibri" panose="020F050202020403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Calibri" panose="020F0502020204030204" pitchFamily="34" charset="0"/>
                <a:ea typeface="黑体" panose="02010609060101010101" pitchFamily="49" charset="-122"/>
              </a:rPr>
              <a:t>class Rectangle:public Shape1 {     </a:t>
            </a: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//</a:t>
            </a:r>
            <a:r>
              <a:rPr lang="zh-CN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具体类</a:t>
            </a:r>
            <a:r>
              <a:rPr lang="en-US" altLang="zh-CN" sz="2400" dirty="0">
                <a:latin typeface="Calibri" panose="020F0502020204030204" pitchFamily="34" charset="0"/>
                <a:ea typeface="黑体" panose="02010609060101010101" pitchFamily="49" charset="-122"/>
              </a:rPr>
              <a:t/>
            </a:r>
            <a:br>
              <a:rPr lang="en-US" altLang="zh-CN" sz="2400" dirty="0">
                <a:latin typeface="Calibri" panose="020F050202020403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Calibri" panose="020F0502020204030204" pitchFamily="34" charset="0"/>
                <a:ea typeface="黑体" panose="02010609060101010101" pitchFamily="49" charset="-122"/>
              </a:rPr>
              <a:t> public: </a:t>
            </a: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virtual float Area( ) </a:t>
            </a:r>
            <a:r>
              <a:rPr lang="en-US" altLang="zh-CN" sz="2400" dirty="0" err="1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{ } </a:t>
            </a:r>
            <a:r>
              <a:rPr lang="en-US" altLang="zh-CN" sz="2400" dirty="0">
                <a:latin typeface="Calibri" panose="020F0502020204030204" pitchFamily="34" charset="0"/>
                <a:ea typeface="黑体" panose="02010609060101010101" pitchFamily="49" charset="-122"/>
              </a:rPr>
              <a:t/>
            </a:r>
            <a:br>
              <a:rPr lang="en-US" altLang="zh-CN" sz="2400" dirty="0">
                <a:latin typeface="Calibri" panose="020F050202020403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Calibri" panose="020F0502020204030204" pitchFamily="34" charset="0"/>
                <a:ea typeface="黑体" panose="02010609060101010101" pitchFamily="49" charset="-122"/>
              </a:rPr>
              <a:t>};</a:t>
            </a:r>
          </a:p>
          <a:p>
            <a:pPr lvl="0" indent="0" defTabSz="914400"/>
            <a:r>
              <a:rPr lang="en-US" altLang="zh-CN" sz="2400" dirty="0">
                <a:latin typeface="Calibri" panose="020F0502020204030204" pitchFamily="34" charset="0"/>
                <a:ea typeface="黑体" panose="02010609060101010101" pitchFamily="49" charset="-122"/>
              </a:rPr>
              <a:t>class Farm:public </a:t>
            </a:r>
            <a:r>
              <a:rPr lang="en-US" altLang="zh-CN" sz="2400" dirty="0" err="1">
                <a:latin typeface="Calibri" panose="020F0502020204030204" pitchFamily="34" charset="0"/>
                <a:ea typeface="黑体" panose="02010609060101010101" pitchFamily="49" charset="-122"/>
              </a:rPr>
              <a:t>IAreable</a:t>
            </a:r>
            <a:r>
              <a:rPr lang="en-US" altLang="zh-CN" sz="2400" dirty="0">
                <a:latin typeface="Calibri" panose="020F0502020204030204" pitchFamily="34" charset="0"/>
                <a:ea typeface="黑体" panose="02010609060101010101" pitchFamily="49" charset="-122"/>
              </a:rPr>
              <a:t> {    </a:t>
            </a: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//</a:t>
            </a:r>
            <a:r>
              <a:rPr lang="zh-CN" altLang="en-US" sz="2400" dirty="0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具体类</a:t>
            </a:r>
          </a:p>
          <a:p>
            <a:pPr lvl="0" indent="0" defTabSz="914400"/>
            <a:r>
              <a:rPr lang="en-US" altLang="zh-CN" sz="2400" dirty="0">
                <a:latin typeface="Calibri" panose="020F0502020204030204" pitchFamily="34" charset="0"/>
                <a:ea typeface="黑体" panose="02010609060101010101" pitchFamily="49" charset="-122"/>
              </a:rPr>
              <a:t>  public:     </a:t>
            </a: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virtual float Area( ) </a:t>
            </a:r>
            <a:r>
              <a:rPr lang="en-US" altLang="zh-CN" sz="2400" dirty="0" err="1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{ } </a:t>
            </a:r>
            <a:b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       ...</a:t>
            </a:r>
          </a:p>
          <a:p>
            <a:pPr lvl="0" indent="0" defTabSz="914400"/>
            <a:r>
              <a:rPr lang="en-US" altLang="zh-CN" sz="2400" dirty="0">
                <a:latin typeface="Calibri" panose="020F0502020204030204" pitchFamily="34" charset="0"/>
                <a:ea typeface="黑体" panose="02010609060101010101" pitchFamily="49" charset="-122"/>
              </a:rPr>
              <a:t>};</a:t>
            </a:r>
          </a:p>
        </p:txBody>
      </p:sp>
      <p:sp>
        <p:nvSpPr>
          <p:cNvPr id="48134" name="文本占位符 2"/>
          <p:cNvSpPr txBox="1"/>
          <p:nvPr/>
        </p:nvSpPr>
        <p:spPr>
          <a:xfrm>
            <a:off x="7040563" y="2512695"/>
            <a:ext cx="4464050" cy="1831975"/>
          </a:xfrm>
          <a:prstGeom prst="rect">
            <a:avLst/>
          </a:prstGeom>
          <a:noFill/>
          <a:ln w="9525" cap="flat" cmpd="sng">
            <a:solidFill>
              <a:srgbClr val="3E404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lstStyle/>
          <a:p>
            <a:pPr lvl="0" indent="0" defTabSz="914400"/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//</a:t>
            </a:r>
            <a:r>
              <a:rPr lang="zh-CN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派生</a:t>
            </a:r>
            <a:r>
              <a:rPr lang="zh-CN" altLang="en-US" sz="2400" dirty="0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接口类</a:t>
            </a:r>
            <a:r>
              <a:rPr lang="en-US" altLang="zh-CN" sz="2400" dirty="0">
                <a:latin typeface="Calibri" panose="020F0502020204030204" pitchFamily="34" charset="0"/>
                <a:ea typeface="黑体" panose="02010609060101010101" pitchFamily="49" charset="-122"/>
              </a:rPr>
              <a:t/>
            </a:r>
            <a:br>
              <a:rPr lang="en-US" altLang="zh-CN" sz="2400" dirty="0">
                <a:latin typeface="Calibri" panose="020F050202020403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Calibri" panose="020F0502020204030204" pitchFamily="34" charset="0"/>
                <a:ea typeface="黑体" panose="02010609060101010101" pitchFamily="49" charset="-122"/>
              </a:rPr>
              <a:t>class ICountry: public</a:t>
            </a:r>
            <a:r>
              <a:rPr lang="en-US" altLang="zh-CN" sz="2400" dirty="0" err="1">
                <a:latin typeface="Calibri" panose="020F0502020204030204" pitchFamily="34" charset="0"/>
                <a:ea typeface="黑体" panose="02010609060101010101" pitchFamily="49" charset="-122"/>
              </a:rPr>
              <a:t>  IAreable</a:t>
            </a:r>
            <a:r>
              <a:rPr lang="en-US" altLang="zh-CN" sz="2400" dirty="0">
                <a:latin typeface="Calibri" panose="020F0502020204030204" pitchFamily="34" charset="0"/>
                <a:ea typeface="黑体" panose="02010609060101010101" pitchFamily="49" charset="-122"/>
              </a:rPr>
              <a:t> {  </a:t>
            </a:r>
            <a:endParaRPr lang="zh-CN" altLang="en-US" sz="2400" dirty="0">
              <a:solidFill>
                <a:srgbClr val="0000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0" indent="0" defTabSz="914400"/>
            <a:r>
              <a:rPr lang="en-US" altLang="zh-CN" sz="2400" dirty="0">
                <a:latin typeface="Calibri" panose="020F0502020204030204" pitchFamily="34" charset="0"/>
                <a:ea typeface="黑体" panose="02010609060101010101" pitchFamily="49" charset="-122"/>
              </a:rPr>
              <a:t>public:</a:t>
            </a: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   virtual int Population() </a:t>
            </a:r>
            <a:r>
              <a:rPr lang="en-US" altLang="zh-CN" sz="2400" dirty="0" err="1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= 0;</a:t>
            </a:r>
            <a:r>
              <a:rPr lang="en-US" altLang="zh-CN" sz="2400" dirty="0"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</a:p>
          <a:p>
            <a:pPr lvl="0" indent="0" defTabSz="914400"/>
            <a:r>
              <a:rPr lang="en-US" altLang="zh-CN" sz="2400" dirty="0">
                <a:latin typeface="Calibri" panose="020F0502020204030204" pitchFamily="34" charset="0"/>
                <a:ea typeface="黑体" panose="02010609060101010101" pitchFamily="49" charset="-122"/>
              </a:rPr>
              <a:t>};</a:t>
            </a:r>
          </a:p>
        </p:txBody>
      </p:sp>
      <p:sp>
        <p:nvSpPr>
          <p:cNvPr id="48135" name="文本占位符 2"/>
          <p:cNvSpPr txBox="1"/>
          <p:nvPr/>
        </p:nvSpPr>
        <p:spPr>
          <a:xfrm>
            <a:off x="7040880" y="4561840"/>
            <a:ext cx="4464050" cy="1100138"/>
          </a:xfrm>
          <a:prstGeom prst="rect">
            <a:avLst/>
          </a:prstGeom>
          <a:noFill/>
          <a:ln w="9525" cap="flat" cmpd="sng">
            <a:solidFill>
              <a:srgbClr val="3E404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lstStyle/>
          <a:p>
            <a:pPr lvl="0" indent="0" defTabSz="914400"/>
            <a:r>
              <a:rPr lang="en-US" altLang="zh-CN" sz="2400" dirty="0">
                <a:latin typeface="Calibri" panose="020F0502020204030204" pitchFamily="34" charset="0"/>
                <a:ea typeface="黑体" panose="02010609060101010101" pitchFamily="49" charset="-122"/>
              </a:rPr>
              <a:t>class IClonable { </a:t>
            </a: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//</a:t>
            </a:r>
            <a:r>
              <a:rPr lang="zh-CN" altLang="en-US" sz="2400" dirty="0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接口类</a:t>
            </a:r>
            <a:r>
              <a:rPr lang="en-US" altLang="zh-CN" sz="2400" dirty="0">
                <a:latin typeface="Calibri" panose="020F0502020204030204" pitchFamily="34" charset="0"/>
                <a:ea typeface="黑体" panose="02010609060101010101" pitchFamily="49" charset="-122"/>
              </a:rPr>
              <a:t/>
            </a:r>
            <a:br>
              <a:rPr lang="en-US" altLang="zh-CN" sz="2400" dirty="0">
                <a:latin typeface="Calibri" panose="020F0502020204030204" pitchFamily="34" charset="0"/>
                <a:ea typeface="黑体" panose="02010609060101010101" pitchFamily="49" charset="-122"/>
              </a:rPr>
            </a:br>
            <a:r>
              <a:rPr lang="en-US" altLang="zh-CN" sz="2400" dirty="0">
                <a:latin typeface="Calibri" panose="020F0502020204030204" pitchFamily="34" charset="0"/>
                <a:ea typeface="黑体" panose="02010609060101010101" pitchFamily="49" charset="-122"/>
              </a:rPr>
              <a:t>public:  virtual ~IClonable( ) {}</a:t>
            </a:r>
          </a:p>
          <a:p>
            <a:pPr lvl="0" indent="0" defTabSz="914400"/>
            <a:r>
              <a:rPr lang="en-US" altLang="zh-CN" sz="2400" dirty="0">
                <a:latin typeface="Calibri" panose="020F0502020204030204" pitchFamily="34" charset="0"/>
                <a:ea typeface="黑体" panose="02010609060101010101" pitchFamily="49" charset="-122"/>
              </a:rPr>
              <a:t>};</a:t>
            </a:r>
          </a:p>
        </p:txBody>
      </p:sp>
      <p:sp>
        <p:nvSpPr>
          <p:cNvPr id="9" name="文本占位符 2"/>
          <p:cNvSpPr>
            <a:spLocks noGrp="1"/>
          </p:cNvSpPr>
          <p:nvPr/>
        </p:nvSpPr>
        <p:spPr>
          <a:xfrm>
            <a:off x="1442720" y="461645"/>
            <a:ext cx="5504180" cy="2524125"/>
          </a:xfrm>
          <a:prstGeom prst="rect">
            <a:avLst/>
          </a:prstGeom>
          <a:noFill/>
          <a:ln w="9525">
            <a:solidFill>
              <a:srgbClr val="3E4042"/>
            </a:solidFill>
            <a:miter/>
          </a:ln>
        </p:spPr>
        <p:txBody>
          <a:bodyPr lIns="91440" tIns="45720" rIns="91440" bIns="45720" anchor="t">
            <a:noAutofit/>
          </a:bodyPr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lvl="0" algn="l" defTabSz="914400">
              <a:lnSpc>
                <a:spcPct val="100000"/>
              </a:lnSpc>
              <a:buNone/>
            </a:pPr>
            <a:r>
              <a:rPr lang="en-US" altLang="zh-CN" sz="2400" dirty="0">
                <a:latin typeface="Calibri" panose="020F0502020204030204" pitchFamily="34" charset="0"/>
                <a:cs typeface="+mn-ea"/>
              </a:rPr>
              <a:t>class Shape1 {  </a:t>
            </a: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cs typeface="+mn-ea"/>
              </a:rPr>
              <a:t>//抽象类</a:t>
            </a:r>
          </a:p>
          <a:p>
            <a:pPr marL="0" lvl="0" algn="l" defTabSz="914400">
              <a:lnSpc>
                <a:spcPct val="100000"/>
              </a:lnSpc>
              <a:buNone/>
            </a:pPr>
            <a:r>
              <a:rPr lang="en-US" altLang="zh-CN" sz="2400" dirty="0">
                <a:latin typeface="Calibri" panose="020F0502020204030204" pitchFamily="34" charset="0"/>
                <a:cs typeface="+mn-ea"/>
              </a:rPr>
              <a:t>public:    </a:t>
            </a:r>
            <a:br>
              <a:rPr lang="en-US" altLang="zh-CN" sz="2400" dirty="0">
                <a:latin typeface="Calibri" panose="020F0502020204030204" pitchFamily="34" charset="0"/>
                <a:cs typeface="+mn-ea"/>
              </a:rPr>
            </a:br>
            <a:r>
              <a:rPr lang="en-US" altLang="zh-CN" sz="2400" dirty="0">
                <a:latin typeface="Calibri" panose="020F0502020204030204" pitchFamily="34" charset="0"/>
                <a:cs typeface="+mn-ea"/>
              </a:rPr>
              <a:t>       virtual ~Shape1() { }</a:t>
            </a:r>
            <a:br>
              <a:rPr lang="en-US" altLang="zh-CN" sz="2400" dirty="0">
                <a:latin typeface="Calibri" panose="020F0502020204030204" pitchFamily="34" charset="0"/>
                <a:cs typeface="+mn-ea"/>
              </a:rPr>
            </a:br>
            <a:r>
              <a:rPr lang="en-US" altLang="zh-CN" sz="2400" dirty="0">
                <a:latin typeface="Calibri" panose="020F0502020204030204" pitchFamily="34" charset="0"/>
                <a:cs typeface="+mn-ea"/>
              </a:rPr>
              <a:t>       void Show( ) const  </a:t>
            </a:r>
            <a:r>
              <a:rPr lang="en-US" altLang="zh-CN" sz="2400" b="1" dirty="0">
                <a:latin typeface="Calibri" panose="020F0502020204030204" pitchFamily="34" charset="0"/>
                <a:cs typeface="+mn-ea"/>
              </a:rPr>
              <a:t/>
            </a:r>
            <a:br>
              <a:rPr lang="en-US" altLang="zh-CN" sz="2400" b="1" dirty="0">
                <a:latin typeface="Calibri" panose="020F0502020204030204" pitchFamily="34" charset="0"/>
                <a:cs typeface="+mn-ea"/>
              </a:rPr>
            </a:br>
            <a:r>
              <a:rPr lang="en-US" altLang="zh-CN" sz="2400" dirty="0">
                <a:latin typeface="Calibri" panose="020F0502020204030204" pitchFamily="34" charset="0"/>
                <a:cs typeface="+mn-ea"/>
              </a:rPr>
              <a:t>          { cout&lt;&lt;“面积:”&lt;&lt;Area( )&lt;&lt;endl;  }</a:t>
            </a:r>
          </a:p>
          <a:p>
            <a:pPr marL="0" lvl="0" algn="l" defTabSz="914400">
              <a:lnSpc>
                <a:spcPct val="100000"/>
              </a:lnSpc>
              <a:buNone/>
            </a:pPr>
            <a:r>
              <a:rPr lang="en-US" altLang="zh-CN" sz="2400" dirty="0">
                <a:latin typeface="Calibri" panose="020F0502020204030204" pitchFamily="34" charset="0"/>
                <a:cs typeface="+mn-ea"/>
              </a:rPr>
              <a:t>       virtual float Area( ) const = 0; </a:t>
            </a:r>
          </a:p>
          <a:p>
            <a:pPr marL="0" lvl="0" algn="l" defTabSz="914400">
              <a:lnSpc>
                <a:spcPct val="100000"/>
              </a:lnSpc>
              <a:buNone/>
            </a:pPr>
            <a:r>
              <a:rPr lang="en-US" altLang="zh-CN" sz="2400" dirty="0">
                <a:latin typeface="Calibri" panose="020F0502020204030204" pitchFamily="34" charset="0"/>
                <a:cs typeface="+mn-ea"/>
              </a:rPr>
              <a:t>};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427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740664" y="0"/>
            <a:ext cx="10163873" cy="420623"/>
          </a:xfrm>
        </p:spPr>
        <p:txBody>
          <a:bodyPr>
            <a:normAutofit fontScale="90000"/>
          </a:bodyPr>
          <a:lstStyle/>
          <a:p>
            <a:pPr fontAlgn="auto"/>
            <a:r>
              <a:rPr lang="en-US" strike="noStrike" noProof="1"/>
              <a:t>RTTI</a:t>
            </a:r>
            <a:r>
              <a:rPr lang="en-US" altLang="zh-CN" strike="noStrike" noProof="1"/>
              <a:t>(</a:t>
            </a:r>
            <a:r>
              <a:rPr lang="en-US" altLang="zh-CN" strike="noStrike" noProof="1" smtClean="0">
                <a:sym typeface="+mn-ea"/>
              </a:rPr>
              <a:t>Run Time Type Indentify)</a:t>
            </a:r>
            <a:r>
              <a:rPr lang="zh-CN" strike="noStrike" noProof="1"/>
              <a:t>和</a:t>
            </a:r>
            <a:r>
              <a:rPr lang="en-US" altLang="zh-CN" strike="noStrike" noProof="1"/>
              <a:t>typeid</a:t>
            </a:r>
            <a:r>
              <a:rPr lang="zh-CN" altLang="zh-CN" strike="noStrike" noProof="1"/>
              <a:t>、</a:t>
            </a:r>
            <a:r>
              <a:rPr lang="en-US" altLang="zh-CN" strike="noStrike" noProof="1"/>
              <a:t>dynamic_cast</a:t>
            </a:r>
            <a:r>
              <a:rPr lang="zh-CN" altLang="zh-CN" strike="noStrike" noProof="1"/>
              <a:t>操作</a:t>
            </a:r>
          </a:p>
        </p:txBody>
      </p:sp>
      <p:sp>
        <p:nvSpPr>
          <p:cNvPr id="4" name="文本占位符 2"/>
          <p:cNvSpPr txBox="1"/>
          <p:nvPr/>
        </p:nvSpPr>
        <p:spPr bwMode="auto">
          <a:xfrm>
            <a:off x="5504180" y="835660"/>
            <a:ext cx="6635750" cy="5597525"/>
          </a:xfrm>
          <a:prstGeom prst="rect">
            <a:avLst/>
          </a:prstGeom>
          <a:noFill/>
          <a:ln w="9525">
            <a:solidFill>
              <a:schemeClr val="tx2">
                <a:lumMod val="9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marL="396875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205" indent="-34480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5280" indent="-3460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830" indent="-336550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fontAlgn="base">
              <a:lnSpc>
                <a:spcPct val="80000"/>
              </a:lnSpc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400" strike="noStrike" noProof="1">
                <a:latin typeface="+mn-lt"/>
                <a:ea typeface="+mn-ea"/>
                <a:cs typeface="+mn-cs"/>
                <a:sym typeface="+mn-ea"/>
              </a:rPr>
              <a:t>dynamic_cast&lt;T&gt;(exp)</a:t>
            </a:r>
            <a:endParaRPr lang="en-US" altLang="zh-CN" sz="2400" strike="noStrike" noProof="1"/>
          </a:p>
          <a:p>
            <a:pPr lvl="0" algn="l" fontAlgn="base">
              <a:lnSpc>
                <a:spcPct val="80000"/>
              </a:lnSpc>
              <a:buClr>
                <a:srgbClr val="046FB6"/>
              </a:buClr>
              <a:buFont typeface="Wingdings" panose="05000000000000000000" charset="0"/>
              <a:buChar char="l"/>
            </a:pPr>
            <a:r>
              <a:rPr lang="en-US" altLang="zh-CN" sz="2400" strike="noStrike" noProof="1">
                <a:latin typeface="+mn-lt"/>
                <a:ea typeface="+mn-ea"/>
                <a:cs typeface="+mn-cs"/>
                <a:sym typeface="+mn-ea"/>
              </a:rPr>
              <a:t>T</a:t>
            </a:r>
            <a:r>
              <a:rPr lang="zh-CN" altLang="en-US" sz="2400" strike="noStrike" noProof="1">
                <a:latin typeface="+mn-lt"/>
                <a:ea typeface="+mn-ea"/>
                <a:cs typeface="+mn-cs"/>
                <a:sym typeface="+mn-ea"/>
              </a:rPr>
              <a:t>只能是指针或引用型</a:t>
            </a:r>
            <a:endParaRPr lang="zh-CN" altLang="en-US" sz="2400" strike="noStrike" noProof="1"/>
          </a:p>
          <a:p>
            <a:pPr lvl="0" algn="l" fontAlgn="base">
              <a:lnSpc>
                <a:spcPct val="80000"/>
              </a:lnSpc>
              <a:buClr>
                <a:srgbClr val="046FB6"/>
              </a:buClr>
              <a:buFont typeface="Wingdings" panose="05000000000000000000" charset="0"/>
              <a:buChar char="l"/>
            </a:pPr>
            <a:r>
              <a:rPr lang="zh-CN" altLang="en-US" sz="2400" strike="noStrike" noProof="1">
                <a:latin typeface="+mn-lt"/>
                <a:ea typeface="+mn-ea"/>
                <a:cs typeface="+mn-cs"/>
                <a:sym typeface="+mn-ea"/>
              </a:rPr>
              <a:t>若</a:t>
            </a:r>
            <a:r>
              <a:rPr lang="en-US" altLang="zh-CN" sz="2400" strike="noStrike" noProof="1">
                <a:latin typeface="+mn-lt"/>
                <a:ea typeface="+mn-ea"/>
                <a:cs typeface="+mn-cs"/>
                <a:sym typeface="+mn-ea"/>
              </a:rPr>
              <a:t>T</a:t>
            </a:r>
            <a:r>
              <a:rPr lang="zh-CN" altLang="en-US" sz="2400" strike="noStrike" noProof="1">
                <a:latin typeface="+mn-lt"/>
                <a:ea typeface="+mn-ea"/>
                <a:cs typeface="+mn-cs"/>
                <a:sym typeface="+mn-ea"/>
              </a:rPr>
              <a:t>为指针，成功则返回</a:t>
            </a:r>
            <a:r>
              <a:rPr lang="en-US" altLang="zh-CN" sz="2400" strike="noStrike" noProof="1">
                <a:latin typeface="+mn-lt"/>
                <a:ea typeface="+mn-ea"/>
                <a:cs typeface="+mn-cs"/>
                <a:sym typeface="+mn-ea"/>
              </a:rPr>
              <a:t>T</a:t>
            </a:r>
            <a:r>
              <a:rPr lang="zh-CN" altLang="en-US" sz="2400" strike="noStrike" noProof="1">
                <a:latin typeface="+mn-lt"/>
                <a:ea typeface="+mn-ea"/>
                <a:cs typeface="+mn-cs"/>
                <a:sym typeface="+mn-ea"/>
              </a:rPr>
              <a:t>类型指针；失败</a:t>
            </a:r>
            <a:r>
              <a:rPr lang="zh-CN" altLang="en-US" sz="2400" strike="noStrike" noProof="1" smtClean="0">
                <a:latin typeface="+mn-lt"/>
                <a:ea typeface="+mn-ea"/>
                <a:cs typeface="+mn-cs"/>
                <a:sym typeface="+mn-ea"/>
              </a:rPr>
              <a:t>返回</a:t>
            </a:r>
            <a:r>
              <a:rPr lang="en-US" altLang="zh-CN" sz="2400" strike="noStrike" noProof="1" smtClean="0">
                <a:latin typeface="+mn-lt"/>
                <a:ea typeface="+mn-ea"/>
                <a:cs typeface="+mn-cs"/>
                <a:sym typeface="+mn-ea"/>
              </a:rPr>
              <a:t>nullptr.</a:t>
            </a:r>
            <a:endParaRPr lang="en-US" altLang="zh-CN" sz="2400" strike="noStrike" noProof="1"/>
          </a:p>
          <a:p>
            <a:pPr lvl="0" algn="l" fontAlgn="base">
              <a:lnSpc>
                <a:spcPct val="80000"/>
              </a:lnSpc>
              <a:buClr>
                <a:srgbClr val="046FB6"/>
              </a:buClr>
              <a:buFont typeface="Wingdings" panose="05000000000000000000" charset="0"/>
              <a:buChar char="l"/>
            </a:pPr>
            <a:r>
              <a:rPr lang="zh-CN" altLang="en-US" sz="2400" strike="noStrike" noProof="1">
                <a:latin typeface="+mn-lt"/>
                <a:ea typeface="+mn-ea"/>
                <a:cs typeface="+mn-cs"/>
                <a:sym typeface="+mn-ea"/>
              </a:rPr>
              <a:t>若</a:t>
            </a:r>
            <a:r>
              <a:rPr lang="en-US" altLang="zh-CN" sz="2400" strike="noStrike" noProof="1">
                <a:latin typeface="+mn-lt"/>
                <a:ea typeface="+mn-ea"/>
                <a:cs typeface="+mn-cs"/>
                <a:sym typeface="+mn-ea"/>
              </a:rPr>
              <a:t>T</a:t>
            </a:r>
            <a:r>
              <a:rPr lang="zh-CN" altLang="en-US" sz="2400" strike="noStrike" noProof="1">
                <a:latin typeface="+mn-lt"/>
                <a:ea typeface="+mn-ea"/>
                <a:cs typeface="+mn-cs"/>
                <a:sym typeface="+mn-ea"/>
              </a:rPr>
              <a:t>为引用，成功则返回</a:t>
            </a:r>
            <a:r>
              <a:rPr lang="en-US" altLang="zh-CN" sz="2400" strike="noStrike" noProof="1">
                <a:latin typeface="+mn-lt"/>
                <a:ea typeface="+mn-ea"/>
                <a:cs typeface="+mn-cs"/>
                <a:sym typeface="+mn-ea"/>
              </a:rPr>
              <a:t>T</a:t>
            </a:r>
            <a:r>
              <a:rPr lang="zh-CN" altLang="en-US" sz="2400" strike="noStrike" noProof="1">
                <a:latin typeface="+mn-lt"/>
                <a:ea typeface="+mn-ea"/>
                <a:cs typeface="+mn-cs"/>
                <a:sym typeface="+mn-ea"/>
              </a:rPr>
              <a:t>类型引用；失败产生</a:t>
            </a:r>
            <a:r>
              <a:rPr lang="en-US" altLang="zh-CN" sz="2400" strike="noStrike" noProof="1">
                <a:latin typeface="+mn-lt"/>
                <a:ea typeface="+mn-ea"/>
                <a:cs typeface="+mn-cs"/>
                <a:sym typeface="+mn-ea"/>
              </a:rPr>
              <a:t>bad_cast</a:t>
            </a:r>
            <a:r>
              <a:rPr lang="zh-CN" altLang="en-US" sz="2400" strike="noStrike" noProof="1">
                <a:latin typeface="+mn-lt"/>
                <a:ea typeface="+mn-ea"/>
                <a:cs typeface="+mn-cs"/>
                <a:sym typeface="+mn-ea"/>
              </a:rPr>
              <a:t>异常。</a:t>
            </a:r>
            <a:endParaRPr lang="zh-CN" altLang="en-US" sz="2400" strike="noStrike" noProof="1"/>
          </a:p>
          <a:p>
            <a:pPr lvl="0" algn="l" fontAlgn="base">
              <a:lnSpc>
                <a:spcPct val="80000"/>
              </a:lnSpc>
              <a:buClr>
                <a:srgbClr val="046FB6"/>
              </a:buClr>
              <a:buFont typeface="Wingdings" panose="05000000000000000000" charset="0"/>
              <a:buChar char="l"/>
            </a:pPr>
            <a:r>
              <a:rPr lang="zh-CN" altLang="en-US" sz="2400" strike="noStrike" noProof="1">
                <a:latin typeface="+mn-lt"/>
                <a:ea typeface="+mn-ea"/>
                <a:cs typeface="+mn-cs"/>
                <a:sym typeface="+mn-ea"/>
              </a:rPr>
              <a:t>例：  </a:t>
            </a:r>
            <a:r>
              <a:rPr lang="zh-CN" altLang="en-US" sz="2400" dirty="0">
                <a:sym typeface="+mn-ea"/>
              </a:rPr>
              <a:t/>
            </a:r>
            <a:br>
              <a:rPr lang="zh-CN" altLang="en-US" sz="2400" dirty="0">
                <a:sym typeface="+mn-ea"/>
              </a:rPr>
            </a:br>
            <a:r>
              <a:rPr lang="en-US" altLang="zh-CN" sz="2400" strike="noStrike" noProof="1">
                <a:latin typeface="+mn-lt"/>
                <a:ea typeface="+mn-ea"/>
                <a:cs typeface="+mn-cs"/>
                <a:sym typeface="+mn-ea"/>
              </a:rPr>
              <a:t>class A { };    </a:t>
            </a:r>
            <a:r>
              <a:rPr lang="en-US" altLang="zh-CN" sz="2400" dirty="0">
                <a:sym typeface="+mn-ea"/>
              </a:rPr>
              <a:t/>
            </a:r>
            <a:br>
              <a:rPr lang="en-US" altLang="zh-CN" sz="2400" dirty="0">
                <a:sym typeface="+mn-ea"/>
              </a:rPr>
            </a:br>
            <a:r>
              <a:rPr lang="en-US" altLang="zh-CN" sz="2400" strike="noStrike" noProof="1">
                <a:latin typeface="+mn-lt"/>
                <a:ea typeface="+mn-ea"/>
                <a:cs typeface="+mn-cs"/>
                <a:sym typeface="+mn-ea"/>
              </a:rPr>
              <a:t>class B:public A {  }; </a:t>
            </a:r>
            <a:r>
              <a:rPr lang="en-US" altLang="zh-CN" sz="2400" dirty="0">
                <a:sym typeface="+mn-ea"/>
              </a:rPr>
              <a:t/>
            </a:r>
            <a:br>
              <a:rPr lang="en-US" altLang="zh-CN" sz="2400" dirty="0">
                <a:sym typeface="+mn-ea"/>
              </a:rPr>
            </a:br>
            <a:r>
              <a:rPr lang="en-US" altLang="zh-CN" sz="2400" strike="noStrike" noProof="1">
                <a:latin typeface="+mn-lt"/>
                <a:ea typeface="+mn-ea"/>
                <a:cs typeface="+mn-cs"/>
                <a:sym typeface="+mn-ea"/>
              </a:rPr>
              <a:t>class C:pubilc A { };</a:t>
            </a:r>
            <a:r>
              <a:rPr lang="en-US" altLang="zh-CN" sz="2400" dirty="0">
                <a:sym typeface="+mn-ea"/>
              </a:rPr>
              <a:t/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/>
            </a:r>
            <a:br>
              <a:rPr lang="en-US" altLang="zh-CN" sz="2400" dirty="0">
                <a:sym typeface="+mn-ea"/>
              </a:rPr>
            </a:br>
            <a:r>
              <a:rPr lang="en-US" altLang="zh-CN" sz="2400" strike="noStrike" noProof="1">
                <a:latin typeface="+mn-lt"/>
                <a:ea typeface="+mn-ea"/>
                <a:cs typeface="+mn-cs"/>
                <a:sym typeface="+mn-ea"/>
              </a:rPr>
              <a:t>A * p1 = new B;   A * p2 = new C;</a:t>
            </a:r>
            <a:r>
              <a:rPr lang="en-US" altLang="zh-CN" sz="2400" dirty="0">
                <a:sym typeface="+mn-ea"/>
              </a:rPr>
              <a:t/>
            </a:r>
            <a:br>
              <a:rPr lang="en-US" altLang="zh-CN" sz="2400" dirty="0">
                <a:sym typeface="+mn-ea"/>
              </a:rPr>
            </a:br>
            <a:r>
              <a:rPr lang="en-US" altLang="zh-CN" sz="2400" strike="noStrike" noProof="1">
                <a:latin typeface="+mn-lt"/>
                <a:ea typeface="+mn-ea"/>
                <a:cs typeface="+mn-cs"/>
                <a:sym typeface="+mn-ea"/>
              </a:rPr>
              <a:t>B * pb = dynamic_cast&lt;B*&gt;(p1); //</a:t>
            </a:r>
            <a:r>
              <a:rPr lang="zh-CN" altLang="en-US" sz="2400" strike="noStrike" noProof="1">
                <a:latin typeface="+mn-lt"/>
                <a:ea typeface="+mn-ea"/>
                <a:cs typeface="+mn-cs"/>
                <a:sym typeface="+mn-ea"/>
              </a:rPr>
              <a:t>成功</a:t>
            </a:r>
            <a:r>
              <a:rPr lang="en-US" altLang="zh-CN" sz="2400" strike="noStrike" noProof="1">
                <a:latin typeface="+mn-lt"/>
                <a:ea typeface="+mn-ea"/>
                <a:cs typeface="+mn-cs"/>
                <a:sym typeface="+mn-ea"/>
              </a:rPr>
              <a:t>pb</a:t>
            </a:r>
            <a:r>
              <a:rPr lang="zh-CN" altLang="en-US" sz="2400" strike="noStrike" noProof="1">
                <a:latin typeface="+mn-lt"/>
                <a:ea typeface="+mn-ea"/>
                <a:cs typeface="+mn-cs"/>
                <a:sym typeface="+mn-ea"/>
              </a:rPr>
              <a:t>非空</a:t>
            </a:r>
            <a:r>
              <a:rPr lang="zh-CN" altLang="en-US" sz="2400" dirty="0">
                <a:sym typeface="+mn-ea"/>
              </a:rPr>
              <a:t/>
            </a:r>
            <a:br>
              <a:rPr lang="zh-CN" altLang="en-US" sz="2400" dirty="0">
                <a:sym typeface="+mn-ea"/>
              </a:rPr>
            </a:br>
            <a:r>
              <a:rPr lang="en-US" altLang="zh-CN" sz="2400" strike="noStrike" noProof="1">
                <a:latin typeface="+mn-lt"/>
                <a:ea typeface="+mn-ea"/>
                <a:cs typeface="+mn-cs"/>
                <a:sym typeface="+mn-ea"/>
              </a:rPr>
              <a:t>if (pb) {   pb-&gt;Func( ); }   </a:t>
            </a:r>
            <a:r>
              <a:rPr lang="en-US" altLang="zh-CN" sz="2400" dirty="0">
                <a:sym typeface="+mn-ea"/>
              </a:rPr>
              <a:t/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/>
            </a:r>
            <a:br>
              <a:rPr lang="en-US" altLang="zh-CN" sz="2400" dirty="0">
                <a:sym typeface="+mn-ea"/>
              </a:rPr>
            </a:br>
            <a:r>
              <a:rPr lang="en-US" altLang="zh-CN" sz="2400" strike="noStrike" noProof="1">
                <a:latin typeface="+mn-lt"/>
                <a:ea typeface="+mn-ea"/>
                <a:cs typeface="+mn-cs"/>
                <a:sym typeface="+mn-ea"/>
              </a:rPr>
              <a:t>B &amp; b = dynamic_cast&lt;B&amp;&gt;(*p1); //</a:t>
            </a:r>
            <a:r>
              <a:rPr lang="zh-CN" altLang="en-US" sz="2400" strike="noStrike" noProof="1">
                <a:latin typeface="+mn-lt"/>
                <a:ea typeface="+mn-ea"/>
                <a:cs typeface="+mn-cs"/>
                <a:sym typeface="+mn-ea"/>
              </a:rPr>
              <a:t>成功则继续，失败则产生异常</a:t>
            </a:r>
            <a:r>
              <a:rPr lang="zh-CN" altLang="en-US" sz="2400" dirty="0">
                <a:sym typeface="+mn-ea"/>
              </a:rPr>
              <a:t/>
            </a:r>
            <a:br>
              <a:rPr lang="zh-CN" altLang="en-US" sz="2400" dirty="0">
                <a:sym typeface="+mn-ea"/>
              </a:rPr>
            </a:br>
            <a:r>
              <a:rPr lang="en-US" altLang="zh-CN" sz="2400" strike="noStrike" noProof="1">
                <a:latin typeface="+mn-lt"/>
                <a:ea typeface="+mn-ea"/>
                <a:cs typeface="+mn-cs"/>
                <a:sym typeface="+mn-ea"/>
              </a:rPr>
              <a:t>b.Func( )</a:t>
            </a:r>
            <a:r>
              <a:rPr lang="zh-CN" altLang="en-US" sz="2400" strike="noStrike" noProof="1">
                <a:latin typeface="+mn-lt"/>
                <a:ea typeface="+mn-ea"/>
                <a:cs typeface="+mn-cs"/>
                <a:sym typeface="+mn-ea"/>
              </a:rPr>
              <a:t>；</a:t>
            </a:r>
            <a:endParaRPr lang="en-US" altLang="zh-CN" sz="2400" strike="noStrike" noProof="1" smtClean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0180" name="文本占位符 2"/>
          <p:cNvSpPr>
            <a:spLocks noGrp="1"/>
          </p:cNvSpPr>
          <p:nvPr/>
        </p:nvSpPr>
        <p:spPr>
          <a:xfrm>
            <a:off x="100330" y="835660"/>
            <a:ext cx="5403850" cy="559117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t"/>
          <a:lstStyle/>
          <a:p>
            <a:pPr lvl="0" inden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50000"/>
              <a:buFont typeface="Wingdings" panose="05000000000000000000" charset="0"/>
              <a:buNone/>
            </a:pPr>
            <a:r>
              <a:rPr lang="en-US" altLang="zh-CN" sz="2400" baseline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typeid</a:t>
            </a:r>
            <a:r>
              <a:rPr lang="en-US" altLang="zh-CN" sz="2400" baseline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(</a:t>
            </a:r>
            <a:r>
              <a:rPr lang="en-US" altLang="zh-CN" sz="2400" baseline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exp</a:t>
            </a:r>
            <a:r>
              <a:rPr lang="en-US" altLang="zh-CN" sz="2400" baseline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) 或 </a:t>
            </a:r>
            <a:r>
              <a:rPr lang="en-US" altLang="zh-CN" sz="2400" baseline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typeid</a:t>
            </a:r>
            <a:r>
              <a:rPr lang="en-US" altLang="zh-CN" sz="2400" baseline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(</a:t>
            </a:r>
            <a:r>
              <a:rPr lang="en-US" altLang="zh-CN" sz="2400" baseline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type_name</a:t>
            </a:r>
            <a:r>
              <a:rPr lang="en-US" altLang="zh-CN" sz="2400" baseline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)</a:t>
            </a:r>
            <a:r>
              <a:rPr lang="zh-CN" altLang="en-US" sz="2400" baseline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，</a:t>
            </a:r>
          </a:p>
          <a:p>
            <a:pPr lvl="0" inden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50000"/>
              <a:buFont typeface="Wingdings" panose="05000000000000000000" charset="0"/>
              <a:buNone/>
            </a:pPr>
            <a:r>
              <a:rPr lang="en-US" altLang="zh-CN" sz="2400" baseline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返回</a:t>
            </a:r>
            <a:r>
              <a:rPr lang="en-US" altLang="zh-CN" sz="2400" baseline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sz="2400" baseline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const</a:t>
            </a:r>
            <a:r>
              <a:rPr lang="en-US" altLang="zh-CN" sz="2400" baseline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sz="2400" baseline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type_info</a:t>
            </a:r>
            <a:r>
              <a:rPr lang="en-US" altLang="zh-CN" sz="2400" baseline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zh-CN" altLang="en-US" sz="2400" baseline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对象</a:t>
            </a:r>
          </a:p>
          <a:p>
            <a:pPr lvl="0" inden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50000"/>
              <a:buFont typeface="Wingdings" panose="05000000000000000000" charset="0"/>
              <a:buChar char="l"/>
            </a:pPr>
            <a:r>
              <a:rPr lang="en-US" altLang="zh-CN" sz="2400" baseline="0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exp是指针</a:t>
            </a:r>
            <a:r>
              <a:rPr lang="en-US" altLang="zh-CN" sz="2400" baseline="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,</a:t>
            </a:r>
            <a:r>
              <a:rPr lang="zh-CN" altLang="en-US" sz="2400" baseline="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则返回静态类型对应的；</a:t>
            </a:r>
            <a:endParaRPr lang="zh-CN" altLang="en-US" sz="2400" baseline="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inden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50000"/>
              <a:buFont typeface="Wingdings" panose="05000000000000000000" charset="0"/>
              <a:buChar char="l"/>
            </a:pPr>
            <a:r>
              <a:rPr lang="en-US" altLang="zh-CN" sz="2400" baseline="0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exp是类类型</a:t>
            </a:r>
            <a:r>
              <a:rPr lang="en-US" altLang="zh-CN" sz="2400" baseline="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(</a:t>
            </a:r>
            <a:r>
              <a:rPr lang="en-US" altLang="zh-CN" sz="2400" baseline="0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对象</a:t>
            </a:r>
            <a:r>
              <a:rPr lang="en-US" altLang="zh-CN" sz="2400" baseline="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/</a:t>
            </a:r>
            <a:r>
              <a:rPr lang="en-US" altLang="zh-CN" sz="2400" baseline="0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引用</a:t>
            </a:r>
            <a:r>
              <a:rPr lang="en-US" altLang="zh-CN" sz="2400" baseline="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),</a:t>
            </a:r>
            <a:r>
              <a:rPr lang="zh-CN" altLang="en-US" sz="2400" baseline="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且含有虚函数，则返回动态类型对应的。</a:t>
            </a:r>
          </a:p>
          <a:p>
            <a:pPr lvl="0" inden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50000"/>
              <a:buFont typeface="Wingdings" panose="05000000000000000000" charset="0"/>
              <a:buChar char="l"/>
            </a:pPr>
            <a:r>
              <a:rPr lang="zh-CN" altLang="en-US" sz="2400" baseline="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例</a:t>
            </a:r>
          </a:p>
          <a:p>
            <a:pPr lvl="0" inden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50000"/>
              <a:buFont typeface="Wingdings" panose="05000000000000000000" charset="0"/>
              <a:buNone/>
            </a:pPr>
            <a:r>
              <a:rPr lang="en-US" altLang="zh-CN" sz="2400" baseline="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class A {/*</a:t>
            </a:r>
            <a:r>
              <a:rPr lang="en-US" altLang="zh-CN" sz="2400" baseline="0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含虚函数</a:t>
            </a:r>
            <a:r>
              <a:rPr lang="en-US" altLang="zh-CN" sz="2400" baseline="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*/ }; </a:t>
            </a:r>
            <a:br>
              <a:rPr lang="en-US" altLang="zh-CN" sz="2400" baseline="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baseline="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class B:public A { };  </a:t>
            </a:r>
            <a:br>
              <a:rPr lang="en-US" altLang="zh-CN" sz="2400" baseline="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baseline="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class C:public A { } ;</a:t>
            </a:r>
            <a:br>
              <a:rPr lang="en-US" altLang="zh-CN" sz="2400" baseline="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baseline="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/>
            </a:r>
            <a:br>
              <a:rPr lang="en-US" altLang="zh-CN" sz="2400" baseline="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baseline="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A * p1 = new B;   </a:t>
            </a:r>
            <a:br>
              <a:rPr lang="en-US" altLang="zh-CN" sz="2400" baseline="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baseline="0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typeid</a:t>
            </a:r>
            <a:r>
              <a:rPr lang="en-US" altLang="zh-CN" sz="2400" baseline="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(p1) == </a:t>
            </a:r>
            <a:r>
              <a:rPr lang="en-US" altLang="zh-CN" sz="2400" baseline="0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typeid</a:t>
            </a:r>
            <a:r>
              <a:rPr lang="en-US" altLang="zh-CN" sz="2400" baseline="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(A*)  // TRUE </a:t>
            </a:r>
            <a:br>
              <a:rPr lang="en-US" altLang="zh-CN" sz="2400" baseline="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baseline="0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typeid</a:t>
            </a:r>
            <a:r>
              <a:rPr lang="en-US" altLang="zh-CN" sz="2400" baseline="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(p1) == </a:t>
            </a:r>
            <a:r>
              <a:rPr lang="en-US" altLang="zh-CN" sz="2400" baseline="0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typeid</a:t>
            </a:r>
            <a:r>
              <a:rPr lang="en-US" altLang="zh-CN" sz="2400" baseline="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(B *) // FALSE</a:t>
            </a:r>
            <a:br>
              <a:rPr lang="en-US" altLang="zh-CN" sz="2400" baseline="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baseline="0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typeid</a:t>
            </a:r>
            <a:r>
              <a:rPr lang="en-US" altLang="zh-CN" sz="2400" baseline="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(*p1) == </a:t>
            </a:r>
            <a:r>
              <a:rPr lang="en-US" altLang="zh-CN" sz="2400" baseline="0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typeid</a:t>
            </a:r>
            <a:r>
              <a:rPr lang="en-US" altLang="zh-CN" sz="2400" baseline="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(A)  // FALSE</a:t>
            </a:r>
            <a:br>
              <a:rPr lang="en-US" altLang="zh-CN" sz="2400" baseline="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baseline="0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typeid</a:t>
            </a:r>
            <a:r>
              <a:rPr lang="en-US" altLang="zh-CN" sz="2400" baseline="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(*p1) == </a:t>
            </a:r>
            <a:r>
              <a:rPr lang="en-US" altLang="zh-CN" sz="2400" baseline="0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typeid</a:t>
            </a:r>
            <a:r>
              <a:rPr lang="en-US" altLang="zh-CN" sz="2400" baseline="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(B)  // TRUE</a:t>
            </a:r>
            <a:endParaRPr lang="zh-CN" altLang="en-US" sz="2400" baseline="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253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39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b"/>
          <a:lstStyle/>
          <a:p>
            <a:pPr defTabSz="685800"/>
            <a:r>
              <a:rPr lang="zh-CN" altLang="en-US" kern="1200" baseline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虚机制的引入</a:t>
            </a:r>
          </a:p>
        </p:txBody>
      </p:sp>
      <p:sp>
        <p:nvSpPr>
          <p:cNvPr id="17410" name="Text Box 5"/>
          <p:cNvSpPr txBox="1"/>
          <p:nvPr/>
        </p:nvSpPr>
        <p:spPr>
          <a:xfrm>
            <a:off x="825500" y="1558925"/>
            <a:ext cx="5049838" cy="20113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 indent="0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class Shape{</a:t>
            </a:r>
          </a:p>
          <a:p>
            <a:pPr lvl="0" indent="0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public: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void Show( ) const {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  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cout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&lt;&lt;“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面积是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:”&lt;&lt;Area( )&lt;&lt;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endl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}</a:t>
            </a:r>
          </a:p>
          <a:p>
            <a:pPr lvl="0" indent="0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float Area( )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const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{ return 0; }</a:t>
            </a:r>
          </a:p>
          <a:p>
            <a:pPr lvl="0" indent="0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};</a:t>
            </a:r>
          </a:p>
        </p:txBody>
      </p:sp>
      <p:sp>
        <p:nvSpPr>
          <p:cNvPr id="17411" name="Text Box 6"/>
          <p:cNvSpPr txBox="1"/>
          <p:nvPr/>
        </p:nvSpPr>
        <p:spPr>
          <a:xfrm>
            <a:off x="6664325" y="1143000"/>
            <a:ext cx="4867275" cy="31083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 indent="0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class Rectangle: public Shape {</a:t>
            </a:r>
          </a:p>
          <a:p>
            <a:pPr lvl="0" indent="0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public: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Rectangle(float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w,float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h) {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     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mWidth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 w;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mHeight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 h;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}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float Area( )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const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{ 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  return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mWidth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*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mHeight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; 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}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private: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float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mWidth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,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mHeight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</a:p>
          <a:p>
            <a:pPr lvl="0" indent="0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};</a:t>
            </a:r>
          </a:p>
        </p:txBody>
      </p:sp>
      <p:sp>
        <p:nvSpPr>
          <p:cNvPr id="17412" name="Text Box 7"/>
          <p:cNvSpPr txBox="1"/>
          <p:nvPr/>
        </p:nvSpPr>
        <p:spPr>
          <a:xfrm>
            <a:off x="6656388" y="4305300"/>
            <a:ext cx="4884737" cy="25606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 indent="0"/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</a:rPr>
              <a:t>class Circle: public Shape {</a:t>
            </a:r>
          </a:p>
          <a:p>
            <a:pPr lvl="0" indent="0"/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</a:rPr>
              <a:t>public:</a:t>
            </a:r>
            <a:br>
              <a:rPr lang="en-US" altLang="zh-CN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</a:rPr>
              <a:t>      Circle(float r): mRadius( r )  {   }</a:t>
            </a:r>
            <a:br>
              <a:rPr lang="en-US" altLang="zh-CN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</a:rPr>
              <a:t>      float Area( ) const { </a:t>
            </a:r>
            <a:br>
              <a:rPr lang="en-US" altLang="zh-CN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</a:rPr>
              <a:t>         return mRadius * mRadius*3.14; </a:t>
            </a:r>
            <a:br>
              <a:rPr lang="en-US" altLang="zh-CN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</a:rPr>
              <a:t>      }</a:t>
            </a:r>
            <a:br>
              <a:rPr lang="en-US" altLang="zh-CN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</a:rPr>
              <a:t>private:</a:t>
            </a:r>
            <a:br>
              <a:rPr lang="en-US" altLang="zh-CN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</a:rPr>
              <a:t>      float mRadius;</a:t>
            </a:r>
          </a:p>
          <a:p>
            <a:pPr lvl="0" indent="0"/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</a:rPr>
              <a:t>};</a:t>
            </a:r>
          </a:p>
        </p:txBody>
      </p:sp>
      <p:sp>
        <p:nvSpPr>
          <p:cNvPr id="17413" name="Rectangle 8"/>
          <p:cNvSpPr/>
          <p:nvPr/>
        </p:nvSpPr>
        <p:spPr>
          <a:xfrm>
            <a:off x="628650" y="3983038"/>
            <a:ext cx="5280025" cy="23463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 indent="0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main( ) {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Rectangel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rect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(1,2);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Circle       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cir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(1);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Shape&amp; sp1 =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rect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</a:p>
          <a:p>
            <a:pPr lvl="0" indent="0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Shape&amp; sp2 =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cir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</a:p>
          <a:p>
            <a:pPr lvl="0" indent="0"/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sp1.Show( );     //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输出是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0,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为什么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?</a:t>
            </a:r>
            <a:b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sp2.Show( );     //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输出是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0,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为什么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?</a:t>
            </a: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6036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b"/>
          <a:lstStyle/>
          <a:p>
            <a:pPr defTabSz="685800"/>
            <a:r>
              <a:rPr lang="zh-CN" altLang="en-US" kern="1200" baseline="0" dirty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静态编联与动态编联</a:t>
            </a:r>
            <a:endParaRPr lang="en-US" altLang="zh-CN" kern="1200" baseline="0" dirty="0"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9458" name="文本框 2"/>
          <p:cNvSpPr txBox="1"/>
          <p:nvPr/>
        </p:nvSpPr>
        <p:spPr>
          <a:xfrm>
            <a:off x="1064578" y="1329690"/>
            <a:ext cx="10171112" cy="41180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lvl="0" indent="-342900">
              <a:lnSpc>
                <a:spcPct val="130000"/>
              </a:lnSpc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静态编联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早绑定，静态绑定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)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：</a:t>
            </a:r>
          </a:p>
          <a:p>
            <a:pPr marL="800100" lvl="1" indent="-342900"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编译期间就决定了程序运行时将具体调用哪个</a:t>
            </a:r>
            <a:r>
              <a:rPr lang="zh-CN" altLang="en-US" sz="2400" b="1" i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函数体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。即使没有主程序，也能知道程序中各个</a:t>
            </a:r>
            <a:r>
              <a:rPr lang="zh-CN" altLang="en-US" sz="2400" b="1" i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函数体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之间的调用关系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。</a:t>
            </a:r>
          </a:p>
          <a:p>
            <a:pPr marL="800100" lvl="1" indent="-342900"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例上页：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Shape&amp; sp1 =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rect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;</a:t>
            </a:r>
            <a:b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sp1.Show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( );</a:t>
            </a:r>
          </a:p>
          <a:p>
            <a:pPr marL="342900" lvl="0" indent="-342900">
              <a:lnSpc>
                <a:spcPct val="130000"/>
              </a:lnSpc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动态编联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晚绑定，动态绑定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):</a:t>
            </a:r>
          </a:p>
          <a:p>
            <a:pPr marL="800100" lvl="1" indent="-342900"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在运行期间，决定具体调用哪个</a:t>
            </a:r>
            <a:r>
              <a:rPr lang="zh-CN" altLang="en-US" sz="2400" b="1" i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函数体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。</a:t>
            </a:r>
          </a:p>
          <a:p>
            <a:pPr marL="342900" lvl="0" indent="-342900">
              <a:lnSpc>
                <a:spcPct val="130000"/>
              </a:lnSpc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动态编联的实现 </a:t>
            </a:r>
          </a:p>
          <a:p>
            <a:pPr marL="800100" lvl="1" indent="-342900"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多种方式</a:t>
            </a:r>
          </a:p>
          <a:p>
            <a:pPr marL="800100" lvl="1" indent="-342900"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虚机制（使用虚拟函数和虚拟函数表）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18188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b"/>
          <a:lstStyle/>
          <a:p>
            <a:pPr defTabSz="685800"/>
            <a:r>
              <a:rPr lang="zh-CN" altLang="en-US" kern="1200" baseline="0" dirty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使用虚</a:t>
            </a:r>
            <a:r>
              <a:rPr lang="zh-CN" altLang="en-US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函数</a:t>
            </a:r>
            <a:endParaRPr lang="en-US" altLang="zh-CN" kern="1200" baseline="0" dirty="0"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1506" name="Text Box 5"/>
          <p:cNvSpPr txBox="1"/>
          <p:nvPr/>
        </p:nvSpPr>
        <p:spPr>
          <a:xfrm>
            <a:off x="825500" y="1260475"/>
            <a:ext cx="5049838" cy="2286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 indent="0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class Shape{</a:t>
            </a:r>
          </a:p>
          <a:p>
            <a:pPr lvl="0" indent="0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public: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virtual 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~Shape( ) {  }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void Show( ) const {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  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cout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&lt;&lt;“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面积是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:”&lt;&lt;Area( )&lt;&lt;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endl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}</a:t>
            </a:r>
          </a:p>
          <a:p>
            <a:pPr lvl="0" indent="0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virtual 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float Area( )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const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{ return 0; }</a:t>
            </a:r>
          </a:p>
          <a:p>
            <a:pPr lvl="0" indent="0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};</a:t>
            </a:r>
          </a:p>
        </p:txBody>
      </p:sp>
      <p:sp>
        <p:nvSpPr>
          <p:cNvPr id="21507" name="Text Box 6"/>
          <p:cNvSpPr txBox="1"/>
          <p:nvPr/>
        </p:nvSpPr>
        <p:spPr>
          <a:xfrm>
            <a:off x="6664325" y="1143000"/>
            <a:ext cx="4867275" cy="31083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 indent="0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class Rectangle: public Shape {</a:t>
            </a:r>
          </a:p>
          <a:p>
            <a:pPr lvl="0" indent="0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public: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Rectangle(float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w,float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h) {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     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mWidth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 w;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mHeight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 h;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}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virtual 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float Area( )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const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{ 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  return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mWidth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*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mHeight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; 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}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private: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float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mWidth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,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mHeight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</a:p>
          <a:p>
            <a:pPr lvl="0" indent="0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};</a:t>
            </a:r>
          </a:p>
        </p:txBody>
      </p:sp>
      <p:sp>
        <p:nvSpPr>
          <p:cNvPr id="21508" name="Text Box 7"/>
          <p:cNvSpPr txBox="1"/>
          <p:nvPr/>
        </p:nvSpPr>
        <p:spPr>
          <a:xfrm>
            <a:off x="6656388" y="4305300"/>
            <a:ext cx="4884737" cy="25606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 indent="0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class Circle: public Shape {</a:t>
            </a:r>
          </a:p>
          <a:p>
            <a:pPr lvl="0" indent="0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public: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Circle(float r):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mRadius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 r )  {   }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virtual 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float Area( )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const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{ 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 return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mRadius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*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mRadius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*3.14; 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}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private: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float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mRadius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</a:p>
          <a:p>
            <a:pPr lvl="0" indent="0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};</a:t>
            </a:r>
          </a:p>
        </p:txBody>
      </p:sp>
      <p:sp>
        <p:nvSpPr>
          <p:cNvPr id="21509" name="Rectangle 8"/>
          <p:cNvSpPr/>
          <p:nvPr/>
        </p:nvSpPr>
        <p:spPr>
          <a:xfrm>
            <a:off x="628650" y="3983038"/>
            <a:ext cx="5280025" cy="236988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 indent="0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main( ) {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Rectangle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rect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(1,2);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Circle       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cir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(1);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Shape&amp; sp1 =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rect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</a:p>
          <a:p>
            <a:pPr lvl="0" indent="0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Shape&amp; sp2 =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cir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</a:p>
          <a:p>
            <a:pPr lvl="0" indent="0"/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sp1.Show( );   //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正确输出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2</a:t>
            </a:r>
            <a:b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sp2.Show( );   //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正确输出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3.14</a:t>
            </a: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3522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b"/>
          <a:lstStyle/>
          <a:p>
            <a:pPr defTabSz="685800"/>
            <a:r>
              <a:rPr lang="zh-CN" altLang="zh-CN" kern="1200" baseline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虚函数的声明和定义</a:t>
            </a:r>
            <a:endParaRPr lang="zh-CN" altLang="en-US" kern="1200" baseline="0"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3554" name="文本框 1"/>
          <p:cNvSpPr txBox="1"/>
          <p:nvPr/>
        </p:nvSpPr>
        <p:spPr>
          <a:xfrm>
            <a:off x="1425194" y="1167892"/>
            <a:ext cx="9494838" cy="433387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anchor="t">
            <a:spAutoFit/>
          </a:bodyPr>
          <a:lstStyle/>
          <a:p>
            <a:pPr marL="285750" lvl="0" indent="-285750">
              <a:lnSpc>
                <a:spcPct val="130000"/>
              </a:lnSpc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虚函数的格式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必须是非静态成员函数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)</a:t>
            </a:r>
          </a:p>
          <a:p>
            <a:pPr marL="742950" lvl="1" indent="-285750"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声明：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virtual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返回类型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函数名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参数列表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)[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const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];</a:t>
            </a:r>
          </a:p>
          <a:p>
            <a:pPr marL="742950" lvl="1" indent="-285750"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定义：同一般成员函数</a:t>
            </a:r>
          </a:p>
          <a:p>
            <a:pPr marL="285750" lvl="0" indent="-285750">
              <a:lnSpc>
                <a:spcPct val="130000"/>
              </a:lnSpc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虚函数说明：</a:t>
            </a:r>
          </a:p>
          <a:p>
            <a:pPr marL="742950" lvl="1" indent="-285750"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必须是成员函数</a:t>
            </a:r>
          </a:p>
          <a:p>
            <a:pPr marL="742950" lvl="1" indent="-285750"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静态成员函数和构造函数、拷贝构造函数不能是虚的</a:t>
            </a:r>
          </a:p>
          <a:p>
            <a:pPr marL="742950" lvl="1" indent="-285750"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析构函数可以是虚的</a:t>
            </a:r>
          </a:p>
          <a:p>
            <a:pPr marL="742950" lvl="1" indent="-285750"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若类中有其它虚函数，那么析构函数也应该是虚的</a:t>
            </a:r>
          </a:p>
          <a:p>
            <a:pPr marL="742950" lvl="1" indent="-285750"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赋值函数通常不定义为虚的</a:t>
            </a:r>
          </a:p>
          <a:p>
            <a:pPr marL="742950" lvl="1" indent="-285750"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虚函数可以带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const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修饰，也可以不带</a:t>
            </a:r>
          </a:p>
          <a:p>
            <a:pPr marL="742950" lvl="1" indent="-285750"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访问控制可以任意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(public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protected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private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584530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b"/>
          <a:lstStyle/>
          <a:p>
            <a:pPr defTabSz="685800"/>
            <a:r>
              <a:rPr lang="zh-CN" altLang="zh-CN" kern="1200" baseline="0" dirty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派生类中的虚函数</a:t>
            </a:r>
            <a:endParaRPr lang="en-US" altLang="zh-CN" kern="1200" baseline="0" dirty="0"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2338" y="873550"/>
            <a:ext cx="7435850" cy="51891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30000"/>
              </a:lnSpc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通常采用</a:t>
            </a:r>
            <a:r>
              <a:rPr lang="en-US" altLang="zh-CN" sz="24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public</a:t>
            </a:r>
            <a:r>
              <a:rPr lang="zh-CN" altLang="en-US" sz="24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继承方式</a:t>
            </a:r>
            <a:endParaRPr lang="zh-CN" altLang="en-US" sz="2400" strike="noStrike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fontAlgn="auto">
              <a:lnSpc>
                <a:spcPct val="130000"/>
              </a:lnSpc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继承自基类的虚函数（除虚的析构函数）</a:t>
            </a:r>
            <a:endParaRPr lang="zh-CN" altLang="en-US" sz="2400" strike="noStrike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auto">
              <a:lnSpc>
                <a:spcPct val="130000"/>
              </a:lnSpc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strike="noStrike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若基类的析构函数是虚的，那么派生类中的析构函数也是虚的</a:t>
            </a:r>
            <a:endParaRPr lang="zh-CN" altLang="en-US" sz="2400" strike="noStrike" noProof="1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fontAlgn="auto">
              <a:lnSpc>
                <a:spcPct val="130000"/>
              </a:lnSpc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派生类中新的虚函数</a:t>
            </a:r>
            <a:endParaRPr lang="zh-CN" altLang="en-US" sz="2400" strike="noStrike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fontAlgn="auto">
              <a:lnSpc>
                <a:spcPct val="130000"/>
              </a:lnSpc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4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派生类</a:t>
            </a:r>
            <a:r>
              <a:rPr lang="en-US" altLang="zh-CN" sz="24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override</a:t>
            </a:r>
            <a:r>
              <a:rPr lang="zh-CN" altLang="en-US" sz="24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基类中的虚函数（也称复写、重写）</a:t>
            </a:r>
            <a:endParaRPr lang="zh-CN" altLang="en-US" sz="2400" strike="noStrike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 fontAlgn="auto">
              <a:buClr>
                <a:srgbClr val="046FB6"/>
              </a:buClr>
              <a:buFont typeface="Wingdings" panose="05000000000000000000" charset="0"/>
              <a:buChar char="l"/>
            </a:pPr>
            <a:r>
              <a:rPr lang="zh-CN" altLang="en-US" sz="24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函数名字同基类中虚函数的名字</a:t>
            </a:r>
            <a:endParaRPr lang="zh-CN" altLang="en-US" sz="2400" strike="noStrike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 fontAlgn="auto">
              <a:buClr>
                <a:srgbClr val="046FB6"/>
              </a:buClr>
              <a:buFont typeface="Wingdings" panose="05000000000000000000" charset="0"/>
              <a:buChar char="l"/>
            </a:pPr>
            <a:r>
              <a:rPr lang="en-US" altLang="zh-CN" sz="24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virtual</a:t>
            </a:r>
            <a:r>
              <a:rPr lang="zh-CN" altLang="en-US" sz="24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关键字可省略</a:t>
            </a:r>
            <a:endParaRPr lang="zh-CN" altLang="en-US" sz="2400" strike="noStrike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 fontAlgn="auto">
              <a:buClr>
                <a:srgbClr val="046FB6"/>
              </a:buClr>
              <a:buFont typeface="Wingdings" panose="05000000000000000000" charset="0"/>
              <a:buChar char="l"/>
            </a:pPr>
            <a:r>
              <a:rPr lang="zh-CN" altLang="en-US" sz="24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返回类型必须与基类中</a:t>
            </a:r>
            <a:r>
              <a:rPr lang="zh-CN" altLang="en-US" sz="2400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虚</a:t>
            </a:r>
            <a:r>
              <a:rPr lang="zh-CN" altLang="en-US" sz="24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函数的返回类型相同或相容</a:t>
            </a:r>
            <a:endParaRPr lang="zh-CN" altLang="en-US" sz="2400" strike="noStrike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 fontAlgn="auto">
              <a:buClr>
                <a:srgbClr val="046FB6"/>
              </a:buClr>
              <a:buFont typeface="Wingdings" panose="05000000000000000000" charset="0"/>
              <a:buChar char="l"/>
            </a:pPr>
            <a:r>
              <a:rPr lang="zh-CN" altLang="en-US" sz="24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可能会隐藏基</a:t>
            </a:r>
            <a:r>
              <a:rPr lang="zh-CN" altLang="en-US" sz="2400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类</a:t>
            </a:r>
            <a:r>
              <a:rPr lang="zh-CN" altLang="en-US" sz="24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中重载的虚函数</a:t>
            </a:r>
            <a:r>
              <a:rPr lang="en-US" altLang="zh-CN" sz="2400" strike="noStrike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(overwrite,hide)</a:t>
            </a:r>
            <a:endParaRPr lang="zh-CN" altLang="en-US" sz="2400" strike="noStrike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603" name="Text Box 5"/>
          <p:cNvSpPr txBox="1"/>
          <p:nvPr/>
        </p:nvSpPr>
        <p:spPr>
          <a:xfrm>
            <a:off x="8270875" y="1562100"/>
            <a:ext cx="3455988" cy="2286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class Parent {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public: 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virtual </a:t>
            </a:r>
            <a:r>
              <a:rPr lang="en-US" altLang="zh-CN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~Parent ( );</a:t>
            </a:r>
            <a:br>
              <a:rPr lang="en-US" altLang="zh-CN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virtulal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void   F(  );</a:t>
            </a:r>
            <a:br>
              <a:rPr lang="en-US" altLang="zh-CN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      int      Normal( );</a:t>
            </a:r>
            <a:br>
              <a:rPr lang="en-US" altLang="zh-CN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protected:</a:t>
            </a:r>
            <a:br>
              <a:rPr lang="en-US" altLang="zh-CN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virtual </a:t>
            </a:r>
            <a:r>
              <a:rPr lang="en-US" altLang="zh-CN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Parent *</a:t>
            </a:r>
            <a:r>
              <a:rPr lang="en-US" altLang="zh-CN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G( );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};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310563" y="4051300"/>
            <a:ext cx="3455988" cy="20113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pPr fontAlgn="auto">
              <a:spcBef>
                <a:spcPct val="50000"/>
              </a:spcBef>
            </a:pPr>
            <a:r>
              <a:rPr lang="en-US" altLang="zh-CN" strike="noStrike" noProof="1">
                <a:latin typeface="+mn-lt"/>
                <a:ea typeface="+mn-ea"/>
                <a:cs typeface="+mn-cs"/>
              </a:rPr>
              <a:t>class </a:t>
            </a:r>
            <a:r>
              <a:rPr lang="en-US" altLang="zh-CN" strike="noStrike" noProof="1" smtClean="0">
                <a:latin typeface="+mn-lt"/>
                <a:ea typeface="+mn-ea"/>
                <a:cs typeface="+mn-cs"/>
              </a:rPr>
              <a:t>Child: public Parent </a:t>
            </a:r>
            <a:r>
              <a:rPr lang="en-US" altLang="zh-CN" strike="noStrike" noProof="1">
                <a:latin typeface="Arial" panose="020B0604020202020204" pitchFamily="34" charset="0"/>
                <a:ea typeface="黑体" panose="02010609060101010101" pitchFamily="49" charset="-122"/>
                <a:cs typeface="+mn-ea"/>
              </a:rPr>
              <a:t>{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trike="noStrike" noProof="1">
                <a:latin typeface="Arial" panose="020B0604020202020204" pitchFamily="34" charset="0"/>
                <a:ea typeface="黑体" panose="02010609060101010101" pitchFamily="49" charset="-122"/>
                <a:cs typeface="+mn-ea"/>
              </a:rPr>
              <a:t> public: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trike="noStrike" noProof="1" smtClean="0">
                <a:latin typeface="+mn-lt"/>
                <a:ea typeface="+mn-ea"/>
                <a:cs typeface="+mn-cs"/>
              </a:rPr>
              <a:t>    </a:t>
            </a:r>
            <a:r>
              <a:rPr lang="en-US" altLang="zh-CN" i="1" strike="noStrike" noProof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virtual</a:t>
            </a:r>
            <a:r>
              <a:rPr lang="en-US" altLang="zh-CN" strike="noStrike" noProof="1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~Child ( </a:t>
            </a:r>
            <a:r>
              <a:rPr lang="en-US" altLang="zh-CN" strike="noStrike" noProof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) { </a:t>
            </a:r>
            <a:r>
              <a:rPr lang="en-US" altLang="zh-CN" strike="noStrike" noProof="1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}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trike="noStrike" noProof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trike="noStrike" noProof="1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zh-CN" i="1" strike="noStrike" noProof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virtulal</a:t>
            </a:r>
            <a:r>
              <a:rPr lang="en-US" altLang="zh-CN" strike="noStrike" noProof="1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void</a:t>
            </a:r>
            <a:r>
              <a:rPr lang="en-US" altLang="zh-CN" strike="noStrike" noProof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rPr>
              <a:t>  F();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trike="noStrike" noProof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rPr>
              <a:t>protected: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trike="noStrike" noProof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rPr>
              <a:t>    </a:t>
            </a:r>
            <a:r>
              <a:rPr lang="en-US" altLang="zh-CN" i="1" strike="noStrike" noProof="1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virtual </a:t>
            </a:r>
            <a:r>
              <a:rPr lang="en-US" altLang="zh-CN" strike="noStrike" noProof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trike="noStrike" noProof="1" smtClean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Child </a:t>
            </a:r>
            <a:r>
              <a:rPr lang="en-US" altLang="zh-CN" strike="noStrike" noProof="1">
                <a:solidFill>
                  <a:srgbClr val="0000FF"/>
                </a:solidFill>
                <a:latin typeface="+mn-lt"/>
                <a:ea typeface="+mn-ea"/>
                <a:cs typeface="+mn-cs"/>
              </a:rPr>
              <a:t>*</a:t>
            </a:r>
            <a:r>
              <a:rPr lang="en-US" altLang="zh-CN" strike="noStrike" noProof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G( </a:t>
            </a:r>
            <a:r>
              <a:rPr lang="en-US" altLang="zh-CN" strike="noStrike" noProof="1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trike="noStrike" noProof="1" smtClean="0">
                <a:latin typeface="+mn-lt"/>
                <a:ea typeface="+mn-ea"/>
                <a:cs typeface="+mn-cs"/>
              </a:rPr>
              <a:t>};</a:t>
            </a:r>
            <a:endParaRPr lang="en-US" altLang="zh-CN" strike="noStrike" noProof="1"/>
          </a:p>
        </p:txBody>
      </p:sp>
    </p:spTree>
    <p:extLst>
      <p:ext uri="{BB962C8B-B14F-4D97-AF65-F5344CB8AC3E}">
        <p14:creationId xmlns:p14="http://schemas.microsoft.com/office/powerpoint/2010/main" val="2446819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b"/>
          <a:lstStyle/>
          <a:p>
            <a:pPr defTabSz="685800"/>
            <a:r>
              <a:rPr lang="zh-CN" altLang="en-US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虚函数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例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endParaRPr lang="en-US" altLang="zh-CN" kern="1200" baseline="0" dirty="0"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7650" name="Text Box 5"/>
          <p:cNvSpPr txBox="1"/>
          <p:nvPr/>
        </p:nvSpPr>
        <p:spPr>
          <a:xfrm>
            <a:off x="1617663" y="1527175"/>
            <a:ext cx="3455987" cy="25606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class Parent {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public: 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Parent() ;              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virtual ~Parent ( ) { }</a:t>
            </a:r>
            <a:b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void    F( );</a:t>
            </a:r>
            <a:r>
              <a:rPr lang="en-US" altLang="zh-CN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virtual void G( );  </a:t>
            </a:r>
            <a:b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protected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: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virtual  void K( );</a:t>
            </a:r>
            <a:b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};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6040438" y="1527175"/>
            <a:ext cx="4230688" cy="256063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pPr fontAlgn="auto">
              <a:spcBef>
                <a:spcPct val="50000"/>
              </a:spcBef>
            </a:pPr>
            <a:r>
              <a:rPr lang="en-US" altLang="zh-CN" strike="noStrike" noProof="1">
                <a:latin typeface="+mn-lt"/>
                <a:ea typeface="+mn-ea"/>
                <a:cs typeface="+mn-cs"/>
              </a:rPr>
              <a:t>class </a:t>
            </a:r>
            <a:r>
              <a:rPr lang="en-US" altLang="zh-CN" strike="noStrike" noProof="1" smtClean="0">
                <a:latin typeface="+mn-lt"/>
                <a:ea typeface="+mn-ea"/>
                <a:cs typeface="+mn-cs"/>
              </a:rPr>
              <a:t>Child:public Parent </a:t>
            </a:r>
            <a:r>
              <a:rPr lang="en-US" altLang="zh-CN" strike="noStrike" noProof="1">
                <a:latin typeface="Arial" panose="020B0604020202020204" pitchFamily="34" charset="0"/>
                <a:ea typeface="黑体" panose="02010609060101010101" pitchFamily="49" charset="-122"/>
                <a:cs typeface="+mn-ea"/>
              </a:rPr>
              <a:t>{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trike="noStrike" noProof="1">
                <a:latin typeface="Arial" panose="020B0604020202020204" pitchFamily="34" charset="0"/>
                <a:ea typeface="黑体" panose="02010609060101010101" pitchFamily="49" charset="-122"/>
                <a:cs typeface="+mn-ea"/>
              </a:rPr>
              <a:t> public: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ea"/>
              </a:rPr>
              <a:t>    Child() ;             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trike="noStrike" noProof="1" smtClean="0">
                <a:latin typeface="+mn-lt"/>
                <a:ea typeface="+mn-ea"/>
                <a:cs typeface="+mn-cs"/>
              </a:rPr>
              <a:t>    </a:t>
            </a:r>
            <a:r>
              <a:rPr lang="en-US" altLang="zh-CN" i="1" strike="noStrike" noProof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virtual </a:t>
            </a:r>
            <a:r>
              <a:rPr lang="en-US" altLang="zh-CN" strike="noStrike" noProof="1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~Child ( </a:t>
            </a:r>
            <a:r>
              <a:rPr lang="en-US" altLang="zh-CN" strike="noStrike" noProof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) { </a:t>
            </a:r>
            <a:r>
              <a:rPr lang="en-US" altLang="zh-CN" strike="noStrike" noProof="1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}</a:t>
            </a: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strike="noStrike" noProof="1" smtClean="0">
                <a:latin typeface="+mn-lt"/>
                <a:ea typeface="+mn-ea"/>
                <a:cs typeface="+mn-cs"/>
              </a:rPr>
              <a:t>    void  Other();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trike="noStrike" noProof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rPr>
              <a:t>    </a:t>
            </a:r>
            <a:r>
              <a:rPr lang="en-US" altLang="zh-CN" i="1" strike="noStrike" noProof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virtual </a:t>
            </a:r>
            <a:r>
              <a:rPr lang="en-US" altLang="zh-CN" strike="noStrike" noProof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void </a:t>
            </a:r>
            <a:r>
              <a:rPr lang="en-US" altLang="zh-CN" strike="noStrike" noProof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rPr>
              <a:t>G( ) ;  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trike="noStrike" noProof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rPr>
              <a:t> protected</a:t>
            </a:r>
            <a:r>
              <a:rPr lang="en-US" altLang="zh-CN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ea"/>
              </a:rPr>
              <a:t>: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trike="noStrike" noProof="1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i="1" strike="noStrike" noProof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virtual  </a:t>
            </a:r>
            <a:r>
              <a:rPr lang="en-US" altLang="zh-CN" strike="noStrike" noProof="1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void H( 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trike="noStrike" noProof="1" smtClean="0">
                <a:latin typeface="+mn-lt"/>
                <a:ea typeface="+mn-ea"/>
                <a:cs typeface="+mn-cs"/>
              </a:rPr>
              <a:t>};</a:t>
            </a:r>
            <a:endParaRPr lang="en-US" altLang="zh-CN" strike="noStrike" noProof="1"/>
          </a:p>
        </p:txBody>
      </p:sp>
      <p:sp>
        <p:nvSpPr>
          <p:cNvPr id="27652" name="Text Box 5"/>
          <p:cNvSpPr txBox="1"/>
          <p:nvPr/>
        </p:nvSpPr>
        <p:spPr>
          <a:xfrm>
            <a:off x="1609725" y="4703763"/>
            <a:ext cx="3455988" cy="13382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Parent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类的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个虚函数：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indent="0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1. Parent:: ~Parent()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2. Parent:: G()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3. 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Parent:: K()</a:t>
            </a:r>
          </a:p>
        </p:txBody>
      </p:sp>
      <p:sp>
        <p:nvSpPr>
          <p:cNvPr id="27653" name="Text Box 5"/>
          <p:cNvSpPr txBox="1"/>
          <p:nvPr/>
        </p:nvSpPr>
        <p:spPr>
          <a:xfrm>
            <a:off x="6054725" y="4630738"/>
            <a:ext cx="4333875" cy="1600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Child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类的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个虚函数：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indent="0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1. Child::~Child()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2. Child::G()  //Child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中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Override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基类的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G()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3. Parent::K( ) //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继承自父类的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K()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4. Child::H()  //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子类中新定义的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H()</a:t>
            </a:r>
          </a:p>
        </p:txBody>
      </p:sp>
    </p:spTree>
    <p:extLst>
      <p:ext uri="{BB962C8B-B14F-4D97-AF65-F5344CB8AC3E}">
        <p14:creationId xmlns:p14="http://schemas.microsoft.com/office/powerpoint/2010/main" val="2323902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b"/>
          <a:lstStyle/>
          <a:p>
            <a:pPr defTabSz="685800"/>
            <a:r>
              <a:rPr lang="zh-CN" altLang="en-US" kern="1200" baseline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虚函数表</a:t>
            </a:r>
            <a:r>
              <a:rPr lang="en-US" altLang="zh-CN" kern="1200" baseline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(</a:t>
            </a:r>
            <a:r>
              <a:rPr lang="zh-CN" altLang="zh-CN" kern="1200" baseline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例</a:t>
            </a:r>
            <a:r>
              <a:rPr lang="en-US" altLang="zh-CN" kern="1200" baseline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)</a:t>
            </a:r>
          </a:p>
        </p:txBody>
      </p:sp>
      <p:sp>
        <p:nvSpPr>
          <p:cNvPr id="29698" name="Text Box 5"/>
          <p:cNvSpPr txBox="1"/>
          <p:nvPr/>
        </p:nvSpPr>
        <p:spPr>
          <a:xfrm>
            <a:off x="1839913" y="1687513"/>
            <a:ext cx="3455987" cy="13398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Parent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类的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个虚函数：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indent="0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1. Parent:: ~Parent()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2. Parent:: G()</a:t>
            </a: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mtClean="0">
                <a:latin typeface="Arial" panose="020B0604020202020204" pitchFamily="34" charset="0"/>
                <a:ea typeface="黑体" panose="02010609060101010101" pitchFamily="49" charset="-122"/>
              </a:rPr>
              <a:t>3. 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Parent:: K()</a:t>
            </a:r>
          </a:p>
        </p:txBody>
      </p:sp>
      <p:sp>
        <p:nvSpPr>
          <p:cNvPr id="29699" name="Text Box 5"/>
          <p:cNvSpPr txBox="1"/>
          <p:nvPr/>
        </p:nvSpPr>
        <p:spPr>
          <a:xfrm>
            <a:off x="6030913" y="1682750"/>
            <a:ext cx="4448175" cy="1600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Child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类的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个虚函数：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indent="0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1. Child::~Child()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2. Child::G()  //Child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中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Override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基类的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G()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3. Parent::K( ) //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继承自父类的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K()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4. Child::H()  //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子类中新定义的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H()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1839913" y="4784725"/>
            <a:ext cx="3617913" cy="3603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300" strike="noStrike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&amp;Parent::~Parent()</a:t>
            </a:r>
            <a:endParaRPr lang="zh-CN" altLang="en-US" sz="2300" strike="noStrike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839913" y="5145088"/>
            <a:ext cx="3617913" cy="3603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300" strike="noStrike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&amp;Parent::G()</a:t>
            </a:r>
            <a:endParaRPr lang="zh-CN" altLang="en-US" sz="2300" strike="noStrike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839913" y="5505450"/>
            <a:ext cx="3617913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300" strike="noStrike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&amp;Parent::K()</a:t>
            </a:r>
            <a:endParaRPr lang="zh-CN" altLang="en-US" sz="2300" strike="noStrike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9703" name="文本框 5"/>
          <p:cNvSpPr txBox="1"/>
          <p:nvPr/>
        </p:nvSpPr>
        <p:spPr>
          <a:xfrm>
            <a:off x="1839913" y="4352925"/>
            <a:ext cx="31829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Parent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类的虚函数表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6030913" y="4784725"/>
            <a:ext cx="3617913" cy="3603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lstStyle/>
          <a:p>
            <a:pPr defTabSz="913765" fontAlgn="auto"/>
            <a:r>
              <a:rPr lang="en-US" altLang="zh-CN" sz="2300" strike="noStrike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&amp;Child::~</a:t>
            </a:r>
            <a:r>
              <a:rPr lang="en-US" altLang="zh-CN" sz="2300" strike="noStrike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</a:t>
            </a:r>
            <a:r>
              <a:rPr lang="en-US" altLang="zh-CN" sz="2300" strike="noStrike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Child()</a:t>
            </a:r>
            <a:endParaRPr lang="zh-CN" altLang="en-US" sz="2300" strike="noStrike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030913" y="5145088"/>
            <a:ext cx="3617913" cy="3603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lstStyle/>
          <a:p>
            <a:pPr defTabSz="913765" fontAlgn="auto"/>
            <a:r>
              <a:rPr lang="en-US" altLang="zh-CN" sz="2300" strike="noStrike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&amp;Child </a:t>
            </a:r>
            <a:r>
              <a:rPr lang="en-US" altLang="zh-CN" sz="2300" strike="noStrike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::</a:t>
            </a:r>
            <a:r>
              <a:rPr lang="en-US" altLang="zh-CN" sz="2300" strike="noStrike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G()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6030913" y="5505450"/>
            <a:ext cx="3617913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300" strike="noStrike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&amp;Parent::K()</a:t>
            </a:r>
            <a:endParaRPr lang="zh-CN" altLang="en-US" sz="2300" strike="noStrike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9707" name="文本框 15"/>
          <p:cNvSpPr txBox="1"/>
          <p:nvPr/>
        </p:nvSpPr>
        <p:spPr>
          <a:xfrm>
            <a:off x="6030913" y="4352925"/>
            <a:ext cx="31829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Child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类的虚函数表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6037263" y="5864225"/>
            <a:ext cx="3617913" cy="3603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300" strike="noStrike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&amp;Child::H()</a:t>
            </a:r>
            <a:endParaRPr lang="zh-CN" altLang="en-US" sz="2300" strike="noStrike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8038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1"/>
</p:tagLst>
</file>

<file path=ppt/theme/theme1.xml><?xml version="1.0" encoding="utf-8"?>
<a:theme xmlns:a="http://schemas.openxmlformats.org/drawingml/2006/main" name="2017_2018_2_oop模板">
  <a:themeElements>
    <a:clrScheme name="自定义 18">
      <a:dk1>
        <a:srgbClr val="103754"/>
      </a:dk1>
      <a:lt1>
        <a:sysClr val="window" lastClr="FFFFFF"/>
      </a:lt1>
      <a:dk2>
        <a:srgbClr val="174F78"/>
      </a:dk2>
      <a:lt2>
        <a:srgbClr val="E7E6E6"/>
      </a:lt2>
      <a:accent1>
        <a:srgbClr val="E61A4B"/>
      </a:accent1>
      <a:accent2>
        <a:srgbClr val="2DAEB7"/>
      </a:accent2>
      <a:accent3>
        <a:srgbClr val="F85360"/>
      </a:accent3>
      <a:accent4>
        <a:srgbClr val="36D3DE"/>
      </a:accent4>
      <a:accent5>
        <a:srgbClr val="174F78"/>
      </a:accent5>
      <a:accent6>
        <a:srgbClr val="F85360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85360"/>
          </a:solidFill>
          <a:prstDash val="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演示文稿1" id="{4B434F8B-D841-4719-A788-87DDFB7D58E5}" vid="{CF69729E-2C4A-4BA3-A951-AF7A5F0E623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2017_2018_2_oop模板</Template>
  <TotalTime>12</TotalTime>
  <Words>1636</Words>
  <Application>Microsoft Office PowerPoint</Application>
  <PresentationFormat>宽屏</PresentationFormat>
  <Paragraphs>332</Paragraphs>
  <Slides>26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Segoe</vt:lpstr>
      <vt:lpstr>黑体</vt:lpstr>
      <vt:lpstr>宋体</vt:lpstr>
      <vt:lpstr>微软雅黑</vt:lpstr>
      <vt:lpstr>Arial</vt:lpstr>
      <vt:lpstr>Calibri</vt:lpstr>
      <vt:lpstr>Impact</vt:lpstr>
      <vt:lpstr>Wingdings</vt:lpstr>
      <vt:lpstr>2017_2018_2_oop模板</vt:lpstr>
      <vt:lpstr>PowerPoint 演示文稿</vt:lpstr>
      <vt:lpstr>虚机制</vt:lpstr>
      <vt:lpstr>虚机制的引入</vt:lpstr>
      <vt:lpstr>静态编联与动态编联</vt:lpstr>
      <vt:lpstr>使用虚函数</vt:lpstr>
      <vt:lpstr>虚函数的声明和定义</vt:lpstr>
      <vt:lpstr>派生类中的虚函数</vt:lpstr>
      <vt:lpstr>虚函数(例)</vt:lpstr>
      <vt:lpstr>虚函数表(例)</vt:lpstr>
      <vt:lpstr>虚函数表(虚拟表、虚表、VTable)</vt:lpstr>
      <vt:lpstr>vptr 与虚拟表(例)</vt:lpstr>
      <vt:lpstr>vptr与虚拟表</vt:lpstr>
      <vt:lpstr>虚函数的作用机制--- 变量的静态类型和动态类型</vt:lpstr>
      <vt:lpstr>虚函数的作用机制--函数调用的编译</vt:lpstr>
      <vt:lpstr>虚函数作用机制(例1)</vt:lpstr>
      <vt:lpstr>虚函数作用机制(例2)</vt:lpstr>
      <vt:lpstr>虚函数作用机制(例3)</vt:lpstr>
      <vt:lpstr>虚函数的访问</vt:lpstr>
      <vt:lpstr>构造/析构函数调用本地版本的虚函数</vt:lpstr>
      <vt:lpstr>虚函数的访问(例)</vt:lpstr>
      <vt:lpstr>私有的虚函数访问(区别于其它语言)</vt:lpstr>
      <vt:lpstr>具体类和抽象类</vt:lpstr>
      <vt:lpstr>纯虚定义 例</vt:lpstr>
      <vt:lpstr>抽象类 例</vt:lpstr>
      <vt:lpstr>RTTI(Run Time Type Indentify)和typeid、dynamic_cast操作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ChenWei</dc:creator>
  <cp:lastModifiedBy>ChenWei</cp:lastModifiedBy>
  <cp:revision>6</cp:revision>
  <dcterms:created xsi:type="dcterms:W3CDTF">2018-04-28T06:23:41Z</dcterms:created>
  <dcterms:modified xsi:type="dcterms:W3CDTF">2018-05-14T06:48:15Z</dcterms:modified>
</cp:coreProperties>
</file>