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5CC2-42B7-4712-AD4E-06DE6CEE8F81}" type="datetimeFigureOut">
              <a:rPr lang="zh-CN" altLang="en-US" smtClean="0"/>
              <a:t>2018-05-09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595D-69ED-4234-860C-BFD2CEB05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95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6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3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8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0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1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8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3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0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0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8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2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="" xmlns:a16="http://schemas.microsoft.com/office/drawing/2014/main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3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9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1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8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xfrm>
            <a:off x="806449" y="0"/>
            <a:ext cx="10647363" cy="420624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1-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父类提供接口，子类提供具体实现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506" name="Text Placeholder 2"/>
          <p:cNvSpPr>
            <a:spLocks noGrp="1"/>
          </p:cNvSpPr>
          <p:nvPr/>
        </p:nvSpPr>
        <p:spPr>
          <a:xfrm>
            <a:off x="806450" y="2520950"/>
            <a:ext cx="6845300" cy="3417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Mouse { //</a:t>
            </a:r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部分</a:t>
            </a:r>
          </a:p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void Eat(Fruit &amp; fruit) </a:t>
            </a:r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{ weight += </a:t>
            </a:r>
            <a:r>
              <a:rPr lang="en-US" altLang="x-none" sz="32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fruit.Energy( )</a:t>
            </a:r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* 0.1; }</a:t>
            </a:r>
          </a:p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private:</a:t>
            </a:r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int  weight;</a:t>
            </a:r>
          </a:p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21507" name="文本框 12"/>
          <p:cNvSpPr/>
          <p:nvPr/>
        </p:nvSpPr>
        <p:spPr>
          <a:xfrm>
            <a:off x="8810625" y="2111375"/>
            <a:ext cx="2160588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类定义</a:t>
            </a:r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63" y="2779713"/>
            <a:ext cx="2571750" cy="3462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文本框 10"/>
          <p:cNvSpPr/>
          <p:nvPr/>
        </p:nvSpPr>
        <p:spPr>
          <a:xfrm>
            <a:off x="2597150" y="1841500"/>
            <a:ext cx="2160588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客户端（使用端</a:t>
            </a:r>
            <a:r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01425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xfrm>
            <a:off x="740664" y="45021"/>
            <a:ext cx="10758228" cy="396305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2--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父类提供框架，子类提供细节</a:t>
            </a:r>
          </a:p>
        </p:txBody>
      </p:sp>
      <p:sp>
        <p:nvSpPr>
          <p:cNvPr id="23554" name="Text Placeholder 2"/>
          <p:cNvSpPr>
            <a:spLocks noGrp="1"/>
          </p:cNvSpPr>
          <p:nvPr/>
        </p:nvSpPr>
        <p:spPr>
          <a:xfrm>
            <a:off x="276225" y="4064000"/>
            <a:ext cx="6951663" cy="2565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use(Software &amp; sw ) </a:t>
            </a:r>
            <a:b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sw.develop( );   sale(sw); }</a:t>
            </a:r>
          </a:p>
          <a:p>
            <a:pPr marL="396875" indent="-396875"/>
            <a:endParaRPr lang="en-US" altLang="x-none" sz="28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Software* sw1 = new  AppSoftware(“</a:t>
            </a:r>
            <a:r>
              <a:rPr lang="zh-CN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微信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”)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Software* sw2 = new  </a:t>
            </a:r>
            <a:r>
              <a:rPr lang="en-US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WebSoftware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(“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人人网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”)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</a:p>
          <a:p>
            <a:pPr marL="396875" indent="-396875"/>
            <a:endParaRPr lang="en-US" altLang="zh-CN" sz="28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555" name="文本框 10"/>
          <p:cNvSpPr/>
          <p:nvPr/>
        </p:nvSpPr>
        <p:spPr>
          <a:xfrm>
            <a:off x="2443163" y="3656013"/>
            <a:ext cx="2160587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客户端（使用端</a:t>
            </a:r>
            <a:r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2" name="Text Placeholder 2"/>
          <p:cNvSpPr>
            <a:spLocks noGrp="1"/>
          </p:cNvSpPr>
          <p:nvPr/>
        </p:nvSpPr>
        <p:spPr>
          <a:xfrm>
            <a:off x="7496175" y="1458913"/>
            <a:ext cx="4556125" cy="51228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Software {</a:t>
            </a:r>
          </a:p>
          <a:p>
            <a:pPr marL="396875" indent="-396875"/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~Software( );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 develop( ) {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design( );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coding( );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test( );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maintain();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}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virtaul void design( )=0;</a:t>
            </a:r>
            <a:b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virtaul void coding( )=0;</a:t>
            </a:r>
            <a:b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virtaul void test( )=0;</a:t>
            </a:r>
            <a:b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virtaul void maintain( )=0;</a:t>
            </a:r>
          </a:p>
          <a:p>
            <a:pPr marL="396875" indent="-396875"/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23557" name="Text Placeholder 2"/>
          <p:cNvSpPr>
            <a:spLocks noGrp="1"/>
          </p:cNvSpPr>
          <p:nvPr/>
        </p:nvSpPr>
        <p:spPr>
          <a:xfrm>
            <a:off x="249238" y="1519238"/>
            <a:ext cx="3224212" cy="1466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AppSoftware</a:t>
            </a:r>
            <a:b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:public Software</a:t>
            </a:r>
          </a:p>
          <a:p>
            <a:pPr marL="396875" indent="-396875"/>
            <a: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  ...  };</a:t>
            </a:r>
          </a:p>
        </p:txBody>
      </p:sp>
      <p:sp>
        <p:nvSpPr>
          <p:cNvPr id="23558" name="Text Placeholder 2"/>
          <p:cNvSpPr>
            <a:spLocks noGrp="1"/>
          </p:cNvSpPr>
          <p:nvPr/>
        </p:nvSpPr>
        <p:spPr>
          <a:xfrm>
            <a:off x="3686175" y="1511300"/>
            <a:ext cx="3321050" cy="1466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WebSoftware</a:t>
            </a:r>
            <a:b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: public Software</a:t>
            </a:r>
          </a:p>
          <a:p>
            <a:pPr marL="396875" indent="-396875"/>
            <a:r>
              <a:rPr lang="en-US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  ...   };</a:t>
            </a:r>
          </a:p>
        </p:txBody>
      </p:sp>
    </p:spTree>
    <p:extLst>
      <p:ext uri="{BB962C8B-B14F-4D97-AF65-F5344CB8AC3E}">
        <p14:creationId xmlns:p14="http://schemas.microsoft.com/office/powerpoint/2010/main" val="2884393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4"/>
          <p:cNvSpPr>
            <a:spLocks noGrp="1"/>
          </p:cNvSpPr>
          <p:nvPr>
            <p:ph type="title"/>
          </p:nvPr>
        </p:nvSpPr>
        <p:spPr>
          <a:xfrm>
            <a:off x="665911" y="0"/>
            <a:ext cx="10953750" cy="404932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3--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虚拟的拷贝构造</a:t>
            </a:r>
          </a:p>
        </p:txBody>
      </p:sp>
      <p:sp>
        <p:nvSpPr>
          <p:cNvPr id="25602" name="Text Placeholder 2"/>
          <p:cNvSpPr>
            <a:spLocks noGrp="1"/>
          </p:cNvSpPr>
          <p:nvPr/>
        </p:nvSpPr>
        <p:spPr>
          <a:xfrm>
            <a:off x="7526338" y="1477963"/>
            <a:ext cx="4508500" cy="469667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A *  copy( A &amp; a )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//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构造一个新的、与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一样的同类型对象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// </a:t>
            </a:r>
            <a:r>
              <a:rPr lang="zh-CN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如何创建 ?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???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//</a:t>
            </a:r>
            <a:r>
              <a:rPr lang="zh-CN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常规做法</a:t>
            </a:r>
            <a:br>
              <a:rPr lang="zh-CN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if ( a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是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B</a:t>
            </a:r>
            <a:r>
              <a:rPr lang="zh-CN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型对象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)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2" charset="0"/>
                <a:ea typeface="黑体" panose="02010609060101010101" pitchFamily="49" charset="-122"/>
                <a:cs typeface="Calibri" panose="020F0502020204030204" pitchFamily="2" charset="0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FFFFFF"/>
                </a:solidFill>
                <a:latin typeface="Calibri" panose="020F0502020204030204" pitchFamily="2" charset="0"/>
                <a:ea typeface="黑体" panose="02010609060101010101" pitchFamily="49" charset="-122"/>
                <a:cs typeface="Calibri" panose="020F0502020204030204" pitchFamily="2" charset="0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 return new B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(*(B*)(&amp;a))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;</a:t>
            </a:r>
            <a:endParaRPr lang="zh-CN" altLang="en-US" sz="2800" dirty="0"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else if ( a</a:t>
            </a:r>
            <a:r>
              <a:rPr lang="zh-CN" altLang="en-US" sz="28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是</a:t>
            </a:r>
            <a:r>
              <a:rPr lang="en-US" altLang="zh-CN" sz="28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</a:t>
            </a:r>
            <a:r>
              <a:rPr lang="zh-CN" altLang="x-none" sz="28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型</a:t>
            </a:r>
            <a:r>
              <a:rPr lang="zh-CN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对象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)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2" charset="0"/>
                <a:ea typeface="黑体" panose="02010609060101010101" pitchFamily="49" charset="-122"/>
                <a:cs typeface="Calibri" panose="020F0502020204030204" pitchFamily="2" charset="0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FFFFFF"/>
                </a:solidFill>
                <a:latin typeface="Calibri" panose="020F0502020204030204" pitchFamily="2" charset="0"/>
                <a:ea typeface="黑体" panose="02010609060101010101" pitchFamily="49" charset="-122"/>
                <a:cs typeface="Calibri" panose="020F0502020204030204" pitchFamily="2" charset="0"/>
                <a:sym typeface="Arial" panose="020B0604020202020204" pitchFamily="34" charset="0"/>
              </a:rPr>
            </a:b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2" charset="0"/>
                <a:ea typeface="黑体" panose="02010609060101010101" pitchFamily="49" charset="-122"/>
                <a:cs typeface="Calibri" panose="020F0502020204030204" pitchFamily="2" charset="0"/>
                <a:sym typeface="Arial" panose="020B0604020202020204" pitchFamily="34" charset="0"/>
              </a:rPr>
              <a:t>     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return new C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(*(C*)(&amp;a));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else ….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 </a:t>
            </a:r>
            <a:endParaRPr lang="en-US" altLang="zh-CN" sz="28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603" name="文本占位符 2"/>
          <p:cNvSpPr/>
          <p:nvPr/>
        </p:nvSpPr>
        <p:spPr>
          <a:xfrm>
            <a:off x="2157413" y="979107"/>
            <a:ext cx="3403600" cy="2136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A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A(const A&amp;);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...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25604" name="文本占位符 2"/>
          <p:cNvSpPr/>
          <p:nvPr/>
        </p:nvSpPr>
        <p:spPr>
          <a:xfrm>
            <a:off x="250825" y="3690057"/>
            <a:ext cx="3546475" cy="21367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B:public A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 marL="396875" indent="-396875"/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	B(const B&amp; b):A(b) {}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...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25605" name="文本占位符 2"/>
          <p:cNvSpPr/>
          <p:nvPr/>
        </p:nvSpPr>
        <p:spPr>
          <a:xfrm>
            <a:off x="3910806" y="3690057"/>
            <a:ext cx="3502025" cy="2138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C:public A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C(const C&amp; c):A(c) {}  </a:t>
            </a:r>
            <a:b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...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3771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xfrm>
            <a:off x="605527" y="0"/>
            <a:ext cx="10953750" cy="448064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3--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虚拟的拷贝构造</a:t>
            </a:r>
          </a:p>
        </p:txBody>
      </p:sp>
      <p:sp>
        <p:nvSpPr>
          <p:cNvPr id="27650" name="文本占位符 2"/>
          <p:cNvSpPr/>
          <p:nvPr/>
        </p:nvSpPr>
        <p:spPr>
          <a:xfrm>
            <a:off x="441326" y="863410"/>
            <a:ext cx="6508114" cy="12926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问题：</a:t>
            </a:r>
            <a:b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1.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拷贝构造函数不能是虚的；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2.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即使能虚，各类中函数名字也不能相同</a:t>
            </a:r>
            <a:endParaRPr lang="en-US" altLang="x-none" sz="28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7651" name="文本占位符 2"/>
          <p:cNvSpPr/>
          <p:nvPr/>
        </p:nvSpPr>
        <p:spPr>
          <a:xfrm>
            <a:off x="441326" y="2389061"/>
            <a:ext cx="6365875" cy="3733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解决方式：新增加一个虚拟的同名函数，如</a:t>
            </a:r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</a:t>
            </a:r>
            <a:r>
              <a:rPr lang="en-US" altLang="x-none" sz="24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lone</a:t>
            </a:r>
            <a:endParaRPr lang="zh-CN" altLang="en-US" sz="2400" b="1" dirty="0">
              <a:solidFill>
                <a:srgbClr val="0000FF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class A {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public:</a:t>
            </a:r>
            <a:b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</a:b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virtual ~A( );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	virtual </a:t>
            </a: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A </a:t>
            </a:r>
            <a:r>
              <a:rPr lang="zh-CN" altLang="en-US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* 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clone( )</a:t>
            </a: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</a:t>
            </a:r>
            <a:b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</a:b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  {  return new A(*this); }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private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:   </a:t>
            </a: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A(const A </a:t>
            </a:r>
            <a:r>
              <a:rPr lang="en-US" altLang="x-none" sz="24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&amp;) </a:t>
            </a:r>
            <a:r>
              <a:rPr lang="en-US" altLang="zh-CN" sz="24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{   }</a:t>
            </a:r>
            <a:endParaRPr lang="zh-CN" altLang="zh-CN" sz="2400" dirty="0"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zh-CN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 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...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};</a:t>
            </a:r>
            <a:endParaRPr lang="en-US" altLang="x-none" sz="24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7652" name="文本占位符 2"/>
          <p:cNvSpPr/>
          <p:nvPr/>
        </p:nvSpPr>
        <p:spPr>
          <a:xfrm>
            <a:off x="7126288" y="860619"/>
            <a:ext cx="4783137" cy="2701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class B:public A {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public: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	virtual B</a:t>
            </a: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</a:t>
            </a:r>
            <a:r>
              <a:rPr lang="zh-CN" altLang="en-US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* 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clone( )</a:t>
            </a: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</a:t>
            </a:r>
            <a:b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</a:b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 {  return new B(*this); }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private: B(const B </a:t>
            </a:r>
            <a:r>
              <a:rPr lang="en-US" altLang="x-none" sz="24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&amp;) </a:t>
            </a:r>
            <a:r>
              <a:rPr lang="en-US" altLang="zh-CN" sz="24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{ }</a:t>
            </a:r>
            <a:endParaRPr lang="zh-CN" altLang="zh-CN" sz="2400" dirty="0"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zh-CN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 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...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};</a:t>
            </a:r>
            <a:endParaRPr lang="en-US" altLang="x-none" sz="24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7653" name="文本占位符 2"/>
          <p:cNvSpPr/>
          <p:nvPr/>
        </p:nvSpPr>
        <p:spPr>
          <a:xfrm>
            <a:off x="7127875" y="3700780"/>
            <a:ext cx="4781550" cy="2701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class B:public A {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public: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	virtual B</a:t>
            </a: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</a:t>
            </a:r>
            <a:r>
              <a:rPr lang="zh-CN" altLang="en-US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* 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clone( )</a:t>
            </a: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</a:t>
            </a:r>
            <a:b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</a:b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 {  return new B(*this); }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private: B(const B </a:t>
            </a:r>
            <a:r>
              <a:rPr lang="en-US" altLang="x-none" sz="24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&amp;)</a:t>
            </a:r>
            <a:r>
              <a:rPr lang="en-US" altLang="zh-CN" sz="2400" dirty="0" smtClean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{ }</a:t>
            </a:r>
            <a:endParaRPr lang="zh-CN" altLang="zh-CN" sz="2400" dirty="0"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zh-CN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     </a:t>
            </a: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...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};</a:t>
            </a:r>
            <a:endParaRPr lang="en-US" altLang="x-none" sz="24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4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4"/>
          <p:cNvSpPr>
            <a:spLocks noGrp="1"/>
          </p:cNvSpPr>
          <p:nvPr>
            <p:ph type="title"/>
          </p:nvPr>
        </p:nvSpPr>
        <p:spPr>
          <a:xfrm>
            <a:off x="709043" y="60896"/>
            <a:ext cx="10953750" cy="370426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虚机制的意义</a:t>
            </a:r>
          </a:p>
        </p:txBody>
      </p:sp>
      <p:sp>
        <p:nvSpPr>
          <p:cNvPr id="29698" name="文本占位符 2"/>
          <p:cNvSpPr/>
          <p:nvPr/>
        </p:nvSpPr>
        <p:spPr>
          <a:xfrm>
            <a:off x="709043" y="717969"/>
            <a:ext cx="5076825" cy="55514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</a:t>
            </a:r>
            <a:r>
              <a:rPr lang="en-US" altLang="x-none" sz="2800" dirty="0" smtClean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XXX  </a:t>
            </a: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</a:p>
          <a:p>
            <a:pPr marL="396875" indent="-396875"/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Do1(Parent &amp; obj)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{   obj.Func( ) ; }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Do2( ) 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{    pObj-&gt;Func( );   }</a:t>
            </a:r>
          </a:p>
          <a:p>
            <a:pPr marL="396875" indent="-396875"/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	//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初始化</a:t>
            </a: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设置</a:t>
            </a: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pObj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XX</a:t>
            </a: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() :pObj(new Child1) {}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SetParent(Parent * p)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{ pObj = p;}    </a:t>
            </a:r>
          </a:p>
          <a:p>
            <a:pPr marL="396875" indent="-396875"/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private:  </a:t>
            </a:r>
          </a:p>
          <a:p>
            <a:pPr marL="396875" indent="-396875"/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	Parent * pObj;</a:t>
            </a:r>
          </a:p>
          <a:p>
            <a:pPr marL="396875" indent="-396875"/>
            <a:r>
              <a:rPr lang="en-US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12292" name="文本框 10"/>
          <p:cNvSpPr/>
          <p:nvPr/>
        </p:nvSpPr>
        <p:spPr>
          <a:xfrm>
            <a:off x="6453503" y="5341936"/>
            <a:ext cx="540067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auto"/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使用虚机制，使得当变更子类的具体实现时，不用改客户端</a:t>
            </a:r>
            <a:r>
              <a:rPr lang="en-US" altLang="x-none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2" charset="0"/>
                <a:ea typeface="Calibri" panose="020F0502020204030204" pitchFamily="2" charset="0"/>
                <a:cs typeface="+mn-cs"/>
                <a:sym typeface="Arial" panose="020B0604020202020204" pitchFamily="34" charset="0"/>
              </a:rPr>
              <a:t>XXX</a:t>
            </a:r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类的定义及实现</a:t>
            </a:r>
            <a:endParaRPr lang="zh-CN" altLang="en-US" sz="2800" b="1" strike="noStrike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29700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5" y="1336675"/>
            <a:ext cx="3363913" cy="39703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61150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"/>
          <p:cNvSpPr>
            <a:spLocks noGrp="1"/>
          </p:cNvSpPr>
          <p:nvPr>
            <p:ph type="title"/>
          </p:nvPr>
        </p:nvSpPr>
        <p:spPr>
          <a:xfrm>
            <a:off x="903288" y="0"/>
            <a:ext cx="10647362" cy="411480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使用继承和虚机制的不足</a:t>
            </a:r>
          </a:p>
        </p:txBody>
      </p:sp>
      <p:sp>
        <p:nvSpPr>
          <p:cNvPr id="31746" name="文本占位符 2"/>
          <p:cNvSpPr/>
          <p:nvPr/>
        </p:nvSpPr>
        <p:spPr>
          <a:xfrm>
            <a:off x="5673725" y="1208881"/>
            <a:ext cx="5876925" cy="3844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zh-CN" altLang="x-none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举例：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F( )</a:t>
            </a:r>
            <a: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有两种不同的实现变化；</a:t>
            </a:r>
            <a:b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G( )</a:t>
            </a:r>
            <a: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有三种不同的实现变化；</a:t>
            </a:r>
            <a:b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H( )</a:t>
            </a:r>
            <a: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有四种不同的实现变化；</a:t>
            </a:r>
            <a:b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endParaRPr lang="zh-CN" altLang="zh-CN" sz="2800" dirty="0">
              <a:solidFill>
                <a:srgbClr val="0000FF"/>
              </a:solidFill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96875" indent="-396875"/>
            <a:r>
              <a:rPr lang="zh-CN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那么需要派生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24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个子类。</a:t>
            </a:r>
          </a:p>
          <a:p>
            <a:pPr marL="396875" indent="-396875"/>
            <a:endParaRPr lang="zh-CN" altLang="en-US" sz="2800" dirty="0">
              <a:solidFill>
                <a:srgbClr val="0000FF"/>
              </a:solidFill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96875" indent="-396875"/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所以，通常使用</a:t>
            </a:r>
            <a:br>
              <a:rPr lang="zh-CN" altLang="en-US" sz="28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水平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zh-CN" sz="28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关联、依赖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)+</a:t>
            </a:r>
            <a:r>
              <a:rPr lang="zh-CN" altLang="zh-CN" sz="2800" b="1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继承</a:t>
            </a:r>
          </a:p>
          <a:p>
            <a:pPr marL="396875" indent="-396875"/>
            <a:endParaRPr lang="zh-CN" altLang="en-US" sz="2800" b="1" dirty="0">
              <a:solidFill>
                <a:srgbClr val="0000FF"/>
              </a:solidFill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292" name="文本框 10"/>
          <p:cNvSpPr/>
          <p:nvPr/>
        </p:nvSpPr>
        <p:spPr>
          <a:xfrm>
            <a:off x="275590" y="5515293"/>
            <a:ext cx="5400675" cy="9448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auto"/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只使用虚机制，难以适应多个方向的变化。</a:t>
            </a:r>
            <a:endParaRPr lang="zh-CN" altLang="en-US" sz="2800" b="1" strike="noStrike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748" name="文本占位符 2"/>
          <p:cNvSpPr/>
          <p:nvPr/>
        </p:nvSpPr>
        <p:spPr>
          <a:xfrm>
            <a:off x="903288" y="1422400"/>
            <a:ext cx="3403600" cy="34178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Parent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irtual   ~Parent ();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 void F( );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virtaul  void G( ); 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 void H( );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...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34286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xfrm>
            <a:off x="596900" y="1"/>
            <a:ext cx="10953750" cy="429768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使用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关联、依赖+继承解决子类过多的问题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例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33794" name="文本占位符 2"/>
          <p:cNvSpPr/>
          <p:nvPr/>
        </p:nvSpPr>
        <p:spPr>
          <a:xfrm>
            <a:off x="709232" y="736918"/>
            <a:ext cx="5054600" cy="55514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Parent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Parent(ImpF *,ImpG*, ImpH * );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irtual   ~Parent ();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F( ) {  pF-&gt;F( ); 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G( ){  pG-&gt;F( ); } 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H( ){  pH-&gt;F( ); 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...</a:t>
            </a:r>
          </a:p>
          <a:p>
            <a:pPr marL="396875" indent="-396875"/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private: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ImpF   * pF;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ImpG  * pG;</a:t>
            </a:r>
          </a:p>
          <a:p>
            <a:pPr marL="396875" indent="-396875"/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impH  * pH;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33795" name="文本占位符 2"/>
          <p:cNvSpPr/>
          <p:nvPr/>
        </p:nvSpPr>
        <p:spPr>
          <a:xfrm>
            <a:off x="6180392" y="744284"/>
            <a:ext cx="5053012" cy="25638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ImpF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~ImpF( ) {}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void F( ) 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  ....   }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33796" name="文本占位符 2"/>
          <p:cNvSpPr/>
          <p:nvPr/>
        </p:nvSpPr>
        <p:spPr>
          <a:xfrm>
            <a:off x="6180392" y="3707892"/>
            <a:ext cx="5053013" cy="25638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ImpH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~ImpH( ) {}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void H( ) 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  ....   }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756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2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多态性及其应用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26576" y="1736827"/>
            <a:ext cx="45719" cy="3804437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91869" y="260567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动态多态</a:t>
              </a:r>
              <a:endParaRPr lang="en-US" altLang="zh-CN" sz="2000" b="1" noProof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1869" y="185528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静态多态</a:t>
              </a:r>
              <a:endParaRPr lang="en-US" altLang="zh-CN" sz="2000" b="1" noProof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91869" y="337685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虚机制的作用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91870" y="413376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虚机制的应用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91869" y="489842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虚机制的不足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7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xfrm>
            <a:off x="731520" y="0"/>
            <a:ext cx="10819130" cy="431321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ea typeface="黑体" panose="02010609060101010101" pitchFamily="49" charset="-122"/>
              </a:rPr>
              <a:t>多态性</a:t>
            </a:r>
            <a:r>
              <a:rPr lang="en-US" altLang="zh-CN" dirty="0" smtClean="0">
                <a:ea typeface="黑体" panose="02010609060101010101" pitchFamily="49" charset="-122"/>
              </a:rPr>
              <a:t>(</a:t>
            </a:r>
            <a:r>
              <a:rPr lang="en-US" altLang="zh-CN" dirty="0" smtClean="0"/>
              <a:t>Polymorphism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en-US" altLang="zh-CN" kern="1200" baseline="0" dirty="0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2414" y="1334519"/>
            <a:ext cx="8610929" cy="286232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多态性：相同的消息请求，执行不同的代码体，从而有不同的行为后果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静态多态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根据目标对象的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静态类型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和参数表中参数的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静态类型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确定目标代码体。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不同的模板参数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43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静态多态</a:t>
            </a:r>
            <a:r>
              <a:rPr lang="en-US" altLang="zh-CN" dirty="0"/>
              <a:t>-</a:t>
            </a:r>
            <a:r>
              <a:rPr lang="zh-CN" altLang="en-US" dirty="0"/>
              <a:t>模板</a:t>
            </a:r>
          </a:p>
        </p:txBody>
      </p:sp>
      <p:sp>
        <p:nvSpPr>
          <p:cNvPr id="5" name="矩形 4"/>
          <p:cNvSpPr/>
          <p:nvPr/>
        </p:nvSpPr>
        <p:spPr>
          <a:xfrm>
            <a:off x="2685570" y="836447"/>
            <a:ext cx="6104627" cy="5632311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静态多态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typeinfo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My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T&amp; 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(t).name()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 {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  obj1;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My&lt;float&gt; obj2;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obj1.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obj2.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0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xfrm>
            <a:off x="722376" y="0"/>
            <a:ext cx="10828274" cy="431321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/>
              <a:t>静态多态</a:t>
            </a:r>
            <a:r>
              <a:rPr lang="en-US" altLang="zh-CN" dirty="0"/>
              <a:t>-</a:t>
            </a:r>
            <a:r>
              <a:rPr lang="zh-CN" altLang="en-US" dirty="0"/>
              <a:t>函数重载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867" y="1185294"/>
            <a:ext cx="6277155" cy="4708981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静态多态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 f(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a)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 f(char c) {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"Char"&lt;&lt;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obj.f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2   );   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obj.f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(‘c’);   //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37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xfrm>
            <a:off x="596900" y="0"/>
            <a:ext cx="10953750" cy="431321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动态多态性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0173" y="1604698"/>
            <a:ext cx="6882202" cy="286232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静态多态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根据目标对象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和参数表中参数的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确定目标代码体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。（虚机制）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根据目标对象的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和参数表中参数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确定目标代码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体。（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4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中的动态多态性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92458" y="776532"/>
            <a:ext cx="5593557" cy="5016758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B;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~A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 { 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f(A *)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cout&lt;&lt;1&lt;&lt;endl;}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f(B *)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 cout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&lt;&lt;2&lt;&lt;endl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B:public A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~B( ){ }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f(A *)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endl;}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virtual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f(B *)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cout&lt;&lt;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endl;}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3667" y="1512743"/>
            <a:ext cx="3775135" cy="3416320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 b;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A*pa = &amp;b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pa-&gt;f(&amp;b);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pa-&gt;f(pa);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b.f(pa);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/>
          </p:cNvSpPr>
          <p:nvPr>
            <p:ph type="title"/>
          </p:nvPr>
        </p:nvSpPr>
        <p:spPr>
          <a:xfrm>
            <a:off x="596900" y="0"/>
            <a:ext cx="10953750" cy="436562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机制的作用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0" name="Text Placeholder 2"/>
          <p:cNvSpPr>
            <a:spLocks noGrp="1"/>
          </p:cNvSpPr>
          <p:nvPr/>
        </p:nvSpPr>
        <p:spPr>
          <a:xfrm>
            <a:off x="596900" y="1208881"/>
            <a:ext cx="4556125" cy="24717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虚机制是实现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动态多态的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一种方法；</a:t>
            </a:r>
          </a:p>
          <a:p>
            <a:pPr marL="457200" indent="-45720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en-US" altLang="x-none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在保持客户端访问接口不变的前提下，可以变更类的实现</a:t>
            </a:r>
          </a:p>
        </p:txBody>
      </p:sp>
      <p:sp>
        <p:nvSpPr>
          <p:cNvPr id="17411" name="文本占位符 2"/>
          <p:cNvSpPr/>
          <p:nvPr/>
        </p:nvSpPr>
        <p:spPr>
          <a:xfrm>
            <a:off x="6367463" y="930275"/>
            <a:ext cx="3403600" cy="25860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A {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virtual ~A() {}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virtual  void Func( )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{ /*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实现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/ } 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17412" name="文本占位符 2"/>
          <p:cNvSpPr/>
          <p:nvPr/>
        </p:nvSpPr>
        <p:spPr>
          <a:xfrm>
            <a:off x="3328416" y="3836988"/>
            <a:ext cx="4226243" cy="25638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B:public A {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virtual ~B() {}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virtual  void Func( )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{   /*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实现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/ } 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17413" name="文本占位符 2"/>
          <p:cNvSpPr/>
          <p:nvPr/>
        </p:nvSpPr>
        <p:spPr>
          <a:xfrm>
            <a:off x="7772400" y="3836988"/>
            <a:ext cx="4168775" cy="2563812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C:public A {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virtual virtual ~C() {} 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void Func( )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{   /*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实现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3 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*</a:t>
            </a:r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/ }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1279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xfrm>
            <a:off x="911764" y="0"/>
            <a:ext cx="10638885" cy="388189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子类型化和适应变化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458" name="Text Placeholder 2"/>
          <p:cNvSpPr>
            <a:spLocks noGrp="1"/>
          </p:cNvSpPr>
          <p:nvPr/>
        </p:nvSpPr>
        <p:spPr>
          <a:xfrm>
            <a:off x="911765" y="905924"/>
            <a:ext cx="4557713" cy="48815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Parent </a:t>
            </a:r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* </a:t>
            </a:r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 = new Child1;</a:t>
            </a:r>
          </a:p>
          <a:p>
            <a:pPr marL="396875" indent="-396875"/>
            <a:r>
              <a:rPr lang="en-US" altLang="x-none" sz="32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p-&gt;Func( );</a:t>
            </a:r>
          </a:p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delete p;</a:t>
            </a:r>
          </a:p>
          <a:p>
            <a:pPr marL="396875" indent="-396875"/>
            <a:endParaRPr lang="en-US" altLang="x-none" sz="32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Child2  myObj;</a:t>
            </a:r>
          </a:p>
          <a:p>
            <a:pPr marL="396875" indent="-396875"/>
            <a:r>
              <a:rPr lang="en-US" altLang="x-none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Parent&amp; obj = myObj;</a:t>
            </a:r>
          </a:p>
          <a:p>
            <a:pPr marL="396875" indent="-396875"/>
            <a:r>
              <a:rPr lang="en-US" altLang="x-none" sz="32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obj.Func( );</a:t>
            </a:r>
          </a:p>
          <a:p>
            <a:pPr marL="396875" indent="-396875"/>
            <a:endParaRPr lang="en-US" altLang="x-none" sz="3200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96875" indent="-396875"/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Proc(Parent * p) </a:t>
            </a:r>
          </a:p>
          <a:p>
            <a:pPr marL="396875" indent="-396875"/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    </a:t>
            </a:r>
            <a:r>
              <a:rPr lang="zh-CN" altLang="en-US" sz="3200" dirty="0">
                <a:solidFill>
                  <a:srgbClr val="0000FF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p-&gt;Func(); </a:t>
            </a:r>
            <a:r>
              <a:rPr lang="zh-CN" altLang="en-US" sz="3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}</a:t>
            </a:r>
          </a:p>
        </p:txBody>
      </p:sp>
      <p:pic>
        <p:nvPicPr>
          <p:cNvPr id="19459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40" y="1580611"/>
            <a:ext cx="4614863" cy="3970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文本框 12"/>
          <p:cNvSpPr/>
          <p:nvPr/>
        </p:nvSpPr>
        <p:spPr>
          <a:xfrm>
            <a:off x="8408988" y="1590675"/>
            <a:ext cx="2160587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类定义</a:t>
            </a:r>
          </a:p>
        </p:txBody>
      </p:sp>
    </p:spTree>
    <p:extLst>
      <p:ext uri="{BB962C8B-B14F-4D97-AF65-F5344CB8AC3E}">
        <p14:creationId xmlns:p14="http://schemas.microsoft.com/office/powerpoint/2010/main" val="3889019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9</TotalTime>
  <Words>762</Words>
  <Application>Microsoft Office PowerPoint</Application>
  <PresentationFormat>宽屏</PresentationFormat>
  <Paragraphs>196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多态性及其应用</vt:lpstr>
      <vt:lpstr>多态性(Polymorphism)</vt:lpstr>
      <vt:lpstr>静态多态-模板</vt:lpstr>
      <vt:lpstr>静态多态-函数重载</vt:lpstr>
      <vt:lpstr>动态多态性</vt:lpstr>
      <vt:lpstr>C++中的动态多态性-例</vt:lpstr>
      <vt:lpstr>虚机制的作用</vt:lpstr>
      <vt:lpstr>子类型化和适应变化</vt:lpstr>
      <vt:lpstr>例1-父类提供接口，子类提供具体实现</vt:lpstr>
      <vt:lpstr>例2--父类提供框架，子类提供细节</vt:lpstr>
      <vt:lpstr>例3--虚拟的拷贝构造</vt:lpstr>
      <vt:lpstr>例3--虚拟的拷贝构造</vt:lpstr>
      <vt:lpstr>虚机制的意义</vt:lpstr>
      <vt:lpstr>使用继承和虚机制的不足</vt:lpstr>
      <vt:lpstr>使用关联、依赖+继承解决子类过多的问题(例)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2</cp:revision>
  <dcterms:created xsi:type="dcterms:W3CDTF">2018-05-09T06:00:00Z</dcterms:created>
  <dcterms:modified xsi:type="dcterms:W3CDTF">2018-05-09T06:10:06Z</dcterms:modified>
</cp:coreProperties>
</file>