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40173"/>
            <a:ext cx="12192000" cy="1584960"/>
            <a:chOff x="0" y="853440"/>
            <a:chExt cx="12192000" cy="1584960"/>
          </a:xfrm>
          <a:solidFill>
            <a:srgbClr val="2DAEB7"/>
          </a:solidFill>
        </p:grpSpPr>
        <p:sp>
          <p:nvSpPr>
            <p:cNvPr id="4" name="矩形 3"/>
            <p:cNvSpPr/>
            <p:nvPr/>
          </p:nvSpPr>
          <p:spPr>
            <a:xfrm>
              <a:off x="0" y="944880"/>
              <a:ext cx="12192000" cy="1402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85360"/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0" y="853440"/>
              <a:ext cx="12192000" cy="0"/>
            </a:xfrm>
            <a:prstGeom prst="line">
              <a:avLst/>
            </a:pr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2438400"/>
              <a:ext cx="12192000" cy="0"/>
            </a:xfrm>
            <a:prstGeom prst="line">
              <a:avLst/>
            </a:pr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200" y="2585186"/>
            <a:ext cx="5845246" cy="3733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9" y="2916642"/>
            <a:ext cx="5029769" cy="32158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869678"/>
            <a:ext cx="12192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sz="5400" b="1" dirty="0">
                <a:solidFill>
                  <a:schemeClr val="bg1"/>
                </a:solidFill>
              </a:rPr>
              <a:t>面向对象程序设计</a:t>
            </a:r>
          </a:p>
          <a:p>
            <a:pPr marL="0" lvl="1" algn="ctr"/>
            <a:r>
              <a:rPr lang="en-US" altLang="zh-CN" b="1" dirty="0">
                <a:solidFill>
                  <a:schemeClr val="bg1"/>
                </a:solidFill>
              </a:rPr>
              <a:t>Object Oriented Programming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749" y="2792425"/>
            <a:ext cx="1222467" cy="122246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138" y="3331813"/>
            <a:ext cx="893171" cy="89317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25944" y="6471261"/>
            <a:ext cx="4095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174F78"/>
                </a:solidFill>
              </a:rPr>
              <a:t>计算机科学与技术学院     陈伟     </a:t>
            </a:r>
            <a:r>
              <a:rPr lang="en-US" altLang="zh-CN" sz="1400" dirty="0" smtClean="0">
                <a:solidFill>
                  <a:srgbClr val="174F78"/>
                </a:solidFill>
              </a:rPr>
              <a:t>2017-2018-2</a:t>
            </a:r>
            <a:endParaRPr lang="zh-CN" altLang="en-US" sz="1400" dirty="0">
              <a:solidFill>
                <a:srgbClr val="174F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54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每章题目和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77423" y="82296"/>
            <a:ext cx="9756973" cy="1710355"/>
            <a:chOff x="1211325" y="389755"/>
            <a:chExt cx="9769351" cy="2094753"/>
          </a:xfrm>
          <a:solidFill>
            <a:srgbClr val="2DAEB7"/>
          </a:solidFill>
        </p:grpSpPr>
        <p:sp>
          <p:nvSpPr>
            <p:cNvPr id="4" name="五边形 3"/>
            <p:cNvSpPr/>
            <p:nvPr/>
          </p:nvSpPr>
          <p:spPr bwMode="auto">
            <a:xfrm>
              <a:off x="2904339" y="1527593"/>
              <a:ext cx="8076337" cy="469096"/>
            </a:xfrm>
            <a:prstGeom prst="homePlate">
              <a:avLst>
                <a:gd name="adj" fmla="val 34062"/>
              </a:avLst>
            </a:pr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任意多边形 4"/>
            <p:cNvSpPr/>
            <p:nvPr/>
          </p:nvSpPr>
          <p:spPr bwMode="auto">
            <a:xfrm flipV="1">
              <a:off x="1211325" y="389755"/>
              <a:ext cx="1606929" cy="1606934"/>
            </a:xfrm>
            <a:custGeom>
              <a:avLst/>
              <a:gdLst>
                <a:gd name="connsiteX0" fmla="*/ 1008112 w 2016224"/>
                <a:gd name="connsiteY0" fmla="*/ 0 h 2016224"/>
                <a:gd name="connsiteX1" fmla="*/ 2016224 w 2016224"/>
                <a:gd name="connsiteY1" fmla="*/ 0 h 2016224"/>
                <a:gd name="connsiteX2" fmla="*/ 2016224 w 2016224"/>
                <a:gd name="connsiteY2" fmla="*/ 1008112 h 2016224"/>
                <a:gd name="connsiteX3" fmla="*/ 1008112 w 2016224"/>
                <a:gd name="connsiteY3" fmla="*/ 2016224 h 2016224"/>
                <a:gd name="connsiteX4" fmla="*/ 0 w 2016224"/>
                <a:gd name="connsiteY4" fmla="*/ 1008112 h 2016224"/>
                <a:gd name="connsiteX5" fmla="*/ 1008112 w 2016224"/>
                <a:gd name="connsiteY5" fmla="*/ 0 h 2016224"/>
                <a:gd name="connsiteX6" fmla="*/ 1008112 w 2016224"/>
                <a:gd name="connsiteY6" fmla="*/ 598566 h 2016224"/>
                <a:gd name="connsiteX7" fmla="*/ 598566 w 2016224"/>
                <a:gd name="connsiteY7" fmla="*/ 1008112 h 2016224"/>
                <a:gd name="connsiteX8" fmla="*/ 598565 w 2016224"/>
                <a:gd name="connsiteY8" fmla="*/ 1008112 h 2016224"/>
                <a:gd name="connsiteX9" fmla="*/ 1008111 w 2016224"/>
                <a:gd name="connsiteY9" fmla="*/ 1417658 h 2016224"/>
                <a:gd name="connsiteX10" fmla="*/ 1417657 w 2016224"/>
                <a:gd name="connsiteY10" fmla="*/ 1008112 h 2016224"/>
                <a:gd name="connsiteX11" fmla="*/ 1417657 w 2016224"/>
                <a:gd name="connsiteY11" fmla="*/ 598566 h 2016224"/>
                <a:gd name="connsiteX12" fmla="*/ 1008112 w 2016224"/>
                <a:gd name="connsiteY12" fmla="*/ 598566 h 201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16224" h="2016224">
                  <a:moveTo>
                    <a:pt x="1008112" y="0"/>
                  </a:moveTo>
                  <a:lnTo>
                    <a:pt x="2016224" y="0"/>
                  </a:lnTo>
                  <a:lnTo>
                    <a:pt x="2016224" y="1008112"/>
                  </a:lnTo>
                  <a:cubicBezTo>
                    <a:pt x="2016224" y="1564877"/>
                    <a:pt x="1564877" y="2016224"/>
                    <a:pt x="1008112" y="2016224"/>
                  </a:cubicBezTo>
                  <a:cubicBezTo>
                    <a:pt x="451347" y="2016224"/>
                    <a:pt x="0" y="1564877"/>
                    <a:pt x="0" y="1008112"/>
                  </a:cubicBezTo>
                  <a:cubicBezTo>
                    <a:pt x="0" y="451347"/>
                    <a:pt x="451347" y="0"/>
                    <a:pt x="1008112" y="0"/>
                  </a:cubicBezTo>
                  <a:close/>
                  <a:moveTo>
                    <a:pt x="1008112" y="598566"/>
                  </a:moveTo>
                  <a:cubicBezTo>
                    <a:pt x="781926" y="598566"/>
                    <a:pt x="598566" y="781926"/>
                    <a:pt x="598566" y="1008112"/>
                  </a:cubicBezTo>
                  <a:lnTo>
                    <a:pt x="598565" y="1008112"/>
                  </a:lnTo>
                  <a:cubicBezTo>
                    <a:pt x="598565" y="1234298"/>
                    <a:pt x="781925" y="1417658"/>
                    <a:pt x="1008111" y="1417658"/>
                  </a:cubicBezTo>
                  <a:cubicBezTo>
                    <a:pt x="1234297" y="1417658"/>
                    <a:pt x="1417657" y="1234298"/>
                    <a:pt x="1417657" y="1008112"/>
                  </a:cubicBezTo>
                  <a:lnTo>
                    <a:pt x="1417657" y="598566"/>
                  </a:lnTo>
                  <a:lnTo>
                    <a:pt x="1008112" y="598566"/>
                  </a:lnTo>
                  <a:close/>
                </a:path>
              </a:pathLst>
            </a:cu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五边形 5"/>
            <p:cNvSpPr/>
            <p:nvPr/>
          </p:nvSpPr>
          <p:spPr bwMode="auto">
            <a:xfrm rot="5400000">
              <a:off x="2206195" y="1872449"/>
              <a:ext cx="746076" cy="478042"/>
            </a:xfrm>
            <a:prstGeom prst="homePlate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35133" y="738322"/>
            <a:ext cx="4381887" cy="8138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85" y="2705390"/>
            <a:ext cx="3380801" cy="3518949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539" y="3241843"/>
            <a:ext cx="2366275" cy="236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9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2517432" y="959587"/>
            <a:ext cx="45719" cy="5229546"/>
          </a:xfrm>
          <a:prstGeom prst="rect">
            <a:avLst/>
          </a:prstGeom>
          <a:solidFill>
            <a:srgbClr val="2DAEB7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2182725" y="1828432"/>
            <a:ext cx="2636767" cy="707826"/>
            <a:chOff x="2279324" y="3339051"/>
            <a:chExt cx="2325811" cy="624351"/>
          </a:xfrm>
        </p:grpSpPr>
        <p:sp>
          <p:nvSpPr>
            <p:cNvPr id="5" name="菱形 4"/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6" name="文本框 17"/>
            <p:cNvSpPr txBox="1"/>
            <p:nvPr/>
          </p:nvSpPr>
          <p:spPr>
            <a:xfrm>
              <a:off x="2734960" y="3485261"/>
              <a:ext cx="1870175" cy="29242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编程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泛型和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面向对象程序设计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82725" y="1078042"/>
            <a:ext cx="1675689" cy="707826"/>
            <a:chOff x="2279324" y="2501096"/>
            <a:chExt cx="1478074" cy="624351"/>
          </a:xfrm>
        </p:grpSpPr>
        <p:sp>
          <p:nvSpPr>
            <p:cNvPr id="8" name="菱形 7"/>
            <p:cNvSpPr/>
            <p:nvPr/>
          </p:nvSpPr>
          <p:spPr>
            <a:xfrm>
              <a:off x="2279324" y="2501096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solidFill>
                <a:srgbClr val="F85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课程内容及目的</a:t>
              </a:r>
              <a:endParaRPr lang="zh-CN" altLang="en-US" sz="24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3661D584-2B36-4135-848C-E7FD28CD82C5}"/>
              </a:ext>
            </a:extLst>
          </p:cNvPr>
          <p:cNvGrpSpPr/>
          <p:nvPr/>
        </p:nvGrpSpPr>
        <p:grpSpPr>
          <a:xfrm>
            <a:off x="2182725" y="2599615"/>
            <a:ext cx="1675689" cy="707826"/>
            <a:chOff x="2279324" y="2504103"/>
            <a:chExt cx="1478074" cy="624351"/>
          </a:xfrm>
        </p:grpSpPr>
        <p:sp>
          <p:nvSpPr>
            <p:cNvPr id="11" name="菱形 10">
              <a:extLst>
                <a:ext uri="{FF2B5EF4-FFF2-40B4-BE49-F238E27FC236}">
                  <a16:creationId xmlns:a16="http://schemas.microsoft.com/office/drawing/2014/main" xmlns="" id="{08DACBA5-BE0C-40F2-8DC0-8F6D6F8C6D82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2" name="文本框 15">
              <a:extLst>
                <a:ext uri="{FF2B5EF4-FFF2-40B4-BE49-F238E27FC236}">
                  <a16:creationId xmlns:a16="http://schemas.microsoft.com/office/drawing/2014/main" xmlns="" id="{ED442C5B-29DF-4B73-A807-63D48C89C7DF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000" b="1" dirty="0" smtClean="0">
                  <a:solidFill>
                    <a:schemeClr val="bg2">
                      <a:lumMod val="50000"/>
                    </a:schemeClr>
                  </a:solidFill>
                </a:rPr>
                <a:t>C</a:t>
              </a: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++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语言和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面向对象程序设计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82726" y="3356525"/>
            <a:ext cx="2396604" cy="707826"/>
            <a:chOff x="2279324" y="3339051"/>
            <a:chExt cx="2113970" cy="624351"/>
          </a:xfrm>
        </p:grpSpPr>
        <p:sp>
          <p:nvSpPr>
            <p:cNvPr id="14" name="菱形 13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5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C++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语言发展历史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4E4CAFD4-0A3E-4803-848C-50C356889851}"/>
              </a:ext>
            </a:extLst>
          </p:cNvPr>
          <p:cNvGrpSpPr/>
          <p:nvPr/>
        </p:nvGrpSpPr>
        <p:grpSpPr>
          <a:xfrm>
            <a:off x="2182725" y="4121188"/>
            <a:ext cx="1675689" cy="707826"/>
            <a:chOff x="2279324" y="2504103"/>
            <a:chExt cx="1478074" cy="624351"/>
          </a:xfrm>
        </p:grpSpPr>
        <p:sp>
          <p:nvSpPr>
            <p:cNvPr id="17" name="菱形 16">
              <a:extLst>
                <a:ext uri="{FF2B5EF4-FFF2-40B4-BE49-F238E27FC236}">
                  <a16:creationId xmlns:a16="http://schemas.microsoft.com/office/drawing/2014/main" xmlns="" id="{E4212DD5-01A9-464B-84B9-7B5F2A071F5C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18" name="文本框 15">
              <a:extLst>
                <a:ext uri="{FF2B5EF4-FFF2-40B4-BE49-F238E27FC236}">
                  <a16:creationId xmlns:a16="http://schemas.microsoft.com/office/drawing/2014/main" xmlns="" id="{A3A7206D-D959-4668-8130-A769920352B9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C++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集成开发环境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82726" y="4841687"/>
            <a:ext cx="2396604" cy="707826"/>
            <a:chOff x="2279324" y="3339051"/>
            <a:chExt cx="2113970" cy="624351"/>
          </a:xfrm>
        </p:grpSpPr>
        <p:sp>
          <p:nvSpPr>
            <p:cNvPr id="20" name="菱形 19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参考资料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2" name="菱形 21">
            <a:extLst>
              <a:ext uri="{FF2B5EF4-FFF2-40B4-BE49-F238E27FC236}">
                <a16:creationId xmlns:a16="http://schemas.microsoft.com/office/drawing/2014/main" xmlns="" id="{E4212DD5-01A9-464B-84B9-7B5F2A071F5C}"/>
              </a:ext>
            </a:extLst>
          </p:cNvPr>
          <p:cNvSpPr/>
          <p:nvPr/>
        </p:nvSpPr>
        <p:spPr>
          <a:xfrm>
            <a:off x="2182724" y="5598597"/>
            <a:ext cx="707825" cy="707826"/>
          </a:xfrm>
          <a:prstGeom prst="diamond">
            <a:avLst/>
          </a:prstGeom>
          <a:solidFill>
            <a:srgbClr val="F85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92500" lnSpcReduction="200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</a:rPr>
              <a:t>07</a:t>
            </a:r>
            <a:endParaRPr lang="en-US" altLang="zh-CN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文本框 15">
            <a:extLst>
              <a:ext uri="{FF2B5EF4-FFF2-40B4-BE49-F238E27FC236}">
                <a16:creationId xmlns:a16="http://schemas.microsoft.com/office/drawing/2014/main" xmlns="" id="{A3A7206D-D959-4668-8130-A769920352B9}"/>
              </a:ext>
            </a:extLst>
          </p:cNvPr>
          <p:cNvSpPr txBox="1"/>
          <p:nvPr/>
        </p:nvSpPr>
        <p:spPr>
          <a:xfrm>
            <a:off x="2754546" y="5844227"/>
            <a:ext cx="1145657" cy="275336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C++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集成开发环境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66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文字和内容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6D7D2B9B-7047-4584-A1FC-5FF4787AF1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221" y="4345968"/>
            <a:ext cx="1859119" cy="1935087"/>
          </a:xfrm>
          <a:prstGeom prst="rect">
            <a:avLst/>
          </a:prstGeom>
        </p:spPr>
      </p:pic>
      <p:sp>
        <p:nvSpPr>
          <p:cNvPr id="30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31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93725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8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文字和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84955BC-D1A7-46F9-BC74-D432D7F865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0" y="5200895"/>
            <a:ext cx="979719" cy="9797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2E4E903-D91B-4775-AB8B-19FDCC2B94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94" y="5616287"/>
            <a:ext cx="715812" cy="715812"/>
          </a:xfrm>
          <a:prstGeom prst="rect">
            <a:avLst/>
          </a:prstGeom>
        </p:spPr>
      </p:pic>
      <p:sp>
        <p:nvSpPr>
          <p:cNvPr id="11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816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和内容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190500"/>
            <a:ext cx="11836400" cy="6477000"/>
          </a:xfrm>
          <a:prstGeom prst="rect">
            <a:avLst/>
          </a:prstGeom>
          <a:noFill/>
          <a:ln w="28575">
            <a:solidFill>
              <a:srgbClr val="F85360">
                <a:alpha val="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44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和代码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7800" y="190500"/>
            <a:ext cx="11836400" cy="6477000"/>
          </a:xfrm>
          <a:prstGeom prst="rect">
            <a:avLst/>
          </a:prstGeom>
          <a:noFill/>
          <a:ln w="28575">
            <a:solidFill>
              <a:srgbClr val="174F78">
                <a:alpha val="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13416" y="895927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>
              <a:buClr>
                <a:schemeClr val="accent1">
                  <a:lumMod val="75000"/>
                </a:schemeClr>
              </a:buClr>
              <a:buFontTx/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2pPr>
            <a:lvl3pPr marL="9144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3pPr>
            <a:lvl4pPr marL="1371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4pPr>
            <a:lvl5pPr marL="18288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13808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>
              <a:buClr>
                <a:schemeClr val="accent1">
                  <a:lumMod val="75000"/>
                </a:schemeClr>
              </a:buClr>
              <a:buFontTx/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2pPr>
            <a:lvl3pPr marL="9144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3pPr>
            <a:lvl4pPr marL="1371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4pPr>
            <a:lvl5pPr marL="18288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229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66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ADDB3756-3506-41A5-9783-35C557317CE8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-1219" y="82687"/>
            <a:chExt cx="12192001" cy="68580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76C0EC14-CB36-464E-A15B-3539EB001906}"/>
                </a:ext>
              </a:extLst>
            </p:cNvPr>
            <p:cNvSpPr/>
            <p:nvPr/>
          </p:nvSpPr>
          <p:spPr>
            <a:xfrm>
              <a:off x="0" y="82687"/>
              <a:ext cx="12190781" cy="6858000"/>
            </a:xfrm>
            <a:prstGeom prst="rect">
              <a:avLst/>
            </a:prstGeom>
            <a:solidFill>
              <a:srgbClr val="14B0C0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7B7F928A-E42E-4166-92EC-B277C50FDAEE}"/>
                </a:ext>
              </a:extLst>
            </p:cNvPr>
            <p:cNvSpPr/>
            <p:nvPr/>
          </p:nvSpPr>
          <p:spPr>
            <a:xfrm>
              <a:off x="-1219" y="498611"/>
              <a:ext cx="12192001" cy="6289676"/>
            </a:xfrm>
            <a:prstGeom prst="rect">
              <a:avLst/>
            </a:prstGeom>
            <a:solidFill>
              <a:schemeClr val="bg1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7B2EB8DC-B7E1-408C-879A-558BDD23F5B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" y="-1"/>
            <a:ext cx="685315" cy="41592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348574" y="6662296"/>
            <a:ext cx="13377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solidFill>
                  <a:schemeClr val="bg2"/>
                </a:solidFill>
              </a:rPr>
              <a:t>第 </a:t>
            </a:r>
            <a:fld id="{22679C40-B174-4387-B61D-ED5522942AC7}" type="slidenum">
              <a:rPr lang="zh-CN" altLang="en-US" sz="1050" smtClean="0">
                <a:solidFill>
                  <a:schemeClr val="bg2"/>
                </a:solidFill>
              </a:rPr>
              <a:pPr algn="ctr"/>
              <a:t>‹#›</a:t>
            </a:fld>
            <a:r>
              <a:rPr lang="zh-CN" altLang="en-US" sz="1050" dirty="0" smtClean="0">
                <a:solidFill>
                  <a:schemeClr val="bg2"/>
                </a:solidFill>
              </a:rPr>
              <a:t> 页</a:t>
            </a:r>
            <a:endParaRPr lang="zh-CN" altLang="en-US" sz="1050" dirty="0">
              <a:solidFill>
                <a:schemeClr val="bg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03959" y="6662296"/>
            <a:ext cx="16811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2"/>
                </a:solidFill>
                <a:latin typeface="+mn-ea"/>
                <a:ea typeface="+mn-ea"/>
              </a:rPr>
              <a:t>吉林大学     </a:t>
            </a:r>
            <a:r>
              <a:rPr lang="en-US" altLang="zh-CN" sz="1050" dirty="0" smtClean="0">
                <a:solidFill>
                  <a:schemeClr val="bg2"/>
                </a:solidFill>
                <a:latin typeface="+mn-ea"/>
                <a:ea typeface="+mn-ea"/>
              </a:rPr>
              <a:t>2017</a:t>
            </a:r>
            <a:r>
              <a:rPr lang="zh-CN" altLang="en-US" sz="1050" dirty="0" smtClean="0">
                <a:solidFill>
                  <a:schemeClr val="bg2"/>
                </a:solidFill>
                <a:latin typeface="+mn-ea"/>
                <a:ea typeface="+mn-ea"/>
              </a:rPr>
              <a:t>级</a:t>
            </a:r>
            <a:endParaRPr lang="zh-CN" altLang="en-US" sz="10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388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33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集成开发环境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37" y="3424237"/>
            <a:ext cx="9525" cy="95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06" y="840509"/>
            <a:ext cx="5028943" cy="14557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736" y="840508"/>
            <a:ext cx="4908119" cy="14557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506" y="4829620"/>
            <a:ext cx="1421386" cy="10382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93057" y="5215595"/>
            <a:ext cx="340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Eclipse IDE for C/C++ Developers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5736" y="2997437"/>
            <a:ext cx="1514475" cy="13716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185448" y="3664498"/>
            <a:ext cx="340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C++ Builder 10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506" y="3169198"/>
            <a:ext cx="1257300" cy="9906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993056" y="3569967"/>
            <a:ext cx="340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Qt</a:t>
            </a:r>
            <a:r>
              <a:rPr lang="en-US" altLang="zh-CN" dirty="0" smtClean="0"/>
              <a:t> Creator + </a:t>
            </a:r>
            <a:r>
              <a:rPr lang="en-US" altLang="zh-CN" dirty="0" err="1" smtClean="0"/>
              <a:t>Qt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5736" y="4924870"/>
            <a:ext cx="2562225" cy="9429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245126" y="5211691"/>
            <a:ext cx="167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Dev C++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31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常用</a:t>
            </a:r>
            <a:r>
              <a:rPr lang="en-US" altLang="zh-CN" dirty="0"/>
              <a:t>C++</a:t>
            </a:r>
            <a:r>
              <a:rPr lang="zh-CN" altLang="en-US" dirty="0"/>
              <a:t>编译器和集成开发环境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602566"/>
              </p:ext>
            </p:extLst>
          </p:nvPr>
        </p:nvGraphicFramePr>
        <p:xfrm>
          <a:off x="635872" y="718801"/>
          <a:ext cx="10826749" cy="5491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74840"/>
                <a:gridCol w="3445620"/>
                <a:gridCol w="460628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举例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常用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</a:t>
                      </a:r>
                      <a:r>
                        <a:rPr lang="zh-CN" altLang="en-US" sz="2000" dirty="0" smtClean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编译器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CN" sz="1800" b="1" u="sng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Borland C++</a:t>
                      </a:r>
                    </a:p>
                    <a:p>
                      <a:pPr lvl="0" algn="l"/>
                      <a:r>
                        <a:rPr lang="en-US" altLang="zh-CN" sz="1800" b="1" u="sng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Borland Turbo C++</a:t>
                      </a:r>
                    </a:p>
                    <a:p>
                      <a:pPr lvl="0" algn="l"/>
                      <a:r>
                        <a:rPr lang="en-US" altLang="zh-CN" sz="1800" b="1" u="sng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C++Builder</a:t>
                      </a:r>
                    </a:p>
                    <a:p>
                      <a:pPr lvl="0" algn="l"/>
                      <a:r>
                        <a:rPr lang="en-US" altLang="zh-CN" sz="1800" b="1" u="sng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Clang</a:t>
                      </a:r>
                    </a:p>
                    <a:p>
                      <a:pPr lvl="0" algn="l"/>
                      <a:r>
                        <a:rPr lang="en-US" altLang="zh-CN" sz="1800" b="1" i="0" u="sng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GCC</a:t>
                      </a:r>
                    </a:p>
                    <a:p>
                      <a:pPr lvl="0" algn="l"/>
                      <a:r>
                        <a:rPr lang="en-US" altLang="zh-CN" sz="1800" b="1" u="sng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 C++ Compiler</a:t>
                      </a:r>
                    </a:p>
                    <a:p>
                      <a:pPr lvl="0" algn="l"/>
                      <a:r>
                        <a:rPr lang="en-US" altLang="zh-CN" sz="1800" b="1" u="sng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Oracle Solaris Studio</a:t>
                      </a:r>
                    </a:p>
                    <a:p>
                      <a:pPr lvl="0" algn="l"/>
                      <a:r>
                        <a:rPr lang="en-US" altLang="zh-CN" sz="1800" b="1" u="sng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C++</a:t>
                      </a:r>
                    </a:p>
                    <a:p>
                      <a:pPr lvl="0" algn="l"/>
                      <a:r>
                        <a:rPr lang="en-US" altLang="zh-CN" sz="1800" b="1" u="sng" kern="120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Watcom</a:t>
                      </a:r>
                      <a:r>
                        <a:rPr lang="en-US" altLang="zh-CN" sz="1800" b="1" u="sng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C/C++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u="sng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GCC</a:t>
                      </a:r>
                      <a:r>
                        <a:rPr lang="zh-CN" altLang="en-US" sz="1800" b="1" u="sng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b="1" i="0" u="sng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GNU Compiler Collection</a:t>
                      </a:r>
                      <a:r>
                        <a:rPr lang="zh-CN" altLang="en-US" sz="1800" b="1" u="sng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altLang="zh-CN" sz="1800" b="1" u="sng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u="sng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u="sng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C++Builder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u="sng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C++</a:t>
                      </a: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常用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 IDE</a:t>
                      </a:r>
                      <a:endParaRPr lang="zh-CN" altLang="en-US" sz="2000" dirty="0">
                        <a:solidFill>
                          <a:srgbClr val="0070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u="sng" dirty="0" err="1" smtClean="0">
                          <a:solidFill>
                            <a:srgbClr val="0000FF"/>
                          </a:solidFill>
                        </a:rPr>
                        <a:t>Anjuta</a:t>
                      </a:r>
                      <a:endParaRPr lang="en-US" altLang="zh-CN" b="1" u="sng" dirty="0" smtClean="0">
                        <a:solidFill>
                          <a:srgbClr val="0000FF"/>
                        </a:solidFill>
                      </a:endParaRPr>
                    </a:p>
                    <a:p>
                      <a:pPr algn="l"/>
                      <a:r>
                        <a:rPr lang="en-US" altLang="zh-CN" b="1" u="sng" dirty="0" smtClean="0">
                          <a:solidFill>
                            <a:srgbClr val="0000FF"/>
                          </a:solidFill>
                        </a:rPr>
                        <a:t>Code::Blocks</a:t>
                      </a:r>
                    </a:p>
                    <a:p>
                      <a:pPr algn="l"/>
                      <a:r>
                        <a:rPr lang="en-US" altLang="zh-CN" b="1" u="sng" dirty="0" err="1" smtClean="0">
                          <a:solidFill>
                            <a:srgbClr val="0000FF"/>
                          </a:solidFill>
                        </a:rPr>
                        <a:t>CodeLite</a:t>
                      </a:r>
                      <a:endParaRPr lang="en-US" altLang="zh-CN" b="1" u="sng" dirty="0" smtClean="0">
                        <a:solidFill>
                          <a:srgbClr val="0000FF"/>
                        </a:solidFill>
                      </a:endParaRPr>
                    </a:p>
                    <a:p>
                      <a:pPr algn="l"/>
                      <a:r>
                        <a:rPr lang="en-US" altLang="zh-CN" b="1" u="sng" dirty="0" smtClean="0">
                          <a:solidFill>
                            <a:srgbClr val="0000FF"/>
                          </a:solidFill>
                        </a:rPr>
                        <a:t>Eclipse for </a:t>
                      </a:r>
                      <a:r>
                        <a:rPr lang="en-US" altLang="zh-CN" b="1" u="sng" dirty="0" err="1" smtClean="0">
                          <a:solidFill>
                            <a:srgbClr val="0000FF"/>
                          </a:solidFill>
                        </a:rPr>
                        <a:t>Cpp</a:t>
                      </a:r>
                      <a:endParaRPr lang="en-US" altLang="zh-CN" b="1" u="sng" dirty="0" smtClean="0">
                        <a:solidFill>
                          <a:srgbClr val="0000FF"/>
                        </a:solidFill>
                      </a:endParaRPr>
                    </a:p>
                    <a:p>
                      <a:pPr algn="l"/>
                      <a:r>
                        <a:rPr lang="en-US" altLang="zh-CN" b="1" u="sng" dirty="0" err="1" smtClean="0">
                          <a:solidFill>
                            <a:srgbClr val="0000FF"/>
                          </a:solidFill>
                        </a:rPr>
                        <a:t>Geany</a:t>
                      </a:r>
                      <a:endParaRPr lang="en-US" altLang="zh-CN" b="1" u="sng" dirty="0" smtClean="0">
                        <a:solidFill>
                          <a:srgbClr val="0000FF"/>
                        </a:solidFill>
                      </a:endParaRPr>
                    </a:p>
                    <a:p>
                      <a:pPr algn="l"/>
                      <a:r>
                        <a:rPr lang="en-US" altLang="zh-CN" b="1" u="sng" dirty="0" smtClean="0">
                          <a:solidFill>
                            <a:srgbClr val="0000FF"/>
                          </a:solidFill>
                        </a:rPr>
                        <a:t>Microsoft Visual Studio</a:t>
                      </a:r>
                    </a:p>
                    <a:p>
                      <a:pPr algn="l"/>
                      <a:r>
                        <a:rPr lang="en-US" altLang="zh-CN" b="1" u="sng" dirty="0" err="1" smtClean="0">
                          <a:solidFill>
                            <a:srgbClr val="0000FF"/>
                          </a:solidFill>
                        </a:rPr>
                        <a:t>NetBeans</a:t>
                      </a:r>
                      <a:endParaRPr lang="en-US" altLang="zh-CN" b="1" u="sng" dirty="0" smtClean="0">
                        <a:solidFill>
                          <a:srgbClr val="0000FF"/>
                        </a:solidFill>
                      </a:endParaRPr>
                    </a:p>
                    <a:p>
                      <a:pPr algn="l"/>
                      <a:r>
                        <a:rPr lang="en-US" altLang="zh-CN" b="1" u="sng" dirty="0" err="1" smtClean="0">
                          <a:solidFill>
                            <a:srgbClr val="0000FF"/>
                          </a:solidFill>
                        </a:rPr>
                        <a:t>Kdevelop</a:t>
                      </a:r>
                      <a:endParaRPr lang="en-US" altLang="zh-CN" b="1" u="sng" dirty="0" smtClean="0">
                        <a:solidFill>
                          <a:srgbClr val="0000FF"/>
                        </a:solidFill>
                      </a:endParaRPr>
                    </a:p>
                    <a:p>
                      <a:pPr algn="l"/>
                      <a:r>
                        <a:rPr lang="en-US" altLang="zh-CN" b="1" u="sng" dirty="0" err="1" smtClean="0">
                          <a:solidFill>
                            <a:srgbClr val="0000FF"/>
                          </a:solidFill>
                        </a:rPr>
                        <a:t>Qt</a:t>
                      </a:r>
                      <a:r>
                        <a:rPr lang="en-US" altLang="zh-CN" b="1" u="sng" dirty="0" smtClean="0">
                          <a:solidFill>
                            <a:srgbClr val="0000FF"/>
                          </a:solidFill>
                        </a:rPr>
                        <a:t> Creator</a:t>
                      </a:r>
                      <a:endParaRPr lang="zh-CN" altLang="en-US" b="1" u="sng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Microsoft VC6.0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u="sng" dirty="0" smtClean="0">
                          <a:solidFill>
                            <a:srgbClr val="FF6600"/>
                          </a:solidFill>
                        </a:rPr>
                        <a:t>Microsoft Visual Studio201X </a:t>
                      </a:r>
                      <a:r>
                        <a:rPr lang="en-US" altLang="zh-CN" b="1" u="sng" dirty="0" smtClean="0">
                          <a:solidFill>
                            <a:srgbClr val="FF6600"/>
                          </a:solidFill>
                          <a:sym typeface="Wingdings" panose="05000000000000000000" pitchFamily="2" charset="2"/>
                        </a:rPr>
                        <a:t></a:t>
                      </a:r>
                      <a:endParaRPr lang="en-US" altLang="zh-CN" b="1" u="sng" dirty="0" smtClean="0">
                        <a:solidFill>
                          <a:srgbClr val="FF66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u="sng" dirty="0" smtClean="0">
                          <a:solidFill>
                            <a:srgbClr val="FF6600"/>
                          </a:solidFill>
                        </a:rPr>
                        <a:t>Code::</a:t>
                      </a:r>
                      <a:r>
                        <a:rPr lang="en-US" altLang="zh-CN" b="1" u="sng" dirty="0" err="1" smtClean="0">
                          <a:solidFill>
                            <a:srgbClr val="FF6600"/>
                          </a:solidFill>
                        </a:rPr>
                        <a:t>Blocks+MinGW</a:t>
                      </a:r>
                      <a:r>
                        <a:rPr lang="en-US" altLang="zh-CN" b="1" u="sng" dirty="0" smtClean="0">
                          <a:solidFill>
                            <a:srgbClr val="FF6600"/>
                          </a:solidFill>
                        </a:rPr>
                        <a:t> </a:t>
                      </a:r>
                      <a:r>
                        <a:rPr lang="en-US" altLang="zh-CN" b="1" u="sng" dirty="0" smtClean="0">
                          <a:solidFill>
                            <a:srgbClr val="FF6600"/>
                          </a:solidFill>
                          <a:sym typeface="Wingdings" panose="05000000000000000000" pitchFamily="2" charset="2"/>
                        </a:rPr>
                        <a:t></a:t>
                      </a:r>
                      <a:endParaRPr lang="en-US" altLang="zh-CN" b="1" u="sng" dirty="0" smtClean="0">
                        <a:solidFill>
                          <a:srgbClr val="FF66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u="sng" dirty="0" err="1" smtClean="0">
                          <a:solidFill>
                            <a:srgbClr val="FF6600"/>
                          </a:solidFill>
                        </a:rPr>
                        <a:t>Qt+MinGW</a:t>
                      </a:r>
                      <a:r>
                        <a:rPr lang="en-US" altLang="zh-CN" b="1" u="sng" dirty="0" smtClean="0">
                          <a:solidFill>
                            <a:srgbClr val="FF6600"/>
                          </a:solidFill>
                        </a:rPr>
                        <a:t> </a:t>
                      </a:r>
                      <a:r>
                        <a:rPr lang="en-US" altLang="zh-CN" b="1" u="sng" dirty="0" smtClean="0">
                          <a:solidFill>
                            <a:srgbClr val="FF6600"/>
                          </a:solidFill>
                          <a:sym typeface="Wingdings" panose="05000000000000000000" pitchFamily="2" charset="2"/>
                        </a:rPr>
                        <a:t></a:t>
                      </a:r>
                      <a:endParaRPr lang="zh-CN" altLang="en-US" b="1" u="sng" dirty="0" smtClean="0">
                        <a:solidFill>
                          <a:srgbClr val="FF66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u="sng" dirty="0" smtClean="0">
                          <a:solidFill>
                            <a:srgbClr val="0000FF"/>
                          </a:solidFill>
                        </a:rPr>
                        <a:t>Eclipse for </a:t>
                      </a:r>
                      <a:r>
                        <a:rPr lang="en-US" altLang="zh-CN" b="1" u="sng" dirty="0" err="1" smtClean="0">
                          <a:solidFill>
                            <a:srgbClr val="0000FF"/>
                          </a:solidFill>
                        </a:rPr>
                        <a:t>Cpp</a:t>
                      </a:r>
                      <a:endParaRPr lang="en-US" altLang="zh-CN" b="1" u="sng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Embarcadero RAD Studio 201X </a:t>
                      </a:r>
                      <a:r>
                        <a:rPr lang="en-US" altLang="zh-CN" b="1" u="sng" dirty="0" smtClean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</a:t>
                      </a:r>
                      <a:r>
                        <a:rPr lang="en-US" altLang="zh-CN" sz="1800" b="1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1800" b="1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u="non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u="none" dirty="0" err="1" smtClean="0">
                          <a:solidFill>
                            <a:srgbClr val="00B050"/>
                          </a:solidFill>
                          <a:ea typeface="微软雅黑" panose="020B0503020204020204" pitchFamily="34" charset="-122"/>
                        </a:rPr>
                        <a:t>MinGW</a:t>
                      </a:r>
                      <a:r>
                        <a:rPr lang="zh-CN" altLang="en-US" sz="1800" u="none" dirty="0" smtClean="0">
                          <a:solidFill>
                            <a:srgbClr val="00B050"/>
                          </a:solidFill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1800" u="none" dirty="0" smtClean="0">
                          <a:solidFill>
                            <a:srgbClr val="00B050"/>
                          </a:solidFill>
                          <a:ea typeface="微软雅黑" panose="020B0503020204020204" pitchFamily="34" charset="-122"/>
                        </a:rPr>
                        <a:t> Minimalist GNU for Windows</a:t>
                      </a:r>
                      <a:r>
                        <a:rPr lang="en-US" altLang="zh-CN" sz="1800" b="1" u="non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57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9482074" cy="5266214"/>
          </a:xfrm>
        </p:spPr>
        <p:txBody>
          <a:bodyPr/>
          <a:lstStyle/>
          <a:p>
            <a:pPr marL="342900" indent="-342900">
              <a:buClr>
                <a:srgbClr val="FF0000"/>
              </a:buClr>
            </a:pPr>
            <a:r>
              <a:rPr lang="en-US" altLang="zh-CN" sz="2400" b="1" dirty="0">
                <a:solidFill>
                  <a:srgbClr val="0000FF"/>
                </a:solidFill>
                <a:sym typeface="黑体" panose="02010609060101010101" pitchFamily="49" charset="-122"/>
              </a:rPr>
              <a:t>《C++Primer》</a:t>
            </a:r>
            <a:r>
              <a:rPr lang="zh-CN" altLang="en-US" sz="2400" b="1" dirty="0">
                <a:solidFill>
                  <a:srgbClr val="0000FF"/>
                </a:solidFill>
                <a:sym typeface="黑体" panose="02010609060101010101" pitchFamily="49" charset="-122"/>
              </a:rPr>
              <a:t>中文版</a:t>
            </a:r>
            <a:endParaRPr lang="en-US" altLang="zh-CN" sz="2400" b="1" dirty="0">
              <a:solidFill>
                <a:srgbClr val="0000FF"/>
              </a:solidFill>
              <a:sym typeface="黑体" panose="02010609060101010101" pitchFamily="49" charset="-122"/>
            </a:endParaRPr>
          </a:p>
          <a:p>
            <a:pPr marL="342900" indent="-342900">
              <a:buClr>
                <a:srgbClr val="FF0000"/>
              </a:buClr>
            </a:pPr>
            <a:r>
              <a:rPr lang="en-US" altLang="zh-CN" sz="2400" b="1" dirty="0">
                <a:solidFill>
                  <a:srgbClr val="0000FF"/>
                </a:solidFill>
                <a:sym typeface="黑体" panose="02010609060101010101" pitchFamily="49" charset="-122"/>
              </a:rPr>
              <a:t>《C++</a:t>
            </a:r>
            <a:r>
              <a:rPr lang="zh-CN" altLang="en-US" sz="2400" b="1" dirty="0">
                <a:solidFill>
                  <a:srgbClr val="0000FF"/>
                </a:solidFill>
                <a:sym typeface="黑体" panose="02010609060101010101" pitchFamily="49" charset="-122"/>
              </a:rPr>
              <a:t>编程思想</a:t>
            </a:r>
            <a:r>
              <a:rPr lang="en-US" altLang="zh-CN" sz="2400" b="1" dirty="0">
                <a:solidFill>
                  <a:srgbClr val="0000FF"/>
                </a:solidFill>
                <a:sym typeface="黑体" panose="02010609060101010101" pitchFamily="49" charset="-122"/>
              </a:rPr>
              <a:t>》 Bruce </a:t>
            </a:r>
            <a:r>
              <a:rPr lang="en-US" altLang="zh-CN" sz="2400" b="1" dirty="0" err="1">
                <a:solidFill>
                  <a:srgbClr val="0000FF"/>
                </a:solidFill>
                <a:sym typeface="黑体" panose="02010609060101010101" pitchFamily="49" charset="-122"/>
              </a:rPr>
              <a:t>Eckel</a:t>
            </a:r>
            <a:endParaRPr lang="en-US" altLang="zh-CN" sz="2400" b="1" dirty="0">
              <a:solidFill>
                <a:srgbClr val="0000FF"/>
              </a:solidFill>
              <a:sym typeface="黑体" panose="02010609060101010101" pitchFamily="49" charset="-122"/>
            </a:endParaRPr>
          </a:p>
          <a:p>
            <a:pPr marL="342900" indent="-342900">
              <a:buClr>
                <a:srgbClr val="FF0000"/>
              </a:buClr>
            </a:pP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sym typeface="黑体" panose="02010609060101010101" pitchFamily="49" charset="-122"/>
              </a:rPr>
              <a:t>《Effective C++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sym typeface="黑体" panose="02010609060101010101" pitchFamily="49" charset="-122"/>
              </a:rPr>
              <a:t>中文版 第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sym typeface="黑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sym typeface="黑体" panose="02010609060101010101" pitchFamily="49" charset="-122"/>
              </a:rPr>
              <a:t>版</a:t>
            </a:r>
            <a:r>
              <a:rPr lang="en-US" altLang="zh-CN" sz="2400" b="1" dirty="0" smtClean="0">
                <a:solidFill>
                  <a:schemeClr val="bg2">
                    <a:lumMod val="50000"/>
                  </a:schemeClr>
                </a:solidFill>
                <a:sym typeface="黑体" panose="02010609060101010101" pitchFamily="49" charset="-122"/>
              </a:rPr>
              <a:t>》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sym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chemeClr val="bg2">
                    <a:lumMod val="50000"/>
                  </a:schemeClr>
                </a:solidFill>
                <a:sym typeface="黑体" panose="02010609060101010101" pitchFamily="49" charset="-122"/>
              </a:rPr>
              <a:t>       Scott 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sym typeface="黑体" panose="02010609060101010101" pitchFamily="49" charset="-122"/>
              </a:rPr>
              <a:t>Meyers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sym typeface="黑体" panose="02010609060101010101" pitchFamily="49" charset="-122"/>
              </a:rPr>
              <a:t>著 </a:t>
            </a:r>
            <a:r>
              <a:rPr lang="en-US" altLang="zh-CN" sz="2400" b="1" dirty="0" smtClean="0">
                <a:solidFill>
                  <a:schemeClr val="bg2">
                    <a:lumMod val="50000"/>
                  </a:schemeClr>
                </a:solidFill>
                <a:sym typeface="黑体" panose="02010609060101010101" pitchFamily="49" charset="-122"/>
              </a:rPr>
              <a:t>  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sym typeface="黑体" panose="02010609060101010101" pitchFamily="49" charset="-122"/>
              </a:rPr>
              <a:t>华中科技大学出版社 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sym typeface="黑体" panose="02010609060101010101" pitchFamily="49" charset="-122"/>
              </a:rPr>
              <a:t>(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sym typeface="黑体" panose="02010609060101010101" pitchFamily="49" charset="-122"/>
              </a:rPr>
              <a:t>台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sym typeface="黑体" panose="02010609060101010101" pitchFamily="49" charset="-122"/>
              </a:rPr>
              <a:t>)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sym typeface="黑体" panose="02010609060101010101" pitchFamily="49" charset="-122"/>
              </a:rPr>
              <a:t>侯捷译</a:t>
            </a:r>
            <a:endParaRPr lang="zh-CN" altLang="en-US" sz="2400" b="1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Clr>
                <a:srgbClr val="FF0000"/>
              </a:buClr>
            </a:pP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sym typeface="黑体" panose="02010609060101010101" pitchFamily="49" charset="-122"/>
              </a:rPr>
              <a:t>《More Effective C++》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sym typeface="黑体" panose="02010609060101010101" pitchFamily="49" charset="-122"/>
              </a:rPr>
              <a:t>同上</a:t>
            </a:r>
            <a:endParaRPr lang="zh-CN" altLang="en-US" sz="2400" b="1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Clr>
                <a:srgbClr val="FF0000"/>
              </a:buClr>
            </a:pP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sym typeface="黑体" panose="02010609060101010101" pitchFamily="49" charset="-122"/>
              </a:rPr>
              <a:t>《C++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sym typeface="黑体" panose="02010609060101010101" pitchFamily="49" charset="-122"/>
              </a:rPr>
              <a:t>程序设计语言（特别版）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sym typeface="黑体" panose="02010609060101010101" pitchFamily="49" charset="-122"/>
              </a:rPr>
              <a:t>》 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zh-CN" sz="2400" b="1" dirty="0" smtClean="0">
                <a:solidFill>
                  <a:schemeClr val="bg2">
                    <a:lumMod val="50000"/>
                  </a:schemeClr>
                </a:solidFill>
                <a:sym typeface="黑体" panose="02010609060101010101" pitchFamily="49" charset="-122"/>
              </a:rPr>
              <a:t>         </a:t>
            </a:r>
            <a:r>
              <a:rPr lang="en-US" altLang="zh-CN" sz="2400" b="1" dirty="0" err="1" smtClean="0">
                <a:solidFill>
                  <a:schemeClr val="bg2">
                    <a:lumMod val="50000"/>
                  </a:schemeClr>
                </a:solidFill>
                <a:sym typeface="黑体" panose="02010609060101010101" pitchFamily="49" charset="-122"/>
              </a:rPr>
              <a:t>Bjarne</a:t>
            </a:r>
            <a:r>
              <a:rPr lang="en-US" altLang="zh-CN" sz="2400" b="1" dirty="0" smtClean="0">
                <a:solidFill>
                  <a:schemeClr val="bg2">
                    <a:lumMod val="50000"/>
                  </a:schemeClr>
                </a:solidFill>
                <a:sym typeface="黑体" panose="02010609060101010101" pitchFamily="49" charset="-122"/>
              </a:rPr>
              <a:t>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sym typeface="黑体" panose="02010609060101010101" pitchFamily="49" charset="-122"/>
              </a:rPr>
              <a:t>Stroustrup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sym typeface="黑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sym typeface="黑体" panose="02010609060101010101" pitchFamily="49" charset="-122"/>
              </a:rPr>
              <a:t>贝尔</a:t>
            </a:r>
            <a:r>
              <a:rPr lang="zh-CN" altLang="en-US" sz="2400" b="1" dirty="0" smtClean="0">
                <a:solidFill>
                  <a:schemeClr val="bg2">
                    <a:lumMod val="50000"/>
                  </a:schemeClr>
                </a:solidFill>
                <a:sym typeface="黑体" panose="02010609060101010101" pitchFamily="49" charset="-122"/>
              </a:rPr>
              <a:t>实验室  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sym typeface="黑体" panose="02010609060101010101" pitchFamily="49" charset="-122"/>
              </a:rPr>
              <a:t>机械工业出版社   裘宗燕译</a:t>
            </a:r>
            <a:endParaRPr lang="zh-CN" altLang="en-US" sz="2400" b="1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Clr>
                <a:srgbClr val="FF0000"/>
              </a:buClr>
            </a:pP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sym typeface="黑体" panose="02010609060101010101" pitchFamily="49" charset="-122"/>
              </a:rPr>
              <a:t>《C++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sym typeface="黑体" panose="02010609060101010101" pitchFamily="49" charset="-122"/>
              </a:rPr>
              <a:t>语言的设计与演化</a:t>
            </a:r>
            <a:r>
              <a:rPr lang="en-US" altLang="zh-CN" sz="2400" b="1" dirty="0" smtClean="0">
                <a:solidFill>
                  <a:schemeClr val="bg2">
                    <a:lumMod val="50000"/>
                  </a:schemeClr>
                </a:solidFill>
                <a:sym typeface="黑体" panose="02010609060101010101" pitchFamily="49" charset="-122"/>
              </a:rPr>
              <a:t>》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zh-CN" sz="2400" b="1" dirty="0" smtClean="0">
                <a:solidFill>
                  <a:schemeClr val="bg2">
                    <a:lumMod val="50000"/>
                  </a:schemeClr>
                </a:solidFill>
                <a:sym typeface="黑体" panose="02010609060101010101" pitchFamily="49" charset="-122"/>
              </a:rPr>
              <a:t>        </a:t>
            </a:r>
            <a:r>
              <a:rPr lang="en-US" altLang="zh-CN" sz="2400" b="1" dirty="0" err="1" smtClean="0">
                <a:solidFill>
                  <a:schemeClr val="bg2">
                    <a:lumMod val="50000"/>
                  </a:schemeClr>
                </a:solidFill>
                <a:sym typeface="黑体" panose="02010609060101010101" pitchFamily="49" charset="-122"/>
              </a:rPr>
              <a:t>Bjarne</a:t>
            </a:r>
            <a:r>
              <a:rPr lang="en-US" altLang="zh-CN" sz="2400" b="1" dirty="0" smtClean="0">
                <a:solidFill>
                  <a:schemeClr val="bg2">
                    <a:lumMod val="50000"/>
                  </a:schemeClr>
                </a:solidFill>
                <a:sym typeface="黑体" panose="02010609060101010101" pitchFamily="49" charset="-122"/>
              </a:rPr>
              <a:t>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sym typeface="黑体" panose="02010609060101010101" pitchFamily="49" charset="-122"/>
              </a:rPr>
              <a:t>Stroustrup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sym typeface="黑体" panose="02010609060101010101" pitchFamily="49" charset="-122"/>
              </a:rPr>
              <a:t>著 </a:t>
            </a:r>
            <a:r>
              <a:rPr lang="en-US" altLang="zh-CN" sz="2400" b="1" dirty="0" smtClean="0">
                <a:solidFill>
                  <a:schemeClr val="bg2">
                    <a:lumMod val="50000"/>
                  </a:schemeClr>
                </a:solidFill>
                <a:sym typeface="黑体" panose="02010609060101010101" pitchFamily="49" charset="-122"/>
              </a:rPr>
              <a:t>   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sym typeface="黑体" panose="02010609060101010101" pitchFamily="49" charset="-122"/>
              </a:rPr>
              <a:t>机械工业出版社</a:t>
            </a:r>
            <a:endParaRPr lang="zh-CN" altLang="en-US" sz="2400" b="1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Clr>
                <a:srgbClr val="FF0000"/>
              </a:buClr>
            </a:pP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sym typeface="黑体" panose="02010609060101010101" pitchFamily="49" charset="-122"/>
              </a:rPr>
              <a:t>《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sym typeface="黑体" panose="02010609060101010101" pitchFamily="49" charset="-122"/>
              </a:rPr>
              <a:t>设计模式</a:t>
            </a:r>
            <a:r>
              <a:rPr lang="en-US" altLang="zh-CN" sz="2400" b="1" dirty="0" smtClean="0">
                <a:solidFill>
                  <a:schemeClr val="bg2">
                    <a:lumMod val="50000"/>
                  </a:schemeClr>
                </a:solidFill>
                <a:sym typeface="黑体" panose="02010609060101010101" pitchFamily="49" charset="-122"/>
              </a:rPr>
              <a:t>》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sym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chemeClr val="bg2">
                    <a:lumMod val="50000"/>
                  </a:schemeClr>
                </a:solidFill>
                <a:sym typeface="黑体" panose="02010609060101010101" pitchFamily="49" charset="-122"/>
              </a:rPr>
              <a:t>      Erich 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sym typeface="黑体" panose="02010609060101010101" pitchFamily="49" charset="-122"/>
              </a:rPr>
              <a:t>Gamma 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sym typeface="黑体" panose="02010609060101010101" pitchFamily="49" charset="-122"/>
              </a:rPr>
              <a:t>等著  机械工业</a:t>
            </a:r>
            <a:r>
              <a:rPr lang="zh-CN" altLang="en-US" sz="2400" b="1" dirty="0" smtClean="0">
                <a:solidFill>
                  <a:schemeClr val="bg2">
                    <a:lumMod val="50000"/>
                  </a:schemeClr>
                </a:solidFill>
                <a:sym typeface="黑体" panose="02010609060101010101" pitchFamily="49" charset="-122"/>
              </a:rPr>
              <a:t>出版社</a:t>
            </a:r>
            <a:endParaRPr lang="zh-CN" alt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249373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11070" y="4474402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本章结束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785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9912" y="738322"/>
            <a:ext cx="1877108" cy="813812"/>
          </a:xfrm>
        </p:spPr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2517432" y="1433679"/>
            <a:ext cx="45719" cy="5229546"/>
          </a:xfrm>
          <a:prstGeom prst="rect">
            <a:avLst/>
          </a:prstGeom>
          <a:solidFill>
            <a:srgbClr val="2DAEB7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2182725" y="2302524"/>
            <a:ext cx="2636767" cy="707826"/>
            <a:chOff x="2279324" y="3339051"/>
            <a:chExt cx="2325811" cy="624351"/>
          </a:xfrm>
        </p:grpSpPr>
        <p:sp>
          <p:nvSpPr>
            <p:cNvPr id="5" name="菱形 4"/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6" name="文本框 17"/>
            <p:cNvSpPr txBox="1"/>
            <p:nvPr/>
          </p:nvSpPr>
          <p:spPr>
            <a:xfrm>
              <a:off x="2734960" y="3485261"/>
              <a:ext cx="1870175" cy="29242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编程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泛型和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面向对象程序设计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82725" y="1552134"/>
            <a:ext cx="1675689" cy="707826"/>
            <a:chOff x="2279324" y="2501096"/>
            <a:chExt cx="1478074" cy="624351"/>
          </a:xfrm>
        </p:grpSpPr>
        <p:sp>
          <p:nvSpPr>
            <p:cNvPr id="8" name="菱形 7"/>
            <p:cNvSpPr/>
            <p:nvPr/>
          </p:nvSpPr>
          <p:spPr>
            <a:xfrm>
              <a:off x="2279324" y="2501096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solidFill>
                <a:srgbClr val="F85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课程内容及目的</a:t>
              </a:r>
              <a:endParaRPr lang="zh-CN" altLang="en-US" sz="24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3661D584-2B36-4135-848C-E7FD28CD82C5}"/>
              </a:ext>
            </a:extLst>
          </p:cNvPr>
          <p:cNvGrpSpPr/>
          <p:nvPr/>
        </p:nvGrpSpPr>
        <p:grpSpPr>
          <a:xfrm>
            <a:off x="2182725" y="3073707"/>
            <a:ext cx="1675689" cy="707826"/>
            <a:chOff x="2279324" y="2504103"/>
            <a:chExt cx="1478074" cy="624351"/>
          </a:xfrm>
        </p:grpSpPr>
        <p:sp>
          <p:nvSpPr>
            <p:cNvPr id="11" name="菱形 10">
              <a:extLst>
                <a:ext uri="{FF2B5EF4-FFF2-40B4-BE49-F238E27FC236}">
                  <a16:creationId xmlns="" xmlns:a16="http://schemas.microsoft.com/office/drawing/2014/main" id="{08DACBA5-BE0C-40F2-8DC0-8F6D6F8C6D82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2" name="文本框 15">
              <a:extLst>
                <a:ext uri="{FF2B5EF4-FFF2-40B4-BE49-F238E27FC236}">
                  <a16:creationId xmlns="" xmlns:a16="http://schemas.microsoft.com/office/drawing/2014/main" id="{ED442C5B-29DF-4B73-A807-63D48C89C7DF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编程泛型和</a:t>
              </a:r>
              <a:r>
                <a:rPr lang="en-US" altLang="zh-CN" sz="2000" b="1" dirty="0" smtClean="0">
                  <a:solidFill>
                    <a:schemeClr val="bg2">
                      <a:lumMod val="50000"/>
                    </a:schemeClr>
                  </a:solidFill>
                </a:rPr>
                <a:t>C</a:t>
              </a: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++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语言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A431D3B4-D8C8-4611-A85E-728ADD82527F}"/>
              </a:ext>
            </a:extLst>
          </p:cNvPr>
          <p:cNvGrpSpPr/>
          <p:nvPr/>
        </p:nvGrpSpPr>
        <p:grpSpPr>
          <a:xfrm>
            <a:off x="2182726" y="3830617"/>
            <a:ext cx="2396604" cy="707826"/>
            <a:chOff x="2279324" y="3339051"/>
            <a:chExt cx="2113970" cy="624351"/>
          </a:xfrm>
        </p:grpSpPr>
        <p:sp>
          <p:nvSpPr>
            <p:cNvPr id="14" name="菱形 13">
              <a:extLst>
                <a:ext uri="{FF2B5EF4-FFF2-40B4-BE49-F238E27FC236}">
                  <a16:creationId xmlns="" xmlns:a16="http://schemas.microsoft.com/office/drawing/2014/main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5" name="文本框 17">
              <a:extLst>
                <a:ext uri="{FF2B5EF4-FFF2-40B4-BE49-F238E27FC236}">
                  <a16:creationId xmlns="" xmlns:a16="http://schemas.microsoft.com/office/drawing/2014/main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C++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语言发展历史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4E4CAFD4-0A3E-4803-848C-50C356889851}"/>
              </a:ext>
            </a:extLst>
          </p:cNvPr>
          <p:cNvGrpSpPr/>
          <p:nvPr/>
        </p:nvGrpSpPr>
        <p:grpSpPr>
          <a:xfrm>
            <a:off x="2182725" y="4595280"/>
            <a:ext cx="1675689" cy="707826"/>
            <a:chOff x="2279324" y="2504103"/>
            <a:chExt cx="1478074" cy="624351"/>
          </a:xfrm>
        </p:grpSpPr>
        <p:sp>
          <p:nvSpPr>
            <p:cNvPr id="17" name="菱形 16">
              <a:extLst>
                <a:ext uri="{FF2B5EF4-FFF2-40B4-BE49-F238E27FC236}">
                  <a16:creationId xmlns="" xmlns:a16="http://schemas.microsoft.com/office/drawing/2014/main" id="{E4212DD5-01A9-464B-84B9-7B5F2A071F5C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18" name="文本框 15">
              <a:extLst>
                <a:ext uri="{FF2B5EF4-FFF2-40B4-BE49-F238E27FC236}">
                  <a16:creationId xmlns="" xmlns:a16="http://schemas.microsoft.com/office/drawing/2014/main" id="{A3A7206D-D959-4668-8130-A769920352B9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C++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集成开发环境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="" xmlns:a16="http://schemas.microsoft.com/office/drawing/2014/main" id="{A431D3B4-D8C8-4611-A85E-728ADD82527F}"/>
              </a:ext>
            </a:extLst>
          </p:cNvPr>
          <p:cNvGrpSpPr/>
          <p:nvPr/>
        </p:nvGrpSpPr>
        <p:grpSpPr>
          <a:xfrm>
            <a:off x="2182726" y="5315779"/>
            <a:ext cx="2396604" cy="707826"/>
            <a:chOff x="2279324" y="3339051"/>
            <a:chExt cx="2113970" cy="624351"/>
          </a:xfrm>
        </p:grpSpPr>
        <p:sp>
          <p:nvSpPr>
            <p:cNvPr id="20" name="菱形 19">
              <a:extLst>
                <a:ext uri="{FF2B5EF4-FFF2-40B4-BE49-F238E27FC236}">
                  <a16:creationId xmlns="" xmlns:a16="http://schemas.microsoft.com/office/drawing/2014/main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文本框 17">
              <a:extLst>
                <a:ext uri="{FF2B5EF4-FFF2-40B4-BE49-F238E27FC236}">
                  <a16:creationId xmlns="" xmlns:a16="http://schemas.microsoft.com/office/drawing/2014/main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参考资料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2" name="菱形 21">
            <a:extLst>
              <a:ext uri="{FF2B5EF4-FFF2-40B4-BE49-F238E27FC236}">
                <a16:creationId xmlns="" xmlns:a16="http://schemas.microsoft.com/office/drawing/2014/main" id="{E4212DD5-01A9-464B-84B9-7B5F2A071F5C}"/>
              </a:ext>
            </a:extLst>
          </p:cNvPr>
          <p:cNvSpPr/>
          <p:nvPr/>
        </p:nvSpPr>
        <p:spPr>
          <a:xfrm>
            <a:off x="2182724" y="6072689"/>
            <a:ext cx="707825" cy="707826"/>
          </a:xfrm>
          <a:prstGeom prst="diamond">
            <a:avLst/>
          </a:prstGeom>
          <a:solidFill>
            <a:srgbClr val="F85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92500" lnSpcReduction="200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</a:rPr>
              <a:t>07</a:t>
            </a:r>
            <a:endParaRPr lang="en-US" altLang="zh-CN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文本框 15">
            <a:extLst>
              <a:ext uri="{FF2B5EF4-FFF2-40B4-BE49-F238E27FC236}">
                <a16:creationId xmlns="" xmlns:a16="http://schemas.microsoft.com/office/drawing/2014/main" id="{A3A7206D-D959-4668-8130-A769920352B9}"/>
              </a:ext>
            </a:extLst>
          </p:cNvPr>
          <p:cNvSpPr txBox="1"/>
          <p:nvPr/>
        </p:nvSpPr>
        <p:spPr>
          <a:xfrm>
            <a:off x="2754546" y="6318319"/>
            <a:ext cx="1145657" cy="275336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C++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集成开发环境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56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课程内容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22583" y="2462099"/>
            <a:ext cx="4513263" cy="25527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29608" y="2430349"/>
            <a:ext cx="4743450" cy="25527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13083" y="1366724"/>
            <a:ext cx="1828800" cy="81438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zh-CN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75358" y="1344499"/>
            <a:ext cx="1827213" cy="8143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032871" y="1366724"/>
            <a:ext cx="3062287" cy="8159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类和对象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726483" y="2738324"/>
            <a:ext cx="1827213" cy="8159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关联、聚集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8820396" y="2738324"/>
            <a:ext cx="1827212" cy="8143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</a:p>
        </p:txBody>
      </p:sp>
      <p:sp>
        <p:nvSpPr>
          <p:cNvPr id="10" name="右箭头 9"/>
          <p:cNvSpPr/>
          <p:nvPr/>
        </p:nvSpPr>
        <p:spPr>
          <a:xfrm>
            <a:off x="3210171" y="1579449"/>
            <a:ext cx="617537" cy="34448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6145458" y="1569924"/>
            <a:ext cx="619125" cy="34448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844208" y="3894024"/>
            <a:ext cx="1827213" cy="8143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多态、虚函数</a:t>
            </a:r>
          </a:p>
        </p:txBody>
      </p:sp>
      <p:sp>
        <p:nvSpPr>
          <p:cNvPr id="13" name="右箭头 12"/>
          <p:cNvSpPr/>
          <p:nvPr/>
        </p:nvSpPr>
        <p:spPr>
          <a:xfrm flipH="1">
            <a:off x="5567608" y="3540012"/>
            <a:ext cx="584200" cy="34607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069383" y="5179899"/>
            <a:ext cx="3290888" cy="8143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面向对象程序设计综合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3400671" y="2701812"/>
            <a:ext cx="1827212" cy="81438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206746" y="2682762"/>
            <a:ext cx="1827212" cy="81438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模板和泛型</a:t>
            </a:r>
            <a:endParaRPr lang="en-US" altLang="zh-CN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143246" y="3860687"/>
            <a:ext cx="1827212" cy="81438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en-US" altLang="zh-CN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3391146" y="3844812"/>
            <a:ext cx="1827212" cy="81438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en-US" altLang="zh-CN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en-US" altLang="zh-CN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1z</a:t>
            </a:r>
            <a:r>
              <a:rPr lang="zh-CN" altLang="en-US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endParaRPr lang="zh-CN" altLang="en-US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7490071" y="2217624"/>
            <a:ext cx="322262" cy="52387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9452221" y="2211274"/>
            <a:ext cx="322262" cy="52387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9503021" y="3413012"/>
            <a:ext cx="322262" cy="52387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8399708" y="4687774"/>
            <a:ext cx="323850" cy="52228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68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96950" y="2075688"/>
            <a:ext cx="4535170" cy="410492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抽象、封装、信息隐蔽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复用和类</a:t>
            </a:r>
            <a:r>
              <a:rPr lang="en-US" altLang="zh-CN" dirty="0"/>
              <a:t>(</a:t>
            </a:r>
            <a:r>
              <a:rPr lang="zh-CN" altLang="en-US" dirty="0"/>
              <a:t>对象</a:t>
            </a:r>
            <a:r>
              <a:rPr lang="en-US" altLang="zh-CN" dirty="0"/>
              <a:t>)</a:t>
            </a:r>
            <a:r>
              <a:rPr lang="zh-CN" altLang="en-US" dirty="0"/>
              <a:t>间的水平关系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复用和继承</a:t>
            </a:r>
            <a:r>
              <a:rPr lang="zh-CN" altLang="en-US" dirty="0" smtClean="0"/>
              <a:t>关系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复用和动态绑定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面向对象综合设计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其它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异常的处理、泛型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编程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291072" y="2075688"/>
            <a:ext cx="5360601" cy="410492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/>
              <a:t>类的定义和实现、类的使用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水平关系的程序表示、类的拆分、类的合并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继承关系的程序表示、多重继承和单继承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虚机制的作用和使用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特定问题域的面向对象程序设计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运算符重载、动态内存管理、名字空间、友员等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C++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的异常处理、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模板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课程目的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933433" y="1338211"/>
            <a:ext cx="1897348" cy="52322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02674" y="1364190"/>
            <a:ext cx="1897348" cy="523220"/>
          </a:xfrm>
          <a:prstGeom prst="rect">
            <a:avLst/>
          </a:prstGeom>
          <a:gradFill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左右箭头 6"/>
          <p:cNvSpPr/>
          <p:nvPr/>
        </p:nvSpPr>
        <p:spPr>
          <a:xfrm>
            <a:off x="4599432" y="1364190"/>
            <a:ext cx="3017520" cy="565194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528453" y="723844"/>
            <a:ext cx="6894946" cy="40011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学习并掌握面向对象程序设计的思想、方法和技术</a:t>
            </a:r>
            <a:endParaRPr lang="zh-CN" altLang="en-US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482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编程泛型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394691" y="3994871"/>
            <a:ext cx="9103375" cy="227797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mtClean="0"/>
              <a:t>例如：</a:t>
            </a:r>
            <a:endParaRPr lang="en-US" altLang="zh-CN" smtClean="0"/>
          </a:p>
          <a:p>
            <a:r>
              <a:rPr lang="zh-CN" altLang="en-US" smtClean="0"/>
              <a:t>过程式：数据的加工过程，递归的使用，过程的分解</a:t>
            </a:r>
            <a:endParaRPr lang="en-US" altLang="zh-CN" smtClean="0"/>
          </a:p>
          <a:p>
            <a:r>
              <a:rPr lang="zh-CN" altLang="en-US" smtClean="0"/>
              <a:t>结构化：模块的划分、</a:t>
            </a:r>
            <a:r>
              <a:rPr lang="en-US" altLang="zh-CN" smtClean="0"/>
              <a:t>goto</a:t>
            </a:r>
            <a:r>
              <a:rPr lang="zh-CN" altLang="en-US" smtClean="0"/>
              <a:t>的限制</a:t>
            </a:r>
            <a:endParaRPr lang="en-US" altLang="zh-CN" smtClean="0"/>
          </a:p>
          <a:p>
            <a:r>
              <a:rPr lang="zh-CN" altLang="en-US" smtClean="0"/>
              <a:t>命令式：不可回溯</a:t>
            </a:r>
            <a:endParaRPr lang="en-US" altLang="zh-CN" smtClean="0"/>
          </a:p>
          <a:p>
            <a:r>
              <a:rPr lang="zh-CN" altLang="en-US" smtClean="0"/>
              <a:t>函数式：禁止函数的副作用</a:t>
            </a:r>
            <a:endParaRPr lang="en-US" altLang="zh-CN" smtClean="0"/>
          </a:p>
          <a:p>
            <a:r>
              <a:rPr lang="zh-CN" altLang="en-US" smtClean="0"/>
              <a:t>消息驱动：允许消息的不可靠</a:t>
            </a:r>
            <a:endParaRPr lang="en-US" altLang="zh-CN" smtClean="0"/>
          </a:p>
          <a:p>
            <a:r>
              <a:rPr lang="zh-CN" altLang="en-US" smtClean="0"/>
              <a:t>面向对象：对象间的相互作用，抽象、封装、信息隐蔽、继承、复用的思想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46910" y="713056"/>
            <a:ext cx="8793018" cy="369332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编程范型：编写代码的风格；不同范型有不同的思考方法、设计原则、技术特点等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38909" y="1646134"/>
            <a:ext cx="1768765" cy="89592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过程式编程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932217" y="1660104"/>
            <a:ext cx="1875921" cy="89592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面向对象编程（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OOP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64309" y="2900925"/>
            <a:ext cx="1717964" cy="89592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命令式编程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329664" y="1646134"/>
            <a:ext cx="1717964" cy="89592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泛型编程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822862" y="2900925"/>
            <a:ext cx="1768765" cy="89592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函数式编程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136027" y="1646488"/>
            <a:ext cx="1865748" cy="89592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面向方面编程（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925866" y="2876213"/>
            <a:ext cx="1875921" cy="89592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面向表格编程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136026" y="2901044"/>
            <a:ext cx="1875921" cy="89592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流程驱动编程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346187" y="2876212"/>
            <a:ext cx="1844608" cy="89592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消息驱动编程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1375517" y="1660103"/>
            <a:ext cx="407775" cy="211203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835563" y="1660104"/>
            <a:ext cx="1768765" cy="89592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结构化编程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932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87552" y="914400"/>
            <a:ext cx="10287000" cy="3099816"/>
          </a:xfrm>
        </p:spPr>
        <p:txBody>
          <a:bodyPr/>
          <a:lstStyle/>
          <a:p>
            <a:r>
              <a:rPr lang="zh-CN" altLang="en-US" sz="2400" dirty="0">
                <a:solidFill>
                  <a:srgbClr val="0000FF"/>
                </a:solidFill>
              </a:rPr>
              <a:t>一种编程范型可以被多种语言支持：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    </a:t>
            </a:r>
            <a:r>
              <a:rPr lang="zh-CN" altLang="en-US" sz="2400" dirty="0"/>
              <a:t>结构化编程范型：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C++</a:t>
            </a:r>
            <a:r>
              <a:rPr lang="zh-CN" altLang="en-US" sz="2400" dirty="0"/>
              <a:t>、</a:t>
            </a:r>
            <a:r>
              <a:rPr lang="en-US" altLang="zh-CN" sz="2400" dirty="0"/>
              <a:t>Java</a:t>
            </a:r>
            <a:r>
              <a:rPr lang="zh-CN" altLang="en-US" sz="2400" dirty="0"/>
              <a:t>、</a:t>
            </a:r>
            <a:r>
              <a:rPr lang="en-US" altLang="zh-CN" sz="2400" dirty="0"/>
              <a:t>….</a:t>
            </a:r>
            <a:br>
              <a:rPr lang="en-US" altLang="zh-CN" sz="2400" dirty="0"/>
            </a:br>
            <a:r>
              <a:rPr lang="en-US" altLang="zh-CN" sz="2400" dirty="0"/>
              <a:t>       </a:t>
            </a:r>
            <a:r>
              <a:rPr lang="zh-CN" altLang="en-US" sz="2400" dirty="0"/>
              <a:t>过程式编程范型：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C++</a:t>
            </a:r>
            <a:r>
              <a:rPr lang="zh-CN" altLang="en-US" sz="2400" dirty="0"/>
              <a:t>、</a:t>
            </a:r>
            <a:r>
              <a:rPr lang="en-US" altLang="zh-CN" sz="2400" dirty="0"/>
              <a:t>Java</a:t>
            </a:r>
            <a:r>
              <a:rPr lang="zh-CN" altLang="en-US" sz="2400" dirty="0"/>
              <a:t>、</a:t>
            </a:r>
            <a:r>
              <a:rPr lang="en-US" altLang="zh-CN" sz="2400" dirty="0"/>
              <a:t>….</a:t>
            </a:r>
            <a:br>
              <a:rPr lang="en-US" altLang="zh-CN" sz="2400" dirty="0"/>
            </a:br>
            <a:r>
              <a:rPr lang="en-US" altLang="zh-CN" sz="2400" dirty="0"/>
              <a:t>       </a:t>
            </a:r>
            <a:r>
              <a:rPr lang="zh-CN" altLang="en-US" sz="2400" dirty="0"/>
              <a:t>面向对象编程范型：</a:t>
            </a:r>
            <a:r>
              <a:rPr lang="en-US" altLang="zh-CN" sz="2400" dirty="0"/>
              <a:t>C++</a:t>
            </a:r>
            <a:r>
              <a:rPr lang="zh-CN" altLang="en-US" sz="2400" dirty="0"/>
              <a:t>、</a:t>
            </a:r>
            <a:r>
              <a:rPr lang="en-US" altLang="zh-CN" sz="2400" dirty="0"/>
              <a:t>Java</a:t>
            </a:r>
            <a:r>
              <a:rPr lang="zh-CN" altLang="en-US" sz="2400" dirty="0"/>
              <a:t>、</a:t>
            </a:r>
            <a:r>
              <a:rPr lang="en-US" altLang="zh-CN" sz="2400" dirty="0"/>
              <a:t>C#</a:t>
            </a:r>
            <a:r>
              <a:rPr lang="zh-CN" altLang="en-US" sz="2400" dirty="0"/>
              <a:t>、</a:t>
            </a:r>
            <a:r>
              <a:rPr lang="en-US" altLang="zh-CN" sz="2400" dirty="0"/>
              <a:t>Ada</a:t>
            </a:r>
            <a:r>
              <a:rPr lang="zh-CN" altLang="en-US" sz="2400" dirty="0"/>
              <a:t>、</a:t>
            </a:r>
            <a:r>
              <a:rPr lang="en-US" altLang="zh-CN" sz="2400" dirty="0"/>
              <a:t>Objective C</a:t>
            </a:r>
            <a:r>
              <a:rPr lang="zh-CN" altLang="en-US" sz="2400" dirty="0"/>
              <a:t>、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                                   Object Pascal</a:t>
            </a:r>
            <a:r>
              <a:rPr lang="zh-CN" altLang="en-US" sz="2400" dirty="0"/>
              <a:t>、</a:t>
            </a:r>
            <a:r>
              <a:rPr lang="en-US" altLang="zh-CN" sz="2400" dirty="0"/>
              <a:t>PHP</a:t>
            </a:r>
            <a:r>
              <a:rPr lang="zh-CN" altLang="en-US" sz="2400" dirty="0"/>
              <a:t>、</a:t>
            </a:r>
            <a:r>
              <a:rPr lang="en-US" altLang="zh-CN" sz="2400" dirty="0"/>
              <a:t>…</a:t>
            </a:r>
          </a:p>
          <a:p>
            <a:r>
              <a:rPr lang="zh-CN" altLang="en-US" sz="2400" dirty="0">
                <a:solidFill>
                  <a:srgbClr val="0000FF"/>
                </a:solidFill>
              </a:rPr>
              <a:t>一种语言也可以支持多种编程范型：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  C</a:t>
            </a:r>
            <a:r>
              <a:rPr lang="zh-CN" altLang="en-US" sz="2400" dirty="0"/>
              <a:t>语言：结构化、过程式、消息驱动、</a:t>
            </a:r>
            <a:r>
              <a:rPr lang="en-US" altLang="zh-CN" sz="2400" dirty="0"/>
              <a:t>…</a:t>
            </a:r>
            <a:br>
              <a:rPr lang="en-US" altLang="zh-CN" sz="2400" dirty="0"/>
            </a:br>
            <a:r>
              <a:rPr lang="en-US" altLang="zh-CN" sz="2400" dirty="0"/>
              <a:t>     C++</a:t>
            </a:r>
            <a:r>
              <a:rPr lang="zh-CN" altLang="en-US" sz="2400" dirty="0"/>
              <a:t>语言：结构化、过程式、消息驱动、面向对象、泛型编程、</a:t>
            </a:r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498847" y="4728198"/>
            <a:ext cx="3977641" cy="138915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C</a:t>
            </a:r>
            <a:r>
              <a:rPr lang="zh-CN" altLang="en-US" dirty="0"/>
              <a:t>语言不行吗？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为什么选择</a:t>
            </a:r>
            <a:r>
              <a:rPr lang="en-US" altLang="zh-CN" dirty="0"/>
              <a:t>C++</a:t>
            </a:r>
            <a:r>
              <a:rPr lang="zh-CN" altLang="en-US" dirty="0"/>
              <a:t>语言？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是学习</a:t>
            </a:r>
            <a:r>
              <a:rPr lang="en-US" altLang="zh-CN" dirty="0"/>
              <a:t>C++</a:t>
            </a:r>
            <a:r>
              <a:rPr lang="zh-CN" altLang="en-US" dirty="0"/>
              <a:t>语言吗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编程泛型和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82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计算机语言发展历史</a:t>
            </a:r>
            <a:endParaRPr lang="zh-CN" altLang="en-US" dirty="0"/>
          </a:p>
        </p:txBody>
      </p:sp>
      <p:grpSp>
        <p:nvGrpSpPr>
          <p:cNvPr id="5" name="Group 3"/>
          <p:cNvGrpSpPr/>
          <p:nvPr/>
        </p:nvGrpSpPr>
        <p:grpSpPr bwMode="auto">
          <a:xfrm>
            <a:off x="3338547" y="3129599"/>
            <a:ext cx="1724025" cy="482600"/>
            <a:chOff x="816" y="2304"/>
            <a:chExt cx="1440" cy="448"/>
          </a:xfrm>
        </p:grpSpPr>
        <p:sp>
          <p:nvSpPr>
            <p:cNvPr id="6" name="Freeform 4"/>
            <p:cNvSpPr>
              <a:spLocks noChangeArrowheads="1"/>
            </p:cNvSpPr>
            <p:nvPr/>
          </p:nvSpPr>
          <p:spPr bwMode="auto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57647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fontAlgn="auto" hangingPunct="0">
                <a:defRPr/>
              </a:pPr>
              <a:r>
                <a:rPr lang="zh-CN" altLang="en-US" b="1" noProof="1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高级语言</a:t>
              </a:r>
              <a:endParaRPr lang="en-US" altLang="zh-CN" b="1" noProof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grpSp>
        <p:nvGrpSpPr>
          <p:cNvPr id="8" name="Group 6"/>
          <p:cNvGrpSpPr/>
          <p:nvPr/>
        </p:nvGrpSpPr>
        <p:grpSpPr bwMode="auto">
          <a:xfrm>
            <a:off x="2105533" y="4185689"/>
            <a:ext cx="1724025" cy="482600"/>
            <a:chOff x="816" y="2304"/>
            <a:chExt cx="1440" cy="448"/>
          </a:xfrm>
        </p:grpSpPr>
        <p:sp>
          <p:nvSpPr>
            <p:cNvPr id="9" name="Freeform 7"/>
            <p:cNvSpPr>
              <a:spLocks noChangeArrowheads="1"/>
            </p:cNvSpPr>
            <p:nvPr/>
          </p:nvSpPr>
          <p:spPr bwMode="auto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5764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fontAlgn="auto" hangingPunct="0">
                <a:defRPr/>
              </a:pPr>
              <a:r>
                <a:rPr lang="en-US" altLang="zh-CN" b="1" noProof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FORTRAN</a:t>
              </a:r>
            </a:p>
          </p:txBody>
        </p:sp>
      </p:grpSp>
      <p:grpSp>
        <p:nvGrpSpPr>
          <p:cNvPr id="11" name="Group 9"/>
          <p:cNvGrpSpPr/>
          <p:nvPr/>
        </p:nvGrpSpPr>
        <p:grpSpPr bwMode="auto">
          <a:xfrm>
            <a:off x="2110296" y="5107003"/>
            <a:ext cx="1724025" cy="490538"/>
            <a:chOff x="816" y="2297"/>
            <a:chExt cx="1440" cy="455"/>
          </a:xfrm>
        </p:grpSpPr>
        <p:sp>
          <p:nvSpPr>
            <p:cNvPr id="12" name="Freeform 10"/>
            <p:cNvSpPr>
              <a:spLocks noChangeArrowheads="1"/>
            </p:cNvSpPr>
            <p:nvPr/>
          </p:nvSpPr>
          <p:spPr bwMode="auto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gray">
            <a:xfrm>
              <a:off x="816" y="2297"/>
              <a:ext cx="1440" cy="393"/>
            </a:xfrm>
            <a:prstGeom prst="rect">
              <a:avLst/>
            </a:prstGeom>
            <a:gradFill rotWithShape="1">
              <a:gsLst>
                <a:gs pos="0">
                  <a:schemeClr val="tx2"/>
                </a:gs>
                <a:gs pos="50000">
                  <a:schemeClr val="tx2">
                    <a:gamma/>
                    <a:tint val="57647"/>
                    <a:invGamma/>
                  </a:schemeClr>
                </a:gs>
                <a:gs pos="100000">
                  <a:schemeClr val="tx2"/>
                </a:gs>
              </a:gsLst>
              <a:lin ang="2700000" scaled="1"/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fontAlgn="auto" hangingPunct="0">
                <a:defRPr/>
              </a:pPr>
              <a:r>
                <a:rPr lang="en-US" altLang="zh-CN" b="1" noProof="1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ALGOL</a:t>
              </a:r>
              <a:endParaRPr lang="en-US" altLang="zh-CN" b="1" noProof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cxnSp>
        <p:nvCxnSpPr>
          <p:cNvPr id="14" name="AutoShape 15"/>
          <p:cNvCxnSpPr>
            <a:cxnSpLocks noChangeShapeType="1"/>
            <a:endCxn id="10" idx="0"/>
          </p:cNvCxnSpPr>
          <p:nvPr/>
        </p:nvCxnSpPr>
        <p:spPr bwMode="auto">
          <a:xfrm flipH="1">
            <a:off x="2967546" y="3572683"/>
            <a:ext cx="1133399" cy="6130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6"/>
          <p:cNvCxnSpPr>
            <a:cxnSpLocks noChangeShapeType="1"/>
          </p:cNvCxnSpPr>
          <p:nvPr/>
        </p:nvCxnSpPr>
        <p:spPr bwMode="auto">
          <a:xfrm flipH="1">
            <a:off x="2962785" y="4598210"/>
            <a:ext cx="4761" cy="5259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7"/>
          <p:cNvCxnSpPr>
            <a:cxnSpLocks noChangeShapeType="1"/>
            <a:stCxn id="12" idx="11"/>
          </p:cNvCxnSpPr>
          <p:nvPr/>
        </p:nvCxnSpPr>
        <p:spPr bwMode="auto">
          <a:xfrm>
            <a:off x="2967546" y="5541978"/>
            <a:ext cx="4763" cy="715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3029458" y="3751162"/>
            <a:ext cx="59436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3029458" y="4834536"/>
            <a:ext cx="59436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3029458" y="5834872"/>
            <a:ext cx="59436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183695" y="3178269"/>
            <a:ext cx="25733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 dirty="0">
                <a:latin typeface="Verdana" panose="020B0604030504040204" pitchFamily="34" charset="0"/>
              </a:rPr>
              <a:t>ANSI C</a:t>
            </a:r>
            <a:r>
              <a:rPr lang="zh-CN" altLang="en-US" sz="1400" b="1" dirty="0">
                <a:latin typeface="Verdana" panose="020B0604030504040204" pitchFamily="34" charset="0"/>
              </a:rPr>
              <a:t>语言、</a:t>
            </a:r>
            <a:r>
              <a:rPr lang="en-US" altLang="zh-CN" sz="1400" b="1" dirty="0">
                <a:latin typeface="Verdana" panose="020B0604030504040204" pitchFamily="34" charset="0"/>
              </a:rPr>
              <a:t>PASCAL</a:t>
            </a:r>
            <a:r>
              <a:rPr lang="zh-CN" altLang="en-US" sz="1400" b="1" dirty="0">
                <a:latin typeface="Verdana" panose="020B0604030504040204" pitchFamily="34" charset="0"/>
              </a:rPr>
              <a:t>语言</a:t>
            </a:r>
            <a:endParaRPr lang="en-US" altLang="zh-CN" sz="1400" b="1" dirty="0">
              <a:latin typeface="Verdana" panose="020B0604030504040204" pitchFamily="34" charset="0"/>
            </a:endParaRP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4301046" y="3998895"/>
            <a:ext cx="3817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 dirty="0">
                <a:latin typeface="Verdana" panose="020B0604030504040204" pitchFamily="34" charset="0"/>
              </a:rPr>
              <a:t>FORTRAN4/FORTRAN77/Fortran90,</a:t>
            </a:r>
          </a:p>
          <a:p>
            <a:pPr eaLnBrk="0" hangingPunct="0"/>
            <a:r>
              <a:rPr lang="zh-CN" altLang="en-US" sz="1400" b="1" dirty="0">
                <a:latin typeface="Verdana" panose="020B0604030504040204" pitchFamily="34" charset="0"/>
              </a:rPr>
              <a:t>第一种结构化编程语言，广泛用于科学计算</a:t>
            </a:r>
            <a:endParaRPr lang="en-US" altLang="zh-CN" sz="1400" b="1" dirty="0">
              <a:latin typeface="Verdana" panose="020B0604030504040204" pitchFamily="34" charset="0"/>
            </a:endParaRP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4301046" y="5099775"/>
            <a:ext cx="431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400" b="1" dirty="0">
                <a:latin typeface="Verdana" panose="020B0604030504040204" pitchFamily="34" charset="0"/>
              </a:rPr>
              <a:t>又称算法语言，是</a:t>
            </a:r>
            <a:r>
              <a:rPr lang="zh-CN" altLang="en-US" sz="1400" b="1" dirty="0"/>
              <a:t>第一个清晰定义的语言，语法严格</a:t>
            </a:r>
            <a:endParaRPr lang="en-US" altLang="zh-CN" sz="1400" b="1" dirty="0">
              <a:latin typeface="Verdana" panose="020B0604030504040204" pitchFamily="34" charset="0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4324858" y="5957621"/>
            <a:ext cx="42910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400" b="1">
                <a:latin typeface="Verdana" panose="020B0604030504040204" pitchFamily="34" charset="0"/>
              </a:rPr>
              <a:t>面向机器的低级语言，语句由助记码</a:t>
            </a:r>
            <a:r>
              <a:rPr lang="en-US" altLang="zh-CN" sz="1400" b="1">
                <a:latin typeface="Verdana" panose="020B0604030504040204" pitchFamily="34" charset="0"/>
              </a:rPr>
              <a:t>+</a:t>
            </a:r>
            <a:r>
              <a:rPr lang="zh-CN" altLang="en-US" sz="1400" b="1">
                <a:latin typeface="Verdana" panose="020B0604030504040204" pitchFamily="34" charset="0"/>
              </a:rPr>
              <a:t>操作码组成。</a:t>
            </a:r>
            <a:r>
              <a:rPr lang="en-US" altLang="zh-CN" sz="1400" b="1">
                <a:latin typeface="Verdana" panose="020B0604030504040204" pitchFamily="34" charset="0"/>
              </a:rPr>
              <a:t/>
            </a:r>
            <a:br>
              <a:rPr lang="en-US" altLang="zh-CN" sz="1400" b="1">
                <a:latin typeface="Verdana" panose="020B0604030504040204" pitchFamily="34" charset="0"/>
              </a:rPr>
            </a:br>
            <a:r>
              <a:rPr lang="zh-CN" altLang="en-US" sz="1400" b="1">
                <a:latin typeface="Verdana" panose="020B0604030504040204" pitchFamily="34" charset="0"/>
              </a:rPr>
              <a:t>如： </a:t>
            </a:r>
            <a:r>
              <a:rPr lang="en-US" altLang="zh-CN" sz="1400" b="1">
                <a:latin typeface="Verdana" panose="020B0604030504040204" pitchFamily="34" charset="0"/>
              </a:rPr>
              <a:t>MOV   [0CAE],39</a:t>
            </a:r>
          </a:p>
        </p:txBody>
      </p:sp>
      <p:grpSp>
        <p:nvGrpSpPr>
          <p:cNvPr id="24" name="Group 6"/>
          <p:cNvGrpSpPr/>
          <p:nvPr/>
        </p:nvGrpSpPr>
        <p:grpSpPr bwMode="auto">
          <a:xfrm>
            <a:off x="2135080" y="2170218"/>
            <a:ext cx="1724025" cy="482600"/>
            <a:chOff x="816" y="2304"/>
            <a:chExt cx="1440" cy="448"/>
          </a:xfrm>
        </p:grpSpPr>
        <p:sp>
          <p:nvSpPr>
            <p:cNvPr id="25" name="Freeform 7"/>
            <p:cNvSpPr>
              <a:spLocks noChangeArrowheads="1"/>
            </p:cNvSpPr>
            <p:nvPr/>
          </p:nvSpPr>
          <p:spPr bwMode="auto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fontAlgn="auto" hangingPunct="0">
                <a:defRPr/>
              </a:pPr>
              <a:r>
                <a:rPr lang="en-US" altLang="zh-CN" b="1" noProof="1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SmallTalk</a:t>
              </a:r>
              <a:endParaRPr lang="en-US" altLang="zh-CN" b="1" noProof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cxnSp>
        <p:nvCxnSpPr>
          <p:cNvPr id="27" name="AutoShape 15"/>
          <p:cNvCxnSpPr>
            <a:cxnSpLocks noChangeShapeType="1"/>
          </p:cNvCxnSpPr>
          <p:nvPr/>
        </p:nvCxnSpPr>
        <p:spPr bwMode="auto">
          <a:xfrm flipH="1">
            <a:off x="2969927" y="2545869"/>
            <a:ext cx="12700" cy="164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Line 18"/>
          <p:cNvSpPr>
            <a:spLocks noChangeShapeType="1"/>
          </p:cNvSpPr>
          <p:nvPr/>
        </p:nvSpPr>
        <p:spPr bwMode="auto">
          <a:xfrm>
            <a:off x="3029458" y="2870077"/>
            <a:ext cx="59436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4200559" y="2227906"/>
            <a:ext cx="4040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400" b="1" dirty="0">
                <a:latin typeface="Verdana" panose="020B0604030504040204" pitchFamily="34" charset="0"/>
              </a:rPr>
              <a:t>面向对象语言</a:t>
            </a:r>
            <a:r>
              <a:rPr lang="en-US" altLang="zh-CN" sz="1400" b="1" dirty="0">
                <a:latin typeface="Verdana" panose="020B0604030504040204" pitchFamily="34" charset="0"/>
              </a:rPr>
              <a:t>-</a:t>
            </a:r>
            <a:r>
              <a:rPr lang="zh-CN" altLang="en-US" sz="1400" b="1" dirty="0">
                <a:latin typeface="Verdana" panose="020B0604030504040204" pitchFamily="34" charset="0"/>
              </a:rPr>
              <a:t>对后期面向对象语言产生巨大影响</a:t>
            </a:r>
            <a:endParaRPr lang="en-US" altLang="zh-CN" sz="1400" b="1" dirty="0">
              <a:latin typeface="Verdana" panose="020B0604030504040204" pitchFamily="34" charset="0"/>
            </a:endParaRPr>
          </a:p>
        </p:txBody>
      </p:sp>
      <p:grpSp>
        <p:nvGrpSpPr>
          <p:cNvPr id="30" name="Group 6"/>
          <p:cNvGrpSpPr/>
          <p:nvPr/>
        </p:nvGrpSpPr>
        <p:grpSpPr bwMode="auto">
          <a:xfrm>
            <a:off x="2099183" y="1464908"/>
            <a:ext cx="1724025" cy="432265"/>
            <a:chOff x="824" y="2437"/>
            <a:chExt cx="1440" cy="393"/>
          </a:xfrm>
          <a:solidFill>
            <a:srgbClr val="FF0000"/>
          </a:solidFill>
          <a:effectLst>
            <a:outerShdw blurRad="50800" dist="38100" dir="2700000" sx="112000" sy="112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Freeform 7"/>
            <p:cNvSpPr/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5740 w 1120"/>
                <a:gd name="T1" fmla="*/ 6 h 252"/>
                <a:gd name="T2" fmla="*/ 5715 w 1120"/>
                <a:gd name="T3" fmla="*/ 6 h 252"/>
                <a:gd name="T4" fmla="*/ 5632 w 1120"/>
                <a:gd name="T5" fmla="*/ 6 h 252"/>
                <a:gd name="T6" fmla="*/ 5505 w 1120"/>
                <a:gd name="T7" fmla="*/ 6 h 252"/>
                <a:gd name="T8" fmla="*/ 5322 w 1120"/>
                <a:gd name="T9" fmla="*/ 6 h 252"/>
                <a:gd name="T10" fmla="*/ 5086 w 1120"/>
                <a:gd name="T11" fmla="*/ 6 h 252"/>
                <a:gd name="T12" fmla="*/ 4811 w 1120"/>
                <a:gd name="T13" fmla="*/ 6 h 252"/>
                <a:gd name="T14" fmla="*/ 4489 w 1120"/>
                <a:gd name="T15" fmla="*/ 6 h 252"/>
                <a:gd name="T16" fmla="*/ 4126 w 1120"/>
                <a:gd name="T17" fmla="*/ 5 h 252"/>
                <a:gd name="T18" fmla="*/ 3743 w 1120"/>
                <a:gd name="T19" fmla="*/ 5 h 252"/>
                <a:gd name="T20" fmla="*/ 3311 w 1120"/>
                <a:gd name="T21" fmla="*/ 5 h 252"/>
                <a:gd name="T22" fmla="*/ 2843 w 1120"/>
                <a:gd name="T23" fmla="*/ 5 h 252"/>
                <a:gd name="T24" fmla="*/ 2385 w 1120"/>
                <a:gd name="T25" fmla="*/ 5 h 252"/>
                <a:gd name="T26" fmla="*/ 1964 w 1120"/>
                <a:gd name="T27" fmla="*/ 5 h 252"/>
                <a:gd name="T28" fmla="*/ 1577 w 1120"/>
                <a:gd name="T29" fmla="*/ 5 h 252"/>
                <a:gd name="T30" fmla="*/ 1220 w 1120"/>
                <a:gd name="T31" fmla="*/ 6 h 252"/>
                <a:gd name="T32" fmla="*/ 915 w 1120"/>
                <a:gd name="T33" fmla="*/ 6 h 252"/>
                <a:gd name="T34" fmla="*/ 646 w 1120"/>
                <a:gd name="T35" fmla="*/ 6 h 252"/>
                <a:gd name="T36" fmla="*/ 416 w 1120"/>
                <a:gd name="T37" fmla="*/ 6 h 252"/>
                <a:gd name="T38" fmla="*/ 237 w 1120"/>
                <a:gd name="T39" fmla="*/ 6 h 252"/>
                <a:gd name="T40" fmla="*/ 100 w 1120"/>
                <a:gd name="T41" fmla="*/ 6 h 252"/>
                <a:gd name="T42" fmla="*/ 29 w 1120"/>
                <a:gd name="T43" fmla="*/ 6 h 252"/>
                <a:gd name="T44" fmla="*/ 0 w 1120"/>
                <a:gd name="T45" fmla="*/ 6 h 252"/>
                <a:gd name="T46" fmla="*/ 0 w 1120"/>
                <a:gd name="T47" fmla="*/ 2 h 252"/>
                <a:gd name="T48" fmla="*/ 2867 w 1120"/>
                <a:gd name="T49" fmla="*/ 0 h 252"/>
                <a:gd name="T50" fmla="*/ 5740 w 1120"/>
                <a:gd name="T51" fmla="*/ 2 h 252"/>
                <a:gd name="T52" fmla="*/ 5740 w 1120"/>
                <a:gd name="T53" fmla="*/ 6 h 252"/>
                <a:gd name="T54" fmla="*/ 5740 w 1120"/>
                <a:gd name="T55" fmla="*/ 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grpFill/>
            <a:ln w="0">
              <a:solidFill>
                <a:srgbClr val="FF0000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zh-CN" altLang="en-US" noProof="1"/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gray">
            <a:xfrm>
              <a:off x="824" y="2437"/>
              <a:ext cx="1440" cy="393"/>
            </a:xfrm>
            <a:prstGeom prst="rect">
              <a:avLst/>
            </a:prstGeom>
            <a:grpFill/>
            <a:ln w="9525" algn="ctr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fontAlgn="auto" hangingPunct="0">
                <a:defRPr/>
              </a:pPr>
              <a:r>
                <a:rPr lang="en-US" altLang="zh-CN" b="1" noProof="1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C++</a:t>
              </a:r>
              <a:r>
                <a:rPr lang="zh-CN" altLang="en-US" b="1" noProof="1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语言</a:t>
              </a:r>
              <a:endParaRPr lang="en-US" altLang="zh-CN" b="1" noProof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cxnSp>
        <p:nvCxnSpPr>
          <p:cNvPr id="33" name="AutoShape 15"/>
          <p:cNvCxnSpPr>
            <a:cxnSpLocks noChangeShapeType="1"/>
          </p:cNvCxnSpPr>
          <p:nvPr/>
        </p:nvCxnSpPr>
        <p:spPr bwMode="auto">
          <a:xfrm flipH="1">
            <a:off x="2997092" y="1853071"/>
            <a:ext cx="9525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4" name="Group 3"/>
          <p:cNvGrpSpPr/>
          <p:nvPr/>
        </p:nvGrpSpPr>
        <p:grpSpPr bwMode="auto">
          <a:xfrm>
            <a:off x="2148721" y="657814"/>
            <a:ext cx="1724025" cy="482600"/>
            <a:chOff x="816" y="2304"/>
            <a:chExt cx="1440" cy="448"/>
          </a:xfrm>
        </p:grpSpPr>
        <p:sp>
          <p:nvSpPr>
            <p:cNvPr id="35" name="Freeform 4"/>
            <p:cNvSpPr>
              <a:spLocks noChangeArrowheads="1"/>
            </p:cNvSpPr>
            <p:nvPr/>
          </p:nvSpPr>
          <p:spPr bwMode="auto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Rectangle 5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57647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fontAlgn="auto" hangingPunct="0">
                <a:defRPr/>
              </a:pPr>
              <a:r>
                <a:rPr lang="en-US" altLang="zh-CN" b="1" noProof="1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Java</a:t>
              </a:r>
              <a:r>
                <a:rPr lang="zh-CN" altLang="en-US" b="1" noProof="1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、</a:t>
              </a:r>
              <a:r>
                <a:rPr lang="en-US" altLang="zh-CN" b="1" noProof="1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C#</a:t>
              </a:r>
              <a:endParaRPr lang="en-US" altLang="zh-CN" b="1" noProof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cxnSp>
        <p:nvCxnSpPr>
          <p:cNvPr id="37" name="AutoShape 15"/>
          <p:cNvCxnSpPr>
            <a:cxnSpLocks noChangeShapeType="1"/>
          </p:cNvCxnSpPr>
          <p:nvPr/>
        </p:nvCxnSpPr>
        <p:spPr bwMode="auto">
          <a:xfrm>
            <a:off x="3006617" y="1102958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8" name="Group 12"/>
          <p:cNvGrpSpPr/>
          <p:nvPr/>
        </p:nvGrpSpPr>
        <p:grpSpPr bwMode="auto">
          <a:xfrm>
            <a:off x="2115058" y="6029059"/>
            <a:ext cx="1724025" cy="482600"/>
            <a:chOff x="816" y="2304"/>
            <a:chExt cx="1440" cy="448"/>
          </a:xfrm>
        </p:grpSpPr>
        <p:sp>
          <p:nvSpPr>
            <p:cNvPr id="39" name="Freeform 13"/>
            <p:cNvSpPr>
              <a:spLocks noChangeArrowheads="1"/>
            </p:cNvSpPr>
            <p:nvPr/>
          </p:nvSpPr>
          <p:spPr bwMode="auto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Rectangle 14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57647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fontAlgn="auto" hangingPunct="0">
                <a:defRPr/>
              </a:pPr>
              <a:r>
                <a:rPr lang="zh-CN" altLang="en-US" b="1" noProof="1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汇编语言</a:t>
              </a:r>
              <a:endParaRPr lang="en-US" altLang="zh-CN" b="1" noProof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280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语言标准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494372" y="3057756"/>
            <a:ext cx="510061" cy="40862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98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93405" y="3057756"/>
            <a:ext cx="493484" cy="40862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99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475861" y="3057756"/>
            <a:ext cx="493484" cy="40862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958317" y="3057756"/>
            <a:ext cx="493484" cy="40862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440773" y="3057756"/>
            <a:ext cx="493484" cy="40862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923229" y="3057756"/>
            <a:ext cx="493484" cy="40862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05685" y="3057756"/>
            <a:ext cx="493484" cy="40862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888141" y="3057756"/>
            <a:ext cx="493484" cy="40862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370597" y="3057756"/>
            <a:ext cx="493484" cy="40862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853053" y="3057756"/>
            <a:ext cx="493484" cy="40862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335509" y="3057756"/>
            <a:ext cx="493484" cy="40862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817965" y="3057756"/>
            <a:ext cx="493484" cy="40862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300421" y="3057756"/>
            <a:ext cx="493484" cy="40862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782877" y="3057756"/>
            <a:ext cx="493484" cy="40862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265333" y="3057756"/>
            <a:ext cx="493484" cy="40862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747789" y="3057756"/>
            <a:ext cx="493484" cy="40862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230245" y="3057756"/>
            <a:ext cx="493484" cy="40862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712701" y="3057756"/>
            <a:ext cx="493484" cy="40862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9195157" y="3057756"/>
            <a:ext cx="493484" cy="40862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9677613" y="3057756"/>
            <a:ext cx="493484" cy="40862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0160069" y="3057756"/>
            <a:ext cx="493485" cy="40862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0642526" y="3057756"/>
            <a:ext cx="493485" cy="40862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1124981" y="3057756"/>
            <a:ext cx="493485" cy="40862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798409" y="1966452"/>
            <a:ext cx="8834" cy="93406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1266" y="1101326"/>
            <a:ext cx="1551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C++98</a:t>
            </a:r>
            <a:b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major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169971" y="1941871"/>
            <a:ext cx="8834" cy="93406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273374" y="1143075"/>
            <a:ext cx="1861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C++03</a:t>
            </a:r>
            <a:b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fixed bug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7020785" y="1966452"/>
            <a:ext cx="8834" cy="93406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195835" y="1143075"/>
            <a:ext cx="1551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C++11</a:t>
            </a:r>
            <a:b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major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8472570" y="1966452"/>
            <a:ext cx="8834" cy="93406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672669" y="1143075"/>
            <a:ext cx="1551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C++14</a:t>
            </a:r>
            <a:b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minor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9915521" y="1966452"/>
            <a:ext cx="8834" cy="93406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9090572" y="1179946"/>
            <a:ext cx="1551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C++17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major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11376873" y="1936955"/>
            <a:ext cx="8834" cy="93406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0457042" y="1179946"/>
            <a:ext cx="1551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C++20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H="1" flipV="1">
            <a:off x="10397977" y="3613786"/>
            <a:ext cx="8834" cy="1138996"/>
          </a:xfrm>
          <a:prstGeom prst="straightConnector1">
            <a:avLst/>
          </a:prstGeom>
          <a:ln w="635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573027" y="4933245"/>
            <a:ext cx="1551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Your Are Here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3215156" y="4193117"/>
            <a:ext cx="3401954" cy="9833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134883" y="4018284"/>
            <a:ext cx="1683082" cy="400110"/>
          </a:xfrm>
          <a:prstGeom prst="rect">
            <a:avLst/>
          </a:prstGeom>
          <a:solidFill>
            <a:schemeClr val="bg1">
              <a:tint val="95000"/>
              <a:satMod val="1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C++0x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6876288" y="4183284"/>
            <a:ext cx="3056901" cy="0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747789" y="4018284"/>
            <a:ext cx="1618401" cy="400110"/>
          </a:xfrm>
          <a:prstGeom prst="rect">
            <a:avLst/>
          </a:prstGeom>
          <a:solidFill>
            <a:schemeClr val="bg1">
              <a:tint val="95000"/>
              <a:satMod val="1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C++1x/y/z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127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554734" y="1216152"/>
            <a:ext cx="9536938" cy="3995928"/>
          </a:xfrm>
        </p:spPr>
        <p:txBody>
          <a:bodyPr/>
          <a:lstStyle/>
          <a:p>
            <a:r>
              <a:rPr lang="zh-CN" altLang="en-US" sz="2400" dirty="0"/>
              <a:t>编译器：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      </a:t>
            </a:r>
            <a:r>
              <a:rPr lang="zh-CN" altLang="en-US" sz="2400" dirty="0"/>
              <a:t>将源代码、外部程序转变成可执行代码的程序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zh-CN" altLang="en-US" sz="2400" dirty="0"/>
              <a:t>集成开发环境：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      </a:t>
            </a:r>
            <a:r>
              <a:rPr lang="zh-CN" altLang="en-US" sz="2400" dirty="0"/>
              <a:t>集成代码编辑、编译、运行、调试、测试、发布等开发环节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zh-CN" altLang="en-US" sz="2400" dirty="0"/>
              <a:t>图形及应用库：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</a:t>
            </a:r>
            <a:r>
              <a:rPr lang="zh-CN" altLang="en-US" sz="2400" dirty="0"/>
              <a:t>代码中可直接调用的外部程序或类、代码段、函数等，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          </a:t>
            </a:r>
            <a:r>
              <a:rPr lang="zh-CN" altLang="en-US" sz="2400" dirty="0"/>
              <a:t>包括图形界面程序及通用</a:t>
            </a:r>
            <a:r>
              <a:rPr lang="zh-CN" altLang="en-US" sz="2400" dirty="0" smtClean="0"/>
              <a:t>程序</a:t>
            </a:r>
            <a:endParaRPr lang="en-US" altLang="zh-CN" sz="2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C++</a:t>
            </a:r>
            <a:r>
              <a:rPr lang="zh-CN" altLang="en-US" dirty="0"/>
              <a:t>编程工具及环境的选择</a:t>
            </a:r>
          </a:p>
        </p:txBody>
      </p:sp>
    </p:spTree>
    <p:extLst>
      <p:ext uri="{BB962C8B-B14F-4D97-AF65-F5344CB8AC3E}">
        <p14:creationId xmlns:p14="http://schemas.microsoft.com/office/powerpoint/2010/main" val="66285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7_2018_2_oop模板">
  <a:themeElements>
    <a:clrScheme name="自定义 18">
      <a:dk1>
        <a:srgbClr val="103754"/>
      </a:dk1>
      <a:lt1>
        <a:sysClr val="window" lastClr="FFFFFF"/>
      </a:lt1>
      <a:dk2>
        <a:srgbClr val="174F78"/>
      </a:dk2>
      <a:lt2>
        <a:srgbClr val="E7E6E6"/>
      </a:lt2>
      <a:accent1>
        <a:srgbClr val="E61A4B"/>
      </a:accent1>
      <a:accent2>
        <a:srgbClr val="2DAEB7"/>
      </a:accent2>
      <a:accent3>
        <a:srgbClr val="F85360"/>
      </a:accent3>
      <a:accent4>
        <a:srgbClr val="36D3DE"/>
      </a:accent4>
      <a:accent5>
        <a:srgbClr val="174F78"/>
      </a:accent5>
      <a:accent6>
        <a:srgbClr val="F85360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85360"/>
          </a:solidFill>
          <a:prstDash val="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7_2018_2_oop模板.potx" id="{B78589F2-43EB-4D91-AFB9-35A1CB7612CA}" vid="{8F440A7E-8DC5-4D17-B35E-D5134E069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2017_2018_2_oop模板</Template>
  <TotalTime>35</TotalTime>
  <Words>665</Words>
  <Application>Microsoft Office PowerPoint</Application>
  <PresentationFormat>宽屏</PresentationFormat>
  <Paragraphs>174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黑体</vt:lpstr>
      <vt:lpstr>微软雅黑</vt:lpstr>
      <vt:lpstr>Arial</vt:lpstr>
      <vt:lpstr>Impact</vt:lpstr>
      <vt:lpstr>Verdana</vt:lpstr>
      <vt:lpstr>Wingdings</vt:lpstr>
      <vt:lpstr>2017_2018_2_oop模板</vt:lpstr>
      <vt:lpstr>PowerPoint 演示文稿</vt:lpstr>
      <vt:lpstr>概述</vt:lpstr>
      <vt:lpstr>课程内容</vt:lpstr>
      <vt:lpstr>课程目的</vt:lpstr>
      <vt:lpstr>编程泛型</vt:lpstr>
      <vt:lpstr>编程泛型和C++语言</vt:lpstr>
      <vt:lpstr>计算机语言发展历史</vt:lpstr>
      <vt:lpstr>C++语言标准</vt:lpstr>
      <vt:lpstr>C++编程工具及环境的选择</vt:lpstr>
      <vt:lpstr>集成开发环境</vt:lpstr>
      <vt:lpstr>常用C++编译器和集成开发环境</vt:lpstr>
      <vt:lpstr>参考资料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ChenWei</dc:creator>
  <cp:lastModifiedBy>ChenWei</cp:lastModifiedBy>
  <cp:revision>6</cp:revision>
  <dcterms:created xsi:type="dcterms:W3CDTF">2018-03-04T09:18:19Z</dcterms:created>
  <dcterms:modified xsi:type="dcterms:W3CDTF">2018-03-04T16:07:30Z</dcterms:modified>
</cp:coreProperties>
</file>