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B1405-6B1B-4D37-9514-44219223DBB3}" type="datetimeFigureOut">
              <a:rPr lang="zh-CN" altLang="en-US" smtClean="0"/>
              <a:t>2018-05-12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DBEC6-A335-4669-A223-D265E9141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84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329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10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603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3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85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68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876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28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525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551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11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277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14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07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637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03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45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0173"/>
            <a:ext cx="12192000" cy="1584960"/>
            <a:chOff x="0" y="853440"/>
            <a:chExt cx="12192000" cy="1584960"/>
          </a:xfrm>
          <a:solidFill>
            <a:srgbClr val="2DAEB7"/>
          </a:solidFill>
        </p:grpSpPr>
        <p:sp>
          <p:nvSpPr>
            <p:cNvPr id="4" name="矩形 3"/>
            <p:cNvSpPr/>
            <p:nvPr/>
          </p:nvSpPr>
          <p:spPr>
            <a:xfrm>
              <a:off x="0" y="944880"/>
              <a:ext cx="12192000" cy="1402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85360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0" y="85344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243840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00" y="2585186"/>
            <a:ext cx="5845246" cy="3733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9" y="2916642"/>
            <a:ext cx="5029769" cy="32158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869678"/>
            <a:ext cx="12192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5400" b="1" dirty="0">
                <a:solidFill>
                  <a:schemeClr val="bg1"/>
                </a:solidFill>
              </a:rPr>
              <a:t>面向对象程序设计</a:t>
            </a:r>
          </a:p>
          <a:p>
            <a:pPr marL="0" lvl="1" algn="ctr"/>
            <a:r>
              <a:rPr lang="en-US" altLang="zh-CN" b="1" dirty="0">
                <a:solidFill>
                  <a:schemeClr val="bg1"/>
                </a:solidFill>
              </a:rPr>
              <a:t>Object Oriented Programming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49" y="2792425"/>
            <a:ext cx="1222467" cy="12224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138" y="3331813"/>
            <a:ext cx="893171" cy="8931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25944" y="6471261"/>
            <a:ext cx="4095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174F78"/>
                </a:solidFill>
              </a:rPr>
              <a:t>计算机科学与技术学院     陈伟     </a:t>
            </a:r>
            <a:r>
              <a:rPr lang="en-US" altLang="zh-CN" sz="1400" dirty="0" smtClean="0">
                <a:solidFill>
                  <a:srgbClr val="174F78"/>
                </a:solidFill>
              </a:rPr>
              <a:t>2017-2018-2</a:t>
            </a:r>
            <a:endParaRPr lang="zh-CN" altLang="en-US" sz="1400" dirty="0">
              <a:solidFill>
                <a:srgbClr val="174F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1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32016"/>
            <a:ext cx="7022307" cy="35333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780919" y="1085792"/>
            <a:ext cx="5181600" cy="4351338"/>
          </a:xfrm>
          <a:prstGeom prst="rect">
            <a:avLst/>
          </a:prstGeom>
          <a:ln w="85725">
            <a:solidFill>
              <a:srgbClr val="FF6600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class A {</a:t>
            </a:r>
            <a:br>
              <a:rPr lang="en-US" altLang="zh-CN" dirty="0" smtClean="0"/>
            </a:br>
            <a:r>
              <a:rPr lang="en-US" altLang="zh-CN" dirty="0" err="1" smtClean="0"/>
              <a:t>public:ABCD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abcdefghijklml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3" hasCustomPrompt="1"/>
          </p:nvPr>
        </p:nvSpPr>
        <p:spPr>
          <a:xfrm>
            <a:off x="6281174" y="1085792"/>
            <a:ext cx="5181600" cy="4351338"/>
          </a:xfrm>
          <a:prstGeom prst="rect">
            <a:avLst/>
          </a:prstGeom>
          <a:ln w="85725">
            <a:solidFill>
              <a:srgbClr val="FF6600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400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class A 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1674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32016"/>
            <a:ext cx="7022307" cy="35333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0919" y="1085792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8578" y="1085792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58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每章题目和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77423" y="82296"/>
            <a:ext cx="9756973" cy="1710355"/>
            <a:chOff x="1211325" y="389755"/>
            <a:chExt cx="9769351" cy="2094753"/>
          </a:xfrm>
          <a:solidFill>
            <a:srgbClr val="2DAEB7"/>
          </a:solidFill>
        </p:grpSpPr>
        <p:sp>
          <p:nvSpPr>
            <p:cNvPr id="4" name="五边形 3"/>
            <p:cNvSpPr/>
            <p:nvPr/>
          </p:nvSpPr>
          <p:spPr bwMode="auto">
            <a:xfrm>
              <a:off x="2904339" y="1527593"/>
              <a:ext cx="8076337" cy="469096"/>
            </a:xfrm>
            <a:prstGeom prst="homePlate">
              <a:avLst>
                <a:gd name="adj" fmla="val 34062"/>
              </a:avLst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任意多边形 4"/>
            <p:cNvSpPr/>
            <p:nvPr/>
          </p:nvSpPr>
          <p:spPr bwMode="auto">
            <a:xfrm flipV="1">
              <a:off x="1211325" y="389755"/>
              <a:ext cx="1606929" cy="1606934"/>
            </a:xfrm>
            <a:custGeom>
              <a:avLst/>
              <a:gdLst>
                <a:gd name="connsiteX0" fmla="*/ 1008112 w 2016224"/>
                <a:gd name="connsiteY0" fmla="*/ 0 h 2016224"/>
                <a:gd name="connsiteX1" fmla="*/ 2016224 w 2016224"/>
                <a:gd name="connsiteY1" fmla="*/ 0 h 2016224"/>
                <a:gd name="connsiteX2" fmla="*/ 2016224 w 2016224"/>
                <a:gd name="connsiteY2" fmla="*/ 1008112 h 2016224"/>
                <a:gd name="connsiteX3" fmla="*/ 1008112 w 2016224"/>
                <a:gd name="connsiteY3" fmla="*/ 2016224 h 2016224"/>
                <a:gd name="connsiteX4" fmla="*/ 0 w 2016224"/>
                <a:gd name="connsiteY4" fmla="*/ 1008112 h 2016224"/>
                <a:gd name="connsiteX5" fmla="*/ 1008112 w 2016224"/>
                <a:gd name="connsiteY5" fmla="*/ 0 h 2016224"/>
                <a:gd name="connsiteX6" fmla="*/ 1008112 w 2016224"/>
                <a:gd name="connsiteY6" fmla="*/ 598566 h 2016224"/>
                <a:gd name="connsiteX7" fmla="*/ 598566 w 2016224"/>
                <a:gd name="connsiteY7" fmla="*/ 1008112 h 2016224"/>
                <a:gd name="connsiteX8" fmla="*/ 598565 w 2016224"/>
                <a:gd name="connsiteY8" fmla="*/ 1008112 h 2016224"/>
                <a:gd name="connsiteX9" fmla="*/ 1008111 w 2016224"/>
                <a:gd name="connsiteY9" fmla="*/ 1417658 h 2016224"/>
                <a:gd name="connsiteX10" fmla="*/ 1417657 w 2016224"/>
                <a:gd name="connsiteY10" fmla="*/ 1008112 h 2016224"/>
                <a:gd name="connsiteX11" fmla="*/ 1417657 w 2016224"/>
                <a:gd name="connsiteY11" fmla="*/ 598566 h 2016224"/>
                <a:gd name="connsiteX12" fmla="*/ 1008112 w 2016224"/>
                <a:gd name="connsiteY12" fmla="*/ 598566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6224" h="2016224">
                  <a:moveTo>
                    <a:pt x="1008112" y="0"/>
                  </a:moveTo>
                  <a:lnTo>
                    <a:pt x="2016224" y="0"/>
                  </a:lnTo>
                  <a:lnTo>
                    <a:pt x="2016224" y="1008112"/>
                  </a:lnTo>
                  <a:cubicBezTo>
                    <a:pt x="2016224" y="1564877"/>
                    <a:pt x="1564877" y="2016224"/>
                    <a:pt x="1008112" y="2016224"/>
                  </a:cubicBezTo>
                  <a:cubicBezTo>
                    <a:pt x="451347" y="2016224"/>
                    <a:pt x="0" y="1564877"/>
                    <a:pt x="0" y="1008112"/>
                  </a:cubicBezTo>
                  <a:cubicBezTo>
                    <a:pt x="0" y="451347"/>
                    <a:pt x="451347" y="0"/>
                    <a:pt x="1008112" y="0"/>
                  </a:cubicBezTo>
                  <a:close/>
                  <a:moveTo>
                    <a:pt x="1008112" y="598566"/>
                  </a:moveTo>
                  <a:cubicBezTo>
                    <a:pt x="781926" y="598566"/>
                    <a:pt x="598566" y="781926"/>
                    <a:pt x="598566" y="1008112"/>
                  </a:cubicBezTo>
                  <a:lnTo>
                    <a:pt x="598565" y="1008112"/>
                  </a:lnTo>
                  <a:cubicBezTo>
                    <a:pt x="598565" y="1234298"/>
                    <a:pt x="781925" y="1417658"/>
                    <a:pt x="1008111" y="1417658"/>
                  </a:cubicBezTo>
                  <a:cubicBezTo>
                    <a:pt x="1234297" y="1417658"/>
                    <a:pt x="1417657" y="1234298"/>
                    <a:pt x="1417657" y="1008112"/>
                  </a:cubicBezTo>
                  <a:lnTo>
                    <a:pt x="1417657" y="598566"/>
                  </a:lnTo>
                  <a:lnTo>
                    <a:pt x="1008112" y="598566"/>
                  </a:lnTo>
                  <a:close/>
                </a:path>
              </a:pathLst>
            </a:cu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五边形 5"/>
            <p:cNvSpPr/>
            <p:nvPr/>
          </p:nvSpPr>
          <p:spPr bwMode="auto">
            <a:xfrm rot="5400000">
              <a:off x="2206195" y="1872449"/>
              <a:ext cx="746076" cy="478042"/>
            </a:xfrm>
            <a:prstGeom prst="homePlate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35133" y="738322"/>
            <a:ext cx="4381887" cy="8138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85" y="2705390"/>
            <a:ext cx="3380801" cy="351894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539" y="3241843"/>
            <a:ext cx="2366275" cy="23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6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2517432" y="959587"/>
            <a:ext cx="45719" cy="5229546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82725" y="1828432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编程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泛型和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82725" y="1078042"/>
            <a:ext cx="1675689" cy="707826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课程内容及目的</a:t>
              </a:r>
              <a:endParaRPr lang="zh-CN" altLang="en-US" sz="2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3661D584-2B36-4135-848C-E7FD28CD82C5}"/>
              </a:ext>
            </a:extLst>
          </p:cNvPr>
          <p:cNvGrpSpPr/>
          <p:nvPr/>
        </p:nvGrpSpPr>
        <p:grpSpPr>
          <a:xfrm>
            <a:off x="2182725" y="2599615"/>
            <a:ext cx="1675689" cy="707826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>
                  <a16:creationId xmlns="" xmlns:a16="http://schemas.microsoft.com/office/drawing/2014/main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="" xmlns:a16="http://schemas.microsoft.com/office/drawing/2014/main" id="{ED442C5B-29DF-4B73-A807-63D48C89C7DF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 b="1" dirty="0" smtClean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语言和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A431D3B4-D8C8-4611-A85E-728ADD82527F}"/>
              </a:ext>
            </a:extLst>
          </p:cNvPr>
          <p:cNvGrpSpPr/>
          <p:nvPr/>
        </p:nvGrpSpPr>
        <p:grpSpPr>
          <a:xfrm>
            <a:off x="2182726" y="3356525"/>
            <a:ext cx="2396604" cy="707826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>
                  <a16:creationId xmlns="" xmlns:a16="http://schemas.microsoft.com/office/drawing/2014/main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="" xmlns:a16="http://schemas.microsoft.com/office/drawing/2014/main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语言发展历史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4E4CAFD4-0A3E-4803-848C-50C356889851}"/>
              </a:ext>
            </a:extLst>
          </p:cNvPr>
          <p:cNvGrpSpPr/>
          <p:nvPr/>
        </p:nvGrpSpPr>
        <p:grpSpPr>
          <a:xfrm>
            <a:off x="2182725" y="4121188"/>
            <a:ext cx="1675689" cy="707826"/>
            <a:chOff x="2279324" y="2504103"/>
            <a:chExt cx="1478074" cy="624351"/>
          </a:xfrm>
        </p:grpSpPr>
        <p:sp>
          <p:nvSpPr>
            <p:cNvPr id="17" name="菱形 16">
              <a:extLst>
                <a:ext uri="{FF2B5EF4-FFF2-40B4-BE49-F238E27FC236}">
                  <a16:creationId xmlns="" xmlns:a16="http://schemas.microsoft.com/office/drawing/2014/main" id="{E4212DD5-01A9-464B-84B9-7B5F2A071F5C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="" xmlns:a16="http://schemas.microsoft.com/office/drawing/2014/main" id="{A3A7206D-D959-4668-8130-A769920352B9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集成开发环境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A431D3B4-D8C8-4611-A85E-728ADD82527F}"/>
              </a:ext>
            </a:extLst>
          </p:cNvPr>
          <p:cNvGrpSpPr/>
          <p:nvPr/>
        </p:nvGrpSpPr>
        <p:grpSpPr>
          <a:xfrm>
            <a:off x="2182726" y="4841687"/>
            <a:ext cx="2396604" cy="707826"/>
            <a:chOff x="2279324" y="3339051"/>
            <a:chExt cx="2113970" cy="624351"/>
          </a:xfrm>
        </p:grpSpPr>
        <p:sp>
          <p:nvSpPr>
            <p:cNvPr id="20" name="菱形 19">
              <a:extLst>
                <a:ext uri="{FF2B5EF4-FFF2-40B4-BE49-F238E27FC236}">
                  <a16:creationId xmlns="" xmlns:a16="http://schemas.microsoft.com/office/drawing/2014/main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17">
              <a:extLst>
                <a:ext uri="{FF2B5EF4-FFF2-40B4-BE49-F238E27FC236}">
                  <a16:creationId xmlns="" xmlns:a16="http://schemas.microsoft.com/office/drawing/2014/main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参考资料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菱形 21">
            <a:extLst>
              <a:ext uri="{FF2B5EF4-FFF2-40B4-BE49-F238E27FC236}">
                <a16:creationId xmlns="" xmlns:a16="http://schemas.microsoft.com/office/drawing/2014/main" id="{E4212DD5-01A9-464B-84B9-7B5F2A071F5C}"/>
              </a:ext>
            </a:extLst>
          </p:cNvPr>
          <p:cNvSpPr/>
          <p:nvPr/>
        </p:nvSpPr>
        <p:spPr>
          <a:xfrm>
            <a:off x="2182724" y="5598597"/>
            <a:ext cx="707825" cy="707826"/>
          </a:xfrm>
          <a:prstGeom prst="diamond">
            <a:avLst/>
          </a:prstGeom>
          <a:solidFill>
            <a:srgbClr val="F85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200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07</a:t>
            </a:r>
            <a:endParaRPr lang="en-US" altLang="zh-CN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="" xmlns:a16="http://schemas.microsoft.com/office/drawing/2014/main" id="{A3A7206D-D959-4668-8130-A769920352B9}"/>
              </a:ext>
            </a:extLst>
          </p:cNvPr>
          <p:cNvSpPr txBox="1"/>
          <p:nvPr/>
        </p:nvSpPr>
        <p:spPr>
          <a:xfrm>
            <a:off x="2754546" y="5844227"/>
            <a:ext cx="1145657" cy="27533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C++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集成开发环境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36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6D7D2B9B-7047-4584-A1FC-5FF4787AF1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221" y="4345968"/>
            <a:ext cx="1859119" cy="1935087"/>
          </a:xfrm>
          <a:prstGeom prst="rect">
            <a:avLst/>
          </a:prstGeom>
        </p:spPr>
      </p:pic>
      <p:sp>
        <p:nvSpPr>
          <p:cNvPr id="3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3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93725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55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384955BC-D1A7-46F9-BC74-D432D7F865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0" y="5200895"/>
            <a:ext cx="979719" cy="9797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92E4E903-D91B-4775-AB8B-19FDCC2B94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94" y="5616287"/>
            <a:ext cx="715812" cy="715812"/>
          </a:xfrm>
          <a:prstGeom prst="rect">
            <a:avLst/>
          </a:prstGeom>
        </p:spPr>
      </p:pic>
      <p:sp>
        <p:nvSpPr>
          <p:cNvPr id="11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43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内容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F85360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200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代码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174F78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13416" y="895927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13808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51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05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11070" y="447440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本章结束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944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ADDB3756-3506-41A5-9783-35C557317CE8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-1219" y="82687"/>
            <a:chExt cx="12192001" cy="6858000"/>
          </a:xfrm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76C0EC14-CB36-464E-A15B-3539EB001906}"/>
                </a:ext>
              </a:extLst>
            </p:cNvPr>
            <p:cNvSpPr/>
            <p:nvPr/>
          </p:nvSpPr>
          <p:spPr>
            <a:xfrm>
              <a:off x="0" y="82687"/>
              <a:ext cx="12190781" cy="6858000"/>
            </a:xfrm>
            <a:prstGeom prst="rect">
              <a:avLst/>
            </a:prstGeom>
            <a:solidFill>
              <a:srgbClr val="14B0C0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7B7F928A-E42E-4166-92EC-B277C50FDAEE}"/>
                </a:ext>
              </a:extLst>
            </p:cNvPr>
            <p:cNvSpPr/>
            <p:nvPr/>
          </p:nvSpPr>
          <p:spPr>
            <a:xfrm>
              <a:off x="-1219" y="498611"/>
              <a:ext cx="12192001" cy="62896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7B2EB8DC-B7E1-408C-879A-558BDD23F5B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" y="-1"/>
            <a:ext cx="685315" cy="4159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48574" y="6662296"/>
            <a:ext cx="13377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bg2"/>
                </a:solidFill>
              </a:rPr>
              <a:t>第 </a:t>
            </a:r>
            <a:fld id="{22679C40-B174-4387-B61D-ED5522942AC7}" type="slidenum">
              <a:rPr lang="zh-CN" altLang="en-US" sz="1050" smtClean="0">
                <a:solidFill>
                  <a:schemeClr val="bg2"/>
                </a:solidFill>
              </a:rPr>
              <a:pPr algn="ctr"/>
              <a:t>‹#›</a:t>
            </a:fld>
            <a:r>
              <a:rPr lang="zh-CN" altLang="en-US" sz="1050" dirty="0" smtClean="0">
                <a:solidFill>
                  <a:schemeClr val="bg2"/>
                </a:solidFill>
              </a:rPr>
              <a:t> 页</a:t>
            </a:r>
            <a:endParaRPr lang="zh-CN" altLang="en-US" sz="1050" dirty="0">
              <a:solidFill>
                <a:schemeClr val="bg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3959" y="6662296"/>
            <a:ext cx="16811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吉林大学     </a:t>
            </a:r>
            <a:r>
              <a:rPr lang="en-US" altLang="zh-CN" sz="1050" dirty="0" smtClean="0">
                <a:solidFill>
                  <a:schemeClr val="bg2"/>
                </a:solidFill>
                <a:latin typeface="+mn-ea"/>
                <a:ea typeface="+mn-ea"/>
              </a:rPr>
              <a:t>2017</a:t>
            </a:r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级</a:t>
            </a:r>
            <a:endParaRPr lang="zh-CN" altLang="en-US" sz="10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526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51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用子类型化适应变化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文本占位符 2"/>
          <p:cNvSpPr/>
          <p:nvPr/>
        </p:nvSpPr>
        <p:spPr>
          <a:xfrm>
            <a:off x="700089" y="1074576"/>
            <a:ext cx="5054600" cy="473975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class Parent {</a:t>
            </a:r>
          </a:p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public</a:t>
            </a: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：</a:t>
            </a:r>
            <a:b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Parent(</a:t>
            </a:r>
            <a:r>
              <a:rPr lang="en-US" altLang="zh-CN" sz="2800" dirty="0" err="1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ImpF</a:t>
            </a: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zh-CN" sz="2800" dirty="0" smtClean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*, </a:t>
            </a: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ImpH * );</a:t>
            </a: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/>
            </a:r>
            <a:b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v</a:t>
            </a: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irtual   ~Parent ();</a:t>
            </a:r>
            <a:b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void F( ) {  pF-&gt;F( ); </a:t>
            </a:r>
            <a:r>
              <a:rPr lang="en-US" altLang="zh-CN" sz="2800" dirty="0" smtClean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/>
            </a:r>
            <a:b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void H( ){  pH-&gt;F( ); }</a:t>
            </a:r>
            <a:b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...</a:t>
            </a:r>
          </a:p>
          <a:p>
            <a:pPr marL="396875" indent="-396875"/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private:</a:t>
            </a:r>
            <a:b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ImpF   * pF;</a:t>
            </a:r>
            <a:b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 err="1" smtClean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impH</a:t>
            </a:r>
            <a:r>
              <a:rPr lang="en-US" altLang="zh-CN" sz="2800" dirty="0" smtClean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</a:t>
            </a: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* pH;</a:t>
            </a:r>
          </a:p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</a:p>
        </p:txBody>
      </p:sp>
      <p:sp>
        <p:nvSpPr>
          <p:cNvPr id="6" name="文本占位符 2"/>
          <p:cNvSpPr/>
          <p:nvPr/>
        </p:nvSpPr>
        <p:spPr>
          <a:xfrm>
            <a:off x="6244685" y="753195"/>
            <a:ext cx="5053012" cy="256381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class ImpF {</a:t>
            </a:r>
          </a:p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public</a:t>
            </a: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：</a:t>
            </a:r>
            <a:b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virtual ~ImpF( ) {}</a:t>
            </a:r>
            <a:b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virtual void F( ) </a:t>
            </a:r>
            <a:b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{   ....   }</a:t>
            </a:r>
          </a:p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</a:p>
        </p:txBody>
      </p:sp>
      <p:sp>
        <p:nvSpPr>
          <p:cNvPr id="7" name="文本占位符 2"/>
          <p:cNvSpPr/>
          <p:nvPr/>
        </p:nvSpPr>
        <p:spPr>
          <a:xfrm>
            <a:off x="6244684" y="3444456"/>
            <a:ext cx="5053013" cy="256381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class ImpH {</a:t>
            </a:r>
          </a:p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public</a:t>
            </a:r>
            <a: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：</a:t>
            </a:r>
            <a:br>
              <a:rPr lang="zh-CN" altLang="en-US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virtual ~ImpH( ) {}</a:t>
            </a:r>
            <a:b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virtual void H( ) </a:t>
            </a:r>
            <a:b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{   ....   }</a:t>
            </a:r>
          </a:p>
          <a:p>
            <a:pPr marL="396875" indent="-396875"/>
            <a:r>
              <a:rPr lang="en-US" altLang="x-none" sz="28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259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4"/>
          <p:cNvSpPr>
            <a:spLocks noGrp="1"/>
          </p:cNvSpPr>
          <p:nvPr>
            <p:ph type="title"/>
          </p:nvPr>
        </p:nvSpPr>
        <p:spPr>
          <a:xfrm>
            <a:off x="631406" y="78148"/>
            <a:ext cx="10953750" cy="335920"/>
          </a:xfrm>
          <a:ln/>
        </p:spPr>
        <p:txBody>
          <a:bodyPr lIns="91440" tIns="45720" rIns="91440" bIns="45720" anchor="b"/>
          <a:lstStyle/>
          <a:p>
            <a:pPr defTabSz="685800"/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综合使用水平关系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继承</a:t>
            </a:r>
            <a:endParaRPr lang="en-US" altLang="zh-CN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35842" name="文本占位符 2"/>
          <p:cNvSpPr/>
          <p:nvPr/>
        </p:nvSpPr>
        <p:spPr>
          <a:xfrm>
            <a:off x="1952415" y="946150"/>
            <a:ext cx="5054600" cy="51212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marL="457200" indent="-457200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水平关系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1" indent="-457200"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依赖</a:t>
            </a:r>
          </a:p>
          <a:p>
            <a:pPr marL="914400" lvl="1" indent="-457200"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聚集关系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整体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/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部分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</a:t>
            </a:r>
          </a:p>
          <a:p>
            <a:pPr marL="1371600" lvl="2" indent="-457200"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组合</a:t>
            </a:r>
          </a:p>
          <a:p>
            <a:pPr marL="1371600" lvl="2" indent="-457200"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聚合</a:t>
            </a:r>
          </a:p>
          <a:p>
            <a:pPr marL="914400" lvl="1" indent="-457200"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一般关联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2" indent="-457200"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单向关联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2" indent="-457200">
              <a:buClr>
                <a:srgbClr val="046FB6"/>
              </a:buClr>
              <a:buFont typeface="Wingdings" panose="05000000000000000000" charset="0"/>
              <a:buChar char="l"/>
            </a:pP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双向关联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indent="-457200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垂直关系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1" indent="-457200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公有继承</a:t>
            </a:r>
          </a:p>
          <a:p>
            <a:pPr marL="914400" lvl="1" indent="-457200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800" b="1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私有继承</a:t>
            </a:r>
            <a:r>
              <a:rPr lang="en-US" altLang="zh-CN" sz="2800" b="1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zh-CN" altLang="zh-CN" sz="2800" b="1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用组合代替</a:t>
            </a:r>
            <a:r>
              <a:rPr lang="en-US" altLang="zh-CN" sz="2800" b="1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)</a:t>
            </a:r>
          </a:p>
          <a:p>
            <a:pPr marL="914400" lvl="1" indent="-457200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zh-CN" sz="2800" b="1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保护继承</a:t>
            </a:r>
          </a:p>
        </p:txBody>
      </p:sp>
    </p:spTree>
    <p:extLst>
      <p:ext uri="{BB962C8B-B14F-4D97-AF65-F5344CB8AC3E}">
        <p14:creationId xmlns:p14="http://schemas.microsoft.com/office/powerpoint/2010/main" val="3046337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4"/>
          <p:cNvSpPr>
            <a:spLocks noGrp="1"/>
          </p:cNvSpPr>
          <p:nvPr>
            <p:ph type="title"/>
          </p:nvPr>
        </p:nvSpPr>
        <p:spPr>
          <a:xfrm>
            <a:off x="596899" y="-37305"/>
            <a:ext cx="10953750" cy="469106"/>
          </a:xfrm>
          <a:ln/>
        </p:spPr>
        <p:txBody>
          <a:bodyPr lIns="91440" tIns="45720" rIns="91440" bIns="45720" anchor="b"/>
          <a:lstStyle/>
          <a:p>
            <a:pPr defTabSz="685800">
              <a:buNone/>
            </a:pPr>
            <a:r>
              <a:rPr lang="zh-CN" altLang="en-US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依赖</a:t>
            </a:r>
            <a:r>
              <a:rPr lang="en-US" altLang="zh-CN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+</a:t>
            </a:r>
            <a:r>
              <a:rPr lang="zh-CN" altLang="en-US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继承</a:t>
            </a:r>
            <a:r>
              <a:rPr lang="en-US" altLang="zh-CN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(</a:t>
            </a:r>
            <a:r>
              <a:rPr lang="zh-CN" altLang="zh-CN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基本型</a:t>
            </a:r>
            <a:r>
              <a:rPr lang="en-US" altLang="zh-CN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)</a:t>
            </a:r>
          </a:p>
        </p:txBody>
      </p:sp>
      <p:sp>
        <p:nvSpPr>
          <p:cNvPr id="37890" name="文本占位符 2"/>
          <p:cNvSpPr/>
          <p:nvPr/>
        </p:nvSpPr>
        <p:spPr>
          <a:xfrm>
            <a:off x="2820090" y="3885711"/>
            <a:ext cx="5632450" cy="17113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marL="457200" indent="-457200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en-US" sz="2800" b="1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例：</a:t>
            </a:r>
            <a:r>
              <a:rPr lang="en-US" altLang="zh-CN" sz="2800" b="1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Mouse  (eat) Fruit</a:t>
            </a:r>
          </a:p>
          <a:p>
            <a:pPr marL="457200" indent="-457200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zh-CN" sz="2800" b="1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例：</a:t>
            </a:r>
            <a:r>
              <a:rPr lang="en-US" altLang="zh-CN" sz="2800" b="1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Student ( Do ) Homework</a:t>
            </a:r>
          </a:p>
          <a:p>
            <a:pPr marL="457200" indent="-457200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zh-CN" sz="2800" b="1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例：</a:t>
            </a:r>
            <a:r>
              <a:rPr lang="en-US" altLang="zh-CN" sz="2800" b="1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Screen (draw) Shape's area</a:t>
            </a:r>
          </a:p>
          <a:p>
            <a:pPr marL="457200" indent="-457200">
              <a:buClr>
                <a:srgbClr val="046FB6"/>
              </a:buClr>
              <a:buFont typeface="Wingdings" panose="05000000000000000000" charset="0"/>
              <a:buChar char="u"/>
            </a:pPr>
            <a:r>
              <a:rPr lang="zh-CN" altLang="zh-CN" sz="2800" b="1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例：</a:t>
            </a:r>
            <a:r>
              <a:rPr lang="en-US" altLang="zh-CN" sz="2800" b="1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Printer (print) Date</a:t>
            </a:r>
          </a:p>
        </p:txBody>
      </p:sp>
      <p:pic>
        <p:nvPicPr>
          <p:cNvPr id="37891" name="图片 7186" descr="Inheri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405" y="1320406"/>
            <a:ext cx="2562225" cy="1581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2" name="矩形 7187"/>
          <p:cNvSpPr/>
          <p:nvPr/>
        </p:nvSpPr>
        <p:spPr>
          <a:xfrm>
            <a:off x="1604513" y="1406131"/>
            <a:ext cx="13716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cxnSp>
        <p:nvCxnSpPr>
          <p:cNvPr id="2" name="直接箭头连接符 1"/>
          <p:cNvCxnSpPr/>
          <p:nvPr/>
        </p:nvCxnSpPr>
        <p:spPr>
          <a:xfrm>
            <a:off x="2976113" y="1587106"/>
            <a:ext cx="1925967" cy="95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145403" y="1396606"/>
            <a:ext cx="4306507" cy="156966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class Parent;</a:t>
            </a:r>
            <a:b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class A {</a:t>
            </a:r>
            <a:b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public:</a:t>
            </a:r>
            <a:b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       virtual ~A( );</a:t>
            </a:r>
            <a:b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       void   </a:t>
            </a:r>
            <a: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Func</a:t>
            </a: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rPr>
              <a:t>( Parent &amp; parent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b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792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4"/>
          <p:cNvSpPr>
            <a:spLocks noGrp="1"/>
          </p:cNvSpPr>
          <p:nvPr>
            <p:ph type="title"/>
          </p:nvPr>
        </p:nvSpPr>
        <p:spPr>
          <a:xfrm>
            <a:off x="614152" y="0"/>
            <a:ext cx="10953750" cy="430811"/>
          </a:xfrm>
          <a:ln/>
        </p:spPr>
        <p:txBody>
          <a:bodyPr lIns="91440" tIns="45720" rIns="91440" bIns="45720" anchor="b"/>
          <a:lstStyle/>
          <a:p>
            <a:pPr defTabSz="685800">
              <a:buNone/>
            </a:pPr>
            <a:r>
              <a:rPr lang="zh-CN" altLang="en-US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依赖</a:t>
            </a:r>
            <a:r>
              <a:rPr lang="en-US" altLang="zh-CN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+</a:t>
            </a:r>
            <a:r>
              <a:rPr lang="zh-CN" altLang="en-US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继承</a:t>
            </a:r>
            <a:r>
              <a:rPr lang="en-US" altLang="zh-CN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(</a:t>
            </a:r>
            <a:r>
              <a:rPr lang="zh-CN" altLang="zh-CN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基本型</a:t>
            </a:r>
            <a:r>
              <a:rPr lang="en-US" altLang="zh-CN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)</a:t>
            </a:r>
          </a:p>
        </p:txBody>
      </p:sp>
      <p:pic>
        <p:nvPicPr>
          <p:cNvPr id="7" name="图片 6" descr="18_2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660" y="905774"/>
            <a:ext cx="6362940" cy="328297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22"/>
          <p:cNvSpPr txBox="1"/>
          <p:nvPr/>
        </p:nvSpPr>
        <p:spPr>
          <a:xfrm>
            <a:off x="3876675" y="4530757"/>
            <a:ext cx="4394200" cy="1676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0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class Mouse {</a:t>
            </a:r>
            <a:endParaRPr lang="zh-CN" altLang="en-US" sz="2000" b="1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20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public:</a:t>
            </a:r>
            <a:endParaRPr lang="zh-CN" altLang="en-US" sz="2000" b="1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2000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</a:t>
            </a:r>
            <a:r>
              <a:rPr lang="zh-CN" altLang="en-US" sz="2000" b="1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void Eat(Fruit&amp; fruit) </a:t>
            </a:r>
            <a:r>
              <a:rPr lang="en-US" altLang="zh-CN" sz="2000" b="1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;</a:t>
            </a:r>
          </a:p>
          <a:p>
            <a:pPr fontAlgn="auto">
              <a:lnSpc>
                <a:spcPct val="130000"/>
              </a:lnSpc>
            </a:pPr>
            <a:r>
              <a:rPr lang="zh-CN" altLang="en-US" sz="20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};</a:t>
            </a:r>
            <a:endParaRPr lang="zh-CN" altLang="en-US" sz="2000" b="1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9678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2"/>
          <p:cNvSpPr/>
          <p:nvPr/>
        </p:nvSpPr>
        <p:spPr>
          <a:xfrm>
            <a:off x="254539" y="652938"/>
            <a:ext cx="3751262" cy="57943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class Fruit {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public: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virtual ~Fruit() {}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//重量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virtual int Weight() const = 0; </a:t>
            </a:r>
            <a:b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//可用部分的百分比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virtual float Precent() const = 0; 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endParaRPr lang="en-US" altLang="zh-CN" sz="2000" b="1" dirty="0">
              <a:latin typeface="Calibri" panose="020F050202020403020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class Apple:public Fruit  {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public: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Apple(int w):weight(w) {}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virtual int Weight() const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     { return weight; }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virtual float Precent() const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     { return 0.8; }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private: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int weight;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</a:p>
        </p:txBody>
      </p:sp>
      <p:sp>
        <p:nvSpPr>
          <p:cNvPr id="9" name="文本框 1"/>
          <p:cNvSpPr txBox="1"/>
          <p:nvPr/>
        </p:nvSpPr>
        <p:spPr>
          <a:xfrm>
            <a:off x="4342605" y="95313"/>
            <a:ext cx="3775075" cy="344646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class Orange:public Fruit {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public: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Orange(int w1,int w2)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   :weight1(w1),weight2(w2) {}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virtual int Weight() const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      { return weight2; }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virtual float Precent() const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       { return 0.7; }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private: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   int weight1;          int weight2;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4342605" y="3550126"/>
            <a:ext cx="6767195" cy="3261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0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class Mouse {</a:t>
            </a:r>
            <a:endParaRPr lang="zh-CN" altLang="en-US" sz="2000" b="1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20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public:</a:t>
            </a:r>
            <a:endParaRPr lang="zh-CN" altLang="en-US" sz="2000" b="1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20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Mouse(float w):weight(w) {}</a:t>
            </a:r>
            <a:endParaRPr lang="zh-CN" altLang="en-US" sz="2000" b="1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20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</a:t>
            </a:r>
            <a:r>
              <a:rPr lang="zh-CN" altLang="en-US" sz="2000" b="1" noProof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void Eat(Fruit&amp; fruit)</a:t>
            </a:r>
            <a:endParaRPr lang="zh-CN" altLang="en-US" sz="2000" b="1" noProof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2000" b="1" noProof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{  weight +=  fruit.Weight()*fruit.Precent();    }</a:t>
            </a:r>
            <a:endParaRPr lang="zh-CN" altLang="en-US" sz="2000" b="1" noProof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20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int getWeight() const { return weight;}</a:t>
            </a:r>
            <a:endParaRPr lang="zh-CN" altLang="en-US" sz="2000" b="1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2000" b="1" noProof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protected</a:t>
            </a:r>
            <a:r>
              <a:rPr lang="zh-CN" altLang="en-US" sz="2000" b="1" noProof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: </a:t>
            </a:r>
            <a:r>
              <a:rPr lang="zh-CN" altLang="en-US" sz="20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 float weight;</a:t>
            </a:r>
            <a:endParaRPr lang="zh-CN" altLang="en-US" sz="2000" b="1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20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};</a:t>
            </a:r>
            <a:endParaRPr lang="zh-CN" altLang="en-US" sz="2000" b="1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8265254" y="135412"/>
            <a:ext cx="3533775" cy="341471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int main(){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Apple apple(100);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Orange orange(20,50);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Mouse  mouse(120);</a:t>
            </a:r>
          </a:p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cout&lt;&lt;mouse.getWeight()&lt;&lt;endl;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mouse.Eat(apple);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cout&lt;&lt;mouse.getWeight()&lt;&lt;endl;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mouse.Eat(orange);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cout&lt;&lt;mouse.getWeight()&lt;&lt;endl;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return 0;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2589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18_2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295" y="2166747"/>
            <a:ext cx="6800850" cy="276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标题 4"/>
          <p:cNvSpPr>
            <a:spLocks noGrp="1"/>
          </p:cNvSpPr>
          <p:nvPr>
            <p:ph type="title"/>
          </p:nvPr>
        </p:nvSpPr>
        <p:spPr>
          <a:xfrm>
            <a:off x="832104" y="0"/>
            <a:ext cx="10544810" cy="448754"/>
          </a:xfrm>
          <a:ln/>
        </p:spPr>
        <p:txBody>
          <a:bodyPr lIns="91440" tIns="45720" rIns="91440" bIns="45720" anchor="b"/>
          <a:lstStyle/>
          <a:p>
            <a:pPr defTabSz="685800">
              <a:buNone/>
            </a:pPr>
            <a:r>
              <a:rPr lang="zh-CN" altLang="en-US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依赖</a:t>
            </a:r>
            <a:r>
              <a:rPr lang="en-US" altLang="zh-CN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+</a:t>
            </a:r>
            <a:r>
              <a:rPr lang="zh-CN" altLang="en-US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继承</a:t>
            </a:r>
            <a:r>
              <a:rPr lang="en-US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(</a:t>
            </a:r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变化</a:t>
            </a:r>
            <a:r>
              <a:rPr lang="en-US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)</a:t>
            </a:r>
            <a:endParaRPr lang="en-US" altLang="zh-CN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/>
          <p:nvPr/>
        </p:nvSpPr>
        <p:spPr>
          <a:xfrm>
            <a:off x="6847681" y="45244"/>
            <a:ext cx="4010025" cy="9159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class Fruit {/*</a:t>
            </a:r>
            <a:r>
              <a:rPr lang="zh-CN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不变</a:t>
            </a: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  <a:b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class Apple:public Fruit{/*</a:t>
            </a:r>
            <a:r>
              <a:rPr lang="zh-CN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不变</a:t>
            </a: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  <a:b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class Orange:public Fruit{/*</a:t>
            </a:r>
            <a:r>
              <a:rPr lang="zh-CN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不变</a:t>
            </a: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178593" y="4094163"/>
            <a:ext cx="5888038" cy="253206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class BigMouse:public Mouse   {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public: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BigMouse(float w,float fac)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    :Mouse(w),factor(fac) {}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virtual void Eat(Fruit&amp; fruit)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{ weight +=  fruit.Weight()*fruit.Precent()</a:t>
            </a:r>
            <a:r>
              <a:rPr lang="en-US" altLang="zh-CN" sz="2000" b="1" dirty="0">
                <a:solidFill>
                  <a:srgbClr val="0000FF"/>
                </a:solidFill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*factor;</a:t>
            </a: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}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private:      </a:t>
            </a:r>
            <a:r>
              <a:rPr lang="en-US" altLang="zh-CN" sz="2000" b="1" dirty="0">
                <a:solidFill>
                  <a:srgbClr val="0000FF"/>
                </a:solidFill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float factor;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205581" y="957263"/>
            <a:ext cx="4981575" cy="29432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16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class Mouse {</a:t>
            </a:r>
            <a:endParaRPr lang="zh-CN" altLang="en-US" sz="1600" b="1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16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public:</a:t>
            </a:r>
            <a:endParaRPr lang="zh-CN" altLang="en-US" sz="1600" b="1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Mouse(float w):weight(w) {} </a:t>
            </a:r>
            <a:b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600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virtual </a:t>
            </a:r>
            <a:r>
              <a:rPr lang="en-US" altLang="zh-CN" sz="16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~Mouse() {}</a:t>
            </a:r>
            <a:endParaRPr lang="en-US" altLang="zh-CN" sz="1600" b="1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16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</a:t>
            </a:r>
            <a:r>
              <a:rPr lang="en-US" altLang="zh-CN" sz="1600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virtual </a:t>
            </a:r>
            <a:r>
              <a:rPr lang="zh-CN" altLang="en-US" sz="1600" b="1" noProof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void Eat(Fruit&amp; fruit)</a:t>
            </a:r>
            <a:endParaRPr lang="zh-CN" altLang="en-US" sz="1600" b="1" noProof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1600" b="1" noProof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{  weight +=  fruit.Weight()*fruit.Precent();    }</a:t>
            </a:r>
            <a:endParaRPr lang="zh-CN" altLang="en-US" sz="1600" b="1" noProof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16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int getWeight() const { return weight;}</a:t>
            </a:r>
            <a:endParaRPr lang="zh-CN" altLang="en-US" sz="1600" b="1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16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protected</a:t>
            </a:r>
            <a:r>
              <a:rPr lang="zh-CN" altLang="en-US" sz="16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:      float weight;</a:t>
            </a:r>
            <a:endParaRPr lang="zh-CN" altLang="en-US" sz="1600" b="1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16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};</a:t>
            </a:r>
            <a:endParaRPr lang="zh-CN" altLang="en-US" sz="1600" b="1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6144418" y="4105275"/>
            <a:ext cx="5889625" cy="224536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class LittleMouse:public Mouse {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public: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LittleMouse(float w)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    :Mouse(w){}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virtual void Eat(Fruit&amp; fruit)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  { weight +=  fruit.Weight()*fruit.Precent()</a:t>
            </a:r>
            <a:r>
              <a:rPr lang="en-US" altLang="zh-CN" sz="2000" b="1" dirty="0">
                <a:solidFill>
                  <a:srgbClr val="0000FF"/>
                </a:solidFill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*0.2;</a:t>
            </a: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}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</a:p>
        </p:txBody>
      </p:sp>
      <p:sp>
        <p:nvSpPr>
          <p:cNvPr id="8" name="文本框 4"/>
          <p:cNvSpPr txBox="1"/>
          <p:nvPr/>
        </p:nvSpPr>
        <p:spPr>
          <a:xfrm>
            <a:off x="6847681" y="1360488"/>
            <a:ext cx="3387725" cy="230981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int main() {</a:t>
            </a: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   Apple apple(100);</a:t>
            </a: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   Orange orange(20,50);</a:t>
            </a: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   BigMouse    mouse(120,0.5);</a:t>
            </a: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   mouse.Eat(apple);</a:t>
            </a: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...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768096" y="45244"/>
            <a:ext cx="6079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/>
            <a:r>
              <a:rPr lang="zh-CN" altLang="zh-CN" b="1" noProof="1">
                <a:solidFill>
                  <a:schemeClr val="bg1"/>
                </a:solidFill>
              </a:rPr>
              <a:t>依赖</a:t>
            </a:r>
            <a:r>
              <a:rPr lang="en-US" altLang="zh-CN" b="1" noProof="1">
                <a:solidFill>
                  <a:schemeClr val="bg1"/>
                </a:solidFill>
              </a:rPr>
              <a:t>+</a:t>
            </a:r>
            <a:r>
              <a:rPr lang="zh-CN" altLang="en-US" b="1" noProof="1">
                <a:solidFill>
                  <a:schemeClr val="bg1"/>
                </a:solidFill>
              </a:rPr>
              <a:t>继承（</a:t>
            </a:r>
            <a:r>
              <a:rPr lang="zh-CN" altLang="en-US" b="1" noProof="1" smtClean="0">
                <a:solidFill>
                  <a:schemeClr val="bg1"/>
                </a:solidFill>
              </a:rPr>
              <a:t>变化</a:t>
            </a:r>
            <a:r>
              <a:rPr lang="en-US" altLang="zh-CN" b="1" noProof="1" smtClean="0">
                <a:solidFill>
                  <a:schemeClr val="bg1"/>
                </a:solidFill>
              </a:rPr>
              <a:t>-</a:t>
            </a:r>
            <a:r>
              <a:rPr lang="zh-CN" altLang="en-US" b="1" noProof="1" smtClean="0">
                <a:solidFill>
                  <a:schemeClr val="bg1"/>
                </a:solidFill>
              </a:rPr>
              <a:t>例</a:t>
            </a:r>
            <a:r>
              <a:rPr lang="en-US" altLang="zh-CN" b="1" noProof="1">
                <a:solidFill>
                  <a:schemeClr val="bg1"/>
                </a:solidFill>
              </a:rPr>
              <a:t>1</a:t>
            </a:r>
            <a:r>
              <a:rPr lang="zh-CN" altLang="en-US" b="1" noProof="1" smtClean="0">
                <a:solidFill>
                  <a:schemeClr val="bg1"/>
                </a:solidFill>
              </a:rPr>
              <a:t>）</a:t>
            </a:r>
            <a:r>
              <a:rPr lang="en-US" altLang="zh-CN" b="1" noProof="1">
                <a:solidFill>
                  <a:schemeClr val="bg1"/>
                </a:solidFill>
              </a:rPr>
              <a:t>Mouse</a:t>
            </a:r>
            <a:r>
              <a:rPr lang="zh-CN" altLang="zh-CN" b="1" noProof="1">
                <a:solidFill>
                  <a:schemeClr val="bg1"/>
                </a:solidFill>
              </a:rPr>
              <a:t>的子类提供</a:t>
            </a:r>
            <a:r>
              <a:rPr lang="en-US" altLang="zh-CN" b="1" noProof="1">
                <a:solidFill>
                  <a:schemeClr val="bg1"/>
                </a:solidFill>
              </a:rPr>
              <a:t>Eat</a:t>
            </a:r>
            <a:r>
              <a:rPr lang="zh-CN" altLang="en-US" b="1" noProof="1">
                <a:solidFill>
                  <a:schemeClr val="bg1"/>
                </a:solidFill>
              </a:rPr>
              <a:t>的实现细节</a:t>
            </a:r>
          </a:p>
        </p:txBody>
      </p:sp>
    </p:spTree>
    <p:extLst>
      <p:ext uri="{BB962C8B-B14F-4D97-AF65-F5344CB8AC3E}">
        <p14:creationId xmlns:p14="http://schemas.microsoft.com/office/powerpoint/2010/main" val="327812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2"/>
          <p:cNvSpPr/>
          <p:nvPr/>
        </p:nvSpPr>
        <p:spPr>
          <a:xfrm>
            <a:off x="6463506" y="89694"/>
            <a:ext cx="4010025" cy="9159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class Fruit {/*</a:t>
            </a:r>
            <a:r>
              <a:rPr lang="zh-CN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不变</a:t>
            </a: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  <a:b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class Apple:public Fruit{/*</a:t>
            </a:r>
            <a:r>
              <a:rPr lang="zh-CN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不变</a:t>
            </a: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  <a:b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class Orange:public Fruit{/*</a:t>
            </a:r>
            <a:r>
              <a:rPr lang="zh-CN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不变</a:t>
            </a: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</a:p>
        </p:txBody>
      </p:sp>
      <p:sp>
        <p:nvSpPr>
          <p:cNvPr id="13" name="文本框 1"/>
          <p:cNvSpPr txBox="1"/>
          <p:nvPr/>
        </p:nvSpPr>
        <p:spPr>
          <a:xfrm>
            <a:off x="154781" y="4541044"/>
            <a:ext cx="5888038" cy="22272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noProof="1">
                <a:latin typeface="Calibri" panose="020F050202020403020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class BigMouse:public Mouse   {</a:t>
            </a:r>
            <a:endParaRPr lang="en-US" altLang="zh-CN" sz="2000" b="1" noProof="1">
              <a:latin typeface="Calibri" panose="020F050202020403020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fontAlgn="auto"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noProof="1">
                <a:latin typeface="Calibri" panose="020F050202020403020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public:</a:t>
            </a:r>
            <a:endParaRPr lang="en-US" altLang="zh-CN" sz="2000" b="1" noProof="1">
              <a:latin typeface="Calibri" panose="020F050202020403020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fontAlgn="auto"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noProof="1">
                <a:latin typeface="Calibri" panose="020F050202020403020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    BigMouse(float w,float fac)</a:t>
            </a:r>
            <a:endParaRPr lang="en-US" altLang="zh-CN" sz="2000" b="1" noProof="1">
              <a:latin typeface="Calibri" panose="020F050202020403020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fontAlgn="auto"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noProof="1">
                <a:latin typeface="Calibri" panose="020F050202020403020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        :Mouse(w),factor(fac) {}</a:t>
            </a:r>
            <a:endParaRPr lang="en-US" altLang="zh-CN" sz="2000" b="1" noProof="1">
              <a:latin typeface="Calibri" panose="020F050202020403020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fontAlgn="auto"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noProof="1">
                <a:latin typeface="Calibri" panose="020F050202020403020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    </a:t>
            </a:r>
            <a:r>
              <a:rPr lang="en-US" altLang="zh-CN" sz="2000" b="1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virtual float Factor( ) { return factor; }</a:t>
            </a:r>
            <a:endParaRPr lang="en-US" altLang="zh-CN" sz="2000" b="1" noProof="1">
              <a:latin typeface="Calibri" panose="020F050202020403020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fontAlgn="auto"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noProof="1">
                <a:latin typeface="Calibri" panose="020F050202020403020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private:      </a:t>
            </a:r>
            <a:r>
              <a:rPr lang="en-US" altLang="zh-CN" sz="2000" b="1" noProof="1">
                <a:solidFill>
                  <a:srgbClr val="0000FF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float factor;</a:t>
            </a:r>
            <a:endParaRPr lang="en-US" altLang="zh-CN" sz="2000" b="1" noProof="1">
              <a:solidFill>
                <a:srgbClr val="0000FF"/>
              </a:solidFill>
              <a:latin typeface="Calibri" panose="020F050202020403020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fontAlgn="auto"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noProof="1">
                <a:latin typeface="Calibri" panose="020F050202020403020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};</a:t>
            </a:r>
            <a:endParaRPr lang="en-US" altLang="zh-CN" sz="2000" b="1" noProof="1">
              <a:latin typeface="Calibri" panose="020F050202020403020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4" name="文本框 2"/>
          <p:cNvSpPr txBox="1"/>
          <p:nvPr/>
        </p:nvSpPr>
        <p:spPr>
          <a:xfrm>
            <a:off x="200819" y="815182"/>
            <a:ext cx="4981575" cy="35766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16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class Mouse {</a:t>
            </a:r>
            <a:endParaRPr lang="zh-CN" altLang="en-US" sz="1600" b="1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16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public:</a:t>
            </a:r>
            <a:endParaRPr lang="zh-CN" altLang="en-US" sz="1600" b="1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Mouse(float w):weight(w) {} </a:t>
            </a:r>
            <a:b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600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virtual </a:t>
            </a:r>
            <a:r>
              <a:rPr lang="en-US" altLang="zh-CN" sz="16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~Mouse() {}</a:t>
            </a:r>
            <a:endParaRPr lang="en-US" altLang="zh-CN" sz="1600" b="1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16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</a:t>
            </a:r>
            <a:r>
              <a:rPr lang="zh-CN" altLang="en-US" sz="1600" b="1" noProof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void Eat(Fruit&amp; fruit)</a:t>
            </a:r>
            <a:endParaRPr lang="zh-CN" altLang="en-US" sz="1600" b="1" noProof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    {  weight +=  </a:t>
            </a:r>
            <a:br>
              <a:rPr lang="zh-CN" altLang="en-US" sz="1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zh-CN" altLang="en-US" sz="1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         fruit.Weight()*fruit.Precent() </a:t>
            </a:r>
            <a:r>
              <a:rPr lang="en-US" altLang="zh-CN" sz="1600" b="1" noProof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* Factor( )</a:t>
            </a:r>
            <a:r>
              <a:rPr lang="zh-CN" altLang="en-US" sz="1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;    }</a:t>
            </a:r>
            <a:br>
              <a:rPr lang="zh-CN" altLang="en-US" sz="1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zh-CN" altLang="en-US" sz="1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600" b="1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virtual float Factor( ) = 0;</a:t>
            </a:r>
            <a:endParaRPr lang="en-US" altLang="zh-CN" sz="1600" b="1" noProof="1" smtClean="0"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16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int getWeight() const { return weight;}</a:t>
            </a:r>
            <a:endParaRPr lang="zh-CN" altLang="en-US" sz="1600" b="1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16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protected</a:t>
            </a:r>
            <a:r>
              <a:rPr lang="zh-CN" altLang="en-US" sz="16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:      float weight;</a:t>
            </a:r>
            <a:endParaRPr lang="zh-CN" altLang="en-US" sz="1600" b="1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16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};</a:t>
            </a:r>
            <a:endParaRPr lang="zh-CN" altLang="en-US" sz="1600" b="1" noProof="1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3"/>
          <p:cNvSpPr txBox="1"/>
          <p:nvPr/>
        </p:nvSpPr>
        <p:spPr>
          <a:xfrm>
            <a:off x="6149181" y="4485482"/>
            <a:ext cx="5889625" cy="22272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noProof="1">
                <a:latin typeface="Calibri" panose="020F050202020403020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class LittleMouse:public Mouse {</a:t>
            </a:r>
            <a:endParaRPr lang="en-US" altLang="zh-CN" sz="2000" b="1" noProof="1">
              <a:latin typeface="Calibri" panose="020F050202020403020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fontAlgn="auto"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noProof="1">
                <a:latin typeface="Calibri" panose="020F050202020403020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public:</a:t>
            </a:r>
            <a:endParaRPr lang="en-US" altLang="zh-CN" sz="2000" b="1" noProof="1">
              <a:latin typeface="Calibri" panose="020F050202020403020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fontAlgn="auto"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noProof="1">
                <a:latin typeface="Calibri" panose="020F050202020403020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    LittleMouse(float w)         :Mouse(w){}</a:t>
            </a:r>
            <a:endParaRPr lang="en-US" altLang="zh-CN" sz="2000" b="1" noProof="1">
              <a:latin typeface="Calibri" panose="020F050202020403020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fontAlgn="auto"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noProof="1">
                <a:latin typeface="Calibri" panose="020F050202020403020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    virtual void Eat(Fruit&amp; fruit)</a:t>
            </a:r>
            <a:endParaRPr lang="en-US" altLang="zh-CN" sz="2000" b="1" noProof="1">
              <a:latin typeface="Calibri" panose="020F050202020403020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fontAlgn="auto"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noProof="1">
                <a:latin typeface="Calibri" panose="020F050202020403020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virtual float Factor( ) </a:t>
            </a:r>
            <a:b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</a:b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{ return 0.2; }</a:t>
            </a:r>
            <a:endParaRPr lang="en-US" altLang="zh-CN" sz="2000" b="1" noProof="1" smtClean="0"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noProof="1">
                <a:latin typeface="Calibri" panose="020F050202020403020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};</a:t>
            </a:r>
            <a:endParaRPr lang="en-US" altLang="zh-CN" sz="2000" b="1" noProof="1">
              <a:latin typeface="Calibri" panose="020F050202020403020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7" name="文本框 4"/>
          <p:cNvSpPr txBox="1"/>
          <p:nvPr/>
        </p:nvSpPr>
        <p:spPr>
          <a:xfrm>
            <a:off x="6853015" y="1591469"/>
            <a:ext cx="3387725" cy="23082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int main() {</a:t>
            </a: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   Apple apple(100);</a:t>
            </a: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   Orange orange(20,50);</a:t>
            </a: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   BigMouse    mouse(120,0.5);</a:t>
            </a: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   mouse.Eat(apple);</a:t>
            </a: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...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615424" y="9144"/>
            <a:ext cx="5808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/>
            <a:r>
              <a:rPr lang="zh-CN" altLang="zh-CN" b="1" noProof="1">
                <a:solidFill>
                  <a:schemeClr val="bg1"/>
                </a:solidFill>
              </a:rPr>
              <a:t>依赖</a:t>
            </a:r>
            <a:r>
              <a:rPr lang="en-US" altLang="zh-CN" b="1" noProof="1">
                <a:solidFill>
                  <a:schemeClr val="bg1"/>
                </a:solidFill>
              </a:rPr>
              <a:t>+</a:t>
            </a:r>
            <a:r>
              <a:rPr lang="zh-CN" altLang="en-US" b="1" noProof="1">
                <a:solidFill>
                  <a:schemeClr val="bg1"/>
                </a:solidFill>
              </a:rPr>
              <a:t>继承（</a:t>
            </a:r>
            <a:r>
              <a:rPr lang="zh-CN" altLang="en-US" b="1" noProof="1" smtClean="0">
                <a:solidFill>
                  <a:schemeClr val="bg1"/>
                </a:solidFill>
              </a:rPr>
              <a:t>变化</a:t>
            </a:r>
            <a:r>
              <a:rPr lang="en-US" altLang="zh-CN" b="1" noProof="1" smtClean="0">
                <a:solidFill>
                  <a:schemeClr val="bg1"/>
                </a:solidFill>
              </a:rPr>
              <a:t>-</a:t>
            </a:r>
            <a:r>
              <a:rPr lang="zh-CN" altLang="en-US" b="1" noProof="1" smtClean="0">
                <a:solidFill>
                  <a:schemeClr val="bg1"/>
                </a:solidFill>
              </a:rPr>
              <a:t>例</a:t>
            </a:r>
            <a:r>
              <a:rPr lang="en-US" altLang="zh-CN" b="1" noProof="1" smtClean="0">
                <a:solidFill>
                  <a:schemeClr val="bg1"/>
                </a:solidFill>
              </a:rPr>
              <a:t>2</a:t>
            </a:r>
            <a:r>
              <a:rPr lang="zh-CN" altLang="en-US" b="1" noProof="1" smtClean="0">
                <a:solidFill>
                  <a:schemeClr val="bg1"/>
                </a:solidFill>
              </a:rPr>
              <a:t>）</a:t>
            </a:r>
            <a:r>
              <a:rPr lang="en-US" altLang="zh-CN" b="1" noProof="1">
                <a:solidFill>
                  <a:schemeClr val="bg1"/>
                </a:solidFill>
              </a:rPr>
              <a:t>Mouse</a:t>
            </a:r>
            <a:r>
              <a:rPr lang="zh-CN" altLang="en-US" b="1" noProof="1">
                <a:solidFill>
                  <a:schemeClr val="bg1"/>
                </a:solidFill>
              </a:rPr>
              <a:t>的子类提供</a:t>
            </a:r>
            <a:r>
              <a:rPr lang="en-US" altLang="zh-CN" b="1" noProof="1">
                <a:solidFill>
                  <a:schemeClr val="bg1"/>
                </a:solidFill>
              </a:rPr>
              <a:t>Factor()</a:t>
            </a:r>
            <a:r>
              <a:rPr lang="zh-CN" altLang="en-US" b="1" noProof="1">
                <a:solidFill>
                  <a:schemeClr val="bg1"/>
                </a:solidFill>
              </a:rPr>
              <a:t>细节</a:t>
            </a:r>
          </a:p>
        </p:txBody>
      </p:sp>
    </p:spTree>
    <p:extLst>
      <p:ext uri="{BB962C8B-B14F-4D97-AF65-F5344CB8AC3E}">
        <p14:creationId xmlns:p14="http://schemas.microsoft.com/office/powerpoint/2010/main" val="232804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"/>
          <p:cNvSpPr txBox="1"/>
          <p:nvPr/>
        </p:nvSpPr>
        <p:spPr>
          <a:xfrm>
            <a:off x="469105" y="4981575"/>
            <a:ext cx="5888038" cy="39846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class BigMouse:public Mouse   { /*</a:t>
            </a:r>
            <a:r>
              <a:rPr lang="zh-CN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不变</a:t>
            </a: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*/};</a:t>
            </a:r>
          </a:p>
        </p:txBody>
      </p:sp>
      <p:sp>
        <p:nvSpPr>
          <p:cNvPr id="9" name="文本框 2"/>
          <p:cNvSpPr txBox="1"/>
          <p:nvPr/>
        </p:nvSpPr>
        <p:spPr>
          <a:xfrm>
            <a:off x="600611" y="486303"/>
            <a:ext cx="6007223" cy="40534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1800" b="1" noProof="1" smtClean="0">
                <a:latin typeface="Arial" panose="020B0604020202020204" pitchFamily="34" charset="0"/>
                <a:ea typeface="微软雅黑" panose="020B0503020204020204" pitchFamily="34" charset="-122"/>
              </a:rPr>
              <a:t>class Mouse {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b="1" noProof="1" smtClean="0">
                <a:latin typeface="Arial" panose="020B0604020202020204" pitchFamily="34" charset="0"/>
                <a:ea typeface="微软雅黑" panose="020B0503020204020204" pitchFamily="34" charset="-122"/>
              </a:rPr>
              <a:t>public: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Mouse(float w):weight(w) {} </a:t>
            </a:r>
            <a:br>
              <a:rPr lang="zh-CN" altLang="en-US" sz="18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zh-CN" altLang="en-US" sz="18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</a:t>
            </a:r>
            <a:r>
              <a:rPr lang="zh-CN" altLang="en-US" sz="1800" b="1" noProof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b="1" noProof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virtual ~Mou</a:t>
            </a:r>
            <a:r>
              <a:rPr lang="en-US" altLang="zh-CN" sz="1800" b="1" noProof="1" smtClean="0">
                <a:latin typeface="Arial" panose="020B0604020202020204" pitchFamily="34" charset="0"/>
                <a:ea typeface="微软雅黑" panose="020B0503020204020204" pitchFamily="34" charset="-122"/>
              </a:rPr>
              <a:t>se() {}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b="1" noProof="1" smtClean="0"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1800" b="1" noProof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void Eat(Fruit&amp; fruit)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    {  weight +=  </a:t>
            </a:r>
            <a:br>
              <a:rPr lang="zh-CN" altLang="en-US" sz="1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zh-CN" altLang="en-US" sz="1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     fruit.Weight()*fruit.Precent(</a:t>
            </a:r>
            <a:r>
              <a:rPr lang="en-US" altLang="zh-CN" sz="1800" b="1" noProof="1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*this</a:t>
            </a:r>
            <a:r>
              <a:rPr lang="zh-CN" altLang="en-US" sz="1800" b="1" noProof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) </a:t>
            </a:r>
            <a:r>
              <a:rPr lang="en-US" altLang="zh-CN" sz="1800" b="1" noProof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* Factor( )</a:t>
            </a:r>
            <a:r>
              <a:rPr lang="zh-CN" altLang="en-US" sz="1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;    }</a:t>
            </a:r>
            <a:br>
              <a:rPr lang="zh-CN" altLang="en-US" sz="1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zh-CN" altLang="en-US" sz="1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800" b="1" noProof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virtual float Factor( ) = 0;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b="1" noProof="1" smtClean="0">
                <a:latin typeface="Arial" panose="020B0604020202020204" pitchFamily="34" charset="0"/>
                <a:ea typeface="微软雅黑" panose="020B0503020204020204" pitchFamily="34" charset="-122"/>
              </a:rPr>
              <a:t>    int getWeight() const { return weight;}</a:t>
            </a:r>
          </a:p>
          <a:p>
            <a:pPr fontAlgn="auto">
              <a:lnSpc>
                <a:spcPct val="130000"/>
              </a:lnSpc>
            </a:pPr>
            <a:r>
              <a:rPr lang="en-US" altLang="zh-CN" sz="1800" b="1" noProof="1" smtClean="0">
                <a:latin typeface="Arial" panose="020B0604020202020204" pitchFamily="34" charset="0"/>
                <a:ea typeface="微软雅黑" panose="020B0503020204020204" pitchFamily="34" charset="-122"/>
              </a:rPr>
              <a:t>protected</a:t>
            </a:r>
            <a:r>
              <a:rPr lang="zh-CN" altLang="en-US" sz="1800" b="1" noProof="1" smtClean="0">
                <a:latin typeface="Arial" panose="020B0604020202020204" pitchFamily="34" charset="0"/>
                <a:ea typeface="微软雅黑" panose="020B0503020204020204" pitchFamily="34" charset="-122"/>
              </a:rPr>
              <a:t>:      float weight;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b="1" noProof="1" smtClean="0">
                <a:latin typeface="Arial" panose="020B0604020202020204" pitchFamily="34" charset="0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11" name="文本框 3"/>
          <p:cNvSpPr txBox="1"/>
          <p:nvPr/>
        </p:nvSpPr>
        <p:spPr>
          <a:xfrm>
            <a:off x="489743" y="5543550"/>
            <a:ext cx="5888037" cy="39846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class LittleMouse:public Mouse   { /*</a:t>
            </a:r>
            <a:r>
              <a:rPr lang="zh-CN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不变</a:t>
            </a: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*/};</a:t>
            </a:r>
          </a:p>
        </p:txBody>
      </p:sp>
      <p:sp>
        <p:nvSpPr>
          <p:cNvPr id="18" name="文本框 5"/>
          <p:cNvSpPr txBox="1"/>
          <p:nvPr/>
        </p:nvSpPr>
        <p:spPr>
          <a:xfrm>
            <a:off x="6811168" y="668338"/>
            <a:ext cx="4856162" cy="18002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14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class Fruit {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14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public: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14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virtual ~Fruit() {}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14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//重量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14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virtual int Weight() const = 0; </a:t>
            </a:r>
            <a:br>
              <a:rPr lang="en-US" altLang="zh-CN" sz="14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14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//可用部分的百分比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14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virtual float Precent(Mouse&amp; mouse) const = 0; 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14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6790530" y="2673350"/>
            <a:ext cx="4981575" cy="37528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class Orange:public Fruit {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public: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Orange(int w1,int w2)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   :weight1(w1),weight2(w2) {}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virtual int Weight() const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      { return weight2; }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virtual float Precent(Mouse &amp; m) const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       {</a:t>
            </a:r>
            <a:r>
              <a:rPr lang="en-US" altLang="zh-CN" sz="2000" b="1" dirty="0">
                <a:solidFill>
                  <a:srgbClr val="0000FF"/>
                </a:solidFill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return 0.7+</a:t>
            </a:r>
            <a:br>
              <a:rPr lang="en-US" altLang="zh-CN" sz="2000" b="1" dirty="0">
                <a:solidFill>
                  <a:srgbClr val="0000FF"/>
                </a:solidFill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            m.getWeight()&gt;=80 ? 0.015 : 0.02</a:t>
            </a: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; }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private: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       int weight1;          int weight2;</a:t>
            </a:r>
          </a:p>
          <a:p>
            <a:pPr>
              <a:buClr>
                <a:srgbClr val="046FB6"/>
              </a:buClr>
              <a:buFont typeface="Wingdings" panose="05000000000000000000" charset="0"/>
              <a:buNone/>
            </a:pPr>
            <a:r>
              <a:rPr lang="en-US" altLang="zh-CN" sz="2000" b="1" dirty="0"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5527" y="0"/>
            <a:ext cx="5038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/>
            <a:r>
              <a:rPr lang="zh-CN" altLang="zh-CN" b="1" noProof="1">
                <a:solidFill>
                  <a:schemeClr val="bg1"/>
                </a:solidFill>
              </a:rPr>
              <a:t>依赖</a:t>
            </a:r>
            <a:r>
              <a:rPr lang="en-US" altLang="zh-CN" b="1" noProof="1">
                <a:solidFill>
                  <a:schemeClr val="bg1"/>
                </a:solidFill>
              </a:rPr>
              <a:t>+</a:t>
            </a:r>
            <a:r>
              <a:rPr lang="zh-CN" altLang="en-US" b="1" noProof="1">
                <a:solidFill>
                  <a:schemeClr val="bg1"/>
                </a:solidFill>
              </a:rPr>
              <a:t>继承（变化</a:t>
            </a:r>
            <a:r>
              <a:rPr lang="en-US" altLang="zh-CN" b="1" noProof="1">
                <a:solidFill>
                  <a:schemeClr val="bg1"/>
                </a:solidFill>
              </a:rPr>
              <a:t>3-</a:t>
            </a:r>
            <a:r>
              <a:rPr lang="zh-CN" altLang="en-US" b="1" noProof="1">
                <a:solidFill>
                  <a:schemeClr val="bg1"/>
                </a:solidFill>
              </a:rPr>
              <a:t>例） </a:t>
            </a:r>
            <a:r>
              <a:rPr lang="en-US" altLang="zh-CN" b="1" noProof="1">
                <a:solidFill>
                  <a:schemeClr val="bg1"/>
                </a:solidFill>
              </a:rPr>
              <a:t>Mouse/Fruit</a:t>
            </a:r>
            <a:r>
              <a:rPr lang="zh-CN" altLang="zh-CN" b="1" noProof="1">
                <a:solidFill>
                  <a:schemeClr val="bg1"/>
                </a:solidFill>
              </a:rPr>
              <a:t>双向依赖</a:t>
            </a:r>
          </a:p>
        </p:txBody>
      </p:sp>
    </p:spTree>
    <p:extLst>
      <p:ext uri="{BB962C8B-B14F-4D97-AF65-F5344CB8AC3E}">
        <p14:creationId xmlns:p14="http://schemas.microsoft.com/office/powerpoint/2010/main" val="2360754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4"/>
          <p:cNvSpPr>
            <a:spLocks noGrp="1"/>
          </p:cNvSpPr>
          <p:nvPr>
            <p:ph type="title"/>
          </p:nvPr>
        </p:nvSpPr>
        <p:spPr>
          <a:xfrm>
            <a:off x="886968" y="0"/>
            <a:ext cx="10489946" cy="448754"/>
          </a:xfrm>
          <a:ln/>
        </p:spPr>
        <p:txBody>
          <a:bodyPr lIns="91440" tIns="45720" rIns="91440" bIns="45720" anchor="b"/>
          <a:lstStyle/>
          <a:p>
            <a:pPr defTabSz="685800">
              <a:buNone/>
            </a:pPr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继承</a:t>
            </a:r>
            <a:r>
              <a:rPr lang="en-US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+</a:t>
            </a:r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依赖（变化</a:t>
            </a:r>
            <a:r>
              <a:rPr lang="en-US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4</a:t>
            </a:r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）</a:t>
            </a:r>
            <a:endParaRPr lang="en-US" altLang="zh-CN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  <a:sym typeface="Arial" panose="020B0604020202020204" pitchFamily="34" charset="0"/>
            </a:endParaRPr>
          </a:p>
        </p:txBody>
      </p:sp>
      <p:pic>
        <p:nvPicPr>
          <p:cNvPr id="7" name="图片 6" descr="18_2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66" y="1178713"/>
            <a:ext cx="5724907" cy="4169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9"/>
          <p:cNvSpPr txBox="1"/>
          <p:nvPr/>
        </p:nvSpPr>
        <p:spPr>
          <a:xfrm>
            <a:off x="6622192" y="2078705"/>
            <a:ext cx="4837113" cy="199231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bool Monster::Fight(Monster &amp; other) {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     while(1) {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            if (Attack(other))         return WIN;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            if (other.Attack(*this)  return LOSE;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     }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}</a:t>
            </a:r>
            <a:endParaRPr lang="zh-CN" altLang="en-US" sz="16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8394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面向对象程序设计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2513777" y="1628454"/>
            <a:ext cx="46543" cy="2367474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82725" y="2633104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综合使用依赖和继承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82725" y="1863521"/>
            <a:ext cx="1675689" cy="727019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zh-CN" altLang="en-US" sz="2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3661D584-2B36-4135-848C-E7FD28CD82C5}"/>
              </a:ext>
            </a:extLst>
          </p:cNvPr>
          <p:cNvGrpSpPr/>
          <p:nvPr/>
        </p:nvGrpSpPr>
        <p:grpSpPr>
          <a:xfrm>
            <a:off x="2182725" y="3404287"/>
            <a:ext cx="1675689" cy="707826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>
                  <a16:creationId xmlns="" xmlns:a16="http://schemas.microsoft.com/office/drawing/2014/main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="" xmlns:a16="http://schemas.microsoft.com/office/drawing/2014/main" id="{ED442C5B-29DF-4B73-A807-63D48C89C7DF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综合使用关联、组合、聚合和继承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55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4"/>
          <p:cNvSpPr>
            <a:spLocks noGrp="1"/>
          </p:cNvSpPr>
          <p:nvPr>
            <p:ph type="title"/>
          </p:nvPr>
        </p:nvSpPr>
        <p:spPr>
          <a:xfrm>
            <a:off x="777240" y="0"/>
            <a:ext cx="10599674" cy="448754"/>
          </a:xfrm>
          <a:ln/>
        </p:spPr>
        <p:txBody>
          <a:bodyPr lIns="91440" tIns="45720" rIns="91440" bIns="45720" anchor="b"/>
          <a:lstStyle/>
          <a:p>
            <a:pPr defTabSz="685800">
              <a:buNone/>
            </a:pPr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继承</a:t>
            </a:r>
            <a:r>
              <a:rPr lang="en-US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+</a:t>
            </a:r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依赖（变化</a:t>
            </a:r>
            <a:r>
              <a:rPr lang="en-US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5</a:t>
            </a:r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）</a:t>
            </a:r>
            <a:endParaRPr lang="en-US" altLang="zh-CN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文本框 9"/>
          <p:cNvSpPr txBox="1"/>
          <p:nvPr/>
        </p:nvSpPr>
        <p:spPr>
          <a:xfrm>
            <a:off x="6622192" y="2078705"/>
            <a:ext cx="4837113" cy="169277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/// Monster</a:t>
            </a:r>
            <a:r>
              <a:rPr lang="zh-CN" alt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Dog</a:t>
            </a:r>
            <a:r>
              <a:rPr lang="zh-CN" alt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Cat</a:t>
            </a:r>
            <a:r>
              <a:rPr lang="zh-CN" alt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没有</a:t>
            </a:r>
            <a:r>
              <a:rPr lang="en-US" altLang="zh-CN" sz="16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kill</a:t>
            </a:r>
            <a:r>
              <a:rPr lang="zh-CN" alt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接口</a:t>
            </a:r>
            <a:endParaRPr lang="en-US" altLang="zh-CN" sz="1600" b="1" dirty="0" smtClean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/// Crocodile</a:t>
            </a:r>
            <a:r>
              <a:rPr lang="zh-CN" alt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有</a:t>
            </a:r>
            <a:r>
              <a:rPr lang="en-US" altLang="zh-CN" sz="16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Kill</a:t>
            </a:r>
            <a:r>
              <a:rPr lang="zh-CN" alt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接口</a:t>
            </a:r>
            <a:endParaRPr lang="en-US" altLang="zh-CN" sz="1600" b="1" dirty="0" smtClean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bool</a:t>
            </a:r>
            <a:r>
              <a:rPr lang="en-US" altLang="zh-CN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Crocodile::kill(Monster </a:t>
            </a: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&amp; other) </a:t>
            </a:r>
            <a:r>
              <a:rPr lang="en-US" altLang="zh-CN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….</a:t>
            </a: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}</a:t>
            </a:r>
            <a:endParaRPr lang="zh-CN" altLang="en-US" sz="16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 descr="18_2_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63" y="1479772"/>
            <a:ext cx="5887149" cy="386946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160178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4"/>
          <p:cNvSpPr>
            <a:spLocks noGrp="1"/>
          </p:cNvSpPr>
          <p:nvPr>
            <p:ph type="title"/>
          </p:nvPr>
        </p:nvSpPr>
        <p:spPr>
          <a:xfrm>
            <a:off x="850392" y="57152"/>
            <a:ext cx="10375900" cy="365760"/>
          </a:xfrm>
          <a:ln/>
        </p:spPr>
        <p:txBody>
          <a:bodyPr lIns="91440" tIns="45720" rIns="91440" bIns="45720" anchor="b"/>
          <a:lstStyle/>
          <a:p>
            <a:pPr defTabSz="685800">
              <a:buNone/>
            </a:pPr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黑体" panose="02010609060101010101" pitchFamily="49" charset="-122"/>
              </a:rPr>
              <a:t>关联</a:t>
            </a:r>
            <a:r>
              <a:rPr lang="en-US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+</a:t>
            </a:r>
            <a:r>
              <a:rPr lang="zh-CN" altLang="en-US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继承</a:t>
            </a:r>
            <a:r>
              <a:rPr lang="en-US" altLang="zh-CN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(</a:t>
            </a:r>
            <a:r>
              <a:rPr lang="zh-CN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基本型</a:t>
            </a:r>
            <a:r>
              <a:rPr lang="en-US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-</a:t>
            </a:r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没有区分普通关联、组合、聚合</a:t>
            </a:r>
            <a:r>
              <a:rPr lang="en-US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)</a:t>
            </a:r>
            <a:endParaRPr lang="en-US" altLang="zh-CN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5" name="图片 14" descr="Inheri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223" y="1546860"/>
            <a:ext cx="2562225" cy="1581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矩形 15"/>
          <p:cNvSpPr/>
          <p:nvPr/>
        </p:nvSpPr>
        <p:spPr>
          <a:xfrm>
            <a:off x="3159823" y="1623060"/>
            <a:ext cx="13716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7" name="直接连接符 16"/>
          <p:cNvSpPr/>
          <p:nvPr/>
        </p:nvSpPr>
        <p:spPr>
          <a:xfrm>
            <a:off x="4531423" y="1775460"/>
            <a:ext cx="2667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05389" y="3729228"/>
            <a:ext cx="4306507" cy="206210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class Parent;</a:t>
            </a:r>
            <a:b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class A {</a:t>
            </a:r>
            <a:b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public:</a:t>
            </a:r>
            <a:b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       virtual ~A( );</a:t>
            </a:r>
            <a:b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       void   Func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( );</a:t>
            </a:r>
            <a:b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protected:</a:t>
            </a:r>
            <a:b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        Parent *  p;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88738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4"/>
          <p:cNvSpPr>
            <a:spLocks noGrp="1"/>
          </p:cNvSpPr>
          <p:nvPr>
            <p:ph type="title"/>
          </p:nvPr>
        </p:nvSpPr>
        <p:spPr>
          <a:xfrm>
            <a:off x="786384" y="1"/>
            <a:ext cx="10421620" cy="402336"/>
          </a:xfrm>
          <a:ln/>
        </p:spPr>
        <p:txBody>
          <a:bodyPr lIns="91440" tIns="45720" rIns="91440" bIns="45720" anchor="b"/>
          <a:lstStyle/>
          <a:p>
            <a:pPr defTabSz="685800">
              <a:buNone/>
            </a:pPr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黑体" panose="02010609060101010101" pitchFamily="49" charset="-122"/>
              </a:rPr>
              <a:t>关联</a:t>
            </a:r>
            <a:r>
              <a:rPr lang="en-US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+</a:t>
            </a:r>
            <a:r>
              <a:rPr lang="zh-CN" altLang="en-US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继承</a:t>
            </a:r>
            <a:r>
              <a:rPr lang="en-US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(</a:t>
            </a:r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例</a:t>
            </a:r>
            <a:r>
              <a:rPr lang="en-US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1)</a:t>
            </a:r>
            <a:endParaRPr lang="en-US" altLang="zh-CN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  <a:sym typeface="Arial" panose="020B0604020202020204" pitchFamily="34" charset="0"/>
            </a:endParaRPr>
          </a:p>
        </p:txBody>
      </p:sp>
      <p:pic>
        <p:nvPicPr>
          <p:cNvPr id="7" name="图片 6" descr="18_2_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00" y="669925"/>
            <a:ext cx="7067550" cy="2724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9"/>
          <p:cNvSpPr txBox="1"/>
          <p:nvPr/>
        </p:nvSpPr>
        <p:spPr>
          <a:xfrm>
            <a:off x="2559050" y="3562350"/>
            <a:ext cx="7037388" cy="26257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class Police {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public: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      bool  Trace(Bandit &amp; bandit, int hours) {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          return vieche-&gt;</a:t>
            </a:r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getMaxSpeed( ) </a:t>
            </a: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&gt; bandit.Speed();   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      }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private: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       Vieche  *     vieche;       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}</a:t>
            </a: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262603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4"/>
          <p:cNvSpPr>
            <a:spLocks noGrp="1"/>
          </p:cNvSpPr>
          <p:nvPr>
            <p:ph type="title"/>
          </p:nvPr>
        </p:nvSpPr>
        <p:spPr>
          <a:xfrm>
            <a:off x="859536" y="57151"/>
            <a:ext cx="10366756" cy="354329"/>
          </a:xfrm>
          <a:ln/>
        </p:spPr>
        <p:txBody>
          <a:bodyPr lIns="91440" tIns="45720" rIns="91440" bIns="45720" anchor="b"/>
          <a:lstStyle/>
          <a:p>
            <a:pPr defTabSz="685800">
              <a:buNone/>
            </a:pPr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黑体" panose="02010609060101010101" pitchFamily="49" charset="-122"/>
              </a:rPr>
              <a:t>关联</a:t>
            </a:r>
            <a:r>
              <a:rPr lang="en-US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+</a:t>
            </a:r>
            <a:r>
              <a:rPr lang="zh-CN" altLang="en-US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继承</a:t>
            </a:r>
            <a:r>
              <a:rPr lang="en-US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(</a:t>
            </a:r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例</a:t>
            </a:r>
            <a:r>
              <a:rPr lang="en-US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2-</a:t>
            </a:r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委托、代理</a:t>
            </a:r>
            <a:r>
              <a:rPr lang="en-US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)</a:t>
            </a:r>
            <a:endParaRPr lang="en-US" altLang="zh-CN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文本框 9"/>
          <p:cNvSpPr txBox="1"/>
          <p:nvPr/>
        </p:nvSpPr>
        <p:spPr>
          <a:xfrm>
            <a:off x="1217613" y="3532188"/>
            <a:ext cx="5762625" cy="26257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class Scientist {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public: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      float    CircleArea(float r ) {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      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return computer-&gt;caculateArea(r);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      }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private: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       Computer *     computer;       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}</a:t>
            </a: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637" y="700088"/>
            <a:ext cx="6457139" cy="2747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3"/>
          <p:cNvSpPr txBox="1"/>
          <p:nvPr/>
        </p:nvSpPr>
        <p:spPr>
          <a:xfrm>
            <a:off x="7235826" y="3662363"/>
            <a:ext cx="3738562" cy="1990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对于一对一的情况，还可表示客户类中某个函数的功能，全部或部分委托给其它对象完成。</a:t>
            </a:r>
          </a:p>
        </p:txBody>
      </p:sp>
    </p:spTree>
    <p:extLst>
      <p:ext uri="{BB962C8B-B14F-4D97-AF65-F5344CB8AC3E}">
        <p14:creationId xmlns:p14="http://schemas.microsoft.com/office/powerpoint/2010/main" val="2507645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4"/>
          <p:cNvSpPr>
            <a:spLocks noGrp="1"/>
          </p:cNvSpPr>
          <p:nvPr>
            <p:ph type="title"/>
          </p:nvPr>
        </p:nvSpPr>
        <p:spPr>
          <a:xfrm>
            <a:off x="786384" y="1"/>
            <a:ext cx="10430764" cy="393192"/>
          </a:xfrm>
          <a:ln/>
        </p:spPr>
        <p:txBody>
          <a:bodyPr lIns="91440" tIns="45720" rIns="91440" bIns="45720" anchor="b"/>
          <a:lstStyle/>
          <a:p>
            <a:pPr defTabSz="685800">
              <a:buNone/>
            </a:pPr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黑体" panose="02010609060101010101" pitchFamily="49" charset="-122"/>
              </a:rPr>
              <a:t>关联</a:t>
            </a:r>
            <a:r>
              <a:rPr lang="en-US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+</a:t>
            </a:r>
            <a:r>
              <a:rPr lang="zh-CN" altLang="en-US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继承</a:t>
            </a:r>
            <a:r>
              <a:rPr lang="en-US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(</a:t>
            </a:r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例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3</a:t>
            </a:r>
            <a:r>
              <a:rPr lang="en-US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-</a:t>
            </a:r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组合</a:t>
            </a:r>
            <a:r>
              <a:rPr lang="en-US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)</a:t>
            </a:r>
            <a:endParaRPr lang="en-US" altLang="zh-CN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6130925" y="1640682"/>
            <a:ext cx="5764213" cy="361329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class Bucket {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public: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        Bucket() {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             for(int i=0;i&lt;5;++i)   fruit[i] = new Apple;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for(</a:t>
            </a:r>
            <a:r>
              <a:rPr lang="en-US" altLang="zh-CN" sz="16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</a:t>
            </a: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600" b="1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</a:t>
            </a:r>
            <a:r>
              <a:rPr lang="en-US" altLang="zh-CN" sz="1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=5;i&lt;10;++</a:t>
            </a: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i)   </a:t>
            </a:r>
            <a:r>
              <a:rPr lang="en-US" altLang="zh-CN" sz="1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fruit[</a:t>
            </a:r>
            <a:r>
              <a:rPr lang="en-US" altLang="zh-CN" sz="1600" b="1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</a:t>
            </a: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] = new Orange;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}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~Bucket() 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{ for(</a:t>
            </a:r>
            <a:r>
              <a:rPr lang="en-US" altLang="zh-CN" sz="16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</a:t>
            </a: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600" b="1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</a:t>
            </a:r>
            <a:r>
              <a:rPr lang="en-US" altLang="zh-CN" sz="1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=0;i&lt;10;++</a:t>
            </a: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i)   delete fruit[i]; }</a:t>
            </a: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private: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       Fruit    *    fruit[10];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}</a:t>
            </a: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63" y="2059782"/>
            <a:ext cx="5581650" cy="28003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400987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4"/>
          <p:cNvSpPr>
            <a:spLocks noGrp="1"/>
          </p:cNvSpPr>
          <p:nvPr>
            <p:ph type="title"/>
          </p:nvPr>
        </p:nvSpPr>
        <p:spPr>
          <a:xfrm>
            <a:off x="795528" y="0"/>
            <a:ext cx="10430764" cy="430149"/>
          </a:xfrm>
          <a:ln/>
        </p:spPr>
        <p:txBody>
          <a:bodyPr lIns="91440" tIns="45720" rIns="91440" bIns="45720" anchor="b"/>
          <a:lstStyle/>
          <a:p>
            <a:pPr defTabSz="685800">
              <a:buNone/>
            </a:pPr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黑体" panose="02010609060101010101" pitchFamily="49" charset="-122"/>
              </a:rPr>
              <a:t>关联</a:t>
            </a:r>
            <a:r>
              <a:rPr lang="en-US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+</a:t>
            </a:r>
            <a:r>
              <a:rPr lang="zh-CN" altLang="en-US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继承</a:t>
            </a:r>
            <a:r>
              <a:rPr lang="en-US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(</a:t>
            </a:r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变化</a:t>
            </a:r>
            <a:r>
              <a:rPr lang="en-US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1)</a:t>
            </a:r>
            <a:endParaRPr lang="en-US" altLang="zh-CN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文本框 9"/>
          <p:cNvSpPr txBox="1"/>
          <p:nvPr/>
        </p:nvSpPr>
        <p:spPr>
          <a:xfrm>
            <a:off x="7827962" y="514350"/>
            <a:ext cx="4054475" cy="61118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class XApp {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public: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        virtual ~XApp() {}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        virtual void </a:t>
            </a:r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XFunc()</a:t>
            </a: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= 0;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};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endParaRPr lang="en-US" altLang="zh-CN" sz="16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class AbstractApp {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public: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     virtual ~AbstractApp() {}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     virtual  void </a:t>
            </a:r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Func( ) </a:t>
            </a: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= 0;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}</a:t>
            </a: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class WebApp: public AbstractApp {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public: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         WebApp(XApp &amp; x):xApp(x) { }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         virtual void Func( ) 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   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{  xApp.XFunc( ); }</a:t>
            </a: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private: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         XApp &amp;  xApp;</a:t>
            </a:r>
            <a:b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</a:rPr>
              <a:t>};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42" y="1348740"/>
            <a:ext cx="7334250" cy="39433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54480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4"/>
          <p:cNvSpPr>
            <a:spLocks noGrp="1"/>
          </p:cNvSpPr>
          <p:nvPr>
            <p:ph type="title"/>
          </p:nvPr>
        </p:nvSpPr>
        <p:spPr>
          <a:xfrm>
            <a:off x="813816" y="1"/>
            <a:ext cx="10412476" cy="384048"/>
          </a:xfrm>
          <a:ln/>
        </p:spPr>
        <p:txBody>
          <a:bodyPr lIns="91440" tIns="45720" rIns="91440" bIns="45720" anchor="b"/>
          <a:lstStyle/>
          <a:p>
            <a:pPr defTabSz="685800">
              <a:buNone/>
            </a:pPr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黑体" panose="02010609060101010101" pitchFamily="49" charset="-122"/>
              </a:rPr>
              <a:t>关联</a:t>
            </a:r>
            <a:r>
              <a:rPr lang="en-US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+</a:t>
            </a:r>
            <a:r>
              <a:rPr lang="zh-CN" altLang="en-US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继承</a:t>
            </a:r>
            <a:r>
              <a:rPr lang="en-US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(</a:t>
            </a:r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变化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)</a:t>
            </a:r>
            <a:endParaRPr lang="en-US" altLang="zh-CN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456" y="696163"/>
            <a:ext cx="6775704" cy="5471701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436195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4"/>
          <p:cNvSpPr>
            <a:spLocks noGrp="1"/>
          </p:cNvSpPr>
          <p:nvPr>
            <p:ph type="title"/>
          </p:nvPr>
        </p:nvSpPr>
        <p:spPr>
          <a:xfrm>
            <a:off x="841248" y="1"/>
            <a:ext cx="10385044" cy="393191"/>
          </a:xfrm>
          <a:ln/>
        </p:spPr>
        <p:txBody>
          <a:bodyPr lIns="91440" tIns="45720" rIns="91440" bIns="45720" anchor="b"/>
          <a:lstStyle/>
          <a:p>
            <a:pPr defTabSz="685800">
              <a:buNone/>
            </a:pPr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黑体" panose="02010609060101010101" pitchFamily="49" charset="-122"/>
              </a:rPr>
              <a:t>关联</a:t>
            </a:r>
            <a:r>
              <a:rPr lang="en-US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+</a:t>
            </a:r>
            <a:r>
              <a:rPr lang="zh-CN" altLang="en-US" kern="1200" baseline="0" dirty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继承</a:t>
            </a:r>
            <a:r>
              <a:rPr lang="en-US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(</a:t>
            </a:r>
            <a:r>
              <a:rPr lang="zh-CN" altLang="en-US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变化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3</a:t>
            </a:r>
            <a:r>
              <a:rPr lang="en-US" altLang="zh-CN" kern="1200" baseline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rPr>
              <a:t>)</a:t>
            </a:r>
            <a:endParaRPr lang="en-US" altLang="zh-CN" kern="1200" baseline="0" dirty="0">
              <a:latin typeface="Arial" panose="020B0604020202020204" pitchFamily="34" charset="0"/>
              <a:ea typeface="黑体" panose="02010609060101010101" pitchFamily="49" charset="-122"/>
              <a:cs typeface="+mj-cs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635" y="987552"/>
            <a:ext cx="8525071" cy="480974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716495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15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面向对象程序设计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0918" y="1085792"/>
            <a:ext cx="9993474" cy="4351338"/>
          </a:xfrm>
          <a:ln w="38100"/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/>
              <a:t>建立模型：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/>
              <a:t>细化模型：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/>
              <a:t>类型的抽象与表示：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/>
              <a:t>封装变化：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/>
              <a:t>用子类型化适应变化：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/>
              <a:t>上述过程迭代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986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25974" y="1051286"/>
            <a:ext cx="9795067" cy="2183619"/>
          </a:xfrm>
          <a:ln w="38100"/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/>
              <a:t>建立模型：</a:t>
            </a:r>
            <a:endParaRPr lang="en-US" altLang="zh-CN" dirty="0" smtClean="0"/>
          </a:p>
          <a:p>
            <a:pPr marL="1143000" lvl="1" indent="-457200">
              <a:buFont typeface="Wingdings" panose="05000000000000000000" pitchFamily="2" charset="2"/>
              <a:buChar char="l"/>
            </a:pPr>
            <a:r>
              <a:rPr lang="zh-CN" altLang="en-US" dirty="0"/>
              <a:t>用</a:t>
            </a:r>
            <a:r>
              <a:rPr lang="zh-CN" altLang="en-US" dirty="0" smtClean="0"/>
              <a:t>依赖、关联、组合、聚合关系</a:t>
            </a:r>
            <a:r>
              <a:rPr lang="zh-CN" altLang="en-US" sz="2400" dirty="0"/>
              <a:t>建立较高层次的关系模型</a:t>
            </a:r>
            <a:endParaRPr lang="en-US" altLang="zh-CN" sz="2400" dirty="0"/>
          </a:p>
          <a:p>
            <a:pPr marL="1143000" lvl="1" indent="-4572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根据问题域、领域知识、经验等抽象出类型</a:t>
            </a:r>
            <a:endParaRPr lang="en-US" altLang="zh-CN" sz="2400" dirty="0" smtClean="0"/>
          </a:p>
          <a:p>
            <a:pPr marL="1143000" lvl="1" indent="-4572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只使用水平关系</a:t>
            </a:r>
            <a:endParaRPr lang="en-US" altLang="zh-CN" sz="2400" dirty="0"/>
          </a:p>
          <a:p>
            <a:pPr marL="1143000" lvl="1" indent="-4572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主要考察类的公有行为</a:t>
            </a:r>
            <a:endParaRPr lang="en-US" altLang="zh-CN" sz="2400" dirty="0" smtClean="0"/>
          </a:p>
          <a:p>
            <a:pPr marL="1143000" lvl="1" indent="-45720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6740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细化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25974" y="1051287"/>
            <a:ext cx="9795067" cy="2244004"/>
          </a:xfrm>
          <a:ln w="38100"/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/>
              <a:t>细化</a:t>
            </a:r>
            <a:r>
              <a:rPr lang="zh-CN" altLang="en-US" dirty="0" smtClean="0"/>
              <a:t>模型：</a:t>
            </a:r>
            <a:endParaRPr lang="en-US" altLang="zh-CN" dirty="0" smtClean="0"/>
          </a:p>
          <a:p>
            <a:pPr marL="1143000" lvl="1" indent="-4572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用</a:t>
            </a:r>
            <a:r>
              <a:rPr lang="zh-CN" altLang="en-US" dirty="0"/>
              <a:t>依赖、关联、组合、聚合</a:t>
            </a:r>
            <a:r>
              <a:rPr lang="zh-CN" altLang="en-US" sz="2400" dirty="0" smtClean="0"/>
              <a:t>关系</a:t>
            </a:r>
            <a:r>
              <a:rPr lang="zh-CN" altLang="en-US" sz="2400" dirty="0"/>
              <a:t>降低模型的抽象层次</a:t>
            </a:r>
            <a:endParaRPr lang="en-US" altLang="zh-CN" sz="2400" dirty="0"/>
          </a:p>
          <a:p>
            <a:pPr marL="1143000" lvl="1" indent="-4572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更体现领域知识、经验等的作用</a:t>
            </a:r>
            <a:endParaRPr lang="en-US" altLang="zh-CN" sz="2400" dirty="0" smtClean="0"/>
          </a:p>
          <a:p>
            <a:pPr marL="1143000" lvl="1" indent="-4572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只使用水平关系</a:t>
            </a:r>
            <a:endParaRPr lang="en-US" altLang="zh-CN" sz="2400" dirty="0"/>
          </a:p>
          <a:p>
            <a:pPr marL="1143000" lvl="1" indent="-4572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主要考察类的行为</a:t>
            </a:r>
            <a:endParaRPr lang="en-US" altLang="zh-CN" sz="2400" dirty="0" smtClean="0"/>
          </a:p>
          <a:p>
            <a:pPr marL="1143000" lvl="1" indent="-45720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21221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类型的抽象与</a:t>
            </a:r>
            <a:r>
              <a:rPr lang="zh-CN" altLang="en-US" dirty="0" smtClean="0"/>
              <a:t>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25974" y="1051287"/>
            <a:ext cx="9795067" cy="1743672"/>
          </a:xfrm>
          <a:ln w="38100"/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/>
              <a:t>类型的抽象与表示：</a:t>
            </a:r>
            <a:endParaRPr lang="en-US" altLang="zh-CN" dirty="0"/>
          </a:p>
          <a:p>
            <a:pPr marL="1143000" lvl="1" indent="-4572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用类表示抽象出的类型</a:t>
            </a:r>
            <a:endParaRPr lang="en-US" altLang="zh-CN" sz="2400" dirty="0" smtClean="0"/>
          </a:p>
          <a:p>
            <a:pPr marL="1143000" lvl="1" indent="-4572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涉及类的拆分、类的合并、行为的表示、数据的表示和组织等</a:t>
            </a:r>
            <a:endParaRPr lang="en-US" altLang="zh-CN" sz="2400" dirty="0" smtClean="0"/>
          </a:p>
          <a:p>
            <a:pPr marL="1143000" lvl="1" indent="-45720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98826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封装变化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60480" y="775242"/>
            <a:ext cx="9795067" cy="2485543"/>
          </a:xfrm>
          <a:ln w="38100"/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/>
              <a:t>封装变化：</a:t>
            </a:r>
            <a:endParaRPr lang="en-US" altLang="zh-CN" dirty="0" smtClean="0"/>
          </a:p>
          <a:p>
            <a:pPr marL="1143000" lvl="1" indent="-4572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将可能变化的部分，用类单独封装</a:t>
            </a:r>
            <a:endParaRPr lang="en-US" altLang="zh-CN" sz="2400" dirty="0" smtClean="0"/>
          </a:p>
          <a:p>
            <a:pPr marL="1143000" lvl="1" indent="-4572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涉及类的行为接口变化、行为实现的变化、数据表示变化、数据组织的变化等</a:t>
            </a:r>
            <a:endParaRPr lang="en-US" altLang="zh-CN" sz="2400" dirty="0"/>
          </a:p>
          <a:p>
            <a:pPr marL="1143000" lvl="1" indent="-457200">
              <a:buFont typeface="Wingdings" panose="05000000000000000000" pitchFamily="2" charset="2"/>
              <a:buChar char="l"/>
            </a:pPr>
            <a:r>
              <a:rPr lang="zh-CN" altLang="en-US" sz="2400" dirty="0"/>
              <a:t>需要</a:t>
            </a:r>
            <a:r>
              <a:rPr lang="zh-CN" altLang="en-US" sz="2400" dirty="0" smtClean="0"/>
              <a:t>领域知识、经验等</a:t>
            </a:r>
            <a:endParaRPr lang="en-US" altLang="zh-CN" sz="2400" dirty="0" smtClean="0"/>
          </a:p>
          <a:p>
            <a:pPr marL="1143000" lvl="1" indent="-4572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使用水平关系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10808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</a:t>
            </a:r>
            <a:r>
              <a:rPr lang="zh-CN" altLang="en-US" dirty="0" smtClean="0"/>
              <a:t>变化（例）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34716" y="1077166"/>
            <a:ext cx="4316848" cy="4788796"/>
          </a:xfrm>
          <a:ln w="38100"/>
        </p:spPr>
        <p:txBody>
          <a:bodyPr>
            <a:normAutofit/>
          </a:bodyPr>
          <a:lstStyle/>
          <a:p>
            <a:pPr marL="72000" lvl="1" indent="0">
              <a:buNone/>
            </a:pPr>
            <a:r>
              <a:rPr lang="en-US" altLang="zh-CN" sz="2400" dirty="0" smtClean="0"/>
              <a:t>class A {</a:t>
            </a:r>
          </a:p>
          <a:p>
            <a:pPr marL="72000" lvl="1" indent="0">
              <a:buNone/>
            </a:pPr>
            <a:r>
              <a:rPr lang="en-US" altLang="zh-CN" sz="2400" dirty="0" smtClean="0"/>
              <a:t>public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72000" lvl="1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//1. </a:t>
            </a:r>
            <a:r>
              <a:rPr lang="zh-CN" altLang="en-US" sz="2400" dirty="0" smtClean="0"/>
              <a:t>参数表可能变化</a:t>
            </a:r>
            <a:endParaRPr lang="en-US" altLang="zh-CN" sz="2400" dirty="0" smtClean="0"/>
          </a:p>
          <a:p>
            <a:pPr marL="72000" lvl="1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//2. f</a:t>
            </a:r>
            <a:r>
              <a:rPr lang="zh-CN" altLang="en-US" sz="2400" dirty="0" smtClean="0"/>
              <a:t>的具体实现可能变化</a:t>
            </a:r>
            <a:endParaRPr lang="en-US" altLang="zh-CN" sz="2400" dirty="0" smtClean="0"/>
          </a:p>
          <a:p>
            <a:pPr marL="72000" lvl="1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void  f(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n,int</a:t>
            </a:r>
            <a:r>
              <a:rPr lang="en-US" altLang="zh-CN" sz="2400" dirty="0" smtClean="0"/>
              <a:t> m);    </a:t>
            </a:r>
          </a:p>
          <a:p>
            <a:pPr marL="72000" lvl="1" indent="0">
              <a:buNone/>
            </a:pPr>
            <a:r>
              <a:rPr lang="en-US" altLang="zh-CN" sz="2400" dirty="0" smtClean="0"/>
              <a:t>private:</a:t>
            </a:r>
            <a:br>
              <a:rPr lang="en-US" altLang="zh-CN" sz="2400" dirty="0" smtClean="0"/>
            </a:br>
            <a:r>
              <a:rPr lang="en-US" altLang="zh-CN" sz="2400" dirty="0" smtClean="0"/>
              <a:t>     //3. </a:t>
            </a:r>
            <a:r>
              <a:rPr lang="zh-CN" altLang="en-US" sz="2400" dirty="0" smtClean="0"/>
              <a:t>数据类型可能变化</a:t>
            </a:r>
            <a:endParaRPr lang="en-US" altLang="zh-CN" sz="2400" dirty="0" smtClean="0"/>
          </a:p>
          <a:p>
            <a:pPr marL="72000" lvl="1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//4. </a:t>
            </a:r>
            <a:r>
              <a:rPr lang="zh-CN" altLang="en-US" sz="2400" dirty="0" smtClean="0"/>
              <a:t>数据组织可能变化</a:t>
            </a:r>
            <a:endParaRPr lang="en-US" altLang="zh-CN" sz="2400" dirty="0" smtClean="0"/>
          </a:p>
          <a:p>
            <a:pPr marL="72000" lvl="1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nums</a:t>
            </a:r>
            <a:r>
              <a:rPr lang="en-US" altLang="zh-CN" sz="2400" dirty="0" smtClean="0"/>
              <a:t>[50];</a:t>
            </a:r>
          </a:p>
          <a:p>
            <a:pPr marL="72000" lvl="1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</a:p>
          <a:p>
            <a:pPr marL="72000" lvl="1" indent="0">
              <a:buNone/>
            </a:pPr>
            <a:r>
              <a:rPr lang="en-US" altLang="zh-CN" sz="2400" dirty="0" smtClean="0"/>
              <a:t>}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72000" lvl="1" indent="0">
              <a:buNone/>
            </a:pPr>
            <a:endParaRPr lang="en-US" altLang="zh-CN" sz="2400" dirty="0" smtClean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6090249" y="1870796"/>
            <a:ext cx="5388636" cy="2968623"/>
          </a:xfrm>
          <a:ln w="3810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72000" lvl="1" indent="0">
              <a:buNone/>
            </a:pPr>
            <a:r>
              <a:rPr lang="en-US" altLang="zh-CN" sz="2400" dirty="0" smtClean="0"/>
              <a:t>//</a:t>
            </a:r>
            <a:r>
              <a:rPr lang="zh-CN" altLang="en-US" sz="2400" dirty="0" smtClean="0"/>
              <a:t>封装变化后</a:t>
            </a:r>
            <a:endParaRPr lang="en-US" altLang="zh-CN" sz="2400" dirty="0" smtClean="0"/>
          </a:p>
          <a:p>
            <a:pPr marL="72000" lvl="1" indent="0">
              <a:buNone/>
            </a:pPr>
            <a:r>
              <a:rPr lang="en-US" altLang="zh-CN" sz="2400" dirty="0" smtClean="0"/>
              <a:t>class A {</a:t>
            </a:r>
          </a:p>
          <a:p>
            <a:pPr marL="72000" lvl="1" indent="0">
              <a:buNone/>
            </a:pPr>
            <a:r>
              <a:rPr lang="en-US" altLang="zh-CN" sz="2400" dirty="0" smtClean="0"/>
              <a:t>public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virtual ~A( );</a:t>
            </a:r>
          </a:p>
          <a:p>
            <a:pPr marL="72000" lvl="1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virtual void  f( </a:t>
            </a:r>
            <a:r>
              <a:rPr lang="en-US" altLang="zh-CN" sz="2400" dirty="0" err="1" smtClean="0"/>
              <a:t>ArgList</a:t>
            </a:r>
            <a:r>
              <a:rPr lang="en-US" altLang="zh-CN" sz="2400" dirty="0" smtClean="0"/>
              <a:t> &amp; </a:t>
            </a:r>
            <a:r>
              <a:rPr lang="en-US" altLang="zh-CN" sz="2400" dirty="0" err="1" smtClean="0"/>
              <a:t>args</a:t>
            </a:r>
            <a:r>
              <a:rPr lang="en-US" altLang="zh-CN" sz="2400" dirty="0" smtClean="0"/>
              <a:t> );    </a:t>
            </a:r>
          </a:p>
          <a:p>
            <a:pPr marL="72000" lvl="1" indent="0">
              <a:buNone/>
            </a:pPr>
            <a:r>
              <a:rPr lang="en-US" altLang="zh-CN" sz="2400" dirty="0" smtClean="0"/>
              <a:t>private:</a:t>
            </a:r>
            <a:br>
              <a:rPr lang="en-US" altLang="zh-CN" sz="2400" dirty="0" smtClean="0"/>
            </a:br>
            <a:r>
              <a:rPr lang="en-US" altLang="zh-CN" sz="2400" dirty="0" smtClean="0"/>
              <a:t>     Data   *  data;     </a:t>
            </a:r>
          </a:p>
          <a:p>
            <a:pPr marL="72000" lvl="1" indent="0">
              <a:buNone/>
            </a:pPr>
            <a:r>
              <a:rPr lang="en-US" altLang="zh-CN" sz="2400" dirty="0" smtClean="0"/>
              <a:t>}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72000" lvl="1" indent="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3099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用子类型化适应变化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6412" y="1215189"/>
            <a:ext cx="10528313" cy="1640154"/>
          </a:xfrm>
          <a:ln w="38100"/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/>
              <a:t>适应</a:t>
            </a:r>
            <a:r>
              <a:rPr lang="zh-CN" altLang="en-US" dirty="0" smtClean="0"/>
              <a:t>变化：</a:t>
            </a:r>
            <a:endParaRPr lang="en-US" altLang="zh-CN" dirty="0" smtClean="0"/>
          </a:p>
          <a:p>
            <a:pPr marL="1143000" lvl="1" indent="-4572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针对一个维度的变化，用子类型化适应未来变化；</a:t>
            </a:r>
            <a:endParaRPr lang="en-US" altLang="zh-CN" sz="2400" dirty="0" smtClean="0"/>
          </a:p>
          <a:p>
            <a:pPr marL="1143000" lvl="1" indent="-4572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对于多个维度的变化，先</a:t>
            </a:r>
            <a:r>
              <a:rPr lang="zh-CN" altLang="en-US" sz="2400" dirty="0"/>
              <a:t>将</a:t>
            </a:r>
            <a:r>
              <a:rPr lang="zh-CN" altLang="en-US" sz="2400" dirty="0" smtClean="0"/>
              <a:t>各维度的变化独立出来（用水平</a:t>
            </a:r>
            <a:r>
              <a:rPr lang="zh-CN" altLang="en-US" sz="2400" dirty="0"/>
              <a:t>关系</a:t>
            </a:r>
            <a:r>
              <a:rPr lang="zh-CN" altLang="en-US" sz="2400" dirty="0" smtClean="0"/>
              <a:t>）；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6398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7_2018_2_oop模板">
  <a:themeElements>
    <a:clrScheme name="自定义 18">
      <a:dk1>
        <a:srgbClr val="103754"/>
      </a:dk1>
      <a:lt1>
        <a:sysClr val="window" lastClr="FFFFFF"/>
      </a:lt1>
      <a:dk2>
        <a:srgbClr val="174F78"/>
      </a:dk2>
      <a:lt2>
        <a:srgbClr val="E7E6E6"/>
      </a:lt2>
      <a:accent1>
        <a:srgbClr val="E61A4B"/>
      </a:accent1>
      <a:accent2>
        <a:srgbClr val="2DAEB7"/>
      </a:accent2>
      <a:accent3>
        <a:srgbClr val="F85360"/>
      </a:accent3>
      <a:accent4>
        <a:srgbClr val="36D3DE"/>
      </a:accent4>
      <a:accent5>
        <a:srgbClr val="174F78"/>
      </a:accent5>
      <a:accent6>
        <a:srgbClr val="F85360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85360"/>
          </a:solidFill>
          <a:prstDash val="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1" id="{4B434F8B-D841-4719-A788-87DDFB7D58E5}" vid="{CF69729E-2C4A-4BA3-A951-AF7A5F0E623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2017_2018_2_oop模板</Template>
  <TotalTime>12</TotalTime>
  <Words>1179</Words>
  <Application>Microsoft Office PowerPoint</Application>
  <PresentationFormat>宽屏</PresentationFormat>
  <Paragraphs>263</Paragraphs>
  <Slides>28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黑体</vt:lpstr>
      <vt:lpstr>宋体</vt:lpstr>
      <vt:lpstr>微软雅黑</vt:lpstr>
      <vt:lpstr>Arial</vt:lpstr>
      <vt:lpstr>Calibri</vt:lpstr>
      <vt:lpstr>Impact</vt:lpstr>
      <vt:lpstr>Wingdings</vt:lpstr>
      <vt:lpstr>2017_2018_2_oop模板</vt:lpstr>
      <vt:lpstr>PowerPoint 演示文稿</vt:lpstr>
      <vt:lpstr>面向对象程序设计</vt:lpstr>
      <vt:lpstr>面向对象程序设计</vt:lpstr>
      <vt:lpstr>建立模型</vt:lpstr>
      <vt:lpstr>细化模型</vt:lpstr>
      <vt:lpstr>类型的抽象与表示</vt:lpstr>
      <vt:lpstr>封装变化</vt:lpstr>
      <vt:lpstr>封装变化（例）</vt:lpstr>
      <vt:lpstr>用子类型化适应变化</vt:lpstr>
      <vt:lpstr>用子类型化适应变化(例)</vt:lpstr>
      <vt:lpstr>综合使用水平关系+继承</vt:lpstr>
      <vt:lpstr>依赖+继承(基本型)</vt:lpstr>
      <vt:lpstr>依赖+继承(基本型)</vt:lpstr>
      <vt:lpstr>PowerPoint 演示文稿</vt:lpstr>
      <vt:lpstr>依赖+继承(变化)</vt:lpstr>
      <vt:lpstr>PowerPoint 演示文稿</vt:lpstr>
      <vt:lpstr>PowerPoint 演示文稿</vt:lpstr>
      <vt:lpstr>PowerPoint 演示文稿</vt:lpstr>
      <vt:lpstr>继承+依赖（变化4）</vt:lpstr>
      <vt:lpstr>继承+依赖（变化5）</vt:lpstr>
      <vt:lpstr>关联+继承(基本型-没有区分普通关联、组合、聚合)</vt:lpstr>
      <vt:lpstr>关联+继承(例1)</vt:lpstr>
      <vt:lpstr>关联+继承(例2-委托、代理)</vt:lpstr>
      <vt:lpstr>关联+继承(例3-组合)</vt:lpstr>
      <vt:lpstr>关联+继承(变化1)</vt:lpstr>
      <vt:lpstr>关联+继承(变化2)</vt:lpstr>
      <vt:lpstr>关联+继承(变化3)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ChenWei</dc:creator>
  <cp:lastModifiedBy>ChenWei</cp:lastModifiedBy>
  <cp:revision>5</cp:revision>
  <dcterms:created xsi:type="dcterms:W3CDTF">2018-05-09T06:11:04Z</dcterms:created>
  <dcterms:modified xsi:type="dcterms:W3CDTF">2018-05-12T07:02:13Z</dcterms:modified>
</cp:coreProperties>
</file>