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292" r:id="rId2"/>
    <p:sldId id="259" r:id="rId3"/>
    <p:sldId id="260" r:id="rId4"/>
    <p:sldId id="262" r:id="rId5"/>
    <p:sldId id="299" r:id="rId6"/>
    <p:sldId id="300" r:id="rId7"/>
    <p:sldId id="298" r:id="rId8"/>
    <p:sldId id="263" r:id="rId9"/>
    <p:sldId id="293" r:id="rId10"/>
    <p:sldId id="294" r:id="rId11"/>
    <p:sldId id="295" r:id="rId12"/>
    <p:sldId id="296" r:id="rId13"/>
    <p:sldId id="297" r:id="rId14"/>
    <p:sldId id="301" r:id="rId15"/>
    <p:sldId id="264" r:id="rId16"/>
    <p:sldId id="265" r:id="rId17"/>
    <p:sldId id="302" r:id="rId18"/>
    <p:sldId id="303" r:id="rId19"/>
    <p:sldId id="267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E053-6CBF-4B80-892A-FDCADA8BAF59}" type="datetimeFigureOut">
              <a:rPr lang="zh-CN" altLang="en-US" smtClean="0"/>
              <a:t>2020-11-16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80A5E-39B0-4F88-88C3-48D607F4F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5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49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6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8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74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60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9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2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0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4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0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2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2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1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0200" y="2220511"/>
            <a:ext cx="999267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995856" y="7449139"/>
            <a:ext cx="14082713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sp>
        <p:nvSpPr>
          <p:cNvPr id="6" name="TextBox 73"/>
          <p:cNvSpPr txBox="1"/>
          <p:nvPr/>
        </p:nvSpPr>
        <p:spPr>
          <a:xfrm>
            <a:off x="4327192" y="4982984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+mn-ea"/>
              </a:rPr>
              <a:t>吉林大学  计算机科学与技术学院</a:t>
            </a:r>
            <a:endParaRPr lang="en-US" altLang="zh-CN" sz="2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74"/>
          <p:cNvSpPr txBox="1"/>
          <p:nvPr/>
        </p:nvSpPr>
        <p:spPr>
          <a:xfrm>
            <a:off x="1636982" y="3914987"/>
            <a:ext cx="98164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2018-2019-2</a:t>
            </a:r>
            <a:r>
              <a:rPr lang="zh-CN" altLang="en-US" sz="5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endParaRPr lang="zh-CN" altLang="en-US" sz="5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625479" y="4939731"/>
            <a:ext cx="78465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6"/>
          <p:cNvSpPr txBox="1"/>
          <p:nvPr/>
        </p:nvSpPr>
        <p:spPr>
          <a:xfrm>
            <a:off x="551311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10405553" y="1093732"/>
            <a:ext cx="515613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sp>
        <p:nvSpPr>
          <p:cNvPr id="11" name="椭圆 10"/>
          <p:cNvSpPr/>
          <p:nvPr/>
        </p:nvSpPr>
        <p:spPr>
          <a:xfrm>
            <a:off x="10829069" y="136617"/>
            <a:ext cx="282844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12" name="组合 11"/>
          <p:cNvGrpSpPr/>
          <p:nvPr/>
        </p:nvGrpSpPr>
        <p:grpSpPr>
          <a:xfrm>
            <a:off x="11603679" y="1401307"/>
            <a:ext cx="226229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345984" y="527900"/>
            <a:ext cx="296371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942975" y="127442"/>
            <a:ext cx="420366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21" name="椭圆 20"/>
          <p:cNvSpPr/>
          <p:nvPr/>
        </p:nvSpPr>
        <p:spPr>
          <a:xfrm>
            <a:off x="11462257" y="2187073"/>
            <a:ext cx="141422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1352" y="165685"/>
            <a:ext cx="802398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367465" y="894518"/>
            <a:ext cx="516029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4229" y="975480"/>
            <a:ext cx="748145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177" y="3261785"/>
            <a:ext cx="406273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68769" y="4223867"/>
            <a:ext cx="1166525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559187" y="8349579"/>
            <a:ext cx="1107171" cy="454913"/>
          </a:xfrm>
          <a:prstGeom prst="rect">
            <a:avLst/>
          </a:prstGeom>
          <a:noFill/>
        </p:spPr>
        <p:txBody>
          <a:bodyPr wrap="none" lIns="62903" tIns="31452" rIns="62903" bIns="31452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2039107" y="1793334"/>
            <a:ext cx="904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面向对象程序设计</a:t>
            </a:r>
            <a:endParaRPr lang="zh-CN" altLang="en-US" sz="8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TextBox 27"/>
          <p:cNvSpPr txBox="1"/>
          <p:nvPr/>
        </p:nvSpPr>
        <p:spPr>
          <a:xfrm>
            <a:off x="5292437" y="5529882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主讲：陈伟 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08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819" y="287379"/>
            <a:ext cx="10515600" cy="707037"/>
          </a:xfrm>
        </p:spPr>
        <p:txBody>
          <a:bodyPr/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53966" y="1427910"/>
            <a:ext cx="3335488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4124" tIns="47062" rIns="94124" bIns="47062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4602210" y="1547289"/>
            <a:ext cx="1488782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6176138" y="1547289"/>
            <a:ext cx="1487491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6176138" y="3751284"/>
            <a:ext cx="1487491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4602210" y="3751284"/>
            <a:ext cx="1488782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7937698" y="1388974"/>
            <a:ext cx="3582675" cy="4595561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4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723047" y="1408865"/>
            <a:ext cx="3582675" cy="4595561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47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10041446" y="414578"/>
            <a:ext cx="21528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2" name="燕尾形 11"/>
          <p:cNvSpPr/>
          <p:nvPr/>
        </p:nvSpPr>
        <p:spPr>
          <a:xfrm>
            <a:off x="10445100" y="414578"/>
            <a:ext cx="21528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3" name="燕尾形 12"/>
          <p:cNvSpPr/>
          <p:nvPr/>
        </p:nvSpPr>
        <p:spPr>
          <a:xfrm>
            <a:off x="10848755" y="414578"/>
            <a:ext cx="21528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4" name="燕尾形 13"/>
          <p:cNvSpPr/>
          <p:nvPr/>
        </p:nvSpPr>
        <p:spPr>
          <a:xfrm>
            <a:off x="11252408" y="414578"/>
            <a:ext cx="21528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5" name="燕尾形 14"/>
          <p:cNvSpPr/>
          <p:nvPr/>
        </p:nvSpPr>
        <p:spPr>
          <a:xfrm>
            <a:off x="11656063" y="414578"/>
            <a:ext cx="21528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cxnSp>
        <p:nvCxnSpPr>
          <p:cNvPr id="18" name="直接连接符 17"/>
          <p:cNvCxnSpPr/>
          <p:nvPr/>
        </p:nvCxnSpPr>
        <p:spPr>
          <a:xfrm>
            <a:off x="211513" y="6522440"/>
            <a:ext cx="11911077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902796" y="125001"/>
            <a:ext cx="4235254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249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423026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  <p:sp>
        <p:nvSpPr>
          <p:cNvPr id="16" name="矩形 15"/>
          <p:cNvSpPr/>
          <p:nvPr/>
        </p:nvSpPr>
        <p:spPr>
          <a:xfrm>
            <a:off x="457728" y="374360"/>
            <a:ext cx="153669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</p:spTree>
    <p:extLst>
      <p:ext uri="{BB962C8B-B14F-4D97-AF65-F5344CB8AC3E}">
        <p14:creationId xmlns:p14="http://schemas.microsoft.com/office/powerpoint/2010/main" val="257977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10041446" y="414578"/>
            <a:ext cx="21528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2" name="燕尾形 11"/>
          <p:cNvSpPr/>
          <p:nvPr/>
        </p:nvSpPr>
        <p:spPr>
          <a:xfrm>
            <a:off x="10445100" y="414578"/>
            <a:ext cx="21528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3" name="燕尾形 12"/>
          <p:cNvSpPr/>
          <p:nvPr/>
        </p:nvSpPr>
        <p:spPr>
          <a:xfrm>
            <a:off x="10848755" y="414578"/>
            <a:ext cx="21528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4" name="燕尾形 13"/>
          <p:cNvSpPr/>
          <p:nvPr/>
        </p:nvSpPr>
        <p:spPr>
          <a:xfrm>
            <a:off x="11252408" y="414578"/>
            <a:ext cx="21528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5" name="燕尾形 14"/>
          <p:cNvSpPr/>
          <p:nvPr/>
        </p:nvSpPr>
        <p:spPr>
          <a:xfrm>
            <a:off x="11656063" y="414578"/>
            <a:ext cx="21528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cxnSp>
        <p:nvCxnSpPr>
          <p:cNvPr id="18" name="直接连接符 17"/>
          <p:cNvCxnSpPr/>
          <p:nvPr/>
        </p:nvCxnSpPr>
        <p:spPr>
          <a:xfrm>
            <a:off x="211513" y="6522440"/>
            <a:ext cx="11911077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902796" y="125001"/>
            <a:ext cx="4235254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249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423026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  <p:sp>
        <p:nvSpPr>
          <p:cNvPr id="16" name="矩形 15"/>
          <p:cNvSpPr/>
          <p:nvPr/>
        </p:nvSpPr>
        <p:spPr>
          <a:xfrm>
            <a:off x="457728" y="374360"/>
            <a:ext cx="153669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</p:spTree>
    <p:extLst>
      <p:ext uri="{BB962C8B-B14F-4D97-AF65-F5344CB8AC3E}">
        <p14:creationId xmlns:p14="http://schemas.microsoft.com/office/powerpoint/2010/main" val="41228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8578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8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6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5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85115" y="615637"/>
            <a:ext cx="11058053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485115" y="75415"/>
            <a:ext cx="105156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914400" y="9958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  <p:sldLayoutId id="2147483682" r:id="rId6"/>
    <p:sldLayoutId id="214748368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10007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2528" indent="-41252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1pPr>
      <a:lvl2pPr marL="893810" indent="-343773" algn="l" defTabSz="11000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387" kern="1200">
          <a:solidFill>
            <a:schemeClr val="tx1"/>
          </a:solidFill>
          <a:latin typeface="+mn-lt"/>
          <a:ea typeface="+mn-ea"/>
          <a:cs typeface="+mn-cs"/>
        </a:defRPr>
      </a:lvl2pPr>
      <a:lvl3pPr marL="1375092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52" kern="1200">
          <a:solidFill>
            <a:schemeClr val="tx1"/>
          </a:solidFill>
          <a:latin typeface="+mn-lt"/>
          <a:ea typeface="+mn-ea"/>
          <a:cs typeface="+mn-cs"/>
        </a:defRPr>
      </a:lvl3pPr>
      <a:lvl4pPr marL="1925128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6" kern="1200">
          <a:solidFill>
            <a:schemeClr val="tx1"/>
          </a:solidFill>
          <a:latin typeface="+mn-lt"/>
          <a:ea typeface="+mn-ea"/>
          <a:cs typeface="+mn-cs"/>
        </a:defRPr>
      </a:lvl4pPr>
      <a:lvl5pPr marL="2475164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6" kern="1200">
          <a:solidFill>
            <a:schemeClr val="tx1"/>
          </a:solidFill>
          <a:latin typeface="+mn-lt"/>
          <a:ea typeface="+mn-ea"/>
          <a:cs typeface="+mn-cs"/>
        </a:defRPr>
      </a:lvl5pPr>
      <a:lvl6pPr marL="3025201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6pPr>
      <a:lvl7pPr marL="3575238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7pPr>
      <a:lvl8pPr marL="4125274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8pPr>
      <a:lvl9pPr marL="4675311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1pPr>
      <a:lvl2pPr marL="550036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2pPr>
      <a:lvl3pPr marL="1100074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650110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4pPr>
      <a:lvl5pPr marL="2200146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5pPr>
      <a:lvl6pPr marL="2750183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6pPr>
      <a:lvl7pPr marL="3300220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7pPr>
      <a:lvl8pPr marL="3850256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8pPr>
      <a:lvl9pPr marL="4400293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第二十一章 </a:t>
            </a:r>
            <a:r>
              <a:rPr lang="zh-CN" altLang="en-US" smtClean="0"/>
              <a:t>异常处理（试）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37697" y="1388974"/>
            <a:ext cx="3994769" cy="4595562"/>
          </a:xfrm>
        </p:spPr>
        <p:txBody>
          <a:bodyPr/>
          <a:lstStyle/>
          <a:p>
            <a:pPr marL="742950" indent="-742950">
              <a:buClr>
                <a:srgbClr val="0070C0"/>
              </a:buClr>
              <a:buFont typeface="+mj-lt"/>
              <a:buAutoNum type="arabicPeriod" startAt="6"/>
            </a:pPr>
            <a:r>
              <a:rPr lang="zh-CN" altLang="en-US" sz="3600" dirty="0"/>
              <a:t>异常的捕获</a:t>
            </a:r>
            <a:endParaRPr lang="en-US" altLang="zh-CN" sz="3600" dirty="0"/>
          </a:p>
          <a:p>
            <a:pPr marL="742950" indent="-742950">
              <a:buClr>
                <a:srgbClr val="0070C0"/>
              </a:buClr>
              <a:buFont typeface="+mj-lt"/>
              <a:buAutoNum type="arabicPeriod" startAt="6"/>
            </a:pPr>
            <a:r>
              <a:rPr lang="zh-CN" altLang="en-US" sz="3600" noProof="1"/>
              <a:t>异常的再抛出</a:t>
            </a:r>
            <a:endParaRPr lang="en-US" altLang="zh-CN" sz="3600" noProof="1"/>
          </a:p>
          <a:p>
            <a:pPr marL="742950" indent="-742950">
              <a:buClr>
                <a:srgbClr val="0070C0"/>
              </a:buClr>
              <a:buFont typeface="+mj-lt"/>
              <a:buAutoNum type="arabicPeriod" startAt="6"/>
            </a:pPr>
            <a:r>
              <a:rPr lang="zh-CN" altLang="en-US" sz="3600" noProof="1"/>
              <a:t>嵌套的异常处理</a:t>
            </a:r>
            <a:endParaRPr lang="en-US" altLang="zh-CN" sz="3600" noProof="1"/>
          </a:p>
          <a:p>
            <a:pPr marL="742950" indent="-742950">
              <a:buClr>
                <a:srgbClr val="0070C0"/>
              </a:buClr>
              <a:buFont typeface="+mj-lt"/>
              <a:buAutoNum type="arabicPeriod" startAt="6"/>
            </a:pPr>
            <a:r>
              <a:rPr lang="zh-CN" altLang="en-US" sz="3600" noProof="1" smtClean="0"/>
              <a:t>异常</a:t>
            </a:r>
            <a:r>
              <a:rPr lang="zh-CN" altLang="en-US" sz="3600" noProof="1"/>
              <a:t>安全与异常</a:t>
            </a:r>
            <a:r>
              <a:rPr lang="zh-CN" altLang="en-US" sz="3600" noProof="1" smtClean="0"/>
              <a:t>中立</a:t>
            </a:r>
            <a:endParaRPr lang="zh-CN" altLang="en-US" sz="36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176543" y="1388973"/>
            <a:ext cx="4087641" cy="4595561"/>
          </a:xfrm>
        </p:spPr>
        <p:txBody>
          <a:bodyPr>
            <a:norm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 smtClean="0"/>
              <a:t>错误与异常</a:t>
            </a:r>
            <a:endParaRPr lang="en-US" altLang="zh-CN" dirty="0"/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 smtClean="0"/>
              <a:t>异常的处理模型</a:t>
            </a:r>
            <a:endParaRPr lang="en-US" altLang="zh-CN" dirty="0" smtClean="0"/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 smtClean="0"/>
              <a:t>异常的类型</a:t>
            </a:r>
            <a:endParaRPr lang="en-US" altLang="zh-CN" dirty="0" smtClean="0"/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 smtClean="0"/>
              <a:t>异常说明</a:t>
            </a:r>
            <a:endParaRPr lang="en-US" altLang="zh-CN" dirty="0" smtClean="0"/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altLang="zh-CN" dirty="0" smtClean="0"/>
              <a:t>try-catch</a:t>
            </a: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144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异常的捕获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115145" y="1118098"/>
            <a:ext cx="4633398" cy="409342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E1 { /*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略*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 };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E2: public E1 {  /*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略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*/ };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A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public: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f(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n);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g( )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noexception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h( );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046FB6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839545" y="546221"/>
            <a:ext cx="7313224" cy="609397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void A::g( )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noexception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x =100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try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f( 1 );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h( );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}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catch(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n)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&lt;&lt;“Catch Exception ”&lt;&lt;n&lt;&lt;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}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catch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E2 &amp; e)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&lt;&lt;“Catch E2 Type Exception”&lt;&lt;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}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catch( E1&amp; e 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&lt;&lt;“Catch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E1 Type Exception ” 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}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catch(…)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&lt;&lt;“Catch Other Exception”&lt;&lt;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}   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149850" y="5416346"/>
            <a:ext cx="4633398" cy="85356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 marL="457200" lvl="0" indent="-457200">
              <a:lnSpc>
                <a:spcPct val="130000"/>
              </a:lnSpc>
              <a:buClr>
                <a:srgbClr val="046FB6"/>
              </a:buClr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异常采用最先匹配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457200" lvl="0" indent="-457200">
              <a:lnSpc>
                <a:spcPct val="130000"/>
              </a:lnSpc>
              <a:buClr>
                <a:srgbClr val="046FB6"/>
              </a:buClr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异常类必须能拷贝构造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888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异常的再抛出（例）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115145" y="1118098"/>
            <a:ext cx="4633398" cy="409342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E1 { /*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略*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 };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E2:public E1 {  /*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略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*/ };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A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public: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f(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n) 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g( )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noexception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h( );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046FB6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835018" y="758978"/>
            <a:ext cx="7313224" cy="569386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void A::h( )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x =100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try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f( 1 );                 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} catch(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n)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&lt;&lt;“Catch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Type Exception”&lt;&lt;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} catch(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E2 &amp; e)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&lt;&lt;“Catch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E2 Type Exception”&lt;&lt;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throw e;</a:t>
            </a: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} catch( E1 &amp; e )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&lt;&lt;“Catch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E1 Type Exception ” 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throw;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}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772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嵌套的异常处理（例）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115145" y="1118098"/>
            <a:ext cx="3872906" cy="489364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E1 { /*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略*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 };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E2:public E1 {  /*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略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*/ };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A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public: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f(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);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g( )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noexception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h( );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private: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char *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=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nullptr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046FB6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562946" y="777085"/>
            <a:ext cx="6607521" cy="585391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void A::h( ) 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MAX_LEN =10000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try {</a:t>
            </a: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= new char[MAX_LEN];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try 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f( 1 );                 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} catch( E1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&amp; e)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delete[]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=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nullptr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                 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} catch( E2 &amp; e ) 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delete[]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nullptr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throw;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}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}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catch(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std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::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bad_alloc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&amp; e)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&lt;&lt;“no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enogh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memory”&lt;&lt;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     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}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76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构造函数、析构函数与异常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115145" y="1118098"/>
            <a:ext cx="3872906" cy="369331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构造函数可能抛出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异常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构函数应永不抛出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异常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应该将析构函数当做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~A( )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noexception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考虑。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C++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中没有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finally,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其它语言有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try_catch_finally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055952" y="758978"/>
            <a:ext cx="8092290" cy="585391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void A::A( )  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MAX_LEN =10000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try {</a:t>
            </a: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= new char[MAX_LEN];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try 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f( 1 );                 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} catch( E1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&amp; e)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delete[]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=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nullptr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                 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} catch( E2 &amp; e ) 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delete[]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nullptr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throw;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}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}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catch(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std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::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bad_alloc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&amp; e)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&lt;&lt;“no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enogh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memory”&lt;&lt;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     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}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896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xfrm>
            <a:off x="902795" y="125001"/>
            <a:ext cx="6371663" cy="498717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其它语言的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try_catch_finally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结构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629623" y="799718"/>
            <a:ext cx="8092290" cy="621400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void A::A( )  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MAX_LEN =10000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try {</a:t>
            </a: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= new char[MAX_LEN];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try 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f( 1 );                 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} catch( E1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&amp; e)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} catch( E2 &amp; e )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         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throw;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finally { </a:t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   delete[]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mbuf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=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nullptr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}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}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catch(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std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::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bad_alloc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&amp; e)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&lt;&lt;“no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enogh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memory”&lt;&lt;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     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}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678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异常的安全性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338" y="873550"/>
            <a:ext cx="9001290" cy="39333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异常的安全性：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/>
            </a:r>
            <a:b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当异常出现时，对象仍是合法对象。</a:t>
            </a:r>
            <a:endParaRPr lang="en-US" altLang="zh-CN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endParaRPr lang="en-US" altLang="zh-CN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p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基本保证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buClr>
                <a:srgbClr val="046FB6"/>
              </a:buClr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当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异常出现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时，对象仍满足类的不变性，仍是合法的。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p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强烈保证：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buClr>
                <a:srgbClr val="046FB6"/>
              </a:buClr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当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异常出现时，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对象不做改变，保持原有状态。</a:t>
            </a:r>
            <a:endParaRPr lang="zh-CN" altLang="en-US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p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不抛出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异常保证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noexception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endParaRPr lang="zh-CN" altLang="en-US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81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sz="2800" noProof="1" smtClean="0">
                <a:sym typeface="+mn-ea"/>
              </a:rPr>
              <a:t>基本保证（</a:t>
            </a:r>
            <a:r>
              <a:rPr lang="zh-CN" altLang="en-US" sz="2800" noProof="1">
                <a:sym typeface="+mn-ea"/>
              </a:rPr>
              <a:t>反例</a:t>
            </a:r>
            <a:r>
              <a:rPr lang="zh-CN" altLang="en-US" sz="2800" noProof="1" smtClean="0">
                <a:sym typeface="+mn-ea"/>
              </a:rPr>
              <a:t>）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15553" y="2382727"/>
            <a:ext cx="3049042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class A {</a:t>
            </a:r>
            <a:br>
              <a:rPr lang="en-US" altLang="zh-CN" noProof="1" smtClean="0"/>
            </a:br>
            <a:r>
              <a:rPr lang="en-US" altLang="zh-CN" noProof="1" smtClean="0"/>
              <a:t>public:</a:t>
            </a:r>
            <a:br>
              <a:rPr lang="en-US" altLang="zh-CN" noProof="1" smtClean="0"/>
            </a:br>
            <a:r>
              <a:rPr lang="en-US" altLang="zh-CN" noProof="1" smtClean="0"/>
              <a:t>       void f( int n);</a:t>
            </a:r>
            <a:br>
              <a:rPr lang="en-US" altLang="zh-CN" noProof="1" smtClean="0"/>
            </a:br>
            <a:r>
              <a:rPr lang="en-US" altLang="zh-CN" noProof="1" smtClean="0"/>
              <a:t>       void g( );</a:t>
            </a:r>
            <a:br>
              <a:rPr lang="en-US" altLang="zh-CN" noProof="1" smtClean="0"/>
            </a:br>
            <a:r>
              <a:rPr lang="en-US" altLang="zh-CN" noProof="1" smtClean="0"/>
              <a:t>       A &amp; operator=(const A&amp;); </a:t>
            </a:r>
            <a:br>
              <a:rPr lang="en-US" altLang="zh-CN" noProof="1" smtClean="0"/>
            </a:br>
            <a:r>
              <a:rPr lang="en-US" altLang="zh-CN" noProof="1" smtClean="0"/>
              <a:t>private:</a:t>
            </a:r>
            <a:br>
              <a:rPr lang="en-US" altLang="zh-CN" noProof="1" smtClean="0"/>
            </a:br>
            <a:r>
              <a:rPr lang="en-US" altLang="zh-CN" noProof="1" smtClean="0"/>
              <a:t>       int    mN;</a:t>
            </a:r>
            <a:br>
              <a:rPr lang="en-US" altLang="zh-CN" noProof="1" smtClean="0"/>
            </a:br>
            <a:r>
              <a:rPr lang="en-US" altLang="zh-CN" noProof="1" smtClean="0"/>
              <a:t>       B  *  mpB;</a:t>
            </a:r>
            <a:br>
              <a:rPr lang="en-US" altLang="zh-CN" noProof="1" smtClean="0"/>
            </a:br>
            <a:r>
              <a:rPr lang="en-US" altLang="zh-CN" noProof="1" smtClean="0"/>
              <a:t>}</a:t>
            </a:r>
            <a:r>
              <a:rPr lang="zh-CN" altLang="en-US" noProof="1" smtClean="0"/>
              <a:t>；</a:t>
            </a:r>
            <a:endParaRPr lang="en-US" altLang="zh-CN" strike="noStrike" noProof="1"/>
          </a:p>
        </p:txBody>
      </p:sp>
      <p:sp>
        <p:nvSpPr>
          <p:cNvPr id="27652" name="Text Box 5"/>
          <p:cNvSpPr txBox="1"/>
          <p:nvPr/>
        </p:nvSpPr>
        <p:spPr>
          <a:xfrm>
            <a:off x="1115553" y="709696"/>
            <a:ext cx="9041677" cy="120032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noProof="1" smtClean="0">
                <a:sym typeface="+mn-ea"/>
              </a:rPr>
              <a:t>基本保证</a:t>
            </a:r>
            <a:r>
              <a:rPr lang="en-US" altLang="zh-CN" noProof="1" smtClean="0">
                <a:sym typeface="+mn-ea"/>
              </a:rPr>
              <a:t>: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异常出现时，对象仍满足类的不变性，仍是合法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即不能有资源泄漏、对象仍是合法的，可析构的等。</a:t>
            </a:r>
            <a:endParaRPr lang="en-US" altLang="zh-CN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43400" y="2191410"/>
            <a:ext cx="5060679" cy="41088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void A::f( int n ) {</a:t>
            </a:r>
            <a:br>
              <a:rPr lang="en-US" altLang="zh-CN" noProof="1" smtClean="0"/>
            </a:br>
            <a:r>
              <a:rPr lang="en-US" altLang="zh-CN" noProof="1" smtClean="0"/>
              <a:t>       mN = n+1; </a:t>
            </a:r>
            <a:br>
              <a:rPr lang="en-US" altLang="zh-CN" noProof="1" smtClean="0"/>
            </a:br>
            <a:r>
              <a:rPr lang="en-US" altLang="zh-CN" noProof="1" smtClean="0"/>
              <a:t>       g( );    //f</a:t>
            </a:r>
            <a:r>
              <a:rPr lang="zh-CN" altLang="en-US" noProof="1" smtClean="0"/>
              <a:t>的的基本保证由</a:t>
            </a:r>
            <a:r>
              <a:rPr lang="en-US" altLang="zh-CN" noProof="1" smtClean="0"/>
              <a:t>g()</a:t>
            </a:r>
            <a:r>
              <a:rPr lang="zh-CN" altLang="en-US" noProof="1" smtClean="0"/>
              <a:t>的基本保证决定</a:t>
            </a:r>
            <a:r>
              <a:rPr lang="en-US" altLang="zh-CN" noProof="1" smtClean="0"/>
              <a:t>  </a:t>
            </a:r>
            <a:br>
              <a:rPr lang="en-US" altLang="zh-CN" noProof="1" smtClean="0"/>
            </a:br>
            <a:r>
              <a:rPr lang="en-US" altLang="zh-CN" noProof="1" smtClean="0"/>
              <a:t>}</a:t>
            </a:r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A &amp; operator=(const A&amp; rhs) {</a:t>
            </a:r>
            <a:br>
              <a:rPr lang="en-US" altLang="zh-CN" noProof="1" smtClean="0"/>
            </a:br>
            <a:r>
              <a:rPr lang="en-US" altLang="zh-CN" noProof="1" smtClean="0"/>
              <a:t>       if(&amp;rhs != this) {</a:t>
            </a:r>
            <a:br>
              <a:rPr lang="en-US" altLang="zh-CN" noProof="1" smtClean="0"/>
            </a:br>
            <a:r>
              <a:rPr lang="en-US" altLang="zh-CN" noProof="1" smtClean="0"/>
              <a:t>            mN = rhs.mN;</a:t>
            </a:r>
            <a:br>
              <a:rPr lang="en-US" altLang="zh-CN" noProof="1" smtClean="0"/>
            </a:br>
            <a:r>
              <a:rPr lang="en-US" altLang="zh-CN" noProof="1" smtClean="0"/>
              <a:t>            delete mpB;</a:t>
            </a:r>
            <a:br>
              <a:rPr lang="en-US" altLang="zh-CN" noProof="1" smtClean="0"/>
            </a:br>
            <a:r>
              <a:rPr lang="en-US" altLang="zh-CN" noProof="1" smtClean="0"/>
              <a:t>            mpB = new B(*rhs.mpB);</a:t>
            </a:r>
            <a:br>
              <a:rPr lang="en-US" altLang="zh-CN" noProof="1" smtClean="0"/>
            </a:br>
            <a:r>
              <a:rPr lang="en-US" altLang="zh-CN" noProof="1" smtClean="0"/>
              <a:t>            </a:t>
            </a:r>
            <a:r>
              <a:rPr lang="en-US" altLang="zh-CN" noProof="1" smtClean="0"/>
              <a:t>//</a:t>
            </a:r>
            <a:r>
              <a:rPr lang="zh-CN" altLang="en-US" noProof="1" smtClean="0"/>
              <a:t>若</a:t>
            </a:r>
            <a:r>
              <a:rPr lang="en-US" altLang="zh-CN" noProof="1" smtClean="0"/>
              <a:t>new</a:t>
            </a:r>
            <a:r>
              <a:rPr lang="zh-CN" altLang="en-US" noProof="1" smtClean="0"/>
              <a:t>有异常，</a:t>
            </a:r>
            <a:r>
              <a:rPr lang="en-US" altLang="zh-CN" noProof="1" smtClean="0"/>
              <a:t>this</a:t>
            </a:r>
            <a:r>
              <a:rPr lang="zh-CN" altLang="en-US" noProof="1" smtClean="0"/>
              <a:t>指向的对象将不合法，</a:t>
            </a:r>
            <a:r>
              <a:rPr lang="en-US" altLang="zh-CN" noProof="1" smtClean="0"/>
              <a:t/>
            </a:r>
            <a:br>
              <a:rPr lang="en-US" altLang="zh-CN" noProof="1" smtClean="0"/>
            </a:br>
            <a:r>
              <a:rPr lang="en-US" altLang="zh-CN" noProof="1" smtClean="0"/>
              <a:t>            // </a:t>
            </a:r>
            <a:r>
              <a:rPr lang="zh-CN" altLang="en-US" noProof="1" smtClean="0"/>
              <a:t>则赋值函数不满足异常安全的基本保证</a:t>
            </a:r>
            <a:r>
              <a:rPr lang="en-US" altLang="zh-CN" noProof="1" smtClean="0"/>
              <a:t/>
            </a:r>
            <a:br>
              <a:rPr lang="en-US" altLang="zh-CN" noProof="1" smtClean="0"/>
            </a:br>
            <a:r>
              <a:rPr lang="en-US" altLang="zh-CN" noProof="1" smtClean="0"/>
              <a:t>      }</a:t>
            </a:r>
            <a:br>
              <a:rPr lang="en-US" altLang="zh-CN" noProof="1" smtClean="0"/>
            </a:br>
            <a:r>
              <a:rPr lang="en-US" altLang="zh-CN" noProof="1" smtClean="0"/>
              <a:t>      return *this;</a:t>
            </a:r>
            <a:br>
              <a:rPr lang="en-US" altLang="zh-CN" noProof="1" smtClean="0"/>
            </a:br>
            <a:r>
              <a:rPr lang="en-US" altLang="zh-CN" noProof="1" smtClean="0"/>
              <a:t>} </a:t>
            </a:r>
            <a:endParaRPr lang="en-US" alt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323902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sz="2800" noProof="1" smtClean="0">
                <a:sym typeface="+mn-ea"/>
              </a:rPr>
              <a:t>强烈保证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58353" y="623718"/>
            <a:ext cx="3049042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class A {</a:t>
            </a:r>
            <a:br>
              <a:rPr lang="en-US" altLang="zh-CN" noProof="1" smtClean="0"/>
            </a:br>
            <a:r>
              <a:rPr lang="en-US" altLang="zh-CN" noProof="1" smtClean="0"/>
              <a:t>public:</a:t>
            </a:r>
            <a:br>
              <a:rPr lang="en-US" altLang="zh-CN" noProof="1" smtClean="0"/>
            </a:br>
            <a:r>
              <a:rPr lang="en-US" altLang="zh-CN" noProof="1" smtClean="0"/>
              <a:t>       void f( int n);</a:t>
            </a:r>
            <a:br>
              <a:rPr lang="en-US" altLang="zh-CN" noProof="1" smtClean="0"/>
            </a:br>
            <a:r>
              <a:rPr lang="en-US" altLang="zh-CN" noProof="1" smtClean="0"/>
              <a:t>       void g( );</a:t>
            </a:r>
            <a:br>
              <a:rPr lang="en-US" altLang="zh-CN" noProof="1" smtClean="0"/>
            </a:br>
            <a:r>
              <a:rPr lang="en-US" altLang="zh-CN" noProof="1" smtClean="0"/>
              <a:t>       A &amp; operator=(const A&amp;); </a:t>
            </a:r>
            <a:br>
              <a:rPr lang="en-US" altLang="zh-CN" noProof="1" smtClean="0"/>
            </a:br>
            <a:r>
              <a:rPr lang="en-US" altLang="zh-CN" noProof="1" smtClean="0"/>
              <a:t>private:</a:t>
            </a:r>
            <a:br>
              <a:rPr lang="en-US" altLang="zh-CN" noProof="1" smtClean="0"/>
            </a:br>
            <a:r>
              <a:rPr lang="en-US" altLang="zh-CN" noProof="1" smtClean="0"/>
              <a:t>       int    mN;</a:t>
            </a:r>
            <a:br>
              <a:rPr lang="en-US" altLang="zh-CN" noProof="1" smtClean="0"/>
            </a:br>
            <a:r>
              <a:rPr lang="en-US" altLang="zh-CN" noProof="1" smtClean="0"/>
              <a:t>       B  *  mpB;</a:t>
            </a:r>
            <a:br>
              <a:rPr lang="en-US" altLang="zh-CN" noProof="1" smtClean="0"/>
            </a:br>
            <a:r>
              <a:rPr lang="en-US" altLang="zh-CN" noProof="1" smtClean="0"/>
              <a:t>}</a:t>
            </a:r>
            <a:r>
              <a:rPr lang="zh-CN" altLang="en-US" noProof="1" smtClean="0"/>
              <a:t>；</a:t>
            </a:r>
            <a:endParaRPr lang="en-US" altLang="zh-CN" strike="noStrike" noProof="1"/>
          </a:p>
        </p:txBody>
      </p:sp>
      <p:sp>
        <p:nvSpPr>
          <p:cNvPr id="27652" name="Text Box 5"/>
          <p:cNvSpPr txBox="1"/>
          <p:nvPr/>
        </p:nvSpPr>
        <p:spPr>
          <a:xfrm>
            <a:off x="4888872" y="623718"/>
            <a:ext cx="6856357" cy="161582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noProof="1" smtClean="0">
                <a:sym typeface="+mn-ea"/>
              </a:rPr>
              <a:t>强烈保证</a:t>
            </a:r>
            <a:r>
              <a:rPr lang="en-US" altLang="zh-CN" noProof="1" smtClean="0">
                <a:sym typeface="+mn-ea"/>
              </a:rPr>
              <a:t>: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当异常出现时，对象不做改变，保持原有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>
              <a:spcBef>
                <a:spcPct val="50000"/>
              </a:spcBef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方法：集中所有可能有异常的操作放到一个操作中；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分离修改行为与返回值对象的行为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</a:p>
          <a:p>
            <a:pPr lvl="0" indent="0">
              <a:spcBef>
                <a:spcPct val="50000"/>
              </a:spcBef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copy-swap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25980" y="3237837"/>
            <a:ext cx="4462892" cy="41088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void A::f( int n ) {</a:t>
            </a:r>
            <a:br>
              <a:rPr lang="en-US" altLang="zh-CN" noProof="1" smtClean="0"/>
            </a:br>
            <a:r>
              <a:rPr lang="en-US" altLang="zh-CN" noProof="1" smtClean="0"/>
              <a:t>       mN = n+1; </a:t>
            </a:r>
            <a:br>
              <a:rPr lang="en-US" altLang="zh-CN" noProof="1" smtClean="0"/>
            </a:br>
            <a:r>
              <a:rPr lang="en-US" altLang="zh-CN" noProof="1" smtClean="0"/>
              <a:t>       g( );</a:t>
            </a:r>
            <a:br>
              <a:rPr lang="en-US" altLang="zh-CN" noProof="1" smtClean="0"/>
            </a:br>
            <a:r>
              <a:rPr lang="en-US" altLang="zh-CN" noProof="1" smtClean="0"/>
              <a:t>       k( );</a:t>
            </a:r>
            <a:br>
              <a:rPr lang="en-US" altLang="zh-CN" noProof="1" smtClean="0"/>
            </a:br>
            <a:r>
              <a:rPr lang="en-US" altLang="zh-CN" noProof="1" smtClean="0"/>
              <a:t>       h( );</a:t>
            </a:r>
            <a:br>
              <a:rPr lang="en-US" altLang="zh-CN" noProof="1" smtClean="0"/>
            </a:br>
            <a:r>
              <a:rPr lang="en-US" altLang="zh-CN" noProof="1" smtClean="0"/>
              <a:t>}</a:t>
            </a:r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A &amp; operator=(const A&amp; rhs) {</a:t>
            </a:r>
            <a:br>
              <a:rPr lang="en-US" altLang="zh-CN" noProof="1" smtClean="0"/>
            </a:br>
            <a:r>
              <a:rPr lang="en-US" altLang="zh-CN" noProof="1" smtClean="0"/>
              <a:t>       if(&amp;rhs != this) {</a:t>
            </a:r>
            <a:br>
              <a:rPr lang="en-US" altLang="zh-CN" noProof="1" smtClean="0"/>
            </a:br>
            <a:r>
              <a:rPr lang="en-US" altLang="zh-CN" noProof="1" smtClean="0"/>
              <a:t>            mN = rhs.mN;</a:t>
            </a:r>
            <a:br>
              <a:rPr lang="en-US" altLang="zh-CN" noProof="1" smtClean="0"/>
            </a:br>
            <a:r>
              <a:rPr lang="en-US" altLang="zh-CN" noProof="1" smtClean="0"/>
              <a:t>            delete mpB;</a:t>
            </a:r>
            <a:br>
              <a:rPr lang="en-US" altLang="zh-CN" noProof="1" smtClean="0"/>
            </a:br>
            <a:r>
              <a:rPr lang="en-US" altLang="zh-CN" noProof="1" smtClean="0"/>
              <a:t>            mpB = new B(*rhs.mpB);</a:t>
            </a:r>
            <a:br>
              <a:rPr lang="en-US" altLang="zh-CN" noProof="1" smtClean="0"/>
            </a:br>
            <a:r>
              <a:rPr lang="en-US" altLang="zh-CN" noProof="1" smtClean="0"/>
              <a:t>      }</a:t>
            </a:r>
            <a:br>
              <a:rPr lang="en-US" altLang="zh-CN" noProof="1" smtClean="0"/>
            </a:br>
            <a:r>
              <a:rPr lang="en-US" altLang="zh-CN" noProof="1" smtClean="0"/>
              <a:t>      return *this;</a:t>
            </a:r>
            <a:br>
              <a:rPr lang="en-US" altLang="zh-CN" noProof="1" smtClean="0"/>
            </a:br>
            <a:r>
              <a:rPr lang="en-US" altLang="zh-CN" noProof="1" smtClean="0"/>
              <a:t>} </a:t>
            </a:r>
            <a:endParaRPr lang="en-US" altLang="zh-CN" strike="noStrike" noProof="1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59839" y="2276661"/>
            <a:ext cx="5297319" cy="46628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void A::f( int n ) {</a:t>
            </a:r>
            <a:br>
              <a:rPr lang="en-US" altLang="zh-CN" noProof="1" smtClean="0"/>
            </a:br>
            <a:r>
              <a:rPr lang="en-US" altLang="zh-CN" noProof="1" smtClean="0">
                <a:solidFill>
                  <a:srgbClr val="0000FF"/>
                </a:solidFill>
              </a:rPr>
              <a:t>           mayHasException( ); //</a:t>
            </a:r>
            <a:r>
              <a:rPr lang="zh-CN" altLang="en-US" noProof="1" smtClean="0">
                <a:solidFill>
                  <a:srgbClr val="0000FF"/>
                </a:solidFill>
              </a:rPr>
              <a:t>若有异常，下一语句不会执行，即不会改变对象的原有状态</a:t>
            </a:r>
            <a:r>
              <a:rPr lang="en-US" altLang="zh-CN" noProof="1" smtClean="0">
                <a:solidFill>
                  <a:srgbClr val="0000FF"/>
                </a:solidFill>
              </a:rPr>
              <a:t/>
            </a:r>
            <a:br>
              <a:rPr lang="en-US" altLang="zh-CN" noProof="1" smtClean="0">
                <a:solidFill>
                  <a:srgbClr val="0000FF"/>
                </a:solidFill>
              </a:rPr>
            </a:br>
            <a:r>
              <a:rPr lang="en-US" altLang="zh-CN" noProof="1" smtClean="0">
                <a:solidFill>
                  <a:srgbClr val="0000FF"/>
                </a:solidFill>
              </a:rPr>
              <a:t>           noException(n);</a:t>
            </a:r>
            <a:br>
              <a:rPr lang="en-US" altLang="zh-CN" noProof="1" smtClean="0">
                <a:solidFill>
                  <a:srgbClr val="0000FF"/>
                </a:solidFill>
              </a:rPr>
            </a:br>
            <a:r>
              <a:rPr lang="en-US" altLang="zh-CN" noProof="1" smtClean="0"/>
              <a:t>}</a:t>
            </a:r>
            <a:br>
              <a:rPr lang="en-US" altLang="zh-CN" noProof="1" smtClean="0"/>
            </a:br>
            <a:r>
              <a:rPr lang="en-US" altLang="zh-CN" noProof="1" smtClean="0"/>
              <a:t>void A:: </a:t>
            </a:r>
            <a:r>
              <a:rPr lang="en-US" altLang="zh-CN" noProof="1" smtClean="0">
                <a:solidFill>
                  <a:srgbClr val="0000FF"/>
                </a:solidFill>
              </a:rPr>
              <a:t>mayHasException</a:t>
            </a:r>
            <a:r>
              <a:rPr lang="en-US" altLang="zh-CN" noProof="1">
                <a:solidFill>
                  <a:srgbClr val="0000FF"/>
                </a:solidFill>
              </a:rPr>
              <a:t>( </a:t>
            </a:r>
            <a:r>
              <a:rPr lang="en-US" altLang="zh-CN" noProof="1" smtClean="0">
                <a:solidFill>
                  <a:srgbClr val="0000FF"/>
                </a:solidFill>
              </a:rPr>
              <a:t>) {</a:t>
            </a:r>
            <a:br>
              <a:rPr lang="en-US" altLang="zh-CN" noProof="1" smtClean="0">
                <a:solidFill>
                  <a:srgbClr val="0000FF"/>
                </a:solidFill>
              </a:rPr>
            </a:br>
            <a:r>
              <a:rPr lang="en-US" altLang="zh-CN" noProof="1" smtClean="0">
                <a:solidFill>
                  <a:srgbClr val="0000FF"/>
                </a:solidFill>
              </a:rPr>
              <a:t>      g();  k( );  h( ); //</a:t>
            </a:r>
            <a:r>
              <a:rPr lang="zh-CN" altLang="en-US" noProof="1" smtClean="0">
                <a:solidFill>
                  <a:srgbClr val="0000FF"/>
                </a:solidFill>
              </a:rPr>
              <a:t>将可能有异常的放入一个函数中</a:t>
            </a:r>
            <a:r>
              <a:rPr lang="en-US" altLang="zh-CN" noProof="1" smtClean="0">
                <a:solidFill>
                  <a:srgbClr val="0000FF"/>
                </a:solidFill>
              </a:rPr>
              <a:t/>
            </a:r>
            <a:br>
              <a:rPr lang="en-US" altLang="zh-CN" noProof="1" smtClean="0">
                <a:solidFill>
                  <a:srgbClr val="0000FF"/>
                </a:solidFill>
              </a:rPr>
            </a:br>
            <a:r>
              <a:rPr lang="en-US" altLang="zh-CN" noProof="1" smtClean="0">
                <a:solidFill>
                  <a:srgbClr val="0000FF"/>
                </a:solidFill>
              </a:rPr>
              <a:t>}</a:t>
            </a:r>
            <a:br>
              <a:rPr lang="en-US" altLang="zh-CN" noProof="1" smtClean="0">
                <a:solidFill>
                  <a:srgbClr val="0000FF"/>
                </a:solidFill>
              </a:rPr>
            </a:br>
            <a:r>
              <a:rPr lang="en-US" altLang="zh-CN" noProof="1" smtClean="0">
                <a:solidFill>
                  <a:srgbClr val="0000FF"/>
                </a:solidFill>
              </a:rPr>
              <a:t>void A::noException( int n) noexception {</a:t>
            </a:r>
            <a:br>
              <a:rPr lang="en-US" altLang="zh-CN" noProof="1" smtClean="0">
                <a:solidFill>
                  <a:srgbClr val="0000FF"/>
                </a:solidFill>
              </a:rPr>
            </a:br>
            <a:r>
              <a:rPr lang="en-US" altLang="zh-CN" noProof="1" smtClean="0">
                <a:solidFill>
                  <a:srgbClr val="0000FF"/>
                </a:solidFill>
              </a:rPr>
              <a:t>       mN= n+1; //</a:t>
            </a:r>
            <a:r>
              <a:rPr lang="zh-CN" altLang="en-US" noProof="1" smtClean="0">
                <a:solidFill>
                  <a:srgbClr val="0000FF"/>
                </a:solidFill>
              </a:rPr>
              <a:t>此函数不会有异常</a:t>
            </a:r>
            <a:r>
              <a:rPr lang="en-US" altLang="zh-CN" noProof="1" smtClean="0">
                <a:solidFill>
                  <a:srgbClr val="0000FF"/>
                </a:solidFill>
              </a:rPr>
              <a:t/>
            </a:r>
            <a:br>
              <a:rPr lang="en-US" altLang="zh-CN" noProof="1" smtClean="0">
                <a:solidFill>
                  <a:srgbClr val="0000FF"/>
                </a:solidFill>
              </a:rPr>
            </a:br>
            <a:r>
              <a:rPr lang="en-US" altLang="zh-CN" noProof="1" smtClean="0">
                <a:solidFill>
                  <a:srgbClr val="0000FF"/>
                </a:solidFill>
              </a:rPr>
              <a:t>}</a:t>
            </a:r>
            <a:endParaRPr lang="en-US" altLang="zh-CN" noProof="1" smtClean="0"/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A &amp; operator=(const A&amp; rhs) {</a:t>
            </a:r>
            <a:br>
              <a:rPr lang="en-US" altLang="zh-CN" noProof="1" smtClean="0"/>
            </a:br>
            <a:r>
              <a:rPr lang="en-US" altLang="zh-CN" noProof="1" smtClean="0">
                <a:solidFill>
                  <a:srgbClr val="0000FF"/>
                </a:solidFill>
              </a:rPr>
              <a:t>      //</a:t>
            </a:r>
            <a:r>
              <a:rPr lang="zh-CN" altLang="en-US" noProof="1" smtClean="0">
                <a:solidFill>
                  <a:srgbClr val="0000FF"/>
                </a:solidFill>
              </a:rPr>
              <a:t>采用</a:t>
            </a:r>
            <a:r>
              <a:rPr lang="en-US" altLang="zh-CN" noProof="1" smtClean="0">
                <a:solidFill>
                  <a:srgbClr val="0000FF"/>
                </a:solidFill>
              </a:rPr>
              <a:t>copy-swap</a:t>
            </a:r>
            <a:r>
              <a:rPr lang="zh-CN" altLang="en-US" noProof="1" smtClean="0">
                <a:solidFill>
                  <a:srgbClr val="0000FF"/>
                </a:solidFill>
              </a:rPr>
              <a:t>方式</a:t>
            </a:r>
            <a:r>
              <a:rPr lang="en-US" altLang="zh-CN" noProof="1" smtClean="0">
                <a:solidFill>
                  <a:srgbClr val="0000FF"/>
                </a:solidFill>
              </a:rPr>
              <a:t> </a:t>
            </a:r>
            <a:br>
              <a:rPr lang="en-US" altLang="zh-CN" noProof="1" smtClean="0">
                <a:solidFill>
                  <a:srgbClr val="0000FF"/>
                </a:solidFill>
              </a:rPr>
            </a:br>
            <a:r>
              <a:rPr lang="en-US" altLang="zh-CN" noProof="1" smtClean="0">
                <a:solidFill>
                  <a:srgbClr val="0000FF"/>
                </a:solidFill>
              </a:rPr>
              <a:t>      swap(*this, A(rhs) );           </a:t>
            </a:r>
            <a:r>
              <a:rPr lang="en-US" altLang="zh-CN" noProof="1" smtClean="0"/>
              <a:t/>
            </a:r>
            <a:br>
              <a:rPr lang="en-US" altLang="zh-CN" noProof="1" smtClean="0"/>
            </a:br>
            <a:r>
              <a:rPr lang="en-US" altLang="zh-CN" noProof="1" smtClean="0"/>
              <a:t>      return *this;</a:t>
            </a:r>
            <a:br>
              <a:rPr lang="en-US" altLang="zh-CN" noProof="1" smtClean="0"/>
            </a:br>
            <a:r>
              <a:rPr lang="en-US" altLang="zh-CN" noProof="1" smtClean="0"/>
              <a:t>} </a:t>
            </a:r>
            <a:endParaRPr lang="en-US" altLang="zh-CN" strike="noStrike" noProof="1"/>
          </a:p>
        </p:txBody>
      </p:sp>
      <p:sp>
        <p:nvSpPr>
          <p:cNvPr id="3" name="右箭头 2"/>
          <p:cNvSpPr/>
          <p:nvPr/>
        </p:nvSpPr>
        <p:spPr>
          <a:xfrm>
            <a:off x="5051834" y="2729620"/>
            <a:ext cx="823865" cy="246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0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4"/>
          <p:cNvSpPr>
            <a:spLocks noGrp="1"/>
          </p:cNvSpPr>
          <p:nvPr>
            <p:ph type="title"/>
          </p:nvPr>
        </p:nvSpPr>
        <p:spPr>
          <a:xfrm>
            <a:off x="902795" y="125001"/>
            <a:ext cx="8051081" cy="498717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sz="2800" noProof="1">
                <a:sym typeface="+mn-ea"/>
              </a:rPr>
              <a:t>分离修改行为与返回值对象的行为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56410" y="959383"/>
            <a:ext cx="294817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T A::f( ) {</a:t>
            </a:r>
            <a:br>
              <a:rPr lang="en-US" altLang="zh-CN" noProof="1" smtClean="0"/>
            </a:br>
            <a:r>
              <a:rPr lang="en-US" altLang="zh-CN" noProof="1" smtClean="0"/>
              <a:t>      //</a:t>
            </a:r>
            <a:r>
              <a:rPr lang="zh-CN" altLang="en-US" noProof="1" smtClean="0"/>
              <a:t>修改*</a:t>
            </a:r>
            <a:r>
              <a:rPr lang="en-US" altLang="zh-CN" noProof="1" smtClean="0"/>
              <a:t>this</a:t>
            </a:r>
            <a:r>
              <a:rPr lang="zh-CN" altLang="en-US" noProof="1" smtClean="0"/>
              <a:t>对象</a:t>
            </a:r>
            <a:endParaRPr lang="en-US" altLang="zh-CN" noProof="1" smtClean="0"/>
          </a:p>
          <a:p>
            <a:pPr fontAlgn="auto">
              <a:spcBef>
                <a:spcPct val="50000"/>
              </a:spcBef>
            </a:pPr>
            <a:r>
              <a:rPr lang="en-US" altLang="zh-CN" noProof="1"/>
              <a:t> </a:t>
            </a:r>
            <a:r>
              <a:rPr lang="en-US" altLang="zh-CN" noProof="1" smtClean="0"/>
              <a:t>     return T(…); </a:t>
            </a:r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79593" y="959383"/>
            <a:ext cx="5297319" cy="18928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T A::getT( ) const {</a:t>
            </a:r>
            <a:br>
              <a:rPr lang="en-US" altLang="zh-CN" noProof="1" smtClean="0"/>
            </a:br>
            <a:r>
              <a:rPr lang="en-US" altLang="zh-CN" noProof="1" smtClean="0"/>
              <a:t>      return T(…);</a:t>
            </a:r>
            <a:br>
              <a:rPr lang="en-US" altLang="zh-CN" noProof="1" smtClean="0"/>
            </a:br>
            <a:r>
              <a:rPr lang="en-US" altLang="zh-CN" noProof="1" smtClean="0"/>
              <a:t>}</a:t>
            </a:r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void A::modify( ){</a:t>
            </a:r>
            <a:br>
              <a:rPr lang="en-US" altLang="zh-CN" noProof="1" smtClean="0"/>
            </a:br>
            <a:r>
              <a:rPr lang="en-US" altLang="zh-CN" noProof="1" smtClean="0"/>
              <a:t>     //</a:t>
            </a:r>
            <a:r>
              <a:rPr lang="zh-CN" altLang="en-US" noProof="1"/>
              <a:t>修改*</a:t>
            </a:r>
            <a:r>
              <a:rPr lang="en-US" altLang="zh-CN" noProof="1"/>
              <a:t>this</a:t>
            </a:r>
            <a:r>
              <a:rPr lang="zh-CN" altLang="en-US" noProof="1"/>
              <a:t>对象</a:t>
            </a:r>
            <a:r>
              <a:rPr lang="en-US" altLang="zh-CN" noProof="1" smtClean="0"/>
              <a:t/>
            </a:r>
            <a:br>
              <a:rPr lang="en-US" altLang="zh-CN" noProof="1" smtClean="0"/>
            </a:br>
            <a:r>
              <a:rPr lang="en-US" altLang="zh-CN" noProof="1" smtClean="0"/>
              <a:t>}</a:t>
            </a:r>
            <a:endParaRPr lang="en-US" altLang="zh-CN" strike="noStrike" noProof="1"/>
          </a:p>
        </p:txBody>
      </p:sp>
      <p:sp>
        <p:nvSpPr>
          <p:cNvPr id="3" name="右箭头 2"/>
          <p:cNvSpPr/>
          <p:nvPr/>
        </p:nvSpPr>
        <p:spPr>
          <a:xfrm>
            <a:off x="4440725" y="1196280"/>
            <a:ext cx="823865" cy="129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2216" y="2436711"/>
            <a:ext cx="4950153" cy="43858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zh-CN" altLang="en-US" noProof="1" smtClean="0"/>
              <a:t>例：</a:t>
            </a:r>
            <a:endParaRPr lang="en-US" altLang="zh-CN" noProof="1" smtClean="0"/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T Stack::pop( ) {</a:t>
            </a:r>
            <a:br>
              <a:rPr lang="en-US" altLang="zh-CN" noProof="1" smtClean="0"/>
            </a:br>
            <a:r>
              <a:rPr lang="en-US" altLang="zh-CN" noProof="1" smtClean="0"/>
              <a:t>     T  t(container[pos]);</a:t>
            </a:r>
            <a:br>
              <a:rPr lang="en-US" altLang="zh-CN" noProof="1" smtClean="0"/>
            </a:br>
            <a:r>
              <a:rPr lang="en-US" altLang="zh-CN" noProof="1" smtClean="0"/>
              <a:t>     --pos;   </a:t>
            </a:r>
            <a:br>
              <a:rPr lang="en-US" altLang="zh-CN" noProof="1" smtClean="0"/>
            </a:br>
            <a:r>
              <a:rPr lang="en-US" altLang="zh-CN" noProof="1" smtClean="0"/>
              <a:t>      return t;</a:t>
            </a:r>
            <a:br>
              <a:rPr lang="en-US" altLang="zh-CN" noProof="1" smtClean="0"/>
            </a:br>
            <a:r>
              <a:rPr lang="en-US" altLang="zh-CN" noProof="1" smtClean="0"/>
              <a:t>}</a:t>
            </a:r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//</a:t>
            </a:r>
            <a:r>
              <a:rPr lang="zh-CN" altLang="en-US" noProof="1" smtClean="0"/>
              <a:t>即使上边</a:t>
            </a:r>
            <a:r>
              <a:rPr lang="en-US" altLang="zh-CN" noProof="1" smtClean="0"/>
              <a:t>pop(</a:t>
            </a:r>
            <a:r>
              <a:rPr lang="zh-CN" altLang="en-US" noProof="1" smtClean="0"/>
              <a:t>）没有异常，但使用者</a:t>
            </a:r>
            <a:endParaRPr lang="en-US" altLang="zh-CN" noProof="1" smtClean="0"/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//</a:t>
            </a:r>
            <a:r>
              <a:rPr lang="zh-CN" altLang="en-US" noProof="1" smtClean="0"/>
              <a:t>仍可能产生异常 </a:t>
            </a:r>
            <a:r>
              <a:rPr lang="en-US" altLang="zh-CN" noProof="1" smtClean="0"/>
              <a:t>(</a:t>
            </a:r>
            <a:r>
              <a:rPr lang="zh-CN" altLang="en-US" noProof="1" smtClean="0"/>
              <a:t>如下</a:t>
            </a:r>
            <a:r>
              <a:rPr lang="en-US" altLang="zh-CN" noProof="1" smtClean="0"/>
              <a:t>)</a:t>
            </a:r>
            <a:r>
              <a:rPr lang="zh-CN" altLang="en-US" noProof="1" smtClean="0"/>
              <a:t>。那么为做到强烈保证，</a:t>
            </a:r>
            <a:endParaRPr lang="en-US" altLang="zh-CN" noProof="1" smtClean="0"/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//</a:t>
            </a:r>
            <a:r>
              <a:rPr lang="zh-CN" altLang="en-US" noProof="1" smtClean="0"/>
              <a:t>要保证</a:t>
            </a:r>
            <a:r>
              <a:rPr lang="en-US" altLang="zh-CN" noProof="1" smtClean="0"/>
              <a:t>Stack</a:t>
            </a:r>
            <a:r>
              <a:rPr lang="zh-CN" altLang="en-US" noProof="1" smtClean="0"/>
              <a:t>不做修改！！！</a:t>
            </a:r>
            <a:endParaRPr lang="en-US" altLang="zh-CN" noProof="1" smtClean="0"/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//</a:t>
            </a:r>
            <a:r>
              <a:rPr lang="zh-CN" altLang="en-US" noProof="1" smtClean="0"/>
              <a:t>但此</a:t>
            </a:r>
            <a:r>
              <a:rPr lang="en-US" altLang="zh-CN" noProof="1" smtClean="0"/>
              <a:t>pop()</a:t>
            </a:r>
            <a:r>
              <a:rPr lang="zh-CN" altLang="en-US" noProof="1" smtClean="0"/>
              <a:t>不能满足。 建议按右侧修改。</a:t>
            </a:r>
            <a:endParaRPr lang="en-US" altLang="zh-CN" noProof="1" smtClean="0"/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T t1 = X.pop( );  //</a:t>
            </a:r>
            <a:r>
              <a:rPr lang="zh-CN" altLang="en-US" noProof="1" smtClean="0"/>
              <a:t>拷贝构造产生异常呢？</a:t>
            </a:r>
            <a:endParaRPr lang="en-US" altLang="zh-CN" noProof="1"/>
          </a:p>
          <a:p>
            <a:pPr fontAlgn="auto">
              <a:spcBef>
                <a:spcPct val="50000"/>
              </a:spcBef>
            </a:pPr>
            <a:endParaRPr lang="en-US" altLang="zh-CN" noProof="1" smtClean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80963" y="3211104"/>
            <a:ext cx="5297319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//</a:t>
            </a:r>
            <a:r>
              <a:rPr lang="zh-CN" altLang="en-US" noProof="1" smtClean="0"/>
              <a:t>重新分解</a:t>
            </a:r>
            <a:r>
              <a:rPr lang="en-US" altLang="zh-CN" noProof="1" smtClean="0"/>
              <a:t>pop</a:t>
            </a:r>
            <a:r>
              <a:rPr lang="zh-CN" altLang="en-US" noProof="1" smtClean="0"/>
              <a:t>的行为，</a:t>
            </a:r>
            <a:r>
              <a:rPr lang="en-US" altLang="zh-CN" noProof="1" smtClean="0"/>
              <a:t>a</a:t>
            </a:r>
            <a:r>
              <a:rPr lang="zh-CN" altLang="en-US" noProof="1" smtClean="0"/>
              <a:t>）将返回值对象的行为，设计成一个只读行为，确保使用返回值时，即使有异常产生，也不影响原有对象状态。</a:t>
            </a:r>
            <a:r>
              <a:rPr lang="en-US" altLang="zh-CN" noProof="1" smtClean="0"/>
              <a:t>b)</a:t>
            </a:r>
            <a:r>
              <a:rPr lang="zh-CN" altLang="en-US" noProof="1" smtClean="0"/>
              <a:t>将修改对象状态的行为，独立出来，但不返回值对象，确保无论有无异常，使用者都不需要考虑异常的强烈保证。</a:t>
            </a:r>
            <a:endParaRPr lang="en-US" altLang="zh-CN" noProof="1" smtClean="0"/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T Stack::top( ) const {</a:t>
            </a:r>
            <a:br>
              <a:rPr lang="en-US" altLang="zh-CN" noProof="1" smtClean="0"/>
            </a:br>
            <a:r>
              <a:rPr lang="en-US" altLang="zh-CN" noProof="1" smtClean="0"/>
              <a:t>       return container [pos];</a:t>
            </a:r>
            <a:br>
              <a:rPr lang="en-US" altLang="zh-CN" noProof="1" smtClean="0"/>
            </a:br>
            <a:r>
              <a:rPr lang="en-US" altLang="zh-CN" noProof="1" smtClean="0"/>
              <a:t>}</a:t>
            </a:r>
          </a:p>
          <a:p>
            <a:pPr fontAlgn="auto">
              <a:spcBef>
                <a:spcPct val="50000"/>
              </a:spcBef>
            </a:pPr>
            <a:r>
              <a:rPr lang="en-US" altLang="zh-CN" noProof="1" smtClean="0"/>
              <a:t>void Stack::pop</a:t>
            </a:r>
            <a:r>
              <a:rPr lang="zh-CN" altLang="en-US" noProof="1" smtClean="0"/>
              <a:t>（）</a:t>
            </a:r>
            <a:r>
              <a:rPr lang="en-US" altLang="zh-CN" noProof="1" smtClean="0"/>
              <a:t>{</a:t>
            </a:r>
            <a:br>
              <a:rPr lang="en-US" altLang="zh-CN" noProof="1" smtClean="0"/>
            </a:br>
            <a:r>
              <a:rPr lang="en-US" altLang="zh-CN" noProof="1" smtClean="0"/>
              <a:t>      --pos;</a:t>
            </a:r>
            <a:br>
              <a:rPr lang="en-US" altLang="zh-CN" noProof="1" smtClean="0"/>
            </a:br>
            <a:r>
              <a:rPr lang="en-US" altLang="zh-CN" noProof="1" smtClean="0"/>
              <a:t>}</a:t>
            </a:r>
            <a:endParaRPr lang="en-US" altLang="zh-CN" strike="noStrike" noProof="1"/>
          </a:p>
        </p:txBody>
      </p:sp>
      <p:sp>
        <p:nvSpPr>
          <p:cNvPr id="10" name="右箭头 9"/>
          <p:cNvSpPr/>
          <p:nvPr/>
        </p:nvSpPr>
        <p:spPr>
          <a:xfrm>
            <a:off x="5248688" y="3512457"/>
            <a:ext cx="823865" cy="129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74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异常中立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698" name="Text Box 5"/>
          <p:cNvSpPr txBox="1"/>
          <p:nvPr/>
        </p:nvSpPr>
        <p:spPr>
          <a:xfrm>
            <a:off x="934566" y="767237"/>
            <a:ext cx="10617656" cy="36933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异常中立：当出现异常时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，不要 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“吞”掉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异常，而应完整地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交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由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调用者处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理该异常。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699" name="Text Box 5"/>
          <p:cNvSpPr txBox="1"/>
          <p:nvPr/>
        </p:nvSpPr>
        <p:spPr>
          <a:xfrm>
            <a:off x="934566" y="1225689"/>
            <a:ext cx="10617656" cy="563231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void A::f( )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…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try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func01( );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func02( );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}catch(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MyExp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&amp; e )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&lt;&lt;“raise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MyException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”&lt;&lt;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throw; //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将当前异常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，完整地向上抛出，符合异常中立。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} catch(MyE1 &amp; e )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//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部分处理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e,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不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满足异常中立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dealException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(e);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throw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MyNewE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(e);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} catch(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::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bad_cast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&amp; e)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//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私自处理，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不满足异常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中立，应交由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f()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的调用方处理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dealException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} catch( … )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//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吞掉异常，不满足异常中立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&lt;&lt;“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产生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了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某种异常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”&lt;&lt;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}     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803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异常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410" name="Text Box 5"/>
          <p:cNvSpPr txBox="1"/>
          <p:nvPr/>
        </p:nvSpPr>
        <p:spPr>
          <a:xfrm>
            <a:off x="952248" y="1119832"/>
            <a:ext cx="10500385" cy="36933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广义的异常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：程序执行过程中，由于种种原因，导致程序无法继续执行时，我们说产生了异常。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11" name="Text Box 6"/>
          <p:cNvSpPr txBox="1"/>
          <p:nvPr/>
        </p:nvSpPr>
        <p:spPr>
          <a:xfrm>
            <a:off x="952248" y="1766348"/>
            <a:ext cx="9834614" cy="175432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错误：由于程序员的原因，如缺少条件检查、逻辑不完整、范围越界、考虑不周等原因造成无法继续执行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狭义的异常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：程序员能够预知，但一旦发生，又无法处理或难以处理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如系统资源不足、运算溢出、文件句柄读写失败等；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12" name="Text Box 7"/>
          <p:cNvSpPr txBox="1"/>
          <p:nvPr/>
        </p:nvSpPr>
        <p:spPr>
          <a:xfrm>
            <a:off x="4605779" y="3090635"/>
            <a:ext cx="5927928" cy="341632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A {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A( ) 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{  for(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=0;i&lt;5;++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)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mNums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] = new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); }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~A( ) 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{  for(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=0;i&lt;5;++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 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delete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mNums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];   }</a:t>
            </a:r>
          </a:p>
          <a:p>
            <a:pPr lvl="0" indent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index)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{  return *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mNums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[index]; }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//…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*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mNums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[5];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7603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667488" y="1230747"/>
            <a:ext cx="10617656" cy="36933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3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异常的处理模型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9458" name="文本框 2"/>
          <p:cNvSpPr txBox="1"/>
          <p:nvPr/>
        </p:nvSpPr>
        <p:spPr>
          <a:xfrm>
            <a:off x="1064578" y="1329690"/>
            <a:ext cx="10171112" cy="47089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恢复模型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：当出现异常时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，可以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恢复程序的执行过程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.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046FB6"/>
              </a:buClr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如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(VB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中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                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on error resume next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statement1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 //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出现异常，继续执行下一语句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statement2; 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indent="-3429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终止模型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当出现异常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时，终止当前语句块的执行过程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.</a:t>
            </a:r>
          </a:p>
          <a:p>
            <a:pPr>
              <a:buClr>
                <a:srgbClr val="046FB6"/>
              </a:buClr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{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statement1; //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出现异常，终止语句块。后边两条语句不会执行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statement2; //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出现异常，终止语句块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。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statement3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语句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不会执行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statement3;  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}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818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异常的类型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1506" name="Text Box 5"/>
          <p:cNvSpPr txBox="1"/>
          <p:nvPr/>
        </p:nvSpPr>
        <p:spPr>
          <a:xfrm>
            <a:off x="1031874" y="834962"/>
            <a:ext cx="9768910" cy="452431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标准异常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C++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中异常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内置类型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, char 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等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自定义类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: class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MyE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{ };   class MyE2:public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MyE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{ };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标准异常的后裔类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:  class MyE3:public exception {  };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++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中可以用任何类型表示，如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char 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，自定义类型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现代语言中，通常只用自定义类型表示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522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796" y="125002"/>
            <a:ext cx="4812204" cy="42726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标准异常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733800" y="18288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anose="02020603050405020304" pitchFamily="18" charset="0"/>
              </a:rPr>
              <a:t>exception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28800" y="2971800"/>
            <a:ext cx="2286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 err="1">
                <a:latin typeface="Times New Roman" panose="02020603050405020304" pitchFamily="18" charset="0"/>
              </a:rPr>
              <a:t>logic_error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15000" y="2971800"/>
            <a:ext cx="2514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runtime_error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90600" y="41148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domain_error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048000" y="4114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length_error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733800" y="54102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out_of_range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3048000" y="23622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0574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32766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1981200" y="3505200"/>
            <a:ext cx="990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124200" y="3505200"/>
            <a:ext cx="1447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105400" y="4114800"/>
            <a:ext cx="1524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range_error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096000" y="54102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underflow_error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7912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70866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 flipV="1">
            <a:off x="6934200" y="3429000"/>
            <a:ext cx="152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 flipV="1">
            <a:off x="4953000" y="23622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755650" y="5445125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invalid_argument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7086600" y="4114800"/>
            <a:ext cx="1905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overflow_error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8484606" y="2971800"/>
            <a:ext cx="1673382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bad_alloc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0380552" y="2934077"/>
            <a:ext cx="156549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bad_cast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 flipV="1">
            <a:off x="5524500" y="2362200"/>
            <a:ext cx="3728142" cy="62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 flipV="1">
            <a:off x="5776109" y="2343338"/>
            <a:ext cx="5364179" cy="5718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3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img-blog.csdn.net/20180610232403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96" y="971784"/>
            <a:ext cx="4235254" cy="53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8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"/>
          <p:cNvSpPr>
            <a:spLocks noGrp="1"/>
          </p:cNvSpPr>
          <p:nvPr>
            <p:ph type="title"/>
          </p:nvPr>
        </p:nvSpPr>
        <p:spPr>
          <a:xfrm>
            <a:off x="902795" y="125001"/>
            <a:ext cx="6036685" cy="498717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异常说明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(Exception Specification)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1506" name="Text Box 5"/>
          <p:cNvSpPr txBox="1"/>
          <p:nvPr/>
        </p:nvSpPr>
        <p:spPr>
          <a:xfrm>
            <a:off x="1031874" y="834962"/>
            <a:ext cx="9768910" cy="120032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异常类型：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++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中可以用任何类型表示，如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char 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，自定义类型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现代语言中，通常只用自定义类型表示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07" name="Text Box 6"/>
          <p:cNvSpPr txBox="1"/>
          <p:nvPr/>
        </p:nvSpPr>
        <p:spPr>
          <a:xfrm>
            <a:off x="1031874" y="2085566"/>
            <a:ext cx="9768910" cy="397031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异常说明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：在声明或定义函数时，同时指明函数是否可能产生异常。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constexpr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XX = 200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class A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void f(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arg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)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noexception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(XX&gt;=200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lvl="0" indent="0"/>
            <a:endParaRPr lang="en-US" altLang="zh-CN" b="1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void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g( );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//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等价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于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void g( )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noexception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(false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en-US" altLang="zh-CN" b="1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void g( )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noexception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;   //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不会抛出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异常</a:t>
            </a:r>
            <a:endParaRPr lang="en-US" altLang="zh-CN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//void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g( )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noexception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(false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可能抛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出异常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//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void g( ) throw( ); 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过时的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语法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，等价于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void g( 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noexception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//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void g( ) throw(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MyE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);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过时的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语法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206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异常处理的语法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51770" y="1127151"/>
            <a:ext cx="4533809" cy="369331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E1 { /*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略*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 };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E2 { /*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略*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 };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A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public: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f(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noexception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(false);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g( )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noexception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h( );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046FB6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635842" y="686549"/>
            <a:ext cx="7313224" cy="609397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void A::g( )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noexception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</a:t>
            </a: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try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f( 1 );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h( );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}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catch(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n)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&lt;&lt;“Catch Exception ”&lt;&lt;n&lt;&lt;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}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catch(E1&amp; e 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&lt;&lt;“Catch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E1 Type Exception ” 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}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catch(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E2 &amp; e)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&lt;&lt;“Catch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E2 Type Exception”&lt;&lt;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}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catch(…)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&lt;&lt;“Catch Other Exception”&lt;&lt;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}    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046FB6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53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异常的抛出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549712" y="623718"/>
            <a:ext cx="4352740" cy="585391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E1 {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public: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explicit E1(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string&amp;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: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mMsg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 {  }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string&amp; what( )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{  return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mMsg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 }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private: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string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mMsg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E2 { /*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略*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 };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A 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public: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f(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n);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g( 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noexception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void h( );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192162" y="686549"/>
            <a:ext cx="6756904" cy="449353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void A::f(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n ) {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其它代码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if( n==1 )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throw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Help Me!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其它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代码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if(n==888)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throw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E1(“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参数为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888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的异常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”);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其它代码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if(n&lt;0)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throw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E2( );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其它代码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A *  p = new A;</a:t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delete p;</a:t>
            </a: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6825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2019_2模板" id="{DFE8D170-8045-489C-B79A-1F02108E76BD}" vid="{A27530C8-6957-464B-B9BE-B76634B3E79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2018_2019_2模板</Template>
  <TotalTime>6392</TotalTime>
  <Words>670</Words>
  <Application>Microsoft Office PowerPoint</Application>
  <PresentationFormat>宽屏</PresentationFormat>
  <Paragraphs>139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宋体</vt:lpstr>
      <vt:lpstr>微软雅黑</vt:lpstr>
      <vt:lpstr>Agency FB</vt:lpstr>
      <vt:lpstr>Arial</vt:lpstr>
      <vt:lpstr>Calibri</vt:lpstr>
      <vt:lpstr>Times New Roman</vt:lpstr>
      <vt:lpstr>Wingdings</vt:lpstr>
      <vt:lpstr>第一PPT，www.1ppt.com</vt:lpstr>
      <vt:lpstr>第二十一章 异常处理（试）</vt:lpstr>
      <vt:lpstr>异常</vt:lpstr>
      <vt:lpstr>异常的处理模型</vt:lpstr>
      <vt:lpstr>异常的类型</vt:lpstr>
      <vt:lpstr>C++标准异常</vt:lpstr>
      <vt:lpstr>PowerPoint 演示文稿</vt:lpstr>
      <vt:lpstr>异常说明(Exception Specification)</vt:lpstr>
      <vt:lpstr>异常处理的语法(例)</vt:lpstr>
      <vt:lpstr>异常的抛出(例)</vt:lpstr>
      <vt:lpstr>异常的捕获(例)</vt:lpstr>
      <vt:lpstr>异常的再抛出（例）</vt:lpstr>
      <vt:lpstr>嵌套的异常处理（例）</vt:lpstr>
      <vt:lpstr>构造函数、析构函数与异常</vt:lpstr>
      <vt:lpstr>其它语言的try_catch_finally结构</vt:lpstr>
      <vt:lpstr>异常的安全性</vt:lpstr>
      <vt:lpstr>基本保证（反例）</vt:lpstr>
      <vt:lpstr>强烈保证</vt:lpstr>
      <vt:lpstr>分离修改行为与返回值对象的行为</vt:lpstr>
      <vt:lpstr>异常中立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陈</cp:lastModifiedBy>
  <cp:revision>66</cp:revision>
  <dcterms:created xsi:type="dcterms:W3CDTF">2018-04-28T06:23:41Z</dcterms:created>
  <dcterms:modified xsi:type="dcterms:W3CDTF">2020-11-17T19:27:41Z</dcterms:modified>
</cp:coreProperties>
</file>