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92" r:id="rId2"/>
    <p:sldId id="259" r:id="rId3"/>
    <p:sldId id="262" r:id="rId4"/>
    <p:sldId id="260" r:id="rId5"/>
    <p:sldId id="299" r:id="rId6"/>
    <p:sldId id="300" r:id="rId7"/>
    <p:sldId id="304" r:id="rId8"/>
    <p:sldId id="305" r:id="rId9"/>
    <p:sldId id="298" r:id="rId10"/>
    <p:sldId id="263" r:id="rId11"/>
    <p:sldId id="293" r:id="rId12"/>
    <p:sldId id="306" r:id="rId13"/>
    <p:sldId id="307" r:id="rId14"/>
    <p:sldId id="308" r:id="rId15"/>
    <p:sldId id="309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3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E053-6CBF-4B80-892A-FDCADA8BAF59}" type="datetimeFigureOut">
              <a:rPr lang="zh-CN" altLang="en-US" smtClean="0"/>
              <a:t>2020-11-16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0A5E-39B0-4F88-88C3-48D607F4F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5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0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2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4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0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7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0200" y="2220511"/>
            <a:ext cx="999267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995856" y="7449139"/>
            <a:ext cx="14082713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6" name="TextBox 73"/>
          <p:cNvSpPr txBox="1"/>
          <p:nvPr/>
        </p:nvSpPr>
        <p:spPr>
          <a:xfrm>
            <a:off x="4327192" y="4982984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636982" y="3914987"/>
            <a:ext cx="9816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2018-2019-2</a:t>
            </a:r>
            <a:r>
              <a:rPr lang="zh-CN" altLang="en-US" sz="5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endParaRPr lang="zh-CN" altLang="en-US" sz="5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25479" y="4939731"/>
            <a:ext cx="78465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551311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10405553" y="1093732"/>
            <a:ext cx="515613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sp>
        <p:nvSpPr>
          <p:cNvPr id="11" name="椭圆 10"/>
          <p:cNvSpPr/>
          <p:nvPr/>
        </p:nvSpPr>
        <p:spPr>
          <a:xfrm>
            <a:off x="10829069" y="136617"/>
            <a:ext cx="282844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/>
          </a:p>
        </p:txBody>
      </p:sp>
      <p:grpSp>
        <p:nvGrpSpPr>
          <p:cNvPr id="12" name="组合 11"/>
          <p:cNvGrpSpPr/>
          <p:nvPr/>
        </p:nvGrpSpPr>
        <p:grpSpPr>
          <a:xfrm>
            <a:off x="11603679" y="1401307"/>
            <a:ext cx="226229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345984" y="527900"/>
            <a:ext cx="296371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942975" y="127442"/>
            <a:ext cx="420366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/>
            </a:p>
          </p:txBody>
        </p:sp>
      </p:grpSp>
      <p:sp>
        <p:nvSpPr>
          <p:cNvPr id="21" name="椭圆 20"/>
          <p:cNvSpPr/>
          <p:nvPr/>
        </p:nvSpPr>
        <p:spPr>
          <a:xfrm>
            <a:off x="11462257" y="2187073"/>
            <a:ext cx="141422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1352" y="165685"/>
            <a:ext cx="802398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67465" y="894518"/>
            <a:ext cx="516029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4229" y="975480"/>
            <a:ext cx="748145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177" y="3261785"/>
            <a:ext cx="406273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8769" y="4223867"/>
            <a:ext cx="1166525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7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559187" y="8349579"/>
            <a:ext cx="1107171" cy="454913"/>
          </a:xfrm>
          <a:prstGeom prst="rect">
            <a:avLst/>
          </a:prstGeom>
          <a:noFill/>
        </p:spPr>
        <p:txBody>
          <a:bodyPr wrap="none" lIns="62903" tIns="31452" rIns="62903" bIns="31452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2039107" y="1793334"/>
            <a:ext cx="904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面向对象程序设计</a:t>
            </a:r>
            <a:endParaRPr lang="zh-CN" altLang="en-US" sz="8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TextBox 27"/>
          <p:cNvSpPr txBox="1"/>
          <p:nvPr/>
        </p:nvSpPr>
        <p:spPr>
          <a:xfrm>
            <a:off x="5292437" y="5529882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08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819" y="287379"/>
            <a:ext cx="10515600" cy="707037"/>
          </a:xfrm>
        </p:spPr>
        <p:txBody>
          <a:bodyPr/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53966" y="1427910"/>
            <a:ext cx="3335488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4124" tIns="47062" rIns="94124" bIns="47062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4602210" y="1547289"/>
            <a:ext cx="1488782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6176138" y="1547289"/>
            <a:ext cx="1487491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6176138" y="3751284"/>
            <a:ext cx="1487491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4602210" y="3751284"/>
            <a:ext cx="1488782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40839" tIns="70419" rIns="140839" bIns="70419" numCol="1" anchor="t" anchorCtr="0" compatLnSpc="1">
            <a:prstTxWarp prst="textNoShape">
              <a:avLst/>
            </a:prstTxWarp>
          </a:bodyPr>
          <a:lstStyle/>
          <a:p>
            <a:endParaRPr lang="zh-CN" altLang="en-US" sz="2471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7937698" y="1388974"/>
            <a:ext cx="3582675" cy="459556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4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723047" y="1408865"/>
            <a:ext cx="3582675" cy="459556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7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10041446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2" name="燕尾形 11"/>
          <p:cNvSpPr/>
          <p:nvPr/>
        </p:nvSpPr>
        <p:spPr>
          <a:xfrm>
            <a:off x="10445100" y="414578"/>
            <a:ext cx="21528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3" name="燕尾形 12"/>
          <p:cNvSpPr/>
          <p:nvPr/>
        </p:nvSpPr>
        <p:spPr>
          <a:xfrm>
            <a:off x="10848755" y="414578"/>
            <a:ext cx="21528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4" name="燕尾形 13"/>
          <p:cNvSpPr/>
          <p:nvPr/>
        </p:nvSpPr>
        <p:spPr>
          <a:xfrm>
            <a:off x="11252408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5" name="燕尾形 14"/>
          <p:cNvSpPr/>
          <p:nvPr/>
        </p:nvSpPr>
        <p:spPr>
          <a:xfrm>
            <a:off x="11656063" y="414578"/>
            <a:ext cx="21528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cxnSp>
        <p:nvCxnSpPr>
          <p:cNvPr id="18" name="直接连接符 17"/>
          <p:cNvCxnSpPr/>
          <p:nvPr/>
        </p:nvCxnSpPr>
        <p:spPr>
          <a:xfrm>
            <a:off x="211513" y="6522440"/>
            <a:ext cx="11911077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02796" y="125001"/>
            <a:ext cx="4235254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4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423026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16" name="矩形 15"/>
          <p:cNvSpPr/>
          <p:nvPr/>
        </p:nvSpPr>
        <p:spPr>
          <a:xfrm>
            <a:off x="457728" y="374360"/>
            <a:ext cx="1536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</p:spTree>
    <p:extLst>
      <p:ext uri="{BB962C8B-B14F-4D97-AF65-F5344CB8AC3E}">
        <p14:creationId xmlns:p14="http://schemas.microsoft.com/office/powerpoint/2010/main" val="257977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10041446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2" name="燕尾形 11"/>
          <p:cNvSpPr/>
          <p:nvPr/>
        </p:nvSpPr>
        <p:spPr>
          <a:xfrm>
            <a:off x="10445100" y="414578"/>
            <a:ext cx="21528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3" name="燕尾形 12"/>
          <p:cNvSpPr/>
          <p:nvPr/>
        </p:nvSpPr>
        <p:spPr>
          <a:xfrm>
            <a:off x="10848755" y="414578"/>
            <a:ext cx="21528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4" name="燕尾形 13"/>
          <p:cNvSpPr/>
          <p:nvPr/>
        </p:nvSpPr>
        <p:spPr>
          <a:xfrm>
            <a:off x="11252408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sp>
        <p:nvSpPr>
          <p:cNvPr id="15" name="燕尾形 14"/>
          <p:cNvSpPr/>
          <p:nvPr/>
        </p:nvSpPr>
        <p:spPr>
          <a:xfrm>
            <a:off x="11656063" y="414578"/>
            <a:ext cx="21528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39"/>
          </a:p>
        </p:txBody>
      </p:sp>
      <p:cxnSp>
        <p:nvCxnSpPr>
          <p:cNvPr id="18" name="直接连接符 17"/>
          <p:cNvCxnSpPr/>
          <p:nvPr/>
        </p:nvCxnSpPr>
        <p:spPr>
          <a:xfrm>
            <a:off x="211513" y="6522440"/>
            <a:ext cx="11911077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02796" y="125001"/>
            <a:ext cx="4235254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4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423026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16" name="矩形 15"/>
          <p:cNvSpPr/>
          <p:nvPr/>
        </p:nvSpPr>
        <p:spPr>
          <a:xfrm>
            <a:off x="457728" y="374360"/>
            <a:ext cx="1536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</p:spTree>
    <p:extLst>
      <p:ext uri="{BB962C8B-B14F-4D97-AF65-F5344CB8AC3E}">
        <p14:creationId xmlns:p14="http://schemas.microsoft.com/office/powerpoint/2010/main" val="41228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8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6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85115" y="615637"/>
            <a:ext cx="11058053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2547166" y="8884826"/>
            <a:ext cx="1170225" cy="486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1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485115" y="75415"/>
            <a:ext cx="105156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914400" y="995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2" r:id="rId6"/>
    <p:sldLayoutId id="214748368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10007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528" indent="-41252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1pPr>
      <a:lvl2pPr marL="893810" indent="-343773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5092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2" kern="1200">
          <a:solidFill>
            <a:schemeClr val="tx1"/>
          </a:solidFill>
          <a:latin typeface="+mn-lt"/>
          <a:ea typeface="+mn-ea"/>
          <a:cs typeface="+mn-cs"/>
        </a:defRPr>
      </a:lvl3pPr>
      <a:lvl4pPr marL="192512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6" kern="1200">
          <a:solidFill>
            <a:schemeClr val="tx1"/>
          </a:solidFill>
          <a:latin typeface="+mn-lt"/>
          <a:ea typeface="+mn-ea"/>
          <a:cs typeface="+mn-cs"/>
        </a:defRPr>
      </a:lvl4pPr>
      <a:lvl5pPr marL="247516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6" kern="1200">
          <a:solidFill>
            <a:schemeClr val="tx1"/>
          </a:solidFill>
          <a:latin typeface="+mn-lt"/>
          <a:ea typeface="+mn-ea"/>
          <a:cs typeface="+mn-cs"/>
        </a:defRPr>
      </a:lvl5pPr>
      <a:lvl6pPr marL="302520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6pPr>
      <a:lvl7pPr marL="357523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7pPr>
      <a:lvl8pPr marL="412527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8pPr>
      <a:lvl9pPr marL="467531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5003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2pPr>
      <a:lvl3pPr marL="1100074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65011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4pPr>
      <a:lvl5pPr marL="220014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5pPr>
      <a:lvl6pPr marL="275018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6pPr>
      <a:lvl7pPr marL="330022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7pPr>
      <a:lvl8pPr marL="385025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8pPr>
      <a:lvl9pPr marL="440029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第二十二章 模板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37697" y="1388974"/>
            <a:ext cx="3994769" cy="4595562"/>
          </a:xfrm>
        </p:spPr>
        <p:txBody>
          <a:bodyPr/>
          <a:lstStyle/>
          <a:p>
            <a:pPr marL="742950" indent="-742950">
              <a:buClr>
                <a:srgbClr val="0070C0"/>
              </a:buClr>
              <a:buFont typeface="+mj-lt"/>
              <a:buAutoNum type="arabicPeriod" startAt="6"/>
            </a:pP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76543" y="1388973"/>
            <a:ext cx="4087641" cy="4595561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144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非类型模板参数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98544" y="735376"/>
            <a:ext cx="6455341" cy="618630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stack.h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 &lt;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MAXSIZE&gt;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class Stack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Stack():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(0) {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push(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T&amp; t) {  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if(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==MAXSIZE)  throw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(“Stack Full”); 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 = t;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++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pop( ) {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if(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&lt;=0) throw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--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T top( )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if(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&lt;=0) throw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return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[num-1];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T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MAXSIZE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];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44420" y="783661"/>
            <a:ext cx="5113699" cy="2031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//main.cpp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stack.h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main(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Stack&lt;int,8&gt; int08Stack;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Stack&lt;int,1024&gt; int1024Stack;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….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53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xfrm>
            <a:off x="902796" y="125001"/>
            <a:ext cx="6883184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泛型程序设计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(Generic Programming)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1717609" y="1574332"/>
            <a:ext cx="3732578" cy="249299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STL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容器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迭代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函数子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boost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8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>
          <a:xfrm>
            <a:off x="902796" y="125001"/>
            <a:ext cx="6883184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标准模板库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STL)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436544" y="1239353"/>
            <a:ext cx="4334633" cy="297312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容器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(containers)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算法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(algorithms)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迭代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(iterators)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仿函数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函数子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,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Functors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适配器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(adapters)</a:t>
            </a:r>
          </a:p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分配器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(allocators)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966295" y="1142783"/>
            <a:ext cx="3249726" cy="441351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序列式容器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vector</a:t>
            </a: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ist</a:t>
            </a: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eque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stack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q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ueue</a:t>
            </a: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eap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priority_queue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slist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8473004" y="951152"/>
            <a:ext cx="3282921" cy="532697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46FB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关联式容器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rgbClr val="046FB6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Tree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RB-tree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set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map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multiset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hashtable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hash_set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hash_map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hash_multiset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hash_multimap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63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2109555" y="1962121"/>
            <a:ext cx="6455341" cy="286232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main( ) {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vector&lt;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ums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nums.push_back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nums.push_back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for(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n:nums) {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&lt;&lt;n&lt;&lt;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}</a:t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34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911" y="129528"/>
            <a:ext cx="4235254" cy="498717"/>
          </a:xfrm>
        </p:spPr>
        <p:txBody>
          <a:bodyPr/>
          <a:lstStyle/>
          <a:p>
            <a:r>
              <a:rPr lang="zh-CN" altLang="en-US" dirty="0" smtClean="0"/>
              <a:t>算法例</a:t>
            </a:r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2082394" y="1541134"/>
            <a:ext cx="6455341" cy="369331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main( )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vector&lt;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ss.push_back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ss.push_back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(2);</a:t>
            </a:r>
          </a:p>
          <a:p>
            <a:pPr lvl="0"/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//remove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即为模板函数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ss.erase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::remove(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ss.begin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(),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ss.end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(), 2),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ss.end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());</a:t>
            </a:r>
          </a:p>
          <a:p>
            <a:pPr lvl="0"/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ss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)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&lt;&lt;n&lt;&lt;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3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仿函数</a:t>
            </a:r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635719" y="844018"/>
            <a:ext cx="5226399" cy="56323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T&gt;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Comparer 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bool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operator()(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T&amp; t1,const T&amp; t2)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return t1.value()&gt;t2.value();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A 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A(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n):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{ } </a:t>
            </a: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略*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value()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{ return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;}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lvl="0"/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B 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B(double v):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(v){ }</a:t>
            </a: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略*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value()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{ return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;}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6084396" y="910409"/>
            <a:ext cx="6455341" cy="39703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main() {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Comparer&lt;A&gt; comp1;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A a1(1),a2(3);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 comp1(a1,a2) &lt;&lt;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Comparer&lt;B&gt; comp2;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B b1(2.5),b2(1.6);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 comp2(b1,b2) &lt;&lt;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 Comparer&lt;A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&gt;()(a1,a2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&lt;&lt;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 Comparer&lt;B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&gt;()(b1,b2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&lt;&lt;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6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667488" y="1230747"/>
            <a:ext cx="10617656" cy="3693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参数化</a:t>
            </a:r>
            <a:endParaRPr lang="zh-CN" altLang="en-US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0" name="Text Box 5"/>
          <p:cNvSpPr txBox="1"/>
          <p:nvPr/>
        </p:nvSpPr>
        <p:spPr>
          <a:xfrm>
            <a:off x="952248" y="789381"/>
            <a:ext cx="10500385" cy="480131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对象的参数化：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class A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public: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void f(T &amp; t);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T *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pt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};   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类型的参数化：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bool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operator&gt;=(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A&amp;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lhs,const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A&amp;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rhs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bool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operator&gt;=(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B&amp;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lhs,const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B&amp;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rhs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class Stack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 //…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private: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A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[100];   //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容量为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100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类对象的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Stack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呢？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     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};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03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模板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Text Box 5"/>
          <p:cNvSpPr txBox="1"/>
          <p:nvPr/>
        </p:nvSpPr>
        <p:spPr>
          <a:xfrm>
            <a:off x="1049981" y="748955"/>
            <a:ext cx="9768910" cy="63709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函数模板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 &gt;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myFunc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n ,T &amp; t) {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return (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t.getVal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( )&gt;n?888:100);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类模板（参数化的类）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T&gt; 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class A {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public: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T(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n):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(new T*[n]) { }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~T( ) { delete[ ]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; }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… 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private: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T ** 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};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2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函数模板的定义与使用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1068088" y="803276"/>
            <a:ext cx="9768910" cy="60016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函数模板的定义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xx.h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 &gt;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myFunc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n ,T &amp; t) {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return (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t.getVal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( )&gt;n?888:100);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</a:p>
          <a:p>
            <a:pPr lvl="0"/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模板的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// yy.cpp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xx.h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 lvl="0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void f( ) {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…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A 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objA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myFunc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&lt;A&gt;(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2,objA);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…</a:t>
            </a:r>
            <a:b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818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796" y="125002"/>
            <a:ext cx="4812204" cy="42726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类模板的定义和使用</a:t>
            </a:r>
            <a:endParaRPr lang="zh-CN" altLang="en-US" dirty="0"/>
          </a:p>
        </p:txBody>
      </p:sp>
      <p:sp>
        <p:nvSpPr>
          <p:cNvPr id="26" name="Text Box 5"/>
          <p:cNvSpPr txBox="1"/>
          <p:nvPr/>
        </p:nvSpPr>
        <p:spPr>
          <a:xfrm>
            <a:off x="832919" y="824400"/>
            <a:ext cx="4495046" cy="501675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模板的定义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xx.h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T&gt; 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class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A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public: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A(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n):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(new T*[n]) {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~A(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{ delete[ ]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index );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private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T **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lvl="0"/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//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以下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只应放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.h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文件中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template&lt;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T&gt;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void A&lt;T&gt;::f(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index) 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{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arr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[index]-&gt;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someFunc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 ); }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Text Box 5"/>
          <p:cNvSpPr txBox="1"/>
          <p:nvPr/>
        </p:nvSpPr>
        <p:spPr>
          <a:xfrm>
            <a:off x="5475616" y="1340448"/>
            <a:ext cx="6346700" cy="440120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类模板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的实例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模板类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//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zz.h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class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MyClass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public: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void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someFunc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}; </a:t>
            </a:r>
          </a:p>
          <a:p>
            <a:pPr lvl="0"/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// yy.cpp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#include “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xx.h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A&lt;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MyClass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&gt; aA1;     //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实例化出模板类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A&lt;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           aA2;     //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实例化出模板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类，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    //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但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类型无成员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someFunc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6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函数模板</a:t>
            </a:r>
            <a:endParaRPr lang="zh-CN" altLang="en-US" dirty="0"/>
          </a:p>
        </p:txBody>
      </p:sp>
      <p:sp>
        <p:nvSpPr>
          <p:cNvPr id="4" name="Text Box 5"/>
          <p:cNvSpPr txBox="1"/>
          <p:nvPr/>
        </p:nvSpPr>
        <p:spPr>
          <a:xfrm>
            <a:off x="1566029" y="567886"/>
            <a:ext cx="9918292" cy="59400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mymax.h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inline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&amp; max(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&amp;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a,const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&amp; b) { return a&gt;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b?a:b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;}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emplate 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inline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T&amp;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max(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T&amp;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a,const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&amp; b) { return a&gt;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b?a:b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template &lt;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T&gt;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inline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T&amp; max(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T&amp;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a,const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T &amp;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b,const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T&amp; c) 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{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return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::max(::max(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a,b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),c); }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//main.cpp</a:t>
            </a:r>
            <a:b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mymax.h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 lvl="0"/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main( ) {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::max(‘2’,4);         //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调用非模板函数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::max(2.1,4.6);   //max&lt;double&gt;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::max(‘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a’,’b’,’c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’);  // max&lt;char&gt;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::max&lt;&gt;(7,8);     //max&lt;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::max&lt;double&gt;(5,6); //max&lt;double&gt;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0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类模板</a:t>
            </a:r>
            <a:endParaRPr lang="zh-CN" altLang="en-US" dirty="0"/>
          </a:p>
        </p:txBody>
      </p:sp>
      <p:sp>
        <p:nvSpPr>
          <p:cNvPr id="5" name="Text Box 5"/>
          <p:cNvSpPr txBox="1"/>
          <p:nvPr/>
        </p:nvSpPr>
        <p:spPr>
          <a:xfrm>
            <a:off x="902796" y="753483"/>
            <a:ext cx="7989904" cy="5324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stack.h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template 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class Stack {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Stack(){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push(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T&amp; t) {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elems.push_back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;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pop( ) {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if(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elems.pop_back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T top( )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if(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return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elems.back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::vector&lt;T&gt;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97093" y="833455"/>
            <a:ext cx="5113699" cy="2031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//main.cpp</a:t>
            </a: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stack.h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main( ) {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Stack&lt;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&gt;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intStack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Stack&lt;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::string&gt;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strStack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….</a:t>
            </a:r>
            <a:b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9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继承模板类</a:t>
            </a:r>
            <a:endParaRPr lang="zh-CN" altLang="en-US" dirty="0"/>
          </a:p>
        </p:txBody>
      </p:sp>
      <p:sp>
        <p:nvSpPr>
          <p:cNvPr id="5" name="Text Box 5"/>
          <p:cNvSpPr txBox="1"/>
          <p:nvPr/>
        </p:nvSpPr>
        <p:spPr>
          <a:xfrm>
            <a:off x="735307" y="623718"/>
            <a:ext cx="6081952" cy="6524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/>
              <a:t> template 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T&gt;</a:t>
            </a:r>
          </a:p>
          <a:p>
            <a:r>
              <a:rPr lang="en-US" altLang="zh-CN" sz="2000" dirty="0"/>
              <a:t> class Singleton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            static T&amp; 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protected:</a:t>
            </a:r>
          </a:p>
          <a:p>
            <a:r>
              <a:rPr lang="en-US" altLang="zh-CN" sz="2000" dirty="0"/>
              <a:t>        Singleton() {  }</a:t>
            </a:r>
          </a:p>
          <a:p>
            <a:r>
              <a:rPr lang="en-US" altLang="zh-CN" sz="2000" dirty="0"/>
              <a:t>        void initialize() {  }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        Singleton(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Singleton&amp;)=delete;</a:t>
            </a:r>
            <a:br>
              <a:rPr lang="en-US" altLang="zh-CN" sz="2000" dirty="0"/>
            </a:br>
            <a:r>
              <a:rPr lang="en-US" altLang="zh-CN" sz="2000" dirty="0"/>
              <a:t>        Singleton(Singleton&amp;&amp;)=delete;</a:t>
            </a:r>
          </a:p>
          <a:p>
            <a:r>
              <a:rPr lang="en-US" altLang="zh-CN" sz="2000" dirty="0"/>
              <a:t>        Singleton&amp; operator=(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Singleton&amp;)=delete;       </a:t>
            </a:r>
          </a:p>
          <a:p>
            <a:r>
              <a:rPr lang="en-US" altLang="zh-CN" sz="2000" dirty="0"/>
              <a:t>};</a:t>
            </a:r>
          </a:p>
          <a:p>
            <a:r>
              <a:rPr lang="en-US" altLang="zh-CN" sz="2000" dirty="0"/>
              <a:t> template &lt; 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T&gt;</a:t>
            </a:r>
          </a:p>
          <a:p>
            <a:r>
              <a:rPr lang="en-US" altLang="zh-CN" sz="2000" dirty="0"/>
              <a:t> T&amp; Singleton&lt;T&gt;:: 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static </a:t>
            </a:r>
            <a:r>
              <a:rPr lang="en-US" altLang="zh-CN" sz="2000" dirty="0" err="1"/>
              <a:t>shared_ptr</a:t>
            </a:r>
            <a:r>
              <a:rPr lang="en-US" altLang="zh-CN" sz="2000" dirty="0"/>
              <a:t>&lt;T&gt; instance;</a:t>
            </a:r>
          </a:p>
          <a:p>
            <a:r>
              <a:rPr lang="en-US" altLang="zh-CN" sz="2000" dirty="0"/>
              <a:t>        if (! instance) {</a:t>
            </a:r>
          </a:p>
          <a:p>
            <a:r>
              <a:rPr lang="en-US" altLang="zh-CN" sz="2000" dirty="0"/>
              <a:t>            instance = </a:t>
            </a:r>
            <a:r>
              <a:rPr lang="en-US" altLang="zh-CN" sz="2000" dirty="0" err="1"/>
              <a:t>shared_ptr</a:t>
            </a:r>
            <a:r>
              <a:rPr lang="en-US" altLang="zh-CN" sz="2000" dirty="0"/>
              <a:t>&lt;T&gt;(new T);</a:t>
            </a:r>
          </a:p>
          <a:p>
            <a:r>
              <a:rPr lang="en-US" altLang="zh-CN" sz="2000" dirty="0"/>
              <a:t>            instance-&gt;initialize();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    return *instance;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Text Box 5"/>
          <p:cNvSpPr txBox="1"/>
          <p:nvPr/>
        </p:nvSpPr>
        <p:spPr>
          <a:xfrm>
            <a:off x="6500388" y="779135"/>
            <a:ext cx="5113699" cy="618630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class </a:t>
            </a:r>
            <a:r>
              <a:rPr lang="en-US" altLang="zh-CN" dirty="0" smtClean="0">
                <a:solidFill>
                  <a:srgbClr val="0000FF"/>
                </a:solidFill>
              </a:rPr>
              <a:t>Foo1 </a:t>
            </a:r>
            <a:r>
              <a:rPr lang="en-US" altLang="zh-CN" dirty="0">
                <a:solidFill>
                  <a:srgbClr val="0000FF"/>
                </a:solidFill>
              </a:rPr>
              <a:t>: public </a:t>
            </a:r>
            <a:r>
              <a:rPr lang="en-US" altLang="zh-CN" dirty="0" smtClean="0">
                <a:solidFill>
                  <a:srgbClr val="0000FF"/>
                </a:solidFill>
              </a:rPr>
              <a:t>Singleton&lt;Foo1&gt;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friend class </a:t>
            </a:r>
            <a:r>
              <a:rPr lang="en-US" altLang="zh-CN" dirty="0" smtClean="0"/>
              <a:t>Singleton&lt;Foo1&gt;;</a:t>
            </a:r>
            <a:endParaRPr lang="en-US" altLang="zh-CN" dirty="0"/>
          </a:p>
          <a:p>
            <a:r>
              <a:rPr lang="en-US" altLang="zh-CN" dirty="0"/>
              <a:t>   private: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Foo1() </a:t>
            </a:r>
            <a:r>
              <a:rPr lang="en-US" altLang="zh-CN" dirty="0"/>
              <a:t>{ }</a:t>
            </a:r>
          </a:p>
          <a:p>
            <a:r>
              <a:rPr lang="en-US" altLang="zh-CN" dirty="0"/>
              <a:t>   public: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...</a:t>
            </a:r>
            <a:endParaRPr lang="zh-CN" altLang="en-US" dirty="0"/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class </a:t>
            </a:r>
            <a:r>
              <a:rPr lang="en-US" altLang="zh-CN" dirty="0" smtClean="0">
                <a:solidFill>
                  <a:srgbClr val="0000FF"/>
                </a:solidFill>
              </a:rPr>
              <a:t>Foo2 </a:t>
            </a:r>
            <a:r>
              <a:rPr lang="en-US" altLang="zh-CN" dirty="0">
                <a:solidFill>
                  <a:srgbClr val="0000FF"/>
                </a:solidFill>
              </a:rPr>
              <a:t>: public </a:t>
            </a:r>
            <a:r>
              <a:rPr lang="en-US" altLang="zh-CN" dirty="0" smtClean="0">
                <a:solidFill>
                  <a:srgbClr val="0000FF"/>
                </a:solidFill>
              </a:rPr>
              <a:t>Singleton&lt;Foo2&gt;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friend class </a:t>
            </a:r>
            <a:r>
              <a:rPr lang="en-US" altLang="zh-CN" dirty="0" smtClean="0"/>
              <a:t>Singleton&lt;Foo2&gt;;</a:t>
            </a:r>
            <a:endParaRPr lang="en-US" altLang="zh-CN" dirty="0"/>
          </a:p>
          <a:p>
            <a:r>
              <a:rPr lang="en-US" altLang="zh-CN" dirty="0"/>
              <a:t>   private: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Foo2() </a:t>
            </a:r>
            <a:r>
              <a:rPr lang="en-US" altLang="zh-CN" dirty="0"/>
              <a:t>{ }</a:t>
            </a:r>
          </a:p>
          <a:p>
            <a:r>
              <a:rPr lang="en-US" altLang="zh-CN" dirty="0"/>
              <a:t>   public: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...</a:t>
            </a:r>
            <a:endParaRPr lang="zh-CN" altLang="en-US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Foo1&amp; foo1 = Foo1::</a:t>
            </a:r>
            <a:r>
              <a:rPr lang="en-US" altLang="zh-CN" dirty="0" err="1" smtClean="0"/>
              <a:t>getInstance</a:t>
            </a:r>
            <a:r>
              <a:rPr lang="en-US" altLang="zh-CN" dirty="0" smtClean="0"/>
              <a:t>( );</a:t>
            </a:r>
          </a:p>
          <a:p>
            <a:r>
              <a:rPr lang="en-US" altLang="zh-CN" dirty="0" smtClean="0"/>
              <a:t>Foo2&amp; foo2 </a:t>
            </a:r>
            <a:r>
              <a:rPr lang="en-US" altLang="zh-CN" dirty="0"/>
              <a:t>= </a:t>
            </a:r>
            <a:r>
              <a:rPr lang="en-US" altLang="zh-CN" dirty="0" smtClean="0"/>
              <a:t>Foo2::</a:t>
            </a:r>
            <a:r>
              <a:rPr lang="en-US" altLang="zh-CN" dirty="0" err="1"/>
              <a:t>getInstance</a:t>
            </a:r>
            <a:r>
              <a:rPr lang="en-US" altLang="zh-CN" dirty="0"/>
              <a:t>( 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5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/>
          <p:cNvSpPr>
            <a:spLocks noGrp="1"/>
          </p:cNvSpPr>
          <p:nvPr>
            <p:ph type="title"/>
          </p:nvPr>
        </p:nvSpPr>
        <p:spPr>
          <a:xfrm>
            <a:off x="902795" y="125001"/>
            <a:ext cx="6036685" cy="498717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模板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的特化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98544" y="735376"/>
            <a:ext cx="7989904" cy="5324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stack.h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template 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typename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class Stack {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Stack(){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push(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T&amp; t) {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elems.push_back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;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void pop( ) {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if(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elems.pop_back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T top( )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if(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return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elems.back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::vector&lt;T&gt;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97517" y="710261"/>
            <a:ext cx="8294483" cy="59400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//stack2.h 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特化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Stack&lt;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::string&gt;</a:t>
            </a:r>
          </a:p>
          <a:p>
            <a:pPr lvl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tack.h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template&lt;&gt;</a:t>
            </a:r>
            <a:b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Stack&lt;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::string&gt;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public: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Stack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() {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void push(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::string &amp;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{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elems.push_back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(t) ;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void pop( ) {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if(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elems.pop_back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T top( )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if(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elems.empty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 ) throw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out_of_range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(“Empty Stack”);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return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elems.back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deque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::string&gt;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elems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lvl="0"/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20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2019_2模板" id="{DFE8D170-8045-489C-B79A-1F02108E76BD}" vid="{A27530C8-6957-464B-B9BE-B76634B3E7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2018_2019_2模板</Template>
  <TotalTime>17184</TotalTime>
  <Words>538</Words>
  <Application>Microsoft Office PowerPoint</Application>
  <PresentationFormat>宽屏</PresentationFormat>
  <Paragraphs>187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Agency FB</vt:lpstr>
      <vt:lpstr>Arial</vt:lpstr>
      <vt:lpstr>Calibri</vt:lpstr>
      <vt:lpstr>Wingdings</vt:lpstr>
      <vt:lpstr>第一PPT，www.1ppt.com</vt:lpstr>
      <vt:lpstr>第二十二章 模板</vt:lpstr>
      <vt:lpstr>参数化</vt:lpstr>
      <vt:lpstr>模板</vt:lpstr>
      <vt:lpstr>函数模板的定义与使用</vt:lpstr>
      <vt:lpstr>类模板的定义和使用</vt:lpstr>
      <vt:lpstr>例1-函数模板</vt:lpstr>
      <vt:lpstr>例-类模板</vt:lpstr>
      <vt:lpstr>例-继承模板类</vt:lpstr>
      <vt:lpstr>模板的特化</vt:lpstr>
      <vt:lpstr>非类型模板参数</vt:lpstr>
      <vt:lpstr>泛型程序设计(Generic Programming)</vt:lpstr>
      <vt:lpstr>标准模板库(STL)</vt:lpstr>
      <vt:lpstr>Vector例</vt:lpstr>
      <vt:lpstr>算法例</vt:lpstr>
      <vt:lpstr>仿函数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陈</cp:lastModifiedBy>
  <cp:revision>88</cp:revision>
  <dcterms:created xsi:type="dcterms:W3CDTF">2018-04-28T06:23:41Z</dcterms:created>
  <dcterms:modified xsi:type="dcterms:W3CDTF">2020-11-25T07:21:06Z</dcterms:modified>
</cp:coreProperties>
</file>