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62C7E-60B6-45DE-B87F-6ED235C10CC5}" type="doc">
      <dgm:prSet loTypeId="urn:microsoft.com/office/officeart/2005/8/layout/equation2#1" loCatId="relationship" qsTypeId="urn:microsoft.com/office/officeart/2005/8/quickstyle/simple1#1" qsCatId="simple" csTypeId="urn:microsoft.com/office/officeart/2005/8/colors/accent1_2#1" csCatId="accent1" phldr="1"/>
      <dgm:spPr/>
    </dgm:pt>
    <dgm:pt modelId="{61538A08-3D05-4638-B2A8-E4915ADE71EC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实现文件</a:t>
          </a:r>
          <a:r>
            <a:rPr lang="en-US" altLang="zh-CN" dirty="0" smtClean="0"/>
            <a:t>(</a:t>
          </a:r>
          <a:r>
            <a:rPr lang="en-US" altLang="zh-CN" dirty="0" err="1" smtClean="0"/>
            <a:t>cpp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D02A8EDA-F3B0-4CA5-8427-862525BA958D}" type="parTrans" cxnId="{3EAC13D3-AEFE-4406-BC00-AEBD358AFD29}">
      <dgm:prSet/>
      <dgm:spPr/>
      <dgm:t>
        <a:bodyPr/>
        <a:lstStyle/>
        <a:p>
          <a:endParaRPr lang="zh-CN" altLang="en-US"/>
        </a:p>
      </dgm:t>
    </dgm:pt>
    <dgm:pt modelId="{9DAEE61B-EE4D-4BA2-810C-F3C401430011}" type="sibTrans" cxnId="{3EAC13D3-AEFE-4406-BC00-AEBD358AFD29}">
      <dgm:prSet/>
      <dgm:spPr>
        <a:ln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  <dgm:pt modelId="{33D0B200-D1F9-4146-B0AC-8C336C064EB9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头文件</a:t>
          </a:r>
          <a:r>
            <a:rPr lang="en-US" altLang="zh-CN" dirty="0" smtClean="0"/>
            <a:t>(h/</a:t>
          </a:r>
          <a:r>
            <a:rPr lang="en-US" altLang="zh-CN" dirty="0" err="1" smtClean="0"/>
            <a:t>hpp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A05B93A-3C67-4B97-99FA-3A6BC0949E6E}" type="parTrans" cxnId="{5D5418F1-D2BF-49AA-9580-6685637D7149}">
      <dgm:prSet/>
      <dgm:spPr/>
      <dgm:t>
        <a:bodyPr/>
        <a:lstStyle/>
        <a:p>
          <a:endParaRPr lang="zh-CN" altLang="en-US"/>
        </a:p>
      </dgm:t>
    </dgm:pt>
    <dgm:pt modelId="{D87B8F53-59DC-4588-83B4-1047BD36C940}" type="sibTrans" cxnId="{5D5418F1-D2BF-49AA-9580-6685637D7149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endParaRPr lang="zh-CN" altLang="en-US"/>
        </a:p>
      </dgm:t>
    </dgm:pt>
    <dgm:pt modelId="{C336359C-5567-4E08-9964-3EB5746A6501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可执行文件</a:t>
          </a:r>
          <a:endParaRPr lang="zh-CN" altLang="en-US" dirty="0"/>
        </a:p>
      </dgm:t>
    </dgm:pt>
    <dgm:pt modelId="{B5F65B20-7A83-4E15-96EB-1946A285F4BD}" type="parTrans" cxnId="{50AD32E1-C83C-4E77-B56B-6BB906DFF288}">
      <dgm:prSet/>
      <dgm:spPr/>
      <dgm:t>
        <a:bodyPr/>
        <a:lstStyle/>
        <a:p>
          <a:endParaRPr lang="zh-CN" altLang="en-US"/>
        </a:p>
      </dgm:t>
    </dgm:pt>
    <dgm:pt modelId="{7BB1DBD0-A400-4D6B-B344-4927B559E579}" type="sibTrans" cxnId="{50AD32E1-C83C-4E77-B56B-6BB906DFF288}">
      <dgm:prSet/>
      <dgm:spPr/>
      <dgm:t>
        <a:bodyPr/>
        <a:lstStyle/>
        <a:p>
          <a:endParaRPr lang="zh-CN" altLang="en-US"/>
        </a:p>
      </dgm:t>
    </dgm:pt>
    <dgm:pt modelId="{48B3CCD1-AB04-4657-B294-B862D9E4DF1B}" type="pres">
      <dgm:prSet presAssocID="{08362C7E-60B6-45DE-B87F-6ED235C10CC5}" presName="Name0" presStyleCnt="0">
        <dgm:presLayoutVars>
          <dgm:dir/>
          <dgm:resizeHandles val="exact"/>
        </dgm:presLayoutVars>
      </dgm:prSet>
      <dgm:spPr/>
    </dgm:pt>
    <dgm:pt modelId="{F871809F-9607-437C-AAED-FBC7B85D94C6}" type="pres">
      <dgm:prSet presAssocID="{08362C7E-60B6-45DE-B87F-6ED235C10CC5}" presName="vNodes" presStyleCnt="0"/>
      <dgm:spPr/>
    </dgm:pt>
    <dgm:pt modelId="{BED3BD15-1405-4DBD-8F33-A0289C7AABFB}" type="pres">
      <dgm:prSet presAssocID="{61538A08-3D05-4638-B2A8-E4915ADE71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9CB56-6589-4773-A3DF-037118C29C5F}" type="pres">
      <dgm:prSet presAssocID="{9DAEE61B-EE4D-4BA2-810C-F3C401430011}" presName="spacerT" presStyleCnt="0"/>
      <dgm:spPr/>
    </dgm:pt>
    <dgm:pt modelId="{16071EAD-9AD5-45F9-85B1-5252F8C634FD}" type="pres">
      <dgm:prSet presAssocID="{9DAEE61B-EE4D-4BA2-810C-F3C40143001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F76D060-66AC-4485-BB83-4D980DDC4F06}" type="pres">
      <dgm:prSet presAssocID="{9DAEE61B-EE4D-4BA2-810C-F3C401430011}" presName="spacerB" presStyleCnt="0"/>
      <dgm:spPr/>
    </dgm:pt>
    <dgm:pt modelId="{98775F24-D516-4CC9-8E8D-DB1445D83057}" type="pres">
      <dgm:prSet presAssocID="{33D0B200-D1F9-4146-B0AC-8C336C064E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19B1DF-9390-4B3B-AADA-06D7E1B335E5}" type="pres">
      <dgm:prSet presAssocID="{08362C7E-60B6-45DE-B87F-6ED235C10CC5}" presName="sibTransLast" presStyleLbl="sibTrans2D1" presStyleIdx="1" presStyleCnt="2" custScaleX="93299" custScaleY="93083"/>
      <dgm:spPr/>
      <dgm:t>
        <a:bodyPr/>
        <a:lstStyle/>
        <a:p>
          <a:endParaRPr lang="zh-CN" altLang="en-US"/>
        </a:p>
      </dgm:t>
    </dgm:pt>
    <dgm:pt modelId="{84A4AA8D-F2C0-43EF-8894-ED218C4EFC45}" type="pres">
      <dgm:prSet presAssocID="{08362C7E-60B6-45DE-B87F-6ED235C10CC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EA0E14F-E126-4DD2-B513-BBAB647A6851}" type="pres">
      <dgm:prSet presAssocID="{08362C7E-60B6-45DE-B87F-6ED235C10CC5}" presName="lastNode" presStyleLbl="node1" presStyleIdx="2" presStyleCnt="3" custScaleX="80075" custScaleY="94223" custLinFactNeighborX="92511" custLinFactNeighborY="1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AC13D3-AEFE-4406-BC00-AEBD358AFD29}" srcId="{08362C7E-60B6-45DE-B87F-6ED235C10CC5}" destId="{61538A08-3D05-4638-B2A8-E4915ADE71EC}" srcOrd="0" destOrd="0" parTransId="{D02A8EDA-F3B0-4CA5-8427-862525BA958D}" sibTransId="{9DAEE61B-EE4D-4BA2-810C-F3C401430011}"/>
    <dgm:cxn modelId="{B514D89C-281D-42A5-84D0-E2CD024CF3D0}" type="presOf" srcId="{9DAEE61B-EE4D-4BA2-810C-F3C401430011}" destId="{16071EAD-9AD5-45F9-85B1-5252F8C634FD}" srcOrd="0" destOrd="0" presId="urn:microsoft.com/office/officeart/2005/8/layout/equation2#1"/>
    <dgm:cxn modelId="{397578AB-8FC5-4AF7-8605-56E4880CE49F}" type="presOf" srcId="{08362C7E-60B6-45DE-B87F-6ED235C10CC5}" destId="{48B3CCD1-AB04-4657-B294-B862D9E4DF1B}" srcOrd="0" destOrd="0" presId="urn:microsoft.com/office/officeart/2005/8/layout/equation2#1"/>
    <dgm:cxn modelId="{E375B937-C0C0-453F-B005-EDCFB2A19FDB}" type="presOf" srcId="{61538A08-3D05-4638-B2A8-E4915ADE71EC}" destId="{BED3BD15-1405-4DBD-8F33-A0289C7AABFB}" srcOrd="0" destOrd="0" presId="urn:microsoft.com/office/officeart/2005/8/layout/equation2#1"/>
    <dgm:cxn modelId="{50AD32E1-C83C-4E77-B56B-6BB906DFF288}" srcId="{08362C7E-60B6-45DE-B87F-6ED235C10CC5}" destId="{C336359C-5567-4E08-9964-3EB5746A6501}" srcOrd="2" destOrd="0" parTransId="{B5F65B20-7A83-4E15-96EB-1946A285F4BD}" sibTransId="{7BB1DBD0-A400-4D6B-B344-4927B559E579}"/>
    <dgm:cxn modelId="{D32F9F37-FEE5-4CDE-8763-C1F73CBF7BF1}" type="presOf" srcId="{D87B8F53-59DC-4588-83B4-1047BD36C940}" destId="{84A4AA8D-F2C0-43EF-8894-ED218C4EFC45}" srcOrd="1" destOrd="0" presId="urn:microsoft.com/office/officeart/2005/8/layout/equation2#1"/>
    <dgm:cxn modelId="{E68C5DBA-755C-4787-9962-3A2E99BB352A}" type="presOf" srcId="{33D0B200-D1F9-4146-B0AC-8C336C064EB9}" destId="{98775F24-D516-4CC9-8E8D-DB1445D83057}" srcOrd="0" destOrd="0" presId="urn:microsoft.com/office/officeart/2005/8/layout/equation2#1"/>
    <dgm:cxn modelId="{5D5418F1-D2BF-49AA-9580-6685637D7149}" srcId="{08362C7E-60B6-45DE-B87F-6ED235C10CC5}" destId="{33D0B200-D1F9-4146-B0AC-8C336C064EB9}" srcOrd="1" destOrd="0" parTransId="{3A05B93A-3C67-4B97-99FA-3A6BC0949E6E}" sibTransId="{D87B8F53-59DC-4588-83B4-1047BD36C940}"/>
    <dgm:cxn modelId="{4A29C270-1B7A-480E-9C52-8ABB187E1764}" type="presOf" srcId="{C336359C-5567-4E08-9964-3EB5746A6501}" destId="{4EA0E14F-E126-4DD2-B513-BBAB647A6851}" srcOrd="0" destOrd="0" presId="urn:microsoft.com/office/officeart/2005/8/layout/equation2#1"/>
    <dgm:cxn modelId="{D79BC5E6-8E9D-4E40-8A87-19D8610BB9BE}" type="presOf" srcId="{D87B8F53-59DC-4588-83B4-1047BD36C940}" destId="{F719B1DF-9390-4B3B-AADA-06D7E1B335E5}" srcOrd="0" destOrd="0" presId="urn:microsoft.com/office/officeart/2005/8/layout/equation2#1"/>
    <dgm:cxn modelId="{4D026540-F41D-4AB4-8A18-D89170392D37}" type="presParOf" srcId="{48B3CCD1-AB04-4657-B294-B862D9E4DF1B}" destId="{F871809F-9607-437C-AAED-FBC7B85D94C6}" srcOrd="0" destOrd="0" presId="urn:microsoft.com/office/officeart/2005/8/layout/equation2#1"/>
    <dgm:cxn modelId="{114AAA1B-629F-451B-BA8C-B94047320EAB}" type="presParOf" srcId="{F871809F-9607-437C-AAED-FBC7B85D94C6}" destId="{BED3BD15-1405-4DBD-8F33-A0289C7AABFB}" srcOrd="0" destOrd="0" presId="urn:microsoft.com/office/officeart/2005/8/layout/equation2#1"/>
    <dgm:cxn modelId="{9D563C67-EEFC-44D5-8C27-A6EB1DDC665E}" type="presParOf" srcId="{F871809F-9607-437C-AAED-FBC7B85D94C6}" destId="{B929CB56-6589-4773-A3DF-037118C29C5F}" srcOrd="1" destOrd="0" presId="urn:microsoft.com/office/officeart/2005/8/layout/equation2#1"/>
    <dgm:cxn modelId="{19FD3E09-72FC-4B57-8742-E561029DB2B9}" type="presParOf" srcId="{F871809F-9607-437C-AAED-FBC7B85D94C6}" destId="{16071EAD-9AD5-45F9-85B1-5252F8C634FD}" srcOrd="2" destOrd="0" presId="urn:microsoft.com/office/officeart/2005/8/layout/equation2#1"/>
    <dgm:cxn modelId="{5B67DB63-0BBD-4D56-8E5C-5775534F4E04}" type="presParOf" srcId="{F871809F-9607-437C-AAED-FBC7B85D94C6}" destId="{2F76D060-66AC-4485-BB83-4D980DDC4F06}" srcOrd="3" destOrd="0" presId="urn:microsoft.com/office/officeart/2005/8/layout/equation2#1"/>
    <dgm:cxn modelId="{DB58A047-D87E-4458-94B8-0B593B023D6B}" type="presParOf" srcId="{F871809F-9607-437C-AAED-FBC7B85D94C6}" destId="{98775F24-D516-4CC9-8E8D-DB1445D83057}" srcOrd="4" destOrd="0" presId="urn:microsoft.com/office/officeart/2005/8/layout/equation2#1"/>
    <dgm:cxn modelId="{6E90AFF6-3D26-4757-A066-AF8E49B53C1C}" type="presParOf" srcId="{48B3CCD1-AB04-4657-B294-B862D9E4DF1B}" destId="{F719B1DF-9390-4B3B-AADA-06D7E1B335E5}" srcOrd="1" destOrd="0" presId="urn:microsoft.com/office/officeart/2005/8/layout/equation2#1"/>
    <dgm:cxn modelId="{67958E86-2CFD-4795-8BBB-F83995B4D784}" type="presParOf" srcId="{F719B1DF-9390-4B3B-AADA-06D7E1B335E5}" destId="{84A4AA8D-F2C0-43EF-8894-ED218C4EFC45}" srcOrd="0" destOrd="0" presId="urn:microsoft.com/office/officeart/2005/8/layout/equation2#1"/>
    <dgm:cxn modelId="{45200446-D39A-412E-BEC6-46DABC8018AD}" type="presParOf" srcId="{48B3CCD1-AB04-4657-B294-B862D9E4DF1B}" destId="{4EA0E14F-E126-4DD2-B513-BBAB647A6851}" srcOrd="2" destOrd="0" presId="urn:microsoft.com/office/officeart/2005/8/layout/equation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#1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3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8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4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6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8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8909" y="2761303"/>
            <a:ext cx="5200650" cy="3621209"/>
          </a:xfrm>
        </p:spPr>
        <p:txBody>
          <a:bodyPr/>
          <a:lstStyle/>
          <a:p>
            <a:pPr marL="0" lvl="1">
              <a:spcBef>
                <a:spcPts val="625"/>
              </a:spcBef>
              <a:buClr>
                <a:srgbClr val="FEB80A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//C++98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标准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lvl="1">
              <a:spcBef>
                <a:spcPts val="625"/>
              </a:spcBef>
              <a:buClr>
                <a:srgbClr val="FEB80A"/>
              </a:buClr>
              <a:buSzPct val="60000"/>
            </a:pPr>
            <a:r>
              <a:rPr lang="en-US" altLang="zh-CN" dirty="0">
                <a:latin typeface="+mn-ea"/>
                <a:sym typeface="Wingdings" panose="05000000000000000000" pitchFamily="2" charset="2"/>
              </a:rPr>
              <a:t>//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例：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appMain.cpp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#include &lt;</a:t>
            </a: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iostream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&gt;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using namespace </a:t>
            </a: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std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;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void</a:t>
            </a:r>
            <a:r>
              <a:rPr lang="en-US" altLang="zh-CN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main( )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//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zh-CN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void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 main(</a:t>
            </a:r>
            <a:r>
              <a:rPr lang="en-US" altLang="zh-CN" sz="21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zh-CN" sz="21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2100" dirty="0" err="1">
                <a:solidFill>
                  <a:srgbClr val="0070C0"/>
                </a:solidFill>
                <a:latin typeface="+mn-ea"/>
              </a:rPr>
              <a:t>argc,char</a:t>
            </a:r>
            <a:r>
              <a:rPr lang="en-US" altLang="zh-CN" sz="2100" dirty="0">
                <a:solidFill>
                  <a:srgbClr val="0070C0"/>
                </a:solidFill>
                <a:latin typeface="+mn-ea"/>
              </a:rPr>
              <a:t>* </a:t>
            </a:r>
            <a:r>
              <a:rPr lang="en-US" altLang="zh-CN" sz="2100" dirty="0" err="1">
                <a:solidFill>
                  <a:srgbClr val="0070C0"/>
                </a:solidFill>
                <a:latin typeface="+mn-ea"/>
              </a:rPr>
              <a:t>argv</a:t>
            </a:r>
            <a:r>
              <a:rPr lang="en-US" altLang="zh-CN" sz="2100" dirty="0">
                <a:solidFill>
                  <a:srgbClr val="0070C0"/>
                </a:solidFill>
                <a:latin typeface="+mn-ea"/>
              </a:rPr>
              <a:t>[ ])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{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       //…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}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26480" y="2779776"/>
            <a:ext cx="5413471" cy="3602736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rgbClr val="FEB80A"/>
              </a:buClr>
              <a:buSzPct val="60000"/>
            </a:pPr>
            <a:r>
              <a:rPr lang="en-US" altLang="zh-CN" sz="2200" dirty="0">
                <a:solidFill>
                  <a:srgbClr val="FF0000"/>
                </a:solidFill>
                <a:sym typeface="Wingdings" panose="05000000000000000000" pitchFamily="2" charset="2"/>
              </a:rPr>
              <a:t>//C++1z</a:t>
            </a:r>
            <a:r>
              <a:rPr lang="zh-CN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标准</a:t>
            </a:r>
            <a:endParaRPr lang="en-US" altLang="zh-CN" sz="2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rgbClr val="FEB80A"/>
              </a:buClr>
              <a:buSzPct val="60000"/>
            </a:pPr>
            <a:r>
              <a:rPr lang="en-US" altLang="zh-CN" dirty="0">
                <a:latin typeface="+mn-ea"/>
                <a:sym typeface="Wingdings" panose="05000000000000000000" pitchFamily="2" charset="2"/>
              </a:rPr>
              <a:t>//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例：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appMain.cpp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#include &lt;</a:t>
            </a: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iostream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&gt;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using namespace </a:t>
            </a: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std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;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 main( )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//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zh-CN" dirty="0" err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 main(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argc,char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 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argv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</a:rPr>
              <a:t>[ ])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{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       //…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>
                <a:latin typeface="+mn-ea"/>
                <a:sym typeface="Wingdings" panose="05000000000000000000" pitchFamily="2" charset="2"/>
              </a:rPr>
              <a:t>       return 0;</a:t>
            </a:r>
            <a:br>
              <a:rPr lang="en-US" altLang="zh-CN" dirty="0">
                <a:latin typeface="+mn-ea"/>
                <a:sym typeface="Wingdings" panose="05000000000000000000" pitchFamily="2" charset="2"/>
              </a:rPr>
            </a:b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}</a:t>
            </a:r>
            <a:endParaRPr lang="zh-CN" altLang="en-US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入口函数</a:t>
            </a:r>
            <a:r>
              <a:rPr lang="en-US" altLang="zh-CN" dirty="0"/>
              <a:t>(main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791014" y="780773"/>
            <a:ext cx="10748937" cy="158287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dirty="0" smtClean="0"/>
              <a:t>C/C++</a:t>
            </a:r>
            <a:r>
              <a:rPr lang="zh-CN" altLang="en-US" dirty="0" smtClean="0"/>
              <a:t>普通可执行程序</a:t>
            </a:r>
            <a:r>
              <a:rPr lang="en-US" altLang="zh-CN" dirty="0" smtClean="0"/>
              <a:t>(exe)</a:t>
            </a:r>
            <a:r>
              <a:rPr lang="zh-CN" altLang="en-US" dirty="0" smtClean="0"/>
              <a:t>的起始函数</a:t>
            </a:r>
            <a:endParaRPr lang="en-US" altLang="zh-CN" dirty="0" smtClean="0"/>
          </a:p>
          <a:p>
            <a:pPr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返回值：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void , </a:t>
            </a:r>
            <a:r>
              <a:rPr lang="zh-CN" altLang="en-US" dirty="0" smtClean="0"/>
              <a:t>缺省为</a:t>
            </a:r>
            <a:r>
              <a:rPr lang="en-US" altLang="zh-CN" dirty="0" smtClean="0"/>
              <a:t>int. (C++1z </a:t>
            </a:r>
            <a:r>
              <a:rPr lang="zh-CN" altLang="en-US" dirty="0" smtClean="0"/>
              <a:t>要求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>
              <a:spcBef>
                <a:spcPts val="7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参数部分：无 或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argc,char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 ])</a:t>
            </a:r>
          </a:p>
        </p:txBody>
      </p:sp>
    </p:spTree>
    <p:extLst>
      <p:ext uri="{BB962C8B-B14F-4D97-AF65-F5344CB8AC3E}">
        <p14:creationId xmlns:p14="http://schemas.microsoft.com/office/powerpoint/2010/main" val="15559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739934"/>
            <a:ext cx="5200650" cy="5440680"/>
          </a:xfrm>
        </p:spPr>
        <p:txBody>
          <a:bodyPr/>
          <a:lstStyle/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sz="2800" noProof="1">
                <a:sym typeface="Wingdings" panose="05000000000000000000" pitchFamily="2" charset="2"/>
              </a:rPr>
              <a:t>//</a:t>
            </a:r>
            <a:r>
              <a:rPr lang="zh-CN" altLang="en-US" sz="2800" noProof="1">
                <a:sym typeface="Wingdings" panose="05000000000000000000" pitchFamily="2" charset="2"/>
              </a:rPr>
              <a:t>假设最终生成的</a:t>
            </a:r>
            <a:r>
              <a:rPr lang="en-US" altLang="zh-CN" sz="2800" noProof="1">
                <a:sym typeface="Wingdings" panose="05000000000000000000" pitchFamily="2" charset="2"/>
              </a:rPr>
              <a:t>exe</a:t>
            </a:r>
            <a:r>
              <a:rPr lang="zh-CN" altLang="en-US" sz="2800" noProof="1">
                <a:sym typeface="Wingdings" panose="05000000000000000000" pitchFamily="2" charset="2"/>
              </a:rPr>
              <a:t>文件为</a:t>
            </a:r>
            <a:r>
              <a:rPr lang="en-US" altLang="zh-CN" sz="2800" noProof="1">
                <a:sym typeface="Wingdings" panose="05000000000000000000" pitchFamily="2" charset="2"/>
              </a:rPr>
              <a:t>c:\xyz\my.exe</a:t>
            </a:r>
            <a:br>
              <a:rPr lang="en-US" altLang="zh-CN" sz="2800" noProof="1">
                <a:sym typeface="Wingdings" panose="05000000000000000000" pitchFamily="2" charset="2"/>
              </a:rPr>
            </a:br>
            <a:endParaRPr lang="en-US" altLang="zh-CN" sz="2800" noProof="1">
              <a:sym typeface="Wingdings" panose="05000000000000000000" pitchFamily="2" charset="2"/>
            </a:endParaRP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#include &lt;iostream&gt;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using namespace std;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int main(</a:t>
            </a:r>
            <a:r>
              <a:rPr lang="en-US" altLang="zh-CN" noProof="1">
                <a:solidFill>
                  <a:srgbClr val="0070C0"/>
                </a:solidFill>
                <a:sym typeface="Wingdings" panose="05000000000000000000" pitchFamily="2" charset="2"/>
              </a:rPr>
              <a:t>int argc,char* argv[ ]</a:t>
            </a:r>
            <a:r>
              <a:rPr lang="en-US" altLang="zh-CN" noProof="1">
                <a:sym typeface="Wingdings" panose="05000000000000000000" pitchFamily="2" charset="2"/>
              </a:rPr>
              <a:t>)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{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    cout&lt;&lt;"argc = "&lt;&lt;</a:t>
            </a:r>
            <a:r>
              <a:rPr lang="en-US" altLang="zh-CN" noProof="1">
                <a:solidFill>
                  <a:srgbClr val="0070C0"/>
                </a:solidFill>
                <a:sym typeface="Wingdings" panose="05000000000000000000" pitchFamily="2" charset="2"/>
              </a:rPr>
              <a:t>argc</a:t>
            </a:r>
            <a:r>
              <a:rPr lang="en-US" altLang="zh-CN" noProof="1">
                <a:sym typeface="Wingdings" panose="05000000000000000000" pitchFamily="2" charset="2"/>
              </a:rPr>
              <a:t>&lt;&lt;endl;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    for(int i=0;i&lt;</a:t>
            </a:r>
            <a:r>
              <a:rPr lang="en-US" altLang="zh-CN" noProof="1">
                <a:solidFill>
                  <a:srgbClr val="0070C0"/>
                </a:solidFill>
                <a:sym typeface="Wingdings" panose="05000000000000000000" pitchFamily="2" charset="2"/>
              </a:rPr>
              <a:t>argc</a:t>
            </a:r>
            <a:r>
              <a:rPr lang="en-US" altLang="zh-CN" noProof="1">
                <a:sym typeface="Wingdings" panose="05000000000000000000" pitchFamily="2" charset="2"/>
              </a:rPr>
              <a:t>;++i)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        cout&lt;&lt;"argv["&lt;&lt;i&lt;&lt;"]=“;</a:t>
            </a:r>
            <a:br>
              <a:rPr lang="en-US" altLang="zh-CN" noProof="1">
                <a:sym typeface="Wingdings" panose="05000000000000000000" pitchFamily="2" charset="2"/>
              </a:rPr>
            </a:br>
            <a:r>
              <a:rPr lang="en-US" altLang="zh-CN" noProof="1">
                <a:sym typeface="Wingdings" panose="05000000000000000000" pitchFamily="2" charset="2"/>
              </a:rPr>
              <a:t>        cout&lt;&lt;</a:t>
            </a:r>
            <a:r>
              <a:rPr lang="en-US" altLang="zh-CN" noProof="1">
                <a:solidFill>
                  <a:srgbClr val="0070C0"/>
                </a:solidFill>
                <a:sym typeface="Wingdings" panose="05000000000000000000" pitchFamily="2" charset="2"/>
              </a:rPr>
              <a:t>argv[i]</a:t>
            </a:r>
            <a:r>
              <a:rPr lang="en-US" altLang="zh-CN" noProof="1">
                <a:sym typeface="Wingdings" panose="05000000000000000000" pitchFamily="2" charset="2"/>
              </a:rPr>
              <a:t>&lt;&lt;endl;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ym typeface="Wingdings" panose="05000000000000000000" pitchFamily="2" charset="2"/>
              </a:rPr>
              <a:t>    return 0;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 smtClean="0">
                <a:sym typeface="Wingdings" panose="05000000000000000000" pitchFamily="2" charset="2"/>
              </a:rPr>
              <a:t>}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73368" y="739934"/>
            <a:ext cx="5241090" cy="5440680"/>
          </a:xfrm>
        </p:spPr>
        <p:txBody>
          <a:bodyPr/>
          <a:lstStyle/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zh-CN" altLang="en-US" sz="2800" noProof="1">
                <a:latin typeface="+mn-ea"/>
                <a:sym typeface="Wingdings" panose="05000000000000000000" pitchFamily="2" charset="2"/>
              </a:rPr>
              <a:t>在</a:t>
            </a:r>
            <a:r>
              <a:rPr lang="en-US" altLang="zh-CN" sz="2800" noProof="1">
                <a:latin typeface="+mn-ea"/>
                <a:sym typeface="Wingdings" panose="05000000000000000000" pitchFamily="2" charset="2"/>
              </a:rPr>
              <a:t>my.exe</a:t>
            </a:r>
            <a:r>
              <a:rPr lang="zh-CN" altLang="en-US" sz="2800" noProof="1">
                <a:latin typeface="+mn-ea"/>
                <a:sym typeface="Wingdings" panose="05000000000000000000" pitchFamily="2" charset="2"/>
              </a:rPr>
              <a:t>所在的目录下</a:t>
            </a:r>
            <a:r>
              <a:rPr lang="zh-CN" altLang="en-US" sz="2800" noProof="1" smtClean="0">
                <a:latin typeface="+mn-ea"/>
                <a:sym typeface="Wingdings" panose="05000000000000000000" pitchFamily="2" charset="2"/>
              </a:rPr>
              <a:t>，</a:t>
            </a:r>
            <a:endParaRPr lang="en-US" altLang="zh-CN" sz="2800" noProof="1" smtClean="0">
              <a:latin typeface="+mn-ea"/>
              <a:sym typeface="Wingdings" panose="05000000000000000000" pitchFamily="2" charset="2"/>
            </a:endParaRP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zh-CN" altLang="en-US" noProof="1" smtClean="0">
                <a:latin typeface="+mn-ea"/>
              </a:rPr>
              <a:t>执行</a:t>
            </a:r>
            <a:r>
              <a:rPr lang="zh-CN" altLang="en-US" noProof="1">
                <a:latin typeface="+mn-ea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noProof="1">
                <a:latin typeface="+mn-ea"/>
              </a:rPr>
              <a:t>my.exe</a:t>
            </a:r>
            <a:r>
              <a:rPr lang="zh-CN" altLang="en-US" noProof="1">
                <a:latin typeface="+mn-ea"/>
              </a:rPr>
              <a:t>回车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zh-CN" altLang="en-US" noProof="1">
                <a:latin typeface="+mn-ea"/>
              </a:rPr>
              <a:t>输出：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noProof="1">
                <a:solidFill>
                  <a:srgbClr val="0070C0"/>
                </a:solidFill>
                <a:latin typeface="+mn-ea"/>
              </a:rPr>
              <a:t>argc=1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zh-CN" dirty="0">
                <a:solidFill>
                  <a:srgbClr val="0070C0"/>
                </a:solidFill>
                <a:latin typeface="+mn-ea"/>
              </a:rPr>
            </a:br>
            <a:r>
              <a:rPr lang="en-US" altLang="zh-CN" noProof="1">
                <a:solidFill>
                  <a:srgbClr val="0070C0"/>
                </a:solidFill>
                <a:latin typeface="+mn-ea"/>
              </a:rPr>
              <a:t>argv[0]=</a:t>
            </a:r>
            <a:r>
              <a:rPr lang="en-US" altLang="zh-CN" sz="2800" noProof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 c:\xyz\my.exe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endParaRPr lang="en-US" altLang="zh-CN" noProof="1">
              <a:latin typeface="+mn-ea"/>
            </a:endParaRP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zh-CN" altLang="en-US" noProof="1">
                <a:latin typeface="+mn-ea"/>
              </a:rPr>
              <a:t>若执行：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noProof="1">
                <a:latin typeface="+mn-ea"/>
              </a:rPr>
              <a:t>my.exe </a:t>
            </a:r>
            <a:r>
              <a:rPr lang="en-US" altLang="zh-CN" noProof="1" smtClean="0">
                <a:latin typeface="+mn-ea"/>
              </a:rPr>
              <a:t>123 </a:t>
            </a:r>
            <a:r>
              <a:rPr lang="en-US" altLang="zh-CN" noProof="1">
                <a:latin typeface="+mn-ea"/>
              </a:rPr>
              <a:t>computer</a:t>
            </a:r>
            <a:r>
              <a:rPr lang="zh-CN" altLang="en-US" noProof="1">
                <a:latin typeface="+mn-ea"/>
              </a:rPr>
              <a:t>回车</a:t>
            </a:r>
            <a:endParaRPr lang="en-US" altLang="zh-CN" noProof="1">
              <a:latin typeface="+mn-ea"/>
            </a:endParaRP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zh-CN" altLang="en-US" noProof="1">
                <a:solidFill>
                  <a:srgbClr val="0070C0"/>
                </a:solidFill>
                <a:latin typeface="+mn-ea"/>
              </a:rPr>
              <a:t>输出：</a:t>
            </a:r>
            <a:endParaRPr lang="en-US" altLang="zh-CN" noProof="1">
              <a:solidFill>
                <a:srgbClr val="0070C0"/>
              </a:solidFill>
              <a:latin typeface="+mn-ea"/>
            </a:endParaRP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>
                <a:solidFill>
                  <a:srgbClr val="0070C0"/>
                </a:solidFill>
                <a:latin typeface="+mn-ea"/>
              </a:rPr>
              <a:t>a</a:t>
            </a:r>
            <a:r>
              <a:rPr lang="en-US" altLang="zh-CN" noProof="1" smtClean="0">
                <a:solidFill>
                  <a:srgbClr val="0070C0"/>
                </a:solidFill>
                <a:latin typeface="+mn-ea"/>
              </a:rPr>
              <a:t>rgc = 3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zh-CN" dirty="0">
                <a:solidFill>
                  <a:srgbClr val="0070C0"/>
                </a:solidFill>
                <a:latin typeface="+mn-ea"/>
              </a:rPr>
            </a:br>
            <a:r>
              <a:rPr lang="en-US" altLang="zh-CN" noProof="1">
                <a:solidFill>
                  <a:srgbClr val="0070C0"/>
                </a:solidFill>
                <a:latin typeface="+mn-ea"/>
              </a:rPr>
              <a:t>argv[0</a:t>
            </a:r>
            <a:r>
              <a:rPr lang="en-US" altLang="zh-CN" noProof="1" smtClean="0">
                <a:solidFill>
                  <a:srgbClr val="0070C0"/>
                </a:solidFill>
                <a:latin typeface="+mn-ea"/>
              </a:rPr>
              <a:t>] = </a:t>
            </a:r>
            <a:r>
              <a:rPr lang="en-US" altLang="zh-CN" noProof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</a:t>
            </a:r>
            <a:r>
              <a:rPr lang="en-US" altLang="zh-CN" noProof="1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:\</a:t>
            </a:r>
            <a:r>
              <a:rPr lang="en-US" altLang="zh-CN" noProof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xyz\</a:t>
            </a:r>
            <a:r>
              <a:rPr lang="en-US" altLang="zh-CN" noProof="1" smtClean="0">
                <a:solidFill>
                  <a:srgbClr val="0070C0"/>
                </a:solidFill>
                <a:latin typeface="+mn-ea"/>
              </a:rPr>
              <a:t>my.exe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noProof="1" smtClean="0">
                <a:solidFill>
                  <a:srgbClr val="0070C0"/>
                </a:solidFill>
                <a:latin typeface="+mn-ea"/>
              </a:rPr>
              <a:t>argv[1] = 123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zh-CN" dirty="0">
                <a:solidFill>
                  <a:srgbClr val="0070C0"/>
                </a:solidFill>
                <a:latin typeface="+mn-ea"/>
              </a:rPr>
            </a:br>
            <a:r>
              <a:rPr lang="en-US" altLang="zh-CN" noProof="1">
                <a:solidFill>
                  <a:srgbClr val="0070C0"/>
                </a:solidFill>
                <a:latin typeface="+mn-ea"/>
              </a:rPr>
              <a:t>argv[2</a:t>
            </a:r>
            <a:r>
              <a:rPr lang="en-US" altLang="zh-CN" noProof="1" smtClean="0">
                <a:solidFill>
                  <a:srgbClr val="0070C0"/>
                </a:solidFill>
                <a:latin typeface="+mn-ea"/>
              </a:rPr>
              <a:t>] = computer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黑体" panose="02010609060101010101" pitchFamily="49" charset="-122"/>
              </a:rPr>
              <a:t>main(</a:t>
            </a:r>
            <a:r>
              <a:rPr lang="en-US" altLang="zh-CN" dirty="0" err="1">
                <a:sym typeface="黑体" panose="02010609060101010101" pitchFamily="49" charset="-122"/>
              </a:rPr>
              <a:t>int</a:t>
            </a:r>
            <a:r>
              <a:rPr lang="en-US" altLang="zh-CN" dirty="0">
                <a:sym typeface="黑体" panose="02010609060101010101" pitchFamily="49" charset="-122"/>
              </a:rPr>
              <a:t> </a:t>
            </a:r>
            <a:r>
              <a:rPr lang="en-US" altLang="zh-CN" dirty="0" err="1">
                <a:sym typeface="黑体" panose="02010609060101010101" pitchFamily="49" charset="-122"/>
              </a:rPr>
              <a:t>argc,char</a:t>
            </a:r>
            <a:r>
              <a:rPr lang="en-US" altLang="zh-CN" dirty="0">
                <a:sym typeface="黑体" panose="02010609060101010101" pitchFamily="49" charset="-122"/>
              </a:rPr>
              <a:t> * </a:t>
            </a:r>
            <a:r>
              <a:rPr lang="en-US" altLang="zh-CN" dirty="0" err="1">
                <a:sym typeface="黑体" panose="02010609060101010101" pitchFamily="49" charset="-122"/>
              </a:rPr>
              <a:t>argv</a:t>
            </a:r>
            <a:r>
              <a:rPr lang="en-US" altLang="zh-CN" dirty="0">
                <a:sym typeface="黑体" panose="02010609060101010101" pitchFamily="49" charset="-122"/>
              </a:rPr>
              <a:t>[ ])</a:t>
            </a:r>
            <a:r>
              <a:rPr lang="zh-CN" altLang="en-US" dirty="0">
                <a:sym typeface="黑体" panose="02010609060101010101" pitchFamily="49" charset="-122"/>
              </a:rPr>
              <a:t>的使用</a:t>
            </a:r>
            <a:r>
              <a:rPr lang="en-US" altLang="zh-CN" dirty="0">
                <a:sym typeface="黑体" panose="02010609060101010101" pitchFamily="49" charset="-122"/>
              </a:rPr>
              <a:t>(</a:t>
            </a:r>
            <a:r>
              <a:rPr lang="zh-CN" altLang="en-US" dirty="0">
                <a:sym typeface="黑体" panose="02010609060101010101" pitchFamily="49" charset="-122"/>
              </a:rPr>
              <a:t>命令行参数</a:t>
            </a:r>
            <a:r>
              <a:rPr lang="en-US" altLang="zh-CN" dirty="0">
                <a:sym typeface="黑体" panose="02010609060101010101" pitchFamily="49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7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/>
              <a:t>//</a:t>
            </a:r>
            <a:r>
              <a:rPr lang="zh-CN" altLang="en-US" dirty="0"/>
              <a:t>例：</a:t>
            </a:r>
            <a:r>
              <a:rPr lang="en-US" altLang="zh-CN" dirty="0" err="1">
                <a:solidFill>
                  <a:srgbClr val="0000FF"/>
                </a:solidFill>
              </a:rPr>
              <a:t>dog.h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ifndef</a:t>
            </a:r>
            <a:r>
              <a:rPr lang="en-US" altLang="zh-CN" dirty="0">
                <a:solidFill>
                  <a:srgbClr val="FF0000"/>
                </a:solidFill>
              </a:rPr>
              <a:t>  DOGH</a:t>
            </a:r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>
                <a:solidFill>
                  <a:srgbClr val="FF0000"/>
                </a:solidFill>
              </a:rPr>
              <a:t>#define  DOGH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/>
              <a:t>#include “headfile1.h”</a:t>
            </a:r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>
                <a:sym typeface="黑体" panose="02010609060101010101" pitchFamily="49" charset="-122"/>
              </a:rPr>
              <a:t>#include “headfile2.h”</a:t>
            </a:r>
            <a:endParaRPr lang="en-US" altLang="zh-CN" dirty="0"/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Bone;</a:t>
            </a:r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/>
              <a:t>class  Dog {</a:t>
            </a:r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/>
              <a:t>public:</a:t>
            </a:r>
          </a:p>
          <a:p>
            <a:pPr marL="0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dirty="0"/>
              <a:t>        void Eat(Bone * </a:t>
            </a:r>
            <a:r>
              <a:rPr lang="en-US" altLang="zh-CN" dirty="0" err="1"/>
              <a:t>pBone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//…略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>
                <a:solidFill>
                  <a:srgbClr val="FF0000"/>
                </a:solidFill>
              </a:rPr>
              <a:t>endif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 fontAlgn="auto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zh-CN" altLang="en-US" b="1" noProof="1">
                <a:solidFill>
                  <a:srgbClr val="0000FF"/>
                </a:solidFill>
              </a:rPr>
              <a:t>头文件扩展名</a:t>
            </a:r>
            <a:endParaRPr lang="en-US" altLang="zh-CN" b="1" noProof="1">
              <a:solidFill>
                <a:srgbClr val="0000FF"/>
              </a:solidFill>
            </a:endParaRP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zh-CN" altLang="en-US" b="1" noProof="1"/>
              <a:t>标准库与自定义头文件</a:t>
            </a: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en-US" altLang="zh-CN" b="1" noProof="1">
                <a:ea typeface="宋体" panose="02010600030101010101" pitchFamily="2" charset="-122"/>
              </a:rPr>
              <a:t>include</a:t>
            </a:r>
            <a:r>
              <a:rPr lang="zh-CN" altLang="en-US" b="1" noProof="1">
                <a:ea typeface="宋体" panose="02010600030101010101" pitchFamily="2" charset="-122"/>
              </a:rPr>
              <a:t>的顺序</a:t>
            </a: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zh-CN" altLang="zh-CN" b="1" noProof="1"/>
              <a:t>前置声明</a:t>
            </a:r>
            <a:endParaRPr lang="en-US" altLang="zh-CN" b="1" noProof="1"/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zh-CN" altLang="en-US" b="1" noProof="1"/>
              <a:t>使用头文件</a:t>
            </a:r>
            <a:endParaRPr lang="zh-CN" altLang="zh-CN" b="1" noProof="1"/>
          </a:p>
          <a:p>
            <a:pPr marL="457200" lvl="1" indent="-457200" fontAlgn="auto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zh-CN" altLang="en-US" b="1" noProof="1"/>
              <a:t>包含警戒</a:t>
            </a:r>
            <a:r>
              <a:rPr lang="en-US" altLang="zh-CN" b="1" noProof="1"/>
              <a:t>(include guard)</a:t>
            </a:r>
          </a:p>
          <a:p>
            <a:pPr marL="457200" lvl="1" indent="-457200" fontAlgn="auto">
              <a:spcBef>
                <a:spcPts val="700"/>
              </a:spcBef>
              <a:buClr>
                <a:schemeClr val="accent2"/>
              </a:buClr>
              <a:buSzPct val="100000"/>
              <a:buFont typeface="+mj-ea"/>
              <a:buAutoNum type="circleNumDbPlain"/>
            </a:pPr>
            <a:r>
              <a:rPr lang="zh-CN" altLang="en-US" b="1" noProof="1"/>
              <a:t>包含警戒与</a:t>
            </a:r>
            <a:r>
              <a:rPr lang="en-US" altLang="zh-CN" b="1" noProof="1"/>
              <a:t>#pragma </a:t>
            </a:r>
            <a:r>
              <a:rPr lang="en-US" altLang="zh-CN" b="1" noProof="1" smtClean="0"/>
              <a:t>once</a:t>
            </a:r>
            <a:endParaRPr lang="en-US" altLang="zh-CN" b="1" noProof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的头文件</a:t>
            </a:r>
            <a:r>
              <a:rPr lang="en-US" altLang="zh-CN" dirty="0"/>
              <a:t>(h/</a:t>
            </a:r>
            <a:r>
              <a:rPr lang="en-US" altLang="zh-CN" dirty="0" err="1"/>
              <a:t>hpp</a:t>
            </a:r>
            <a:r>
              <a:rPr lang="en-US" altLang="zh-CN" dirty="0"/>
              <a:t>/</a:t>
            </a:r>
            <a:r>
              <a:rPr lang="zh-CN" altLang="en-US" dirty="0"/>
              <a:t>无扩展名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6647434" cy="5266214"/>
          </a:xfrm>
        </p:spPr>
        <p:txBody>
          <a:bodyPr/>
          <a:lstStyle/>
          <a:p>
            <a:pPr marL="45720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zh-CN" altLang="en-US" sz="2900" dirty="0">
                <a:latin typeface="Tw Cen MT" panose="020B0602020104020603" pitchFamily="34" charset="0"/>
                <a:ea typeface="宋体" panose="02010600030101010101" pitchFamily="2" charset="-122"/>
              </a:rPr>
              <a:t>标准库：系统预定义的文件，其可执行代码通常存在于操作系统，或者随编译器一同发布。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45720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zh-CN" altLang="en-US" sz="2900" dirty="0">
                <a:latin typeface="Tw Cen MT" panose="020B0602020104020603" pitchFamily="34" charset="0"/>
                <a:ea typeface="宋体" panose="02010600030101010101" pitchFamily="2" charset="-122"/>
              </a:rPr>
              <a:t>属于标准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C++</a:t>
            </a:r>
            <a:r>
              <a:rPr lang="zh-CN" altLang="en-US" sz="2900" dirty="0">
                <a:latin typeface="Tw Cen MT" panose="020B0602020104020603" pitchFamily="34" charset="0"/>
                <a:ea typeface="宋体" panose="02010600030101010101" pitchFamily="2" charset="-122"/>
              </a:rPr>
              <a:t>的一部分。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45720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a.h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&gt;</a:t>
            </a:r>
            <a:r>
              <a:rPr lang="zh-CN" altLang="en-US" sz="2600" dirty="0">
                <a:solidFill>
                  <a:srgbClr val="0000FF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#include “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a.h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</a:p>
          <a:p>
            <a:pPr marL="617220" lvl="2" indent="-34290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300" dirty="0">
                <a:ea typeface="宋体" panose="02010600030101010101" pitchFamily="2" charset="-122"/>
              </a:rPr>
              <a:t>&lt; &gt; </a:t>
            </a:r>
            <a:r>
              <a:rPr lang="zh-CN" altLang="en-US" sz="2300" dirty="0">
                <a:ea typeface="宋体" panose="02010600030101010101" pitchFamily="2" charset="-122"/>
              </a:rPr>
              <a:t>：在系统目录中查找相应的头文件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617220" lvl="2" indent="-34290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300" dirty="0">
                <a:ea typeface="宋体" panose="02010600030101010101" pitchFamily="2" charset="-122"/>
              </a:rPr>
              <a:t>“”：先在本地</a:t>
            </a:r>
            <a:r>
              <a:rPr lang="en-US" altLang="zh-CN" sz="2300" dirty="0">
                <a:ea typeface="宋体" panose="02010600030101010101" pitchFamily="2" charset="-122"/>
              </a:rPr>
              <a:t>(</a:t>
            </a:r>
            <a:r>
              <a:rPr lang="zh-CN" altLang="en-US" sz="2300" dirty="0">
                <a:ea typeface="宋体" panose="02010600030101010101" pitchFamily="2" charset="-122"/>
              </a:rPr>
              <a:t>当前工程</a:t>
            </a:r>
            <a:r>
              <a:rPr lang="en-US" altLang="zh-CN" sz="2300" dirty="0">
                <a:ea typeface="宋体" panose="02010600030101010101" pitchFamily="2" charset="-122"/>
              </a:rPr>
              <a:t>)</a:t>
            </a:r>
            <a:r>
              <a:rPr lang="zh-CN" altLang="en-US" sz="2300" dirty="0">
                <a:ea typeface="宋体" panose="02010600030101010101" pitchFamily="2" charset="-122"/>
              </a:rPr>
              <a:t>的目录中查找相应的头文件；若找不到，再到系统目录中查找相应的头文件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45720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#include &lt;xx&gt;</a:t>
            </a:r>
            <a:r>
              <a:rPr lang="zh-CN" altLang="en-US" sz="2600" dirty="0">
                <a:solidFill>
                  <a:srgbClr val="0000FF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#include&lt;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xx.h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&gt;</a:t>
            </a:r>
          </a:p>
          <a:p>
            <a:pPr marL="617220" lvl="2" indent="-34290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zh-CN" altLang="en-US" sz="2300" dirty="0">
                <a:ea typeface="宋体" panose="02010600030101010101" pitchFamily="2" charset="-122"/>
              </a:rPr>
              <a:t>前者是</a:t>
            </a:r>
            <a:r>
              <a:rPr lang="en-US" altLang="zh-CN" sz="2300" dirty="0">
                <a:ea typeface="宋体" panose="02010600030101010101" pitchFamily="2" charset="-122"/>
              </a:rPr>
              <a:t>C++</a:t>
            </a:r>
            <a:r>
              <a:rPr lang="zh-CN" altLang="en-US" sz="2300" dirty="0">
                <a:ea typeface="宋体" panose="02010600030101010101" pitchFamily="2" charset="-122"/>
              </a:rPr>
              <a:t>的风格</a:t>
            </a:r>
            <a:endParaRPr lang="en-US" altLang="zh-CN" sz="2300" dirty="0">
              <a:ea typeface="宋体" panose="02010600030101010101" pitchFamily="2" charset="-122"/>
            </a:endParaRPr>
          </a:p>
          <a:p>
            <a:pPr marL="617220" lvl="2" indent="-34290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zh-CN" altLang="en-US" sz="2300" dirty="0">
                <a:ea typeface="宋体" panose="02010600030101010101" pitchFamily="2" charset="-122"/>
              </a:rPr>
              <a:t>大体上：</a:t>
            </a:r>
            <a:r>
              <a:rPr lang="en-US" altLang="zh-CN" sz="2300" dirty="0">
                <a:ea typeface="宋体" panose="02010600030101010101" pitchFamily="2" charset="-122"/>
              </a:rPr>
              <a:t>#include &lt;xx&gt;</a:t>
            </a:r>
            <a:r>
              <a:rPr lang="zh-CN" altLang="en-US" sz="2300" dirty="0">
                <a:ea typeface="宋体" panose="02010600030101010101" pitchFamily="2" charset="-122"/>
              </a:rPr>
              <a:t>相当于 </a:t>
            </a:r>
            <a:br>
              <a:rPr lang="zh-CN" altLang="en-US" sz="2300" dirty="0">
                <a:ea typeface="宋体" panose="02010600030101010101" pitchFamily="2" charset="-122"/>
              </a:rPr>
            </a:br>
            <a:r>
              <a:rPr lang="zh-CN" altLang="en-US" sz="2300" dirty="0">
                <a:ea typeface="宋体" panose="02010600030101010101" pitchFamily="2" charset="-122"/>
              </a:rPr>
              <a:t>               </a:t>
            </a:r>
            <a:r>
              <a:rPr lang="en-US" altLang="zh-CN" sz="2300" dirty="0">
                <a:ea typeface="宋体" panose="02010600030101010101" pitchFamily="2" charset="-122"/>
              </a:rPr>
              <a:t>namespace </a:t>
            </a:r>
            <a:r>
              <a:rPr lang="en-US" altLang="zh-CN" sz="2300" dirty="0" err="1">
                <a:ea typeface="宋体" panose="02010600030101010101" pitchFamily="2" charset="-122"/>
              </a:rPr>
              <a:t>std</a:t>
            </a:r>
            <a:r>
              <a:rPr lang="en-US" altLang="zh-CN" sz="2300" dirty="0">
                <a:ea typeface="宋体" panose="02010600030101010101" pitchFamily="2" charset="-122"/>
              </a:rPr>
              <a:t> { </a:t>
            </a:r>
            <a:br>
              <a:rPr lang="en-US" altLang="zh-CN" sz="2300" dirty="0">
                <a:ea typeface="宋体" panose="02010600030101010101" pitchFamily="2" charset="-122"/>
              </a:rPr>
            </a:br>
            <a:r>
              <a:rPr lang="en-US" altLang="zh-CN" sz="2300" dirty="0">
                <a:ea typeface="宋体" panose="02010600030101010101" pitchFamily="2" charset="-122"/>
              </a:rPr>
              <a:t>                      #include “</a:t>
            </a:r>
            <a:r>
              <a:rPr lang="en-US" altLang="zh-CN" sz="2300" dirty="0" err="1">
                <a:ea typeface="宋体" panose="02010600030101010101" pitchFamily="2" charset="-122"/>
              </a:rPr>
              <a:t>xx.h</a:t>
            </a:r>
            <a:r>
              <a:rPr lang="en-US" altLang="zh-CN" sz="2300" dirty="0">
                <a:ea typeface="宋体" panose="02010600030101010101" pitchFamily="2" charset="-122"/>
              </a:rPr>
              <a:t>” </a:t>
            </a:r>
            <a:br>
              <a:rPr lang="en-US" altLang="zh-CN" sz="2300" dirty="0">
                <a:ea typeface="宋体" panose="02010600030101010101" pitchFamily="2" charset="-122"/>
              </a:rPr>
            </a:br>
            <a:r>
              <a:rPr lang="en-US" altLang="zh-CN" sz="2300" dirty="0">
                <a:ea typeface="宋体" panose="02010600030101010101" pitchFamily="2" charset="-122"/>
              </a:rPr>
              <a:t>               }</a:t>
            </a:r>
            <a:endParaRPr lang="zh-CN" altLang="en-US" sz="23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781543" y="914400"/>
            <a:ext cx="3870129" cy="5266214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例：</a:t>
            </a:r>
            <a:br>
              <a:rPr lang="zh-CN" altLang="zh-CN" sz="2600" dirty="0">
                <a:ea typeface="宋体" panose="02010600030101010101" pitchFamily="2" charset="-122"/>
              </a:rPr>
            </a:br>
            <a:r>
              <a:rPr lang="en-US" altLang="zh-CN" sz="2600" dirty="0">
                <a:ea typeface="宋体" panose="02010600030101010101" pitchFamily="2" charset="-122"/>
              </a:rPr>
              <a:t>#include &lt;</a:t>
            </a:r>
            <a:r>
              <a:rPr lang="en-US" altLang="zh-CN" sz="2600" dirty="0" err="1">
                <a:ea typeface="宋体" panose="02010600030101010101" pitchFamily="2" charset="-122"/>
              </a:rPr>
              <a:t>stdlib.h</a:t>
            </a:r>
            <a:r>
              <a:rPr lang="en-US" altLang="zh-CN" sz="2600" dirty="0">
                <a:ea typeface="宋体" panose="02010600030101010101" pitchFamily="2" charset="-122"/>
              </a:rPr>
              <a:t>&gt;</a:t>
            </a:r>
            <a:br>
              <a:rPr lang="en-US" altLang="zh-CN" sz="2600" dirty="0">
                <a:ea typeface="宋体" panose="02010600030101010101" pitchFamily="2" charset="-122"/>
              </a:rPr>
            </a:br>
            <a:r>
              <a:rPr lang="en-US" altLang="zh-CN" sz="2600" dirty="0">
                <a:ea typeface="宋体" panose="02010600030101010101" pitchFamily="2" charset="-122"/>
              </a:rPr>
              <a:t>#include &lt;</a:t>
            </a:r>
            <a:r>
              <a:rPr lang="en-US" altLang="zh-CN" sz="2600" dirty="0" err="1">
                <a:ea typeface="宋体" panose="02010600030101010101" pitchFamily="2" charset="-122"/>
              </a:rPr>
              <a:t>cmath</a:t>
            </a:r>
            <a:r>
              <a:rPr lang="en-US" altLang="zh-CN" sz="2600" dirty="0">
                <a:ea typeface="宋体" panose="02010600030101010101" pitchFamily="2" charset="-122"/>
              </a:rPr>
              <a:t>&gt;</a:t>
            </a:r>
            <a:br>
              <a:rPr lang="en-US" altLang="zh-CN" sz="2600" dirty="0">
                <a:ea typeface="宋体" panose="02010600030101010101" pitchFamily="2" charset="-122"/>
              </a:rPr>
            </a:br>
            <a:r>
              <a:rPr lang="en-US" altLang="zh-CN" sz="2600" dirty="0">
                <a:ea typeface="宋体" panose="02010600030101010101" pitchFamily="2" charset="-122"/>
              </a:rPr>
              <a:t>#include "</a:t>
            </a:r>
            <a:r>
              <a:rPr lang="en-US" altLang="zh-CN" sz="2600" dirty="0" err="1">
                <a:ea typeface="宋体" panose="02010600030101010101" pitchFamily="2" charset="-122"/>
              </a:rPr>
              <a:t>myfileX.h</a:t>
            </a:r>
            <a:r>
              <a:rPr lang="en-US" altLang="zh-CN" sz="2600" dirty="0">
                <a:ea typeface="宋体" panose="02010600030101010101" pitchFamily="2" charset="-122"/>
              </a:rPr>
              <a:t>“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600" dirty="0">
              <a:ea typeface="宋体" panose="02010600030101010101" pitchFamily="2" charset="-122"/>
            </a:endParaRPr>
          </a:p>
          <a:p>
            <a:pPr marL="514350" lvl="1" indent="-514350">
              <a:spcBef>
                <a:spcPts val="1000"/>
              </a:spcBef>
              <a:buAutoNum type="arabicPeriod"/>
            </a:pPr>
            <a:r>
              <a:rPr lang="zh-CN" altLang="en-US" sz="2600" dirty="0">
                <a:ea typeface="宋体" panose="02010600030101010101" pitchFamily="2" charset="-122"/>
              </a:rPr>
              <a:t>全部以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#include “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a.h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600" dirty="0">
                <a:ea typeface="宋体" panose="02010600030101010101" pitchFamily="2" charset="-122"/>
              </a:rPr>
              <a:t>形式定义好吗？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514350" lvl="1" indent="-51435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zh-CN" altLang="en-US" sz="2600" dirty="0">
                <a:ea typeface="宋体" panose="02010600030101010101" pitchFamily="2" charset="-122"/>
              </a:rPr>
              <a:t>使用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&lt;&gt;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</a:rPr>
              <a:t>””</a:t>
            </a:r>
            <a:r>
              <a:rPr lang="zh-CN" altLang="en-US" sz="2600" dirty="0">
                <a:ea typeface="宋体" panose="02010600030101010101" pitchFamily="2" charset="-122"/>
              </a:rPr>
              <a:t>时，哪个形式放前边</a:t>
            </a:r>
            <a:r>
              <a:rPr lang="zh-CN" altLang="en-US" sz="2600" dirty="0" smtClean="0">
                <a:ea typeface="宋体" panose="02010600030101010101" pitchFamily="2" charset="-122"/>
              </a:rPr>
              <a:t>？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标准库头文件与自定义头文件</a:t>
            </a:r>
          </a:p>
        </p:txBody>
      </p:sp>
    </p:spTree>
    <p:extLst>
      <p:ext uri="{BB962C8B-B14F-4D97-AF65-F5344CB8AC3E}">
        <p14:creationId xmlns:p14="http://schemas.microsoft.com/office/powerpoint/2010/main" val="23218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52328" y="2137409"/>
            <a:ext cx="4279792" cy="4027933"/>
          </a:xfrm>
        </p:spPr>
        <p:txBody>
          <a:bodyPr/>
          <a:lstStyle/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sz="2000" dirty="0">
                <a:latin typeface="+mn-ea"/>
              </a:rPr>
              <a:t>// myfile77.h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sz="2000" dirty="0">
                <a:latin typeface="+mn-ea"/>
              </a:rPr>
              <a:t>#</a:t>
            </a:r>
            <a:r>
              <a:rPr lang="en-US" altLang="zh-CN" sz="2000" dirty="0" err="1">
                <a:latin typeface="+mn-ea"/>
              </a:rPr>
              <a:t>ifndef</a:t>
            </a:r>
            <a:r>
              <a:rPr lang="en-US" altLang="zh-CN" sz="2000" dirty="0">
                <a:latin typeface="+mn-ea"/>
              </a:rPr>
              <a:t>   MYFILE77H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#define  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MYFILE77H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sz="2000" b="1" dirty="0" smtClean="0">
                <a:solidFill>
                  <a:srgbClr val="FF0000"/>
                </a:solidFill>
                <a:sym typeface="黑体" panose="02010609060101010101" pitchFamily="49" charset="-122"/>
              </a:rPr>
              <a:t>class </a:t>
            </a:r>
            <a:r>
              <a:rPr lang="en-US" altLang="zh-CN" sz="2000" b="1" dirty="0">
                <a:solidFill>
                  <a:srgbClr val="FF0000"/>
                </a:solidFill>
                <a:sym typeface="黑体" panose="02010609060101010101" pitchFamily="49" charset="-122"/>
              </a:rPr>
              <a:t>A;</a:t>
            </a:r>
            <a:br>
              <a:rPr lang="en-US" altLang="zh-CN" sz="2000" b="1" dirty="0">
                <a:solidFill>
                  <a:srgbClr val="FF0000"/>
                </a:solidFill>
                <a:sym typeface="黑体" panose="02010609060101010101" pitchFamily="49" charset="-122"/>
              </a:rPr>
            </a:br>
            <a:r>
              <a:rPr lang="en-US" altLang="zh-CN" sz="2000" b="1" dirty="0">
                <a:solidFill>
                  <a:srgbClr val="FF0000"/>
                </a:solidFill>
                <a:sym typeface="黑体" panose="02010609060101010101" pitchFamily="49" charset="-122"/>
              </a:rPr>
              <a:t>class </a:t>
            </a:r>
            <a:r>
              <a:rPr lang="en-US" altLang="zh-CN" sz="2000" b="1" dirty="0" smtClean="0">
                <a:solidFill>
                  <a:srgbClr val="FF0000"/>
                </a:solidFill>
                <a:sym typeface="黑体" panose="02010609060101010101" pitchFamily="49" charset="-122"/>
              </a:rPr>
              <a:t>B;</a:t>
            </a:r>
          </a:p>
          <a:p>
            <a:pPr marL="0" lvl="1">
              <a:spcBef>
                <a:spcPts val="700"/>
              </a:spcBef>
              <a:buClr>
                <a:srgbClr val="FEB80A"/>
              </a:buClr>
              <a:buSzPct val="60000"/>
            </a:pP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void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func1st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( A * );</a:t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void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黑体" panose="02010609060101010101" pitchFamily="49" charset="-122"/>
              </a:rPr>
              <a:t>func2nd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( B * );</a:t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struct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A { 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  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 *  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pB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;   };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struct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B 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{    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 *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pA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;   };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latin typeface="+mn-ea"/>
                <a:sym typeface="黑体" panose="02010609060101010101" pitchFamily="49" charset="-122"/>
              </a:rPr>
            </a:b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#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endif</a:t>
            </a:r>
            <a:endParaRPr lang="en-US" altLang="zh-CN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73368" y="2587752"/>
            <a:ext cx="3968496" cy="3127248"/>
          </a:xfrm>
        </p:spPr>
        <p:txBody>
          <a:bodyPr/>
          <a:lstStyle/>
          <a:p>
            <a:r>
              <a:rPr lang="en-US" altLang="zh-CN" dirty="0"/>
              <a:t>//myfile77.cpp</a:t>
            </a:r>
          </a:p>
          <a:p>
            <a:r>
              <a:rPr lang="en-US" altLang="zh-CN" dirty="0"/>
              <a:t>#include “myfile77.h”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void func1st(A * pa</a:t>
            </a:r>
            <a:r>
              <a:rPr lang="zh-CN" altLang="en-US" dirty="0"/>
              <a:t>）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…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r>
              <a:rPr lang="en-US" altLang="zh-CN" dirty="0"/>
              <a:t>void func2nd(B * </a:t>
            </a:r>
            <a:r>
              <a:rPr lang="en-US" altLang="zh-CN" dirty="0" err="1"/>
              <a:t>pb</a:t>
            </a:r>
            <a:r>
              <a:rPr lang="zh-CN" altLang="en-US" dirty="0"/>
              <a:t>）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…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前置声明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807243" y="600662"/>
            <a:ext cx="10645700" cy="10413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zh-CN" sz="2600" dirty="0" smtClean="0">
                <a:ea typeface="宋体" panose="02010600030101010101" pitchFamily="2" charset="-122"/>
              </a:rPr>
              <a:t>前置声明：</a:t>
            </a:r>
            <a:r>
              <a:rPr lang="zh-CN" altLang="en-US" sz="2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告诉编译器，一个标识符所代表的类型、含义等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6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                 </a:t>
            </a:r>
            <a:r>
              <a:rPr lang="zh-CN" altLang="en-US" sz="2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但不必告知其具体位置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06424" y="777240"/>
            <a:ext cx="8604504" cy="5532120"/>
          </a:xfrm>
        </p:spPr>
        <p:txBody>
          <a:bodyPr/>
          <a:lstStyle/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endParaRPr lang="en-US" altLang="zh-CN" sz="2800" dirty="0" smtClean="0">
              <a:latin typeface="+mn-ea"/>
            </a:endParaRP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zh-CN" altLang="en-US" sz="2800" dirty="0" smtClean="0">
                <a:latin typeface="+mn-ea"/>
              </a:rPr>
              <a:t>有</a:t>
            </a:r>
            <a:r>
              <a:rPr lang="zh-CN" altLang="en-US" sz="2800" dirty="0">
                <a:latin typeface="+mn-ea"/>
              </a:rPr>
              <a:t>一个项目，由三个人共同完成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每个人都要使用其他人的全局变量、函数和结构。</a:t>
            </a:r>
            <a:endParaRPr lang="en-US" altLang="zh-CN" sz="2800" dirty="0">
              <a:latin typeface="+mn-ea"/>
            </a:endParaRP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endParaRPr lang="en-US" altLang="zh-CN" sz="2800" dirty="0">
              <a:latin typeface="+mn-ea"/>
            </a:endParaRP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my.c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文件</a:t>
            </a:r>
            <a:r>
              <a:rPr lang="zh-CN" altLang="en-US" sz="2800" dirty="0">
                <a:latin typeface="+mn-ea"/>
              </a:rPr>
              <a:t>：定义了全局变量 </a:t>
            </a:r>
            <a:r>
              <a:rPr lang="en-US" altLang="zh-CN" sz="2800" dirty="0" err="1">
                <a:latin typeface="+mn-ea"/>
              </a:rPr>
              <a:t>int</a:t>
            </a:r>
            <a:r>
              <a:rPr lang="en-US" altLang="zh-CN" sz="2800" dirty="0">
                <a:latin typeface="+mn-ea"/>
              </a:rPr>
              <a:t> a=0;</a:t>
            </a: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zh-CN" altLang="en-US" sz="2800" dirty="0">
                <a:latin typeface="+mn-ea"/>
              </a:rPr>
              <a:t>                 定义了全局自由函数 </a:t>
            </a:r>
            <a:r>
              <a:rPr lang="en-US" altLang="zh-CN" sz="2800" dirty="0">
                <a:latin typeface="+mn-ea"/>
              </a:rPr>
              <a:t>void </a:t>
            </a:r>
            <a:r>
              <a:rPr lang="en-US" altLang="zh-CN" sz="2800" dirty="0" err="1">
                <a:latin typeface="+mn-ea"/>
              </a:rPr>
              <a:t>myFunc</a:t>
            </a:r>
            <a:r>
              <a:rPr lang="en-US" altLang="zh-CN" sz="2800" dirty="0">
                <a:latin typeface="+mn-ea"/>
              </a:rPr>
              <a:t>( );</a:t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                </a:t>
            </a:r>
            <a:r>
              <a:rPr lang="zh-CN" altLang="en-US" sz="2800" dirty="0">
                <a:latin typeface="+mn-ea"/>
              </a:rPr>
              <a:t>定义了全局结构 </a:t>
            </a:r>
            <a:r>
              <a:rPr lang="en-US" altLang="zh-CN" sz="2800" dirty="0" err="1">
                <a:latin typeface="+mn-ea"/>
              </a:rPr>
              <a:t>struct</a:t>
            </a:r>
            <a:r>
              <a:rPr lang="en-US" altLang="zh-CN" sz="2800" dirty="0">
                <a:latin typeface="+mn-ea"/>
              </a:rPr>
              <a:t> A {  /*</a:t>
            </a:r>
            <a:r>
              <a:rPr lang="zh-CN" altLang="en-US" sz="2800" dirty="0">
                <a:latin typeface="+mn-ea"/>
              </a:rPr>
              <a:t>略*</a:t>
            </a:r>
            <a:r>
              <a:rPr lang="en-US" altLang="zh-CN" sz="2800" dirty="0">
                <a:latin typeface="+mn-ea"/>
              </a:rPr>
              <a:t>/  };</a:t>
            </a: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your.c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文件</a:t>
            </a:r>
            <a:r>
              <a:rPr lang="zh-CN" altLang="en-US" sz="2800" dirty="0">
                <a:latin typeface="+mn-ea"/>
              </a:rPr>
              <a:t>：定义了全局变量 </a:t>
            </a:r>
            <a:r>
              <a:rPr lang="en-US" altLang="zh-CN" sz="2800" dirty="0" err="1">
                <a:latin typeface="+mn-ea"/>
              </a:rPr>
              <a:t>int</a:t>
            </a:r>
            <a:r>
              <a:rPr lang="en-US" altLang="zh-CN" sz="2800" dirty="0">
                <a:latin typeface="+mn-ea"/>
              </a:rPr>
              <a:t> b=99;</a:t>
            </a: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zh-CN" altLang="en-US" sz="2800" dirty="0">
                <a:latin typeface="+mn-ea"/>
              </a:rPr>
              <a:t>                 定义了全局自由函数 </a:t>
            </a:r>
            <a:r>
              <a:rPr lang="en-US" altLang="zh-CN" sz="2800" dirty="0">
                <a:latin typeface="+mn-ea"/>
              </a:rPr>
              <a:t>void </a:t>
            </a:r>
            <a:r>
              <a:rPr lang="en-US" altLang="zh-CN" sz="2800" dirty="0" err="1">
                <a:latin typeface="+mn-ea"/>
              </a:rPr>
              <a:t>youFunc</a:t>
            </a:r>
            <a:r>
              <a:rPr lang="en-US" altLang="zh-CN" sz="2800" dirty="0">
                <a:latin typeface="+mn-ea"/>
              </a:rPr>
              <a:t>( );</a:t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                </a:t>
            </a:r>
            <a:r>
              <a:rPr lang="zh-CN" altLang="en-US" sz="2800" dirty="0">
                <a:latin typeface="+mn-ea"/>
              </a:rPr>
              <a:t>定义了全局结构 </a:t>
            </a:r>
            <a:r>
              <a:rPr lang="en-US" altLang="zh-CN" sz="2800" dirty="0" err="1">
                <a:latin typeface="+mn-ea"/>
              </a:rPr>
              <a:t>struct</a:t>
            </a:r>
            <a:r>
              <a:rPr lang="en-US" altLang="zh-CN" sz="2800" dirty="0">
                <a:latin typeface="+mn-ea"/>
              </a:rPr>
              <a:t> B {  /*</a:t>
            </a:r>
            <a:r>
              <a:rPr lang="zh-CN" altLang="en-US" sz="2800" dirty="0">
                <a:latin typeface="+mn-ea"/>
              </a:rPr>
              <a:t>略*</a:t>
            </a:r>
            <a:r>
              <a:rPr lang="en-US" altLang="zh-CN" sz="2800" dirty="0">
                <a:latin typeface="+mn-ea"/>
              </a:rPr>
              <a:t>/  };</a:t>
            </a: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his.c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文件</a:t>
            </a:r>
            <a:r>
              <a:rPr lang="zh-CN" altLang="en-US" sz="2800" dirty="0">
                <a:latin typeface="+mn-ea"/>
              </a:rPr>
              <a:t>：定义了全局变量 </a:t>
            </a:r>
            <a:r>
              <a:rPr lang="en-US" altLang="zh-CN" sz="2800" dirty="0" err="1">
                <a:latin typeface="+mn-ea"/>
              </a:rPr>
              <a:t>int</a:t>
            </a:r>
            <a:r>
              <a:rPr lang="en-US" altLang="zh-CN" sz="2800" dirty="0">
                <a:latin typeface="+mn-ea"/>
              </a:rPr>
              <a:t> c=88;</a:t>
            </a: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r>
              <a:rPr lang="zh-CN" altLang="en-US" sz="2800" dirty="0">
                <a:latin typeface="+mn-ea"/>
              </a:rPr>
              <a:t>                 定义了全局自由函数 </a:t>
            </a:r>
            <a:r>
              <a:rPr lang="en-US" altLang="zh-CN" sz="2800" dirty="0">
                <a:latin typeface="+mn-ea"/>
              </a:rPr>
              <a:t>void </a:t>
            </a:r>
            <a:r>
              <a:rPr lang="en-US" altLang="zh-CN" sz="2800" dirty="0" err="1">
                <a:latin typeface="+mn-ea"/>
              </a:rPr>
              <a:t>heFunc</a:t>
            </a:r>
            <a:r>
              <a:rPr lang="en-US" altLang="zh-CN" sz="2800" dirty="0">
                <a:latin typeface="+mn-ea"/>
              </a:rPr>
              <a:t>( );</a:t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                 </a:t>
            </a:r>
            <a:r>
              <a:rPr lang="zh-CN" altLang="en-US" sz="2800" dirty="0">
                <a:latin typeface="+mn-ea"/>
              </a:rPr>
              <a:t>定义了全局结构 </a:t>
            </a:r>
            <a:r>
              <a:rPr lang="en-US" altLang="zh-CN" sz="2800" dirty="0" err="1">
                <a:latin typeface="+mn-ea"/>
              </a:rPr>
              <a:t>struct</a:t>
            </a:r>
            <a:r>
              <a:rPr lang="en-US" altLang="zh-CN" sz="2800" dirty="0">
                <a:latin typeface="+mn-ea"/>
              </a:rPr>
              <a:t> C {  /*</a:t>
            </a:r>
            <a:r>
              <a:rPr lang="zh-CN" altLang="en-US" sz="2800" dirty="0">
                <a:latin typeface="+mn-ea"/>
              </a:rPr>
              <a:t>略*</a:t>
            </a:r>
            <a:r>
              <a:rPr lang="en-US" altLang="zh-CN" sz="2800" dirty="0">
                <a:latin typeface="+mn-ea"/>
              </a:rPr>
              <a:t>/  </a:t>
            </a:r>
            <a:r>
              <a:rPr lang="en-US" altLang="zh-CN" sz="2800" dirty="0" smtClean="0">
                <a:latin typeface="+mn-ea"/>
              </a:rPr>
              <a:t>};</a:t>
            </a:r>
          </a:p>
          <a:p>
            <a:pPr marL="0" lvl="1" indent="0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如何使用头文件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4087768" cy="5266214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 </a:t>
            </a:r>
            <a:r>
              <a:rPr lang="zh-CN" altLang="en-US" dirty="0">
                <a:latin typeface="+mn-ea"/>
              </a:rPr>
              <a:t>定义一个公共的头文件：</a:t>
            </a:r>
            <a:r>
              <a:rPr lang="en-US" altLang="zh-CN" dirty="0" err="1">
                <a:latin typeface="+mn-ea"/>
              </a:rPr>
              <a:t>ourcommon.h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latin typeface="+mn-ea"/>
              </a:rPr>
              <a:t>//</a:t>
            </a:r>
            <a:r>
              <a:rPr lang="en-US" altLang="zh-CN" sz="2800" dirty="0" err="1">
                <a:latin typeface="+mn-ea"/>
              </a:rPr>
              <a:t>ourcommon.h</a:t>
            </a:r>
            <a:endParaRPr lang="en-US" altLang="zh-CN" sz="2800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extern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 a;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extern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 b;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extern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 c;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latin typeface="+mn-ea"/>
              </a:rPr>
              <a:t>void </a:t>
            </a:r>
            <a:r>
              <a:rPr lang="en-US" altLang="zh-CN" sz="2800" dirty="0" err="1">
                <a:latin typeface="+mn-ea"/>
              </a:rPr>
              <a:t>myFunc</a:t>
            </a:r>
            <a:r>
              <a:rPr lang="en-US" altLang="zh-CN" sz="2800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latin typeface="+mn-ea"/>
              </a:rPr>
              <a:t>void </a:t>
            </a:r>
            <a:r>
              <a:rPr lang="en-US" altLang="zh-CN" sz="2800" dirty="0" err="1">
                <a:latin typeface="+mn-ea"/>
              </a:rPr>
              <a:t>yourFunc</a:t>
            </a:r>
            <a:r>
              <a:rPr lang="en-US" altLang="zh-CN" sz="2800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>
                <a:latin typeface="+mn-ea"/>
              </a:rPr>
              <a:t>void </a:t>
            </a:r>
            <a:r>
              <a:rPr lang="en-US" altLang="zh-CN" sz="2800" dirty="0" err="1">
                <a:latin typeface="+mn-ea"/>
              </a:rPr>
              <a:t>hisFunc</a:t>
            </a:r>
            <a:r>
              <a:rPr lang="en-US" altLang="zh-CN" sz="2800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 err="1">
                <a:latin typeface="+mn-ea"/>
              </a:rPr>
              <a:t>struct</a:t>
            </a:r>
            <a:r>
              <a:rPr lang="en-US" altLang="zh-CN" sz="2800" dirty="0">
                <a:latin typeface="+mn-ea"/>
              </a:rPr>
              <a:t> A { /</a:t>
            </a:r>
            <a:r>
              <a:rPr lang="zh-CN" altLang="en-US" sz="2800" dirty="0">
                <a:latin typeface="+mn-ea"/>
              </a:rPr>
              <a:t>*略*</a:t>
            </a:r>
            <a:r>
              <a:rPr lang="en-US" altLang="zh-CN" sz="2800" dirty="0">
                <a:latin typeface="+mn-ea"/>
              </a:rPr>
              <a:t>/};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 err="1">
                <a:latin typeface="+mn-ea"/>
              </a:rPr>
              <a:t>struct</a:t>
            </a:r>
            <a:r>
              <a:rPr lang="en-US" altLang="zh-CN" sz="2800" dirty="0">
                <a:latin typeface="+mn-ea"/>
              </a:rPr>
              <a:t> B { /</a:t>
            </a:r>
            <a:r>
              <a:rPr lang="zh-CN" altLang="en-US" sz="2800" dirty="0">
                <a:latin typeface="+mn-ea"/>
              </a:rPr>
              <a:t>*略*</a:t>
            </a:r>
            <a:r>
              <a:rPr lang="en-US" altLang="zh-CN" sz="2800" dirty="0">
                <a:latin typeface="+mn-ea"/>
              </a:rPr>
              <a:t>/};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800" dirty="0" err="1">
                <a:latin typeface="+mn-ea"/>
              </a:rPr>
              <a:t>struct</a:t>
            </a:r>
            <a:r>
              <a:rPr lang="en-US" altLang="zh-CN" sz="2800" dirty="0">
                <a:latin typeface="+mn-ea"/>
              </a:rPr>
              <a:t> C { /</a:t>
            </a:r>
            <a:r>
              <a:rPr lang="zh-CN" altLang="en-US" sz="2800" dirty="0">
                <a:latin typeface="+mn-ea"/>
              </a:rPr>
              <a:t>*略*</a:t>
            </a:r>
            <a:r>
              <a:rPr lang="en-US" altLang="zh-CN" sz="2800" dirty="0" smtClean="0">
                <a:latin typeface="+mn-ea"/>
              </a:rPr>
              <a:t>/};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287768" y="914400"/>
            <a:ext cx="4326690" cy="5266214"/>
          </a:xfrm>
        </p:spPr>
        <p:txBody>
          <a:bodyPr/>
          <a:lstStyle/>
          <a:p>
            <a:r>
              <a:rPr lang="en-US" altLang="zh-CN" sz="2400" dirty="0">
                <a:latin typeface="+mn-ea"/>
              </a:rPr>
              <a:t>//</a:t>
            </a:r>
            <a:r>
              <a:rPr lang="en-US" altLang="zh-CN" sz="2400" dirty="0" err="1">
                <a:latin typeface="+mn-ea"/>
              </a:rPr>
              <a:t>my.c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 err="1">
                <a:latin typeface="+mn-ea"/>
              </a:rPr>
              <a:t>ourcommon.h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a = 0;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…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//</a:t>
            </a:r>
            <a:r>
              <a:rPr lang="en-US" altLang="zh-CN" sz="2400" dirty="0" err="1">
                <a:latin typeface="+mn-ea"/>
              </a:rPr>
              <a:t>your.c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 err="1">
                <a:latin typeface="+mn-ea"/>
              </a:rPr>
              <a:t>ourcommon.h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b =99;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…</a:t>
            </a:r>
            <a:br>
              <a:rPr lang="en-US" altLang="zh-CN" sz="2400" dirty="0">
                <a:latin typeface="+mn-ea"/>
              </a:rPr>
            </a:br>
            <a:endParaRPr lang="zh-CN" altLang="en-US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//</a:t>
            </a:r>
            <a:r>
              <a:rPr lang="en-US" altLang="zh-CN" sz="2400" dirty="0" err="1">
                <a:latin typeface="+mn-ea"/>
              </a:rPr>
              <a:t>his.c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 err="1">
                <a:latin typeface="+mn-ea"/>
              </a:rPr>
              <a:t>ourcommon.h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c =88;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…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如何使用头文件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（不正确的方法）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4974336" y="1143000"/>
            <a:ext cx="2313432" cy="3737613"/>
          </a:xfrm>
          <a:prstGeom prst="wedgeEllipseCallout">
            <a:avLst>
              <a:gd name="adj1" fmla="val -85655"/>
              <a:gd name="adj2" fmla="val 152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谁维护该文件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我？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你？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他？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541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7992" y="551127"/>
            <a:ext cx="3228232" cy="2576121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my.h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</a:t>
            </a:r>
            <a:r>
              <a:rPr lang="en-US" altLang="zh-CN" dirty="0" err="1">
                <a:latin typeface="+mn-ea"/>
              </a:rPr>
              <a:t>ifndef</a:t>
            </a:r>
            <a:r>
              <a:rPr lang="en-US" altLang="zh-CN" dirty="0">
                <a:latin typeface="+mn-ea"/>
              </a:rPr>
              <a:t> MYH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#define MYH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extern 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 a;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myFunc</a:t>
            </a:r>
            <a:r>
              <a:rPr lang="en-US" altLang="zh-CN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struct</a:t>
            </a:r>
            <a:r>
              <a:rPr lang="en-US" altLang="zh-CN" dirty="0">
                <a:latin typeface="+mn-ea"/>
              </a:rPr>
              <a:t> A { /</a:t>
            </a:r>
            <a:r>
              <a:rPr lang="zh-CN" altLang="en-US" dirty="0">
                <a:latin typeface="+mn-ea"/>
              </a:rPr>
              <a:t>*略*</a:t>
            </a:r>
            <a:r>
              <a:rPr lang="en-US" altLang="zh-CN" dirty="0">
                <a:latin typeface="+mn-ea"/>
              </a:rPr>
              <a:t>/};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</a:t>
            </a:r>
            <a:r>
              <a:rPr lang="en-US" altLang="zh-CN" dirty="0" err="1" smtClean="0">
                <a:latin typeface="+mn-ea"/>
              </a:rPr>
              <a:t>endif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297680" y="551313"/>
            <a:ext cx="2971800" cy="2575935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your.h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</a:t>
            </a:r>
            <a:r>
              <a:rPr lang="en-US" altLang="zh-CN" dirty="0" err="1">
                <a:latin typeface="+mn-ea"/>
              </a:rPr>
              <a:t>ifndef</a:t>
            </a:r>
            <a:r>
              <a:rPr lang="en-US" altLang="zh-CN" dirty="0">
                <a:latin typeface="+mn-ea"/>
              </a:rPr>
              <a:t> YOURH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#define YOURH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extern 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 b;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yourFunc</a:t>
            </a:r>
            <a:r>
              <a:rPr lang="en-US" altLang="zh-CN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struct</a:t>
            </a:r>
            <a:r>
              <a:rPr lang="en-US" altLang="zh-CN" dirty="0">
                <a:latin typeface="+mn-ea"/>
              </a:rPr>
              <a:t> B { /</a:t>
            </a:r>
            <a:r>
              <a:rPr lang="zh-CN" altLang="en-US" dirty="0">
                <a:latin typeface="+mn-ea"/>
              </a:rPr>
              <a:t>*略*</a:t>
            </a:r>
            <a:r>
              <a:rPr lang="en-US" altLang="zh-CN" dirty="0">
                <a:latin typeface="+mn-ea"/>
              </a:rPr>
              <a:t>/};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</a:t>
            </a:r>
            <a:r>
              <a:rPr lang="en-US" altLang="zh-CN" dirty="0" err="1">
                <a:latin typeface="+mn-ea"/>
              </a:rPr>
              <a:t>endif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YOURH</a:t>
            </a:r>
            <a:endParaRPr lang="en-US" altLang="zh-CN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头文件的使用</a:t>
            </a:r>
            <a:r>
              <a:rPr lang="en-US" altLang="zh-CN" dirty="0"/>
              <a:t>-</a:t>
            </a:r>
            <a:r>
              <a:rPr lang="zh-CN" altLang="en-US" dirty="0"/>
              <a:t>正确的方法</a:t>
            </a: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704944" y="551129"/>
            <a:ext cx="3228232" cy="257612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latin typeface="+mn-ea"/>
              </a:rPr>
              <a:t>//my.h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latin typeface="+mn-ea"/>
              </a:rPr>
              <a:t>#ifndef MYH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latin typeface="+mn-ea"/>
              </a:rPr>
              <a:t>#define MYH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solidFill>
                  <a:srgbClr val="0000FF"/>
                </a:solidFill>
                <a:latin typeface="+mn-ea"/>
              </a:rPr>
              <a:t>extern int a;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latin typeface="+mn-ea"/>
              </a:rPr>
              <a:t>void myFunc(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latin typeface="+mn-ea"/>
              </a:rPr>
              <a:t>struct A { /</a:t>
            </a:r>
            <a:r>
              <a:rPr lang="zh-CN" altLang="en-US" smtClean="0">
                <a:latin typeface="+mn-ea"/>
              </a:rPr>
              <a:t>*略*</a:t>
            </a:r>
            <a:r>
              <a:rPr lang="en-US" altLang="zh-CN" smtClean="0">
                <a:latin typeface="+mn-ea"/>
              </a:rPr>
              <a:t>/};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mtClean="0">
                <a:latin typeface="+mn-ea"/>
              </a:rPr>
              <a:t>#endif</a:t>
            </a:r>
            <a:endParaRPr lang="en-US" altLang="zh-CN" dirty="0">
              <a:latin typeface="+mn-ea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697992" y="3276789"/>
            <a:ext cx="3197352" cy="2584208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my.c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my.h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your.h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his.h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a=0;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myFunc</a:t>
            </a:r>
            <a:r>
              <a:rPr lang="en-US" altLang="zh-CN" dirty="0">
                <a:latin typeface="+mn-ea"/>
              </a:rPr>
              <a:t>( )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    { … }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297680" y="3276881"/>
            <a:ext cx="3035808" cy="258149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your.c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my.h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your.h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his.h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b=99;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yourFunc</a:t>
            </a:r>
            <a:r>
              <a:rPr lang="en-US" altLang="zh-CN" dirty="0">
                <a:latin typeface="+mn-ea"/>
              </a:rPr>
              <a:t>( ) { … }</a:t>
            </a:r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7704944" y="3276882"/>
            <a:ext cx="3228232" cy="258165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his.c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my.h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your.h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his.h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c=88;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hisFunc</a:t>
            </a:r>
            <a:r>
              <a:rPr lang="en-US" altLang="zh-CN" dirty="0">
                <a:latin typeface="+mn-ea"/>
              </a:rPr>
              <a:t>( ) 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   { … }</a:t>
            </a: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697992" y="6002543"/>
            <a:ext cx="10235184" cy="51898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J"/>
            </a:pPr>
            <a:r>
              <a:rPr lang="zh-CN" altLang="en-US" dirty="0" smtClean="0">
                <a:solidFill>
                  <a:srgbClr val="0000FF"/>
                </a:solidFill>
              </a:rPr>
              <a:t>从各自的</a:t>
            </a:r>
            <a:r>
              <a:rPr lang="en-US" altLang="zh-CN" dirty="0" smtClean="0">
                <a:solidFill>
                  <a:srgbClr val="0000FF"/>
                </a:solidFill>
              </a:rPr>
              <a:t>c/</a:t>
            </a:r>
            <a:r>
              <a:rPr lang="en-US" altLang="zh-CN" dirty="0" err="1" smtClean="0">
                <a:solidFill>
                  <a:srgbClr val="0000FF"/>
                </a:solidFill>
              </a:rPr>
              <a:t>cpp</a:t>
            </a:r>
            <a:r>
              <a:rPr lang="zh-CN" altLang="en-US" dirty="0" smtClean="0">
                <a:solidFill>
                  <a:srgbClr val="0000FF"/>
                </a:solidFill>
              </a:rPr>
              <a:t>文件出发，将其向外部公开的变量、函数、结构等，放入对应的头文件。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4124344" cy="2167313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//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my.h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solidFill>
                  <a:schemeClr val="accent1"/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extern </a:t>
            </a:r>
            <a:r>
              <a:rPr lang="en-US" altLang="zh-CN" sz="2900" dirty="0" err="1">
                <a:solidFill>
                  <a:schemeClr val="accent1"/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900" dirty="0">
                <a:solidFill>
                  <a:schemeClr val="accent1"/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 a;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myFunc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struct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 A { /</a:t>
            </a:r>
            <a:r>
              <a:rPr lang="zh-CN" altLang="en-US" sz="2900" dirty="0">
                <a:latin typeface="Tw Cen MT" panose="020B0602020104020603" pitchFamily="34" charset="0"/>
                <a:ea typeface="宋体" panose="02010600030101010101" pitchFamily="2" charset="-122"/>
              </a:rPr>
              <a:t>*略*</a:t>
            </a:r>
            <a:r>
              <a:rPr lang="en-US" altLang="zh-CN" sz="2900" dirty="0" smtClean="0">
                <a:latin typeface="Tw Cen MT" panose="020B0602020104020603" pitchFamily="34" charset="0"/>
                <a:ea typeface="宋体" panose="02010600030101010101" pitchFamily="2" charset="-122"/>
              </a:rPr>
              <a:t>/};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17336" y="914400"/>
            <a:ext cx="5497122" cy="2148840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//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your.h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solidFill>
                  <a:srgbClr val="FF0000"/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#include “</a:t>
            </a:r>
            <a:r>
              <a:rPr lang="en-US" altLang="zh-CN" sz="2900" dirty="0" err="1">
                <a:solidFill>
                  <a:srgbClr val="FF0000"/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my.h</a:t>
            </a:r>
            <a:r>
              <a:rPr lang="en-US" altLang="zh-CN" sz="2900" dirty="0">
                <a:solidFill>
                  <a:srgbClr val="FF0000"/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extern </a:t>
            </a:r>
            <a:r>
              <a:rPr lang="en-US" altLang="zh-CN" sz="2900" dirty="0" err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9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宋体" panose="02010600030101010101" pitchFamily="2" charset="-122"/>
              </a:rPr>
              <a:t> b;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yourFunc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struct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 B { /</a:t>
            </a:r>
            <a:r>
              <a:rPr lang="zh-CN" altLang="en-US" sz="2900" dirty="0">
                <a:latin typeface="Tw Cen MT" panose="020B0602020104020603" pitchFamily="34" charset="0"/>
                <a:ea typeface="宋体" panose="02010600030101010101" pitchFamily="2" charset="-122"/>
              </a:rPr>
              <a:t>*略*</a:t>
            </a:r>
            <a:r>
              <a:rPr lang="en-US" altLang="zh-CN" sz="2900" dirty="0" smtClean="0">
                <a:latin typeface="Tw Cen MT" panose="020B0602020104020603" pitchFamily="34" charset="0"/>
                <a:ea typeface="宋体" panose="02010600030101010101" pitchFamily="2" charset="-122"/>
              </a:rPr>
              <a:t>/};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包含警戒（</a:t>
            </a:r>
            <a:r>
              <a:rPr lang="en-US" altLang="zh-CN" dirty="0"/>
              <a:t>include guard</a:t>
            </a:r>
            <a:r>
              <a:rPr lang="zh-CN" altLang="en-US" dirty="0"/>
              <a:t>）的引入</a:t>
            </a: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813416" y="3325183"/>
            <a:ext cx="4124344" cy="3029897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//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my.c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#</a:t>
            </a:r>
            <a:r>
              <a:rPr lang="en-US" altLang="zh-CN" sz="2900" dirty="0" smtClean="0">
                <a:latin typeface="Tw Cen MT" panose="020B0602020104020603" pitchFamily="34" charset="0"/>
                <a:ea typeface="宋体" panose="02010600030101010101" pitchFamily="2" charset="-122"/>
              </a:rPr>
              <a:t>include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“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my.h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”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#include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my.h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”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#include “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your.h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#include “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his.h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 a=0;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myFunc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( ) { … }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117336" y="3343656"/>
            <a:ext cx="5497122" cy="301142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//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your.c</a:t>
            </a:r>
            <a:endParaRPr lang="en-US" altLang="zh-CN" sz="2900" dirty="0">
              <a:latin typeface="Tw Cen MT" panose="020B0602020104020603" pitchFamily="34" charset="0"/>
              <a:ea typeface="宋体" panose="02010600030101010101" pitchFamily="2" charset="-122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#include “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my.h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#include “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your.h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#include “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his.h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 b=99;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900" dirty="0" err="1">
                <a:latin typeface="Tw Cen MT" panose="020B0602020104020603" pitchFamily="34" charset="0"/>
                <a:ea typeface="宋体" panose="02010600030101010101" pitchFamily="2" charset="-122"/>
              </a:rPr>
              <a:t>yourFunc</a:t>
            </a:r>
            <a:r>
              <a:rPr lang="en-US" altLang="zh-CN" sz="2900" dirty="0">
                <a:latin typeface="Tw Cen MT" panose="020B0602020104020603" pitchFamily="34" charset="0"/>
                <a:ea typeface="宋体" panose="02010600030101010101" pitchFamily="2" charset="-122"/>
              </a:rPr>
              <a:t>( ) { … }</a:t>
            </a:r>
          </a:p>
        </p:txBody>
      </p:sp>
    </p:spTree>
    <p:extLst>
      <p:ext uri="{BB962C8B-B14F-4D97-AF65-F5344CB8AC3E}">
        <p14:creationId xmlns:p14="http://schemas.microsoft.com/office/powerpoint/2010/main" val="42333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539311"/>
            <a:ext cx="4124344" cy="3063425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my.h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FF6600"/>
                </a:solidFill>
                <a:latin typeface="+mn-ea"/>
              </a:rPr>
              <a:t>#</a:t>
            </a:r>
            <a:r>
              <a:rPr lang="en-US" altLang="zh-CN" dirty="0" err="1">
                <a:solidFill>
                  <a:srgbClr val="FF6600"/>
                </a:solidFill>
                <a:latin typeface="+mn-ea"/>
              </a:rPr>
              <a:t>ifndef</a:t>
            </a:r>
            <a:r>
              <a:rPr lang="en-US" altLang="zh-CN" dirty="0">
                <a:solidFill>
                  <a:srgbClr val="FF6600"/>
                </a:solidFill>
                <a:latin typeface="+mn-ea"/>
              </a:rPr>
              <a:t> MYH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FF6600"/>
                </a:solidFill>
                <a:latin typeface="+mn-ea"/>
              </a:rPr>
              <a:t>#define MYH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/>
            </a:r>
            <a:br>
              <a:rPr lang="en-US" altLang="zh-CN" dirty="0">
                <a:solidFill>
                  <a:schemeClr val="accent1"/>
                </a:solidFill>
                <a:latin typeface="+mn-ea"/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extern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a;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myFunc</a:t>
            </a:r>
            <a:r>
              <a:rPr lang="en-US" altLang="zh-CN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struct</a:t>
            </a:r>
            <a:r>
              <a:rPr lang="en-US" altLang="zh-CN" dirty="0">
                <a:latin typeface="+mn-ea"/>
              </a:rPr>
              <a:t> A { /</a:t>
            </a:r>
            <a:r>
              <a:rPr lang="zh-CN" altLang="en-US" dirty="0">
                <a:latin typeface="+mn-ea"/>
              </a:rPr>
              <a:t>*略*</a:t>
            </a:r>
            <a:r>
              <a:rPr lang="en-US" altLang="zh-CN" dirty="0">
                <a:latin typeface="+mn-ea"/>
              </a:rPr>
              <a:t>/};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solidFill>
                  <a:srgbClr val="FF6600"/>
                </a:solidFill>
                <a:latin typeface="+mn-ea"/>
              </a:rPr>
              <a:t>#</a:t>
            </a:r>
            <a:r>
              <a:rPr lang="en-US" altLang="zh-CN" dirty="0" err="1">
                <a:solidFill>
                  <a:srgbClr val="FF6600"/>
                </a:solidFill>
                <a:latin typeface="+mn-ea"/>
              </a:rPr>
              <a:t>endif</a:t>
            </a:r>
            <a:endParaRPr lang="en-US" altLang="zh-CN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07608" y="539310"/>
            <a:ext cx="5497122" cy="3063426"/>
          </a:xfrm>
        </p:spPr>
        <p:txBody>
          <a:bodyPr/>
          <a:lstStyle/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your.h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solidFill>
                  <a:srgbClr val="FF6600"/>
                </a:solidFill>
                <a:latin typeface="+mn-ea"/>
              </a:rPr>
              <a:t>#</a:t>
            </a:r>
            <a:r>
              <a:rPr lang="en-US" altLang="zh-CN" dirty="0" err="1">
                <a:solidFill>
                  <a:srgbClr val="FF6600"/>
                </a:solidFill>
                <a:latin typeface="+mn-ea"/>
              </a:rPr>
              <a:t>ifndef</a:t>
            </a:r>
            <a:r>
              <a:rPr lang="en-US" altLang="zh-CN" dirty="0">
                <a:solidFill>
                  <a:srgbClr val="FF6600"/>
                </a:solidFill>
                <a:latin typeface="+mn-ea"/>
              </a:rPr>
              <a:t> YOURH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FF6600"/>
                </a:solidFill>
                <a:latin typeface="+mn-ea"/>
              </a:rPr>
              <a:t>#define YOURH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#include “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my.h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extern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b;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yourFunc</a:t>
            </a:r>
            <a:r>
              <a:rPr lang="en-US" altLang="zh-CN" dirty="0">
                <a:latin typeface="+mn-ea"/>
              </a:rPr>
              <a:t>( );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struct</a:t>
            </a:r>
            <a:r>
              <a:rPr lang="en-US" altLang="zh-CN" dirty="0">
                <a:latin typeface="+mn-ea"/>
              </a:rPr>
              <a:t> B { /</a:t>
            </a:r>
            <a:r>
              <a:rPr lang="zh-CN" altLang="en-US" dirty="0">
                <a:latin typeface="+mn-ea"/>
              </a:rPr>
              <a:t>*略*</a:t>
            </a:r>
            <a:r>
              <a:rPr lang="en-US" altLang="zh-CN" dirty="0">
                <a:latin typeface="+mn-ea"/>
              </a:rPr>
              <a:t>/};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FF6600"/>
                </a:solidFill>
                <a:latin typeface="+mn-ea"/>
              </a:rPr>
              <a:t>#</a:t>
            </a:r>
            <a:r>
              <a:rPr lang="en-US" altLang="zh-CN" dirty="0" err="1">
                <a:solidFill>
                  <a:srgbClr val="FF6600"/>
                </a:solidFill>
                <a:latin typeface="+mn-ea"/>
              </a:rPr>
              <a:t>endif</a:t>
            </a:r>
            <a:endParaRPr lang="en-US" altLang="zh-CN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用包含警戒（</a:t>
            </a:r>
            <a:r>
              <a:rPr lang="en-US" altLang="zh-CN" dirty="0"/>
              <a:t>include guard</a:t>
            </a:r>
            <a:r>
              <a:rPr lang="zh-CN" altLang="en-US" dirty="0"/>
              <a:t>）解决</a:t>
            </a: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813416" y="3739896"/>
            <a:ext cx="4124344" cy="284378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my.c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my.h</a:t>
            </a:r>
            <a:r>
              <a:rPr lang="en-US" altLang="zh-CN" dirty="0">
                <a:latin typeface="+mn-ea"/>
              </a:rPr>
              <a:t>”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solidFill>
                  <a:srgbClr val="0000FF"/>
                </a:solidFill>
                <a:latin typeface="+mn-ea"/>
              </a:rPr>
              <a:t>#include “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my.h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your.h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his.h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a=0;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myFunc</a:t>
            </a:r>
            <a:r>
              <a:rPr lang="en-US" altLang="zh-CN" dirty="0">
                <a:latin typeface="+mn-ea"/>
              </a:rPr>
              <a:t>( ) { … }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007608" y="3730752"/>
            <a:ext cx="5497122" cy="284378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your.c</a:t>
            </a:r>
            <a:endParaRPr lang="en-US" altLang="zh-CN" dirty="0">
              <a:latin typeface="+mn-ea"/>
            </a:endParaRP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#include “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my.h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#include “</a:t>
            </a:r>
            <a:r>
              <a:rPr lang="en-US" altLang="zh-CN" dirty="0" err="1">
                <a:solidFill>
                  <a:srgbClr val="0000FF"/>
                </a:solidFill>
                <a:latin typeface="+mn-ea"/>
              </a:rPr>
              <a:t>my.h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your.h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#include “</a:t>
            </a:r>
            <a:r>
              <a:rPr lang="en-US" altLang="zh-CN" dirty="0" err="1">
                <a:latin typeface="+mn-ea"/>
              </a:rPr>
              <a:t>his.h</a:t>
            </a:r>
            <a:r>
              <a:rPr lang="en-US" altLang="zh-CN" dirty="0">
                <a:latin typeface="+mn-ea"/>
              </a:rPr>
              <a:t>”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b=99;</a:t>
            </a:r>
          </a:p>
          <a:p>
            <a:pPr marL="0" lvl="1">
              <a:lnSpc>
                <a:spcPct val="80000"/>
              </a:lnSpc>
              <a:spcBef>
                <a:spcPts val="565"/>
              </a:spcBef>
              <a:buClr>
                <a:schemeClr val="accent1"/>
              </a:buClr>
              <a:buSzPct val="60000"/>
            </a:pPr>
            <a:r>
              <a:rPr lang="en-US" altLang="zh-CN" dirty="0">
                <a:latin typeface="+mn-ea"/>
              </a:rPr>
              <a:t>void </a:t>
            </a:r>
            <a:r>
              <a:rPr lang="en-US" altLang="zh-CN" dirty="0" err="1">
                <a:latin typeface="+mn-ea"/>
              </a:rPr>
              <a:t>yourFunc</a:t>
            </a:r>
            <a:r>
              <a:rPr lang="en-US" altLang="zh-CN" dirty="0">
                <a:latin typeface="+mn-ea"/>
              </a:rPr>
              <a:t>( ) { … }</a:t>
            </a:r>
          </a:p>
        </p:txBody>
      </p:sp>
    </p:spTree>
    <p:extLst>
      <p:ext uri="{BB962C8B-B14F-4D97-AF65-F5344CB8AC3E}">
        <p14:creationId xmlns:p14="http://schemas.microsoft.com/office/powerpoint/2010/main" val="325939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7960" y="738322"/>
            <a:ext cx="3779060" cy="813812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745971"/>
            <a:ext cx="45719" cy="3868445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678171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项目编译过程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917384"/>
            <a:ext cx="1675689" cy="707826"/>
            <a:chOff x="2279324" y="2547809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47809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741559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工程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项目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组成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91868" y="3448530"/>
            <a:ext cx="1662210" cy="707826"/>
            <a:chOff x="2279324" y="2504103"/>
            <a:chExt cx="1466185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34960" y="2684973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入口函数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(main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函数</a:t>
              </a: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68" y="4243236"/>
            <a:ext cx="2396605" cy="707826"/>
            <a:chOff x="2279324" y="3339051"/>
            <a:chExt cx="2113971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50" y="3562730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头文件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78389" y="5048720"/>
            <a:ext cx="1675689" cy="707826"/>
            <a:chOff x="2267434" y="2628605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67434" y="2628605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34959" y="2819347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实现文件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6"/>
            <a:ext cx="4672984" cy="5395145"/>
          </a:xfrm>
        </p:spPr>
        <p:txBody>
          <a:bodyPr/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>
                <a:latin typeface="+mn-ea"/>
              </a:rPr>
              <a:t>//</a:t>
            </a:r>
            <a:r>
              <a:rPr lang="zh-CN" altLang="en-US" sz="2400" dirty="0">
                <a:latin typeface="+mn-ea"/>
              </a:rPr>
              <a:t>例：</a:t>
            </a:r>
            <a:r>
              <a:rPr lang="en-US" altLang="zh-CN" sz="2400" dirty="0" err="1">
                <a:latin typeface="+mn-ea"/>
              </a:rPr>
              <a:t>dog.h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endParaRPr lang="en-US" altLang="zh-CN" sz="2400" dirty="0" smtClean="0">
              <a:latin typeface="+mn-ea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ifndef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DOGH</a:t>
            </a:r>
            <a:br>
              <a:rPr lang="en-US" altLang="zh-CN" sz="24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#define  DOGH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#</a:t>
            </a:r>
            <a:r>
              <a:rPr lang="en-US" altLang="zh-CN" sz="2400" dirty="0">
                <a:latin typeface="+mn-ea"/>
              </a:rPr>
              <a:t>include “headfile1.h”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>
                <a:latin typeface="+mn-ea"/>
              </a:rPr>
              <a:t>class  Bone;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class  Dog {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>
                <a:latin typeface="+mn-ea"/>
              </a:rPr>
              <a:t>public: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        void </a:t>
            </a:r>
            <a:r>
              <a:rPr lang="en-US" altLang="zh-CN" sz="2400" dirty="0" smtClean="0">
                <a:latin typeface="+mn-ea"/>
              </a:rPr>
              <a:t>eat(Bone </a:t>
            </a:r>
            <a:r>
              <a:rPr lang="en-US" altLang="zh-CN" sz="2400" dirty="0">
                <a:latin typeface="+mn-ea"/>
              </a:rPr>
              <a:t>* </a:t>
            </a:r>
            <a:r>
              <a:rPr lang="en-US" altLang="zh-CN" sz="2400" dirty="0" err="1">
                <a:latin typeface="+mn-ea"/>
              </a:rPr>
              <a:t>pBone</a:t>
            </a:r>
            <a:r>
              <a:rPr lang="en-US" altLang="zh-CN" sz="2400" dirty="0">
                <a:latin typeface="+mn-ea"/>
              </a:rPr>
              <a:t>);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        </a:t>
            </a:r>
            <a:r>
              <a:rPr lang="en-US" altLang="zh-CN" sz="2400" dirty="0">
                <a:latin typeface="+mn-ea"/>
                <a:sym typeface="黑体" panose="02010609060101010101" pitchFamily="49" charset="-122"/>
              </a:rPr>
              <a:t>//…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略 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private: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        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 age;        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       //…</a:t>
            </a:r>
            <a:r>
              <a:rPr lang="zh-CN" altLang="en-US" sz="2400" dirty="0">
                <a:latin typeface="+mn-ea"/>
              </a:rPr>
              <a:t>略</a:t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};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endif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05856" y="914400"/>
            <a:ext cx="5908602" cy="3648456"/>
          </a:xfrm>
        </p:spPr>
        <p:txBody>
          <a:bodyPr/>
          <a:lstStyle/>
          <a:p>
            <a:r>
              <a:rPr lang="en-US" altLang="zh-CN" sz="2400" dirty="0">
                <a:latin typeface="+mn-ea"/>
              </a:rPr>
              <a:t>//</a:t>
            </a:r>
            <a:r>
              <a:rPr lang="zh-CN" altLang="en-US" sz="2400" dirty="0">
                <a:latin typeface="+mn-ea"/>
              </a:rPr>
              <a:t>例：</a:t>
            </a:r>
            <a:r>
              <a:rPr lang="en-US" altLang="zh-CN" sz="2400" dirty="0">
                <a:latin typeface="+mn-ea"/>
              </a:rPr>
              <a:t>dog.cpp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&lt;</a:t>
            </a:r>
            <a:r>
              <a:rPr lang="en-US" altLang="zh-CN" sz="2400" dirty="0" err="1">
                <a:latin typeface="+mn-ea"/>
              </a:rPr>
              <a:t>iostream</a:t>
            </a:r>
            <a:r>
              <a:rPr lang="en-US" altLang="zh-CN" sz="2400" dirty="0">
                <a:latin typeface="+mn-ea"/>
              </a:rPr>
              <a:t>&gt;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“</a:t>
            </a:r>
            <a:r>
              <a:rPr lang="en-US" altLang="zh-CN" sz="2400" dirty="0" err="1">
                <a:latin typeface="+mn-ea"/>
              </a:rPr>
              <a:t>dog.h</a:t>
            </a:r>
            <a:r>
              <a:rPr lang="en-US" altLang="zh-CN" sz="2400" dirty="0">
                <a:latin typeface="+mn-ea"/>
              </a:rPr>
              <a:t>”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“</a:t>
            </a:r>
            <a:r>
              <a:rPr lang="en-US" altLang="zh-CN" sz="2400" dirty="0" err="1">
                <a:latin typeface="+mn-ea"/>
              </a:rPr>
              <a:t>dog.h</a:t>
            </a:r>
            <a:r>
              <a:rPr lang="en-US" altLang="zh-CN" sz="2400" dirty="0">
                <a:latin typeface="+mn-ea"/>
              </a:rPr>
              <a:t>”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#include “</a:t>
            </a:r>
            <a:r>
              <a:rPr lang="en-US" altLang="zh-CN" sz="2400" dirty="0" err="1">
                <a:latin typeface="+mn-ea"/>
              </a:rPr>
              <a:t>bone.h</a:t>
            </a:r>
            <a:r>
              <a:rPr lang="en-US" altLang="zh-CN" sz="2400" dirty="0">
                <a:latin typeface="+mn-ea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400" dirty="0">
                <a:latin typeface="+mn-ea"/>
              </a:rPr>
              <a:t>void Dog</a:t>
            </a:r>
            <a:r>
              <a:rPr lang="en-US" altLang="zh-CN" sz="2400" dirty="0" smtClean="0">
                <a:latin typeface="+mn-ea"/>
              </a:rPr>
              <a:t>::eat(Bone </a:t>
            </a:r>
            <a:r>
              <a:rPr lang="en-US" altLang="zh-CN" sz="2400" dirty="0">
                <a:latin typeface="+mn-ea"/>
              </a:rPr>
              <a:t>*</a:t>
            </a:r>
            <a:r>
              <a:rPr lang="en-US" altLang="zh-CN" sz="2400" dirty="0" err="1">
                <a:latin typeface="+mn-ea"/>
              </a:rPr>
              <a:t>pBone</a:t>
            </a:r>
            <a:r>
              <a:rPr lang="en-US" altLang="zh-CN" sz="2400" dirty="0">
                <a:latin typeface="+mn-ea"/>
              </a:rPr>
              <a:t>)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{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     </a:t>
            </a:r>
            <a:r>
              <a:rPr lang="en-US" altLang="zh-CN" sz="2400" dirty="0" err="1">
                <a:latin typeface="+mn-ea"/>
              </a:rPr>
              <a:t>std</a:t>
            </a:r>
            <a:r>
              <a:rPr lang="en-US" altLang="zh-CN" sz="2400" dirty="0">
                <a:latin typeface="+mn-ea"/>
              </a:rPr>
              <a:t>::</a:t>
            </a:r>
            <a:r>
              <a:rPr lang="en-US" altLang="zh-CN" sz="2400" dirty="0" err="1">
                <a:latin typeface="+mn-ea"/>
              </a:rPr>
              <a:t>cout</a:t>
            </a:r>
            <a:r>
              <a:rPr lang="en-US" altLang="zh-CN" sz="2400" dirty="0">
                <a:latin typeface="+mn-ea"/>
              </a:rPr>
              <a:t>&lt;&lt;“Eat one!”&lt;&lt;</a:t>
            </a:r>
            <a:r>
              <a:rPr lang="en-US" altLang="zh-CN" sz="2400" dirty="0" err="1">
                <a:latin typeface="+mn-ea"/>
              </a:rPr>
              <a:t>std</a:t>
            </a:r>
            <a:r>
              <a:rPr lang="en-US" altLang="zh-CN" sz="2400" dirty="0">
                <a:latin typeface="+mn-ea"/>
              </a:rPr>
              <a:t>::</a:t>
            </a:r>
            <a:r>
              <a:rPr lang="en-US" altLang="zh-CN" sz="2400" dirty="0" err="1">
                <a:latin typeface="+mn-ea"/>
              </a:rPr>
              <a:t>endl</a:t>
            </a:r>
            <a:r>
              <a:rPr lang="en-US" altLang="zh-CN" sz="2400" dirty="0">
                <a:latin typeface="+mn-ea"/>
              </a:rPr>
              <a:t>;</a:t>
            </a:r>
            <a:br>
              <a:rPr lang="en-US" altLang="zh-CN" sz="2400" dirty="0">
                <a:latin typeface="+mn-ea"/>
              </a:rPr>
            </a:br>
            <a:r>
              <a:rPr lang="en-US" altLang="zh-CN" sz="2400" dirty="0" smtClean="0">
                <a:latin typeface="+mn-ea"/>
              </a:rPr>
              <a:t>}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包含警戒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5705856" y="5035295"/>
            <a:ext cx="5981754" cy="125577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>
              <a:spcBef>
                <a:spcPts val="7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noProof="1">
                <a:latin typeface="+mn-ea"/>
              </a:rPr>
              <a:t> 包含警戒的命名</a:t>
            </a:r>
          </a:p>
          <a:p>
            <a:pPr lvl="1" indent="-457200">
              <a:spcBef>
                <a:spcPts val="7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noProof="1" smtClean="0">
                <a:latin typeface="+mn-ea"/>
              </a:rPr>
              <a:t>作用</a:t>
            </a:r>
            <a:r>
              <a:rPr lang="zh-CN" altLang="en-US" noProof="1">
                <a:latin typeface="+mn-ea"/>
              </a:rPr>
              <a:t>：</a:t>
            </a:r>
            <a:r>
              <a:rPr lang="zh-CN" altLang="en-US" noProof="1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noProof="1">
                <a:solidFill>
                  <a:srgbClr val="0000FF"/>
                </a:solidFill>
                <a:latin typeface="+mn-ea"/>
              </a:rPr>
              <a:t>同一个</a:t>
            </a:r>
            <a:r>
              <a:rPr lang="en-US" altLang="zh-CN" noProof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noProof="1">
                <a:solidFill>
                  <a:srgbClr val="FF0000"/>
                </a:solidFill>
                <a:latin typeface="+mn-ea"/>
              </a:rPr>
              <a:t>文件，</a:t>
            </a:r>
            <a:r>
              <a:rPr lang="en-US" altLang="zh-CN" noProof="1">
                <a:solidFill>
                  <a:srgbClr val="FF0000"/>
                </a:solidFill>
                <a:latin typeface="+mn-ea"/>
              </a:rPr>
              <a:t>include</a:t>
            </a:r>
            <a:r>
              <a:rPr lang="zh-CN" altLang="en-US" noProof="1">
                <a:solidFill>
                  <a:srgbClr val="FF0000"/>
                </a:solidFill>
                <a:latin typeface="+mn-ea"/>
              </a:rPr>
              <a:t>多次同一个头文件</a:t>
            </a:r>
            <a:r>
              <a:rPr lang="en-US" altLang="zh-CN" noProof="1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zh-CN" noProof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6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8908" y="1517903"/>
            <a:ext cx="3966029" cy="4955133"/>
          </a:xfrm>
        </p:spPr>
        <p:txBody>
          <a:bodyPr/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/>
              <a:t>//</a:t>
            </a:r>
            <a:r>
              <a:rPr lang="zh-CN" altLang="en-US" dirty="0"/>
              <a:t>例：</a:t>
            </a:r>
            <a:r>
              <a:rPr lang="en-US" altLang="zh-CN" dirty="0" err="1"/>
              <a:t>dog.h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6600"/>
                </a:solidFill>
              </a:rPr>
              <a:t>#</a:t>
            </a:r>
            <a:r>
              <a:rPr lang="en-US" altLang="zh-CN" dirty="0" err="1">
                <a:solidFill>
                  <a:srgbClr val="FF6600"/>
                </a:solidFill>
              </a:rPr>
              <a:t>ifndef</a:t>
            </a:r>
            <a:r>
              <a:rPr lang="en-US" altLang="zh-CN" dirty="0">
                <a:solidFill>
                  <a:srgbClr val="FF6600"/>
                </a:solidFill>
              </a:rPr>
              <a:t>   DOGH</a:t>
            </a:r>
            <a:br>
              <a:rPr lang="en-US" altLang="zh-CN" dirty="0">
                <a:solidFill>
                  <a:srgbClr val="FF6600"/>
                </a:solidFill>
              </a:rPr>
            </a:br>
            <a:r>
              <a:rPr lang="en-US" altLang="zh-CN" dirty="0">
                <a:solidFill>
                  <a:srgbClr val="FF6600"/>
                </a:solidFill>
              </a:rPr>
              <a:t>#define  DOGH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#include “headfile1.h”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/>
              <a:t>class  Bone;</a:t>
            </a:r>
            <a:br>
              <a:rPr lang="en-US" altLang="zh-CN" dirty="0"/>
            </a:br>
            <a:r>
              <a:rPr lang="en-US" altLang="zh-CN" dirty="0"/>
              <a:t>class  Dog {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  void Eat(Bone * </a:t>
            </a:r>
            <a:r>
              <a:rPr lang="en-US" altLang="zh-CN" dirty="0" err="1"/>
              <a:t>pBone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ym typeface="黑体" panose="02010609060101010101" pitchFamily="49" charset="-122"/>
              </a:rPr>
              <a:t>//…</a:t>
            </a:r>
            <a:r>
              <a:rPr lang="zh-CN" altLang="en-US" dirty="0">
                <a:sym typeface="黑体" panose="02010609060101010101" pitchFamily="49" charset="-122"/>
              </a:rPr>
              <a:t>略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 age;        </a:t>
            </a:r>
            <a:br>
              <a:rPr lang="en-US" altLang="zh-CN" dirty="0"/>
            </a:br>
            <a:r>
              <a:rPr lang="en-US" altLang="zh-CN" dirty="0"/>
              <a:t>       //…</a:t>
            </a:r>
            <a:r>
              <a:rPr lang="zh-CN" altLang="en-US" dirty="0"/>
              <a:t>略</a:t>
            </a:r>
            <a:br>
              <a:rPr lang="zh-CN" altLang="en-US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FF6600"/>
                </a:solidFill>
              </a:rPr>
              <a:t>#</a:t>
            </a:r>
            <a:r>
              <a:rPr lang="en-US" altLang="zh-CN" dirty="0" err="1" smtClean="0">
                <a:solidFill>
                  <a:srgbClr val="FF6600"/>
                </a:solidFill>
              </a:rPr>
              <a:t>endif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48856" y="1508665"/>
            <a:ext cx="4571909" cy="4973607"/>
          </a:xfrm>
        </p:spPr>
        <p:txBody>
          <a:bodyPr/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/>
              <a:t>//</a:t>
            </a:r>
            <a:r>
              <a:rPr lang="zh-CN" altLang="en-US" dirty="0"/>
              <a:t>例：</a:t>
            </a:r>
            <a:r>
              <a:rPr lang="en-US" altLang="zh-CN" dirty="0" err="1"/>
              <a:t>dog.h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>
                <a:solidFill>
                  <a:srgbClr val="FF6600"/>
                </a:solidFill>
              </a:rPr>
              <a:t>#pragma once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#include “headfile1.h”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/>
              <a:t>class  Bone;</a:t>
            </a:r>
            <a:br>
              <a:rPr lang="en-US" altLang="zh-CN" dirty="0"/>
            </a:br>
            <a:r>
              <a:rPr lang="en-US" altLang="zh-CN" dirty="0"/>
              <a:t>class  Dog {</a:t>
            </a: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  void Eat(Bone * </a:t>
            </a:r>
            <a:r>
              <a:rPr lang="en-US" altLang="zh-CN" dirty="0" err="1"/>
              <a:t>pBone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ym typeface="黑体" panose="02010609060101010101" pitchFamily="49" charset="-122"/>
              </a:rPr>
              <a:t>//…</a:t>
            </a:r>
            <a:r>
              <a:rPr lang="zh-CN" altLang="en-US" dirty="0">
                <a:sym typeface="黑体" panose="02010609060101010101" pitchFamily="49" charset="-122"/>
              </a:rPr>
              <a:t>略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 age;        </a:t>
            </a:r>
            <a:br>
              <a:rPr lang="en-US" altLang="zh-CN" dirty="0"/>
            </a:br>
            <a:r>
              <a:rPr lang="en-US" altLang="zh-CN" dirty="0"/>
              <a:t>       //…</a:t>
            </a:r>
            <a:r>
              <a:rPr lang="zh-CN" altLang="en-US" dirty="0"/>
              <a:t>略</a:t>
            </a:r>
            <a:br>
              <a:rPr lang="zh-CN" altLang="en-US" dirty="0"/>
            </a:b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包含警戒和</a:t>
            </a:r>
            <a:r>
              <a:rPr lang="en-US" altLang="zh-CN" dirty="0"/>
              <a:t>#pragma once</a:t>
            </a:r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4889130" y="3411245"/>
            <a:ext cx="1775534" cy="1012054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738909" y="503755"/>
            <a:ext cx="10681856" cy="911978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n-ea"/>
              </a:rPr>
              <a:t>#pragma once</a:t>
            </a:r>
            <a:r>
              <a:rPr lang="zh-CN" altLang="en-US" sz="2400" dirty="0" smtClean="0">
                <a:latin typeface="+mn-ea"/>
              </a:rPr>
              <a:t>与包含警戒功能上基本相同；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n-ea"/>
              </a:rPr>
              <a:t>但部分编译器，特别是早期的，对</a:t>
            </a:r>
            <a:r>
              <a:rPr lang="en-US" altLang="zh-CN" sz="2400" dirty="0" smtClean="0">
                <a:latin typeface="+mn-ea"/>
              </a:rPr>
              <a:t>#pragma once</a:t>
            </a:r>
            <a:r>
              <a:rPr lang="zh-CN" altLang="en-US" sz="2400" dirty="0" smtClean="0">
                <a:latin typeface="+mn-ea"/>
              </a:rPr>
              <a:t>支持不好；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18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04856" y="969079"/>
            <a:ext cx="3932320" cy="5266214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//</a:t>
            </a:r>
            <a:r>
              <a:rPr lang="zh-CN" altLang="en-US" dirty="0">
                <a:sym typeface="Wingdings" panose="05000000000000000000" pitchFamily="2" charset="2"/>
              </a:rPr>
              <a:t>例：</a:t>
            </a:r>
            <a:r>
              <a:rPr lang="en-US" altLang="zh-CN" dirty="0">
                <a:sym typeface="Wingdings" panose="05000000000000000000" pitchFamily="2" charset="2"/>
              </a:rPr>
              <a:t>appMain.cpp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#include &lt;</a:t>
            </a:r>
            <a:r>
              <a:rPr lang="en-US" altLang="zh-CN" dirty="0" err="1">
                <a:sym typeface="Wingdings" panose="05000000000000000000" pitchFamily="2" charset="2"/>
              </a:rPr>
              <a:t>iostream</a:t>
            </a:r>
            <a:r>
              <a:rPr lang="en-US" altLang="zh-CN" dirty="0">
                <a:sym typeface="Wingdings" panose="05000000000000000000" pitchFamily="2" charset="2"/>
              </a:rPr>
              <a:t>&gt;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using namespace </a:t>
            </a:r>
            <a:r>
              <a:rPr lang="en-US" altLang="zh-CN" dirty="0" err="1">
                <a:sym typeface="Wingdings" panose="05000000000000000000" pitchFamily="2" charset="2"/>
              </a:rPr>
              <a:t>std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/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 err="1">
                <a:sym typeface="Wingdings" panose="05000000000000000000" pitchFamily="2" charset="2"/>
              </a:rPr>
              <a:t>int</a:t>
            </a:r>
            <a:r>
              <a:rPr lang="en-US" altLang="zh-CN" dirty="0">
                <a:sym typeface="Wingdings" panose="05000000000000000000" pitchFamily="2" charset="2"/>
              </a:rPr>
              <a:t> main( )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{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</a:t>
            </a:r>
            <a:r>
              <a:rPr lang="en-US" altLang="zh-CN" dirty="0" err="1">
                <a:sym typeface="Wingdings" panose="05000000000000000000" pitchFamily="2" charset="2"/>
              </a:rPr>
              <a:t>int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en-US" altLang="zh-CN" dirty="0" err="1">
                <a:sym typeface="Wingdings" panose="05000000000000000000" pitchFamily="2" charset="2"/>
              </a:rPr>
              <a:t>nValue</a:t>
            </a:r>
            <a:r>
              <a:rPr lang="en-US" altLang="zh-CN" dirty="0">
                <a:sym typeface="Wingdings" panose="05000000000000000000" pitchFamily="2" charset="2"/>
              </a:rPr>
              <a:t>;  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</a:t>
            </a:r>
            <a:r>
              <a:rPr lang="en-US" altLang="zh-CN" dirty="0" err="1">
                <a:sym typeface="Wingdings" panose="05000000000000000000" pitchFamily="2" charset="2"/>
              </a:rPr>
              <a:t>cout</a:t>
            </a:r>
            <a:r>
              <a:rPr lang="en-US" altLang="zh-CN" dirty="0">
                <a:sym typeface="Wingdings" panose="05000000000000000000" pitchFamily="2" charset="2"/>
              </a:rPr>
              <a:t>&lt;&lt;“</a:t>
            </a:r>
            <a:r>
              <a:rPr lang="zh-CN" altLang="en-US" dirty="0">
                <a:sym typeface="Wingdings" panose="05000000000000000000" pitchFamily="2" charset="2"/>
              </a:rPr>
              <a:t>请输入整数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</a:t>
            </a:r>
            <a:r>
              <a:rPr lang="en-US" altLang="zh-CN" dirty="0" err="1">
                <a:sym typeface="Wingdings" panose="05000000000000000000" pitchFamily="2" charset="2"/>
              </a:rPr>
              <a:t>cin</a:t>
            </a:r>
            <a:r>
              <a:rPr lang="en-US" altLang="zh-CN" dirty="0">
                <a:sym typeface="Wingdings" panose="05000000000000000000" pitchFamily="2" charset="2"/>
              </a:rPr>
              <a:t>&gt;&gt;</a:t>
            </a:r>
            <a:r>
              <a:rPr lang="en-US" altLang="zh-CN" dirty="0" err="1">
                <a:sym typeface="Wingdings" panose="05000000000000000000" pitchFamily="2" charset="2"/>
              </a:rPr>
              <a:t>nValue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</a:t>
            </a:r>
            <a:r>
              <a:rPr lang="en-US" altLang="zh-CN" dirty="0" err="1">
                <a:sym typeface="Wingdings" panose="05000000000000000000" pitchFamily="2" charset="2"/>
              </a:rPr>
              <a:t>cout</a:t>
            </a:r>
            <a:r>
              <a:rPr lang="en-US" altLang="zh-CN" dirty="0">
                <a:sym typeface="Wingdings" panose="05000000000000000000" pitchFamily="2" charset="2"/>
              </a:rPr>
              <a:t>&lt;&lt;“</a:t>
            </a:r>
            <a:r>
              <a:rPr lang="zh-CN" altLang="en-US" dirty="0">
                <a:sym typeface="Wingdings" panose="05000000000000000000" pitchFamily="2" charset="2"/>
              </a:rPr>
              <a:t>你输入的数为”</a:t>
            </a:r>
            <a:r>
              <a:rPr lang="en-US" altLang="zh-CN" dirty="0">
                <a:sym typeface="Wingdings" panose="05000000000000000000" pitchFamily="2" charset="2"/>
              </a:rPr>
              <a:t/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      &lt;&lt;</a:t>
            </a:r>
            <a:r>
              <a:rPr lang="en-US" altLang="zh-CN" dirty="0" err="1">
                <a:sym typeface="Wingdings" panose="05000000000000000000" pitchFamily="2" charset="2"/>
              </a:rPr>
              <a:t>nValue</a:t>
            </a:r>
            <a:r>
              <a:rPr lang="en-US" altLang="zh-CN" dirty="0">
                <a:sym typeface="Wingdings" panose="05000000000000000000" pitchFamily="2" charset="2"/>
              </a:rPr>
              <a:t>&lt;&lt;</a:t>
            </a:r>
            <a:r>
              <a:rPr lang="en-US" altLang="zh-CN" dirty="0" err="1">
                <a:sym typeface="Wingdings" panose="05000000000000000000" pitchFamily="2" charset="2"/>
              </a:rPr>
              <a:t>endl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return 0;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413808" y="612648"/>
            <a:ext cx="5200650" cy="2368296"/>
          </a:xfrm>
        </p:spPr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例：</a:t>
            </a:r>
            <a:r>
              <a:rPr lang="en-US" altLang="zh-CN" dirty="0"/>
              <a:t>dog.cpp</a:t>
            </a:r>
            <a:br>
              <a:rPr lang="en-US" altLang="zh-CN" dirty="0"/>
            </a:b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#include “</a:t>
            </a:r>
            <a:r>
              <a:rPr lang="en-US" altLang="zh-CN" dirty="0" err="1"/>
              <a:t>dog.h</a:t>
            </a:r>
            <a:r>
              <a:rPr lang="en-US" altLang="zh-CN" dirty="0"/>
              <a:t>”</a:t>
            </a:r>
            <a:br>
              <a:rPr lang="en-US" altLang="zh-CN" dirty="0"/>
            </a:br>
            <a:r>
              <a:rPr lang="en-US" altLang="zh-CN" dirty="0"/>
              <a:t>#include “</a:t>
            </a:r>
            <a:r>
              <a:rPr lang="en-US" altLang="zh-CN" dirty="0" err="1"/>
              <a:t>bone.h</a:t>
            </a:r>
            <a:r>
              <a:rPr lang="en-US" altLang="zh-CN" dirty="0"/>
              <a:t>”</a:t>
            </a:r>
            <a:br>
              <a:rPr lang="en-US" altLang="zh-CN" dirty="0"/>
            </a:br>
            <a:r>
              <a:rPr lang="en-US" altLang="zh-CN" dirty="0"/>
              <a:t>void Dog::Eat(Bone *</a:t>
            </a:r>
            <a:r>
              <a:rPr lang="en-US" altLang="zh-CN" dirty="0" err="1"/>
              <a:t>pBone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&lt;&lt;“Eat bone!”&lt;&lt;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实现文件</a:t>
            </a:r>
            <a:r>
              <a:rPr lang="en-US" altLang="zh-CN" dirty="0"/>
              <a:t>(</a:t>
            </a:r>
            <a:r>
              <a:rPr lang="en-US" altLang="zh-CN" dirty="0" err="1"/>
              <a:t>cpp</a:t>
            </a:r>
            <a:r>
              <a:rPr lang="zh-CN" altLang="en-US" dirty="0"/>
              <a:t>文件</a:t>
            </a:r>
            <a:r>
              <a:rPr lang="en-US" altLang="zh-CN" dirty="0"/>
              <a:t>) </a:t>
            </a:r>
            <a:r>
              <a:rPr lang="zh-CN" altLang="en-US" dirty="0"/>
              <a:t>例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413808" y="3192006"/>
            <a:ext cx="5200650" cy="339167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000" dirty="0">
                <a:sym typeface="Wingdings" panose="05000000000000000000" pitchFamily="2" charset="2"/>
              </a:rPr>
              <a:t>//</a:t>
            </a:r>
            <a:r>
              <a:rPr lang="zh-CN" altLang="en-US" sz="2000" dirty="0">
                <a:sym typeface="Wingdings" panose="05000000000000000000" pitchFamily="2" charset="2"/>
              </a:rPr>
              <a:t>例：</a:t>
            </a:r>
            <a:r>
              <a:rPr lang="en-US" altLang="zh-CN" sz="2000" dirty="0">
                <a:sym typeface="Wingdings" panose="05000000000000000000" pitchFamily="2" charset="2"/>
              </a:rPr>
              <a:t>appMain.cpp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#include &lt;</a:t>
            </a:r>
            <a:r>
              <a:rPr lang="en-US" altLang="zh-CN" sz="2000" dirty="0" err="1">
                <a:sym typeface="Wingdings" panose="05000000000000000000" pitchFamily="2" charset="2"/>
              </a:rPr>
              <a:t>iostream</a:t>
            </a:r>
            <a:r>
              <a:rPr lang="en-US" altLang="zh-CN" sz="2000" dirty="0">
                <a:sym typeface="Wingdings" panose="05000000000000000000" pitchFamily="2" charset="2"/>
              </a:rPr>
              <a:t>&gt;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using namespace </a:t>
            </a:r>
            <a:r>
              <a:rPr lang="en-US" altLang="zh-CN" sz="2000" dirty="0" err="1">
                <a:sym typeface="Wingdings" panose="05000000000000000000" pitchFamily="2" charset="2"/>
              </a:rPr>
              <a:t>std</a:t>
            </a:r>
            <a:r>
              <a:rPr lang="en-US" altLang="zh-CN" sz="2000" dirty="0">
                <a:sym typeface="Wingdings" panose="05000000000000000000" pitchFamily="2" charset="2"/>
              </a:rPr>
              <a:t>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#include “</a:t>
            </a:r>
            <a:r>
              <a:rPr lang="en-US" altLang="zh-CN" sz="2000" dirty="0" err="1">
                <a:sym typeface="Wingdings" panose="05000000000000000000" pitchFamily="2" charset="2"/>
              </a:rPr>
              <a:t>dog.h</a:t>
            </a:r>
            <a:r>
              <a:rPr lang="en-US" altLang="zh-CN" sz="2000" dirty="0">
                <a:sym typeface="Wingdings" panose="05000000000000000000" pitchFamily="2" charset="2"/>
              </a:rPr>
              <a:t>”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#include “</a:t>
            </a:r>
            <a:r>
              <a:rPr lang="en-US" altLang="zh-CN" sz="2000" dirty="0" err="1">
                <a:sym typeface="Wingdings" panose="05000000000000000000" pitchFamily="2" charset="2"/>
              </a:rPr>
              <a:t>bone.h</a:t>
            </a:r>
            <a:r>
              <a:rPr lang="en-US" altLang="zh-CN" sz="2000" dirty="0">
                <a:sym typeface="Wingdings" panose="05000000000000000000" pitchFamily="2" charset="2"/>
              </a:rPr>
              <a:t>”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 err="1">
                <a:sym typeface="Wingdings" panose="05000000000000000000" pitchFamily="2" charset="2"/>
              </a:rPr>
              <a:t>int</a:t>
            </a:r>
            <a:r>
              <a:rPr lang="en-US" altLang="zh-CN" sz="2000" dirty="0">
                <a:sym typeface="Wingdings" panose="05000000000000000000" pitchFamily="2" charset="2"/>
              </a:rPr>
              <a:t> main( )  {    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       Dog </a:t>
            </a:r>
            <a:r>
              <a:rPr lang="en-US" altLang="zh-CN" sz="2000" dirty="0" err="1">
                <a:sym typeface="Wingdings" panose="05000000000000000000" pitchFamily="2" charset="2"/>
              </a:rPr>
              <a:t>aDog</a:t>
            </a:r>
            <a:r>
              <a:rPr lang="en-US" altLang="zh-CN" sz="2000" dirty="0">
                <a:sym typeface="Wingdings" panose="05000000000000000000" pitchFamily="2" charset="2"/>
              </a:rPr>
              <a:t>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       Bone </a:t>
            </a:r>
            <a:r>
              <a:rPr lang="en-US" altLang="zh-CN" sz="2000" dirty="0" err="1">
                <a:sym typeface="Wingdings" panose="05000000000000000000" pitchFamily="2" charset="2"/>
              </a:rPr>
              <a:t>aBone</a:t>
            </a:r>
            <a:r>
              <a:rPr lang="en-US" altLang="zh-CN" sz="2000" dirty="0">
                <a:sym typeface="Wingdings" panose="05000000000000000000" pitchFamily="2" charset="2"/>
              </a:rPr>
              <a:t>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       </a:t>
            </a:r>
            <a:r>
              <a:rPr lang="en-US" altLang="zh-CN" sz="2000" dirty="0" err="1">
                <a:sym typeface="Wingdings" panose="05000000000000000000" pitchFamily="2" charset="2"/>
              </a:rPr>
              <a:t>aDog.Eat</a:t>
            </a:r>
            <a:r>
              <a:rPr lang="en-US" altLang="zh-CN" sz="2000" dirty="0">
                <a:sym typeface="Wingdings" panose="05000000000000000000" pitchFamily="2" charset="2"/>
              </a:rPr>
              <a:t>(&amp;</a:t>
            </a:r>
            <a:r>
              <a:rPr lang="en-US" altLang="zh-CN" sz="2000" dirty="0" err="1">
                <a:sym typeface="Wingdings" panose="05000000000000000000" pitchFamily="2" charset="2"/>
              </a:rPr>
              <a:t>aBone</a:t>
            </a:r>
            <a:r>
              <a:rPr lang="en-US" altLang="zh-CN" sz="2000" dirty="0">
                <a:sym typeface="Wingdings" panose="05000000000000000000" pitchFamily="2" charset="2"/>
              </a:rPr>
              <a:t>);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       </a:t>
            </a:r>
            <a:r>
              <a:rPr lang="en-US" altLang="zh-CN" sz="2000" dirty="0" err="1">
                <a:sym typeface="Wingdings" panose="05000000000000000000" pitchFamily="2" charset="2"/>
              </a:rPr>
              <a:t>cout</a:t>
            </a:r>
            <a:r>
              <a:rPr lang="en-US" altLang="zh-CN" sz="2000" dirty="0">
                <a:sym typeface="Wingdings" panose="05000000000000000000" pitchFamily="2" charset="2"/>
              </a:rPr>
              <a:t>&lt;&lt;"Over."&lt;&lt;</a:t>
            </a:r>
            <a:r>
              <a:rPr lang="en-US" altLang="zh-CN" sz="2000" dirty="0" err="1">
                <a:sym typeface="Wingdings" panose="05000000000000000000" pitchFamily="2" charset="2"/>
              </a:rPr>
              <a:t>endl</a:t>
            </a:r>
            <a:r>
              <a:rPr lang="en-US" altLang="zh-CN" sz="2000" dirty="0">
                <a:sym typeface="Wingdings" panose="05000000000000000000" pitchFamily="2" charset="2"/>
              </a:rPr>
              <a:t>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       return 0;</a:t>
            </a:r>
            <a:br>
              <a:rPr lang="en-US" altLang="zh-CN" sz="2000" dirty="0">
                <a:sym typeface="Wingdings" panose="05000000000000000000" pitchFamily="2" charset="2"/>
              </a:rPr>
            </a:br>
            <a:r>
              <a:rPr lang="en-US" altLang="zh-CN" sz="2000" dirty="0">
                <a:sym typeface="Wingdings" panose="05000000000000000000" pitchFamily="2" charset="2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5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8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项目</a:t>
            </a:r>
            <a:r>
              <a:rPr lang="en-US" altLang="zh-CN" dirty="0"/>
              <a:t>(</a:t>
            </a:r>
            <a:r>
              <a:rPr lang="zh-CN" altLang="en-US" dirty="0"/>
              <a:t>工程）的组成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07243" y="1339145"/>
            <a:ext cx="5807311" cy="41767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029761" y="1689982"/>
            <a:ext cx="2222394" cy="92551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(h/hpp</a:t>
            </a:r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23143" y="2994907"/>
            <a:ext cx="2581203" cy="9366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(dll,lib,exe</a:t>
            </a:r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47332" y="2977445"/>
            <a:ext cx="2222394" cy="9350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(.rc,.res)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23143" y="4291895"/>
            <a:ext cx="2606493" cy="9366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数据库、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</a:t>
            </a:r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047330" y="4298245"/>
            <a:ext cx="2205007" cy="9350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</a:p>
        </p:txBody>
      </p:sp>
      <p:sp>
        <p:nvSpPr>
          <p:cNvPr id="9" name="燕尾形箭头 8"/>
          <p:cNvSpPr/>
          <p:nvPr/>
        </p:nvSpPr>
        <p:spPr>
          <a:xfrm>
            <a:off x="6855618" y="3212395"/>
            <a:ext cx="2510073" cy="1322387"/>
          </a:xfrm>
          <a:prstGeom prst="notch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15618" y="2615495"/>
            <a:ext cx="1909466" cy="239895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20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sz="20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</p:txBody>
      </p:sp>
      <p:sp>
        <p:nvSpPr>
          <p:cNvPr id="11" name="文本框 13"/>
          <p:cNvSpPr txBox="1">
            <a:spLocks noChangeArrowheads="1"/>
          </p:cNvSpPr>
          <p:nvPr/>
        </p:nvSpPr>
        <p:spPr bwMode="auto">
          <a:xfrm>
            <a:off x="6964726" y="2695023"/>
            <a:ext cx="2440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061243" y="1680457"/>
            <a:ext cx="2581203" cy="9350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(cpp</a:t>
            </a:r>
            <a:r>
              <a:rPr lang="zh-CN" altLang="en-US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noProof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58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项目编译过程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202255" y="597151"/>
            <a:ext cx="1710813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myapp.prj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13260" y="2105185"/>
            <a:ext cx="149941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file01.cpp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36246" y="2105185"/>
            <a:ext cx="142322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file02.cpp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45582" y="2095353"/>
            <a:ext cx="145517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file88.cpp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9678" y="2020989"/>
            <a:ext cx="4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…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8" name="直接箭头连接符 8"/>
          <p:cNvCxnSpPr>
            <a:stCxn id="3" idx="2"/>
            <a:endCxn id="4" idx="0"/>
          </p:cNvCxnSpPr>
          <p:nvPr/>
        </p:nvCxnSpPr>
        <p:spPr>
          <a:xfrm rot="5400000">
            <a:off x="3758699" y="-193778"/>
            <a:ext cx="1203234" cy="3394693"/>
          </a:xfrm>
          <a:prstGeom prst="bent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5" idx="0"/>
          </p:cNvCxnSpPr>
          <p:nvPr/>
        </p:nvCxnSpPr>
        <p:spPr>
          <a:xfrm rot="5400000">
            <a:off x="4751142" y="798665"/>
            <a:ext cx="1203234" cy="1409806"/>
          </a:xfrm>
          <a:prstGeom prst="bent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3" idx="2"/>
            <a:endCxn id="6" idx="0"/>
          </p:cNvCxnSpPr>
          <p:nvPr/>
        </p:nvCxnSpPr>
        <p:spPr>
          <a:xfrm rot="16200000" flipH="1">
            <a:off x="6468714" y="490898"/>
            <a:ext cx="1193402" cy="2015507"/>
          </a:xfrm>
          <a:prstGeom prst="bent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913260" y="3348965"/>
            <a:ext cx="149941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file01.cpp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43002" y="3334216"/>
            <a:ext cx="149941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file02.cpp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328599" y="3329302"/>
            <a:ext cx="149941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file88.cpp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11" idx="0"/>
          </p:cNvCxnSpPr>
          <p:nvPr/>
        </p:nvCxnSpPr>
        <p:spPr>
          <a:xfrm>
            <a:off x="2662969" y="2409985"/>
            <a:ext cx="0" cy="93898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47856" y="2409985"/>
            <a:ext cx="0" cy="93898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073169" y="2400153"/>
            <a:ext cx="0" cy="93898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932924" y="4440345"/>
            <a:ext cx="149941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file01.obj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81101" y="4440345"/>
            <a:ext cx="142322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file02.obj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04797" y="4440347"/>
            <a:ext cx="142322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file88.obj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endCxn id="17" idx="0"/>
          </p:cNvCxnSpPr>
          <p:nvPr/>
        </p:nvCxnSpPr>
        <p:spPr>
          <a:xfrm>
            <a:off x="2682633" y="3653765"/>
            <a:ext cx="0" cy="7865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8" idx="0"/>
          </p:cNvCxnSpPr>
          <p:nvPr/>
        </p:nvCxnSpPr>
        <p:spPr>
          <a:xfrm>
            <a:off x="4692711" y="3639016"/>
            <a:ext cx="0" cy="8013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096743" y="3634102"/>
            <a:ext cx="0" cy="8013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467620" y="5900438"/>
            <a:ext cx="1710813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myapp.exe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309017" y="4440345"/>
            <a:ext cx="1086464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xx.res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692074" y="4450179"/>
            <a:ext cx="1086464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yy.lib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8"/>
          <p:cNvCxnSpPr>
            <a:stCxn id="17" idx="2"/>
            <a:endCxn id="23" idx="0"/>
          </p:cNvCxnSpPr>
          <p:nvPr/>
        </p:nvCxnSpPr>
        <p:spPr>
          <a:xfrm rot="16200000" flipH="1">
            <a:off x="3925184" y="3502594"/>
            <a:ext cx="1155293" cy="3640394"/>
          </a:xfrm>
          <a:prstGeom prst="bentConnector3">
            <a:avLst>
              <a:gd name="adj1" fmla="val 50000"/>
            </a:avLst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8"/>
          <p:cNvCxnSpPr>
            <a:stCxn id="18" idx="2"/>
            <a:endCxn id="23" idx="0"/>
          </p:cNvCxnSpPr>
          <p:nvPr/>
        </p:nvCxnSpPr>
        <p:spPr>
          <a:xfrm rot="16200000" flipH="1">
            <a:off x="4930223" y="4507633"/>
            <a:ext cx="1155293" cy="1630316"/>
          </a:xfrm>
          <a:prstGeom prst="bentConnector3">
            <a:avLst>
              <a:gd name="adj1" fmla="val 50000"/>
            </a:avLst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8"/>
          <p:cNvCxnSpPr>
            <a:stCxn id="19" idx="2"/>
            <a:endCxn id="23" idx="0"/>
          </p:cNvCxnSpPr>
          <p:nvPr/>
        </p:nvCxnSpPr>
        <p:spPr>
          <a:xfrm rot="5400000">
            <a:off x="6642072" y="4426102"/>
            <a:ext cx="1155291" cy="1793380"/>
          </a:xfrm>
          <a:prstGeom prst="bentConnector3">
            <a:avLst>
              <a:gd name="adj1" fmla="val 50000"/>
            </a:avLst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8"/>
          <p:cNvCxnSpPr>
            <a:stCxn id="24" idx="2"/>
            <a:endCxn id="23" idx="0"/>
          </p:cNvCxnSpPr>
          <p:nvPr/>
        </p:nvCxnSpPr>
        <p:spPr>
          <a:xfrm rot="5400000">
            <a:off x="7509992" y="3558180"/>
            <a:ext cx="1155293" cy="3529222"/>
          </a:xfrm>
          <a:prstGeom prst="bentConnector3">
            <a:avLst>
              <a:gd name="adj1" fmla="val 50000"/>
            </a:avLst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8"/>
          <p:cNvCxnSpPr>
            <a:stCxn id="25" idx="2"/>
            <a:endCxn id="23" idx="0"/>
          </p:cNvCxnSpPr>
          <p:nvPr/>
        </p:nvCxnSpPr>
        <p:spPr>
          <a:xfrm rot="5400000">
            <a:off x="8206438" y="2871569"/>
            <a:ext cx="1145459" cy="4912279"/>
          </a:xfrm>
          <a:prstGeom prst="bentConnector3">
            <a:avLst>
              <a:gd name="adj1" fmla="val 50000"/>
            </a:avLst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79485" y="3297036"/>
            <a:ext cx="4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…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57662" y="4430512"/>
            <a:ext cx="4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…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7027" y="3847953"/>
            <a:ext cx="235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(Compile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7028" y="2842604"/>
            <a:ext cx="2354825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预编译过程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027" y="5128604"/>
            <a:ext cx="2354825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(Link)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851244" y="2409985"/>
            <a:ext cx="1006" cy="20205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9123657" y="2095353"/>
            <a:ext cx="1455174" cy="304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920970" y="1607427"/>
            <a:ext cx="1499418" cy="3048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file01.h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5948" y="1611114"/>
            <a:ext cx="1499418" cy="3048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file02.h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397971" y="1577933"/>
            <a:ext cx="1499418" cy="3048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file88.h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38" idx="2"/>
            <a:endCxn id="11" idx="0"/>
          </p:cNvCxnSpPr>
          <p:nvPr/>
        </p:nvCxnSpPr>
        <p:spPr>
          <a:xfrm flipH="1">
            <a:off x="2662969" y="1912227"/>
            <a:ext cx="1007710" cy="1436738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9" idx="2"/>
            <a:endCxn id="11" idx="0"/>
          </p:cNvCxnSpPr>
          <p:nvPr/>
        </p:nvCxnSpPr>
        <p:spPr>
          <a:xfrm flipH="1">
            <a:off x="2662969" y="1915914"/>
            <a:ext cx="3072688" cy="143305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2"/>
            <a:endCxn id="12" idx="0"/>
          </p:cNvCxnSpPr>
          <p:nvPr/>
        </p:nvCxnSpPr>
        <p:spPr>
          <a:xfrm flipH="1">
            <a:off x="4692711" y="1915914"/>
            <a:ext cx="1042946" cy="1418302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2"/>
            <a:endCxn id="12" idx="0"/>
          </p:cNvCxnSpPr>
          <p:nvPr/>
        </p:nvCxnSpPr>
        <p:spPr>
          <a:xfrm flipH="1">
            <a:off x="4692711" y="1882733"/>
            <a:ext cx="4454969" cy="145148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13" idx="0"/>
          </p:cNvCxnSpPr>
          <p:nvPr/>
        </p:nvCxnSpPr>
        <p:spPr>
          <a:xfrm flipH="1">
            <a:off x="8078308" y="1882733"/>
            <a:ext cx="1069372" cy="1446569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2"/>
            <a:endCxn id="13" idx="0"/>
          </p:cNvCxnSpPr>
          <p:nvPr/>
        </p:nvCxnSpPr>
        <p:spPr>
          <a:xfrm>
            <a:off x="5735657" y="1915914"/>
            <a:ext cx="2342651" cy="1413388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2"/>
            <a:endCxn id="12" idx="0"/>
          </p:cNvCxnSpPr>
          <p:nvPr/>
        </p:nvCxnSpPr>
        <p:spPr>
          <a:xfrm>
            <a:off x="3670679" y="1912227"/>
            <a:ext cx="1022032" cy="1421989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1689518"/>
            <a:ext cx="3282442" cy="2039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//appmain.cpp</a:t>
            </a:r>
          </a:p>
          <a:p>
            <a:pPr marL="0" indent="0">
              <a:buNone/>
            </a:pPr>
            <a:r>
              <a:rPr lang="en-US" altLang="zh-CN" dirty="0"/>
              <a:t>#include “</a:t>
            </a:r>
            <a:r>
              <a:rPr lang="en-US" altLang="zh-CN" dirty="0" err="1"/>
              <a:t>my.h</a:t>
            </a:r>
            <a:r>
              <a:rPr lang="en-US" altLang="zh-CN" dirty="0"/>
              <a:t>”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main( ) {</a:t>
            </a:r>
            <a:br>
              <a:rPr lang="en-US" altLang="zh-CN" dirty="0"/>
            </a:br>
            <a:r>
              <a:rPr lang="en-US" altLang="zh-CN" dirty="0"/>
              <a:t>      f(2);</a:t>
            </a:r>
            <a:br>
              <a:rPr lang="en-US" altLang="zh-CN" dirty="0"/>
            </a:br>
            <a:r>
              <a:rPr lang="en-US" altLang="zh-CN" dirty="0"/>
              <a:t>      return 0;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预处理过程</a:t>
            </a:r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996950" y="4030046"/>
            <a:ext cx="3282442" cy="231648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my.h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#define AAA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AAA </a:t>
            </a:r>
            <a:br>
              <a:rPr lang="en-US" altLang="zh-CN" dirty="0"/>
            </a:br>
            <a:r>
              <a:rPr lang="en-US" altLang="zh-CN" dirty="0"/>
              <a:t>   #include &lt;string&gt;</a:t>
            </a:r>
            <a:br>
              <a:rPr lang="en-US" altLang="zh-CN" dirty="0"/>
            </a:br>
            <a:r>
              <a:rPr lang="en-US" altLang="zh-CN" dirty="0"/>
              <a:t>#else</a:t>
            </a:r>
            <a:br>
              <a:rPr lang="en-US" altLang="zh-CN" dirty="0"/>
            </a:br>
            <a:r>
              <a:rPr lang="en-US" altLang="zh-CN" dirty="0"/>
              <a:t>   void f(</a:t>
            </a:r>
            <a:r>
              <a:rPr lang="en-US" altLang="zh-CN" dirty="0" err="1"/>
              <a:t>int</a:t>
            </a:r>
            <a:r>
              <a:rPr lang="en-US" altLang="zh-CN" dirty="0"/>
              <a:t> );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1" name="文本占位符 1"/>
          <p:cNvSpPr txBox="1">
            <a:spLocks/>
          </p:cNvSpPr>
          <p:nvPr/>
        </p:nvSpPr>
        <p:spPr>
          <a:xfrm>
            <a:off x="7191687" y="2897910"/>
            <a:ext cx="2793561" cy="203911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预编译结果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void f(</a:t>
            </a:r>
            <a:r>
              <a:rPr lang="en-US" altLang="zh-CN" dirty="0" err="1"/>
              <a:t>int</a:t>
            </a:r>
            <a:r>
              <a:rPr lang="en-US" altLang="zh-CN" dirty="0"/>
              <a:t> );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main( ) {</a:t>
            </a:r>
            <a:br>
              <a:rPr lang="en-US" altLang="zh-CN" dirty="0"/>
            </a:br>
            <a:r>
              <a:rPr lang="en-US" altLang="zh-CN" dirty="0"/>
              <a:t>      f(2);</a:t>
            </a:r>
            <a:br>
              <a:rPr lang="en-US" altLang="zh-CN" dirty="0"/>
            </a:br>
            <a:r>
              <a:rPr lang="en-US" altLang="zh-CN" dirty="0"/>
              <a:t>      return 0;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817511" y="3027647"/>
            <a:ext cx="2241755" cy="177963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预编译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4"/>
          <p:cNvSpPr txBox="1">
            <a:spLocks/>
          </p:cNvSpPr>
          <p:nvPr/>
        </p:nvSpPr>
        <p:spPr>
          <a:xfrm>
            <a:off x="1099573" y="839522"/>
            <a:ext cx="10286181" cy="412059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预处理：</a:t>
            </a:r>
            <a:r>
              <a:rPr lang="zh-CN" altLang="en-US" dirty="0" smtClean="0"/>
              <a:t>预处理源代码中的带有</a:t>
            </a:r>
            <a:r>
              <a:rPr lang="en-US" altLang="zh-CN" dirty="0" smtClean="0"/>
              <a:t>#</a:t>
            </a:r>
            <a:r>
              <a:rPr lang="zh-CN" altLang="en-US" dirty="0" smtClean="0"/>
              <a:t>号的语句，生成编译程序可处理的文本文件；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编译过程</a:t>
            </a:r>
          </a:p>
        </p:txBody>
      </p:sp>
      <p:sp>
        <p:nvSpPr>
          <p:cNvPr id="4" name="文本占位符 1"/>
          <p:cNvSpPr txBox="1">
            <a:spLocks/>
          </p:cNvSpPr>
          <p:nvPr/>
        </p:nvSpPr>
        <p:spPr>
          <a:xfrm>
            <a:off x="996950" y="4030046"/>
            <a:ext cx="3282442" cy="231648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my.h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trike="sngStrike" dirty="0">
                <a:solidFill>
                  <a:srgbClr val="FF0000"/>
                </a:solidFill>
              </a:rPr>
              <a:t>#define AAA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AAA </a:t>
            </a:r>
            <a:br>
              <a:rPr lang="en-US" altLang="zh-CN" dirty="0"/>
            </a:br>
            <a:r>
              <a:rPr lang="en-US" altLang="zh-CN" dirty="0"/>
              <a:t>   #include &lt;string&gt;</a:t>
            </a:r>
            <a:br>
              <a:rPr lang="en-US" altLang="zh-CN" dirty="0"/>
            </a:br>
            <a:r>
              <a:rPr lang="en-US" altLang="zh-CN" dirty="0"/>
              <a:t>#else</a:t>
            </a:r>
            <a:br>
              <a:rPr lang="en-US" altLang="zh-CN" dirty="0"/>
            </a:br>
            <a:r>
              <a:rPr lang="en-US" altLang="zh-CN" dirty="0"/>
              <a:t>   void f(</a:t>
            </a:r>
            <a:r>
              <a:rPr lang="en-US" altLang="zh-CN" dirty="0" err="1"/>
              <a:t>int</a:t>
            </a:r>
            <a:r>
              <a:rPr lang="en-US" altLang="zh-CN" dirty="0"/>
              <a:t> );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6752775" y="1878354"/>
            <a:ext cx="4632979" cy="203911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//appmain.cpp</a:t>
            </a:r>
          </a:p>
          <a:p>
            <a:pPr marL="0" indent="0">
              <a:buNone/>
            </a:pPr>
            <a:r>
              <a:rPr lang="en-US" altLang="zh-CN" dirty="0"/>
              <a:t>#include &lt;string&gt;(</a:t>
            </a:r>
            <a:r>
              <a:rPr lang="zh-CN" altLang="en-US" dirty="0"/>
              <a:t>实际会继续展开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main( ) {</a:t>
            </a:r>
            <a:br>
              <a:rPr lang="en-US" altLang="zh-CN" dirty="0"/>
            </a:br>
            <a:r>
              <a:rPr lang="en-US" altLang="zh-CN" dirty="0"/>
              <a:t>      f(2);</a:t>
            </a:r>
            <a:br>
              <a:rPr lang="en-US" altLang="zh-CN" dirty="0"/>
            </a:br>
            <a:r>
              <a:rPr lang="en-US" altLang="zh-CN" dirty="0"/>
              <a:t>      return 0;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623855" y="3373928"/>
            <a:ext cx="1784457" cy="81042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预编译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9573" y="839522"/>
            <a:ext cx="10286181" cy="797254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编译过程：</a:t>
            </a:r>
            <a:r>
              <a:rPr lang="zh-CN" altLang="en-US" dirty="0"/>
              <a:t>对每个预处理后源程序，编译并生成相应的二进制目标文件</a:t>
            </a:r>
            <a:r>
              <a:rPr lang="en-US" altLang="zh-CN" dirty="0"/>
              <a:t>(object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此过程中，</a:t>
            </a:r>
            <a:r>
              <a:rPr lang="zh-CN" altLang="en-US" dirty="0">
                <a:solidFill>
                  <a:srgbClr val="FF0000"/>
                </a:solidFill>
              </a:rPr>
              <a:t>要求编译器能够识别每个标识符，知道其各自的类型、含义，但不要求知道存放位置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996950" y="1945873"/>
            <a:ext cx="3282442" cy="190407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//appmain.cpp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#include “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my.h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main( ) {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f(2);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return 0;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5186443" y="5419539"/>
            <a:ext cx="6583753" cy="82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若把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main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错写成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mian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，编译器会报语法错误吗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953302" y="3943285"/>
            <a:ext cx="2231923" cy="623149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67786" y="4577676"/>
            <a:ext cx="4159045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错误：不认识的标志符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f;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1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9381490" cy="1783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链接过程：</a:t>
            </a:r>
            <a:r>
              <a:rPr lang="zh-CN" altLang="en-US" sz="2400" dirty="0"/>
              <a:t>对在整个程序范围内，确定各标志符所代表的地址，如变量、函数入口，生成可执行文件。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此过程中，</a:t>
            </a:r>
            <a:r>
              <a:rPr lang="zh-CN" altLang="en-US" sz="2400" dirty="0">
                <a:solidFill>
                  <a:srgbClr val="FF0000"/>
                </a:solidFill>
              </a:rPr>
              <a:t>要求编译器能够确定每个标识符所对应的含义或地址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96951" y="3210294"/>
            <a:ext cx="9381490" cy="29703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dirty="0"/>
              <a:t>C++</a:t>
            </a:r>
            <a:r>
              <a:rPr lang="zh-CN" altLang="en-US" sz="2400" dirty="0"/>
              <a:t>的编译是以实现文件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文件</a:t>
            </a:r>
            <a:r>
              <a:rPr lang="en-US" altLang="zh-CN" sz="2400" dirty="0"/>
              <a:t>)</a:t>
            </a:r>
            <a:r>
              <a:rPr lang="zh-CN" altLang="en-US" sz="2400" dirty="0"/>
              <a:t>为基本编译单位的；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预编译、编译和链接过程，有时我们统称编译过程；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各阶段均无错误，才能生成可执行文件；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即使生成了可执行文件，不代表程序就正确；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让编译过程通过，是相对简单的；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真正困难的是调试逻辑</a:t>
            </a:r>
            <a:r>
              <a:rPr lang="zh-CN" altLang="en-US" sz="2400" dirty="0" smtClean="0"/>
              <a:t>错误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链接过程</a:t>
            </a:r>
          </a:p>
        </p:txBody>
      </p:sp>
    </p:spTree>
    <p:extLst>
      <p:ext uri="{BB962C8B-B14F-4D97-AF65-F5344CB8AC3E}">
        <p14:creationId xmlns:p14="http://schemas.microsoft.com/office/powerpoint/2010/main" val="3723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630936"/>
            <a:ext cx="10359898" cy="2962656"/>
          </a:xfrm>
        </p:spPr>
        <p:txBody>
          <a:bodyPr/>
          <a:lstStyle/>
          <a:p>
            <a:r>
              <a:rPr lang="en-US" altLang="zh-CN" dirty="0" smtClean="0"/>
              <a:t>make</a:t>
            </a:r>
            <a:r>
              <a:rPr lang="zh-CN" altLang="en-US" dirty="0" smtClean="0"/>
              <a:t>文件</a:t>
            </a:r>
            <a:r>
              <a:rPr lang="zh-CN" altLang="en-US" dirty="0"/>
              <a:t>内容</a:t>
            </a:r>
            <a:r>
              <a:rPr lang="en-US" altLang="zh-CN" dirty="0" smtClean="0"/>
              <a:t>: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a typeface="微软雅黑" panose="020B0503020204020204" charset="-122"/>
              </a:rPr>
              <a:t>myapp.exe</a:t>
            </a:r>
            <a:r>
              <a:rPr lang="en-US" altLang="zh-CN" noProof="1">
                <a:ea typeface="微软雅黑" panose="020B0503020204020204" charset="-122"/>
              </a:rPr>
              <a:t>  link.exe myfile01.obj myfile02.obj  myfile88.obj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</a:rPr>
              <a:t>myfile01.obj</a:t>
            </a:r>
            <a:r>
              <a:rPr lang="en-US" altLang="zh-CN" noProof="1">
                <a:ea typeface="微软雅黑" panose="020B0503020204020204" charset="-122"/>
              </a:rPr>
              <a:t>  cc.exe myfile01.cpp myfile01.h myfile02.h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myfile02.obj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  cc.exe myfile02.cpp </a:t>
            </a:r>
            <a:r>
              <a:rPr lang="en-US" altLang="zh-CN" noProof="1">
                <a:ea typeface="微软雅黑" panose="020B0503020204020204" charset="-122"/>
              </a:rPr>
              <a:t>myfile01.h 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myfile02.h </a:t>
            </a:r>
            <a:r>
              <a:rPr lang="en-US" altLang="zh-CN" noProof="1">
                <a:ea typeface="微软雅黑" panose="020B0503020204020204" charset="-122"/>
              </a:rPr>
              <a:t>myfile88.h</a:t>
            </a:r>
            <a:endParaRPr lang="en-US" altLang="zh-CN" noProof="1">
              <a:ea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noProof="1">
                <a:ea typeface="微软雅黑" panose="020B0503020204020204" charset="-122"/>
              </a:rPr>
              <a:t>...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</a:rPr>
              <a:t>myfile88.obj</a:t>
            </a:r>
            <a:r>
              <a:rPr lang="en-US" altLang="zh-CN" noProof="1">
                <a:ea typeface="微软雅黑" panose="020B0503020204020204" charset="-122"/>
              </a:rPr>
              <a:t> cc.exe myfile88.cpp myfile02.h myfile88.h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96950" y="3813048"/>
            <a:ext cx="10359897" cy="2633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noProof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例如 </a:t>
            </a:r>
            <a:r>
              <a:rPr lang="zh-CN" altLang="en-US" noProof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：  </a:t>
            </a:r>
            <a:r>
              <a:rPr lang="en-US" altLang="zh-CN" noProof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myfile02.obj</a:t>
            </a:r>
            <a:r>
              <a:rPr lang="en-US" altLang="zh-CN" noProof="1" smtClean="0">
                <a:ea typeface="微软雅黑" panose="020B0503020204020204" charset="-122"/>
                <a:sym typeface="+mn-ea"/>
              </a:rPr>
              <a:t>  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cc.exe myfile02.cpp </a:t>
            </a:r>
            <a:r>
              <a:rPr lang="en-US" altLang="zh-CN" noProof="1">
                <a:ea typeface="微软雅黑" panose="020B0503020204020204" charset="-122"/>
              </a:rPr>
              <a:t>myfile01.h 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myfile02.h </a:t>
            </a:r>
            <a:r>
              <a:rPr lang="en-US" altLang="zh-CN" noProof="1">
                <a:ea typeface="微软雅黑" panose="020B0503020204020204" charset="-122"/>
              </a:rPr>
              <a:t>myfile88.h</a:t>
            </a:r>
            <a:r>
              <a:rPr lang="zh-CN" altLang="en-US" noProof="1">
                <a:ea typeface="微软雅黑" panose="020B0503020204020204" charset="-122"/>
              </a:rPr>
              <a:t>时</a:t>
            </a:r>
            <a:r>
              <a:rPr lang="zh-CN" altLang="en-US" noProof="1" smtClean="0">
                <a:ea typeface="微软雅黑" panose="020B0503020204020204" charset="-122"/>
              </a:rPr>
              <a:t>，</a:t>
            </a:r>
            <a:r>
              <a:rPr lang="en-US" altLang="zh-CN" noProof="1" smtClean="0">
                <a:ea typeface="微软雅黑" panose="020B0503020204020204" charset="-122"/>
              </a:rPr>
              <a:t/>
            </a:r>
            <a:br>
              <a:rPr lang="en-US" altLang="zh-CN" noProof="1" smtClean="0">
                <a:ea typeface="微软雅黑" panose="020B0503020204020204" charset="-122"/>
              </a:rPr>
            </a:br>
            <a:endParaRPr lang="en-US" altLang="zh-CN" noProof="1" smtClean="0">
              <a:ea typeface="微软雅黑" panose="020B050302020402020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noProof="1" smtClean="0">
                <a:ea typeface="微软雅黑" panose="020B0503020204020204" charset="-122"/>
              </a:rPr>
              <a:t>先</a:t>
            </a:r>
            <a:r>
              <a:rPr lang="zh-CN" altLang="en-US" noProof="1">
                <a:ea typeface="微软雅黑" panose="020B0503020204020204" charset="-122"/>
              </a:rPr>
              <a:t>取得</a:t>
            </a: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myfile02.obj</a:t>
            </a:r>
            <a:r>
              <a:rPr lang="zh-CN" altLang="en-US" noProof="1">
                <a:ea typeface="微软雅黑" panose="020B0503020204020204" charset="-122"/>
                <a:sym typeface="+mn-ea"/>
              </a:rPr>
              <a:t>文件的时间戳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(</a:t>
            </a:r>
            <a:r>
              <a:rPr lang="zh-CN" altLang="en-US" noProof="1">
                <a:ea typeface="微软雅黑" panose="020B0503020204020204" charset="-122"/>
                <a:sym typeface="+mn-ea"/>
              </a:rPr>
              <a:t>最后修改时间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)</a:t>
            </a:r>
            <a:r>
              <a:rPr lang="zh-CN" altLang="en-US" noProof="1" smtClean="0">
                <a:ea typeface="微软雅黑" panose="020B0503020204020204" charset="-122"/>
                <a:sym typeface="+mn-ea"/>
              </a:rPr>
              <a:t>，</a:t>
            </a:r>
            <a:endParaRPr lang="en-US" altLang="zh-CN" noProof="1" smtClean="0">
              <a:ea typeface="微软雅黑" panose="020B050302020402020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noProof="1" smtClean="0">
                <a:ea typeface="微软雅黑" panose="020B0503020204020204" charset="-122"/>
                <a:sym typeface="+mn-ea"/>
              </a:rPr>
              <a:t>与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myfile02.cpp </a:t>
            </a:r>
            <a:r>
              <a:rPr lang="en-US" altLang="zh-CN" noProof="1">
                <a:ea typeface="微软雅黑" panose="020B0503020204020204" charset="-122"/>
              </a:rPr>
              <a:t>myfile01.h  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myfile02.h </a:t>
            </a:r>
            <a:r>
              <a:rPr lang="en-US" altLang="zh-CN" noProof="1">
                <a:ea typeface="微软雅黑" panose="020B0503020204020204" charset="-122"/>
              </a:rPr>
              <a:t>myfile88.h</a:t>
            </a:r>
            <a:r>
              <a:rPr lang="zh-CN" altLang="en-US" noProof="1">
                <a:ea typeface="微软雅黑" panose="020B0503020204020204" charset="-122"/>
              </a:rPr>
              <a:t>各文件的时间戳比较</a:t>
            </a:r>
            <a:r>
              <a:rPr lang="zh-CN" altLang="en-US" noProof="1" smtClean="0">
                <a:ea typeface="微软雅黑" panose="020B0503020204020204" charset="-122"/>
              </a:rPr>
              <a:t>，</a:t>
            </a:r>
            <a:endParaRPr lang="en-US" altLang="zh-CN" noProof="1" smtClean="0">
              <a:ea typeface="微软雅黑" panose="020B050302020402020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noProof="1" smtClean="0">
                <a:ea typeface="微软雅黑" panose="020B0503020204020204" charset="-122"/>
              </a:rPr>
              <a:t>若</a:t>
            </a:r>
            <a:r>
              <a:rPr lang="zh-CN" altLang="en-US" noProof="1">
                <a:ea typeface="微软雅黑" panose="020B0503020204020204" charset="-122"/>
              </a:rPr>
              <a:t>某个文件</a:t>
            </a:r>
            <a:r>
              <a:rPr lang="en-US" altLang="zh-CN" noProof="1">
                <a:ea typeface="微软雅黑" panose="020B0503020204020204" charset="-122"/>
              </a:rPr>
              <a:t>(</a:t>
            </a:r>
            <a:r>
              <a:rPr lang="zh-CN" altLang="en-US" noProof="1">
                <a:ea typeface="微软雅黑" panose="020B0503020204020204" charset="-122"/>
              </a:rPr>
              <a:t>如</a:t>
            </a:r>
            <a:r>
              <a:rPr lang="en-US" altLang="zh-CN" noProof="1">
                <a:ea typeface="微软雅黑" panose="020B0503020204020204" charset="-122"/>
              </a:rPr>
              <a:t>myfile02.h)</a:t>
            </a:r>
            <a:r>
              <a:rPr lang="zh-CN" altLang="en-US" noProof="1">
                <a:ea typeface="微软雅黑" panose="020B0503020204020204" charset="-122"/>
              </a:rPr>
              <a:t>比</a:t>
            </a: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a typeface="微软雅黑" panose="020B0503020204020204" charset="-122"/>
                <a:sym typeface="+mn-ea"/>
              </a:rPr>
              <a:t>myfile02.obj</a:t>
            </a:r>
            <a:r>
              <a:rPr lang="zh-CN" altLang="en-US" noProof="1">
                <a:ea typeface="微软雅黑" panose="020B0503020204020204" charset="-122"/>
                <a:sym typeface="+mn-ea"/>
              </a:rPr>
              <a:t>文件新，说明</a:t>
            </a:r>
            <a:r>
              <a:rPr lang="en-US" altLang="zh-CN" noProof="1">
                <a:ea typeface="微软雅黑" panose="020B0503020204020204" charset="-122"/>
                <a:sym typeface="+mn-ea"/>
              </a:rPr>
              <a:t>myfile02.h</a:t>
            </a:r>
            <a:r>
              <a:rPr lang="zh-CN" altLang="en-US" noProof="1">
                <a:ea typeface="微软雅黑" panose="020B0503020204020204" charset="-122"/>
                <a:sym typeface="+mn-ea"/>
              </a:rPr>
              <a:t>有新的修改</a:t>
            </a:r>
            <a:r>
              <a:rPr lang="zh-CN" altLang="en-US" noProof="1" smtClean="0">
                <a:ea typeface="微软雅黑" panose="020B0503020204020204" charset="-122"/>
                <a:sym typeface="+mn-ea"/>
              </a:rPr>
              <a:t>，则</a:t>
            </a:r>
            <a:r>
              <a:rPr lang="zh-CN" altLang="en-US" noProof="1">
                <a:ea typeface="微软雅黑" panose="020B0503020204020204" charset="-122"/>
                <a:sym typeface="+mn-ea"/>
              </a:rPr>
              <a:t>执行这行命令</a:t>
            </a:r>
            <a:r>
              <a:rPr lang="zh-CN" altLang="en-US" noProof="1" smtClean="0">
                <a:ea typeface="微软雅黑" panose="020B0503020204020204" charset="-122"/>
                <a:sym typeface="+mn-ea"/>
              </a:rPr>
              <a:t>；</a:t>
            </a:r>
            <a:endParaRPr lang="en-US" altLang="zh-CN" noProof="1" smtClean="0">
              <a:ea typeface="微软雅黑" panose="020B050302020402020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noProof="1" smtClean="0">
                <a:ea typeface="微软雅黑" panose="020B0503020204020204" charset="-122"/>
                <a:sym typeface="+mn-ea"/>
              </a:rPr>
              <a:t>否则</a:t>
            </a:r>
            <a:r>
              <a:rPr lang="zh-CN" altLang="en-US" noProof="1">
                <a:ea typeface="微软雅黑" panose="020B0503020204020204" charset="-122"/>
                <a:sym typeface="+mn-ea"/>
              </a:rPr>
              <a:t>略过这行命令，加快编译速度。</a:t>
            </a:r>
            <a:endParaRPr lang="en-US" altLang="zh-CN" noProof="1"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make</a:t>
            </a:r>
            <a:r>
              <a:rPr lang="zh-CN" altLang="en-US" dirty="0"/>
              <a:t>工具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多文件结构构成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52600"/>
              </p:ext>
            </p:extLst>
          </p:nvPr>
        </p:nvGraphicFramePr>
        <p:xfrm>
          <a:off x="707922" y="1074481"/>
          <a:ext cx="8416413" cy="48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8625572" y="4541508"/>
            <a:ext cx="3025654" cy="1800298"/>
          </a:xfrm>
          <a:prstGeom prst="rect">
            <a:avLst/>
          </a:prstGeom>
          <a:ln w="98425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入口函数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实现文件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7_2018_2_oop模板.potx" id="{B78589F2-43EB-4D91-AFB9-35A1CB7612CA}" vid="{8F440A7E-8DC5-4D17-B35E-D5134E069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81</TotalTime>
  <Words>1230</Words>
  <Application>Microsoft Office PowerPoint</Application>
  <PresentationFormat>宽屏</PresentationFormat>
  <Paragraphs>297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Impact</vt:lpstr>
      <vt:lpstr>Tw Cen MT</vt:lpstr>
      <vt:lpstr>Wingdings</vt:lpstr>
      <vt:lpstr>2017_2018_2_oop模板</vt:lpstr>
      <vt:lpstr>PowerPoint 演示文稿</vt:lpstr>
      <vt:lpstr>C++程序结构</vt:lpstr>
      <vt:lpstr>C++项目(工程）的组成</vt:lpstr>
      <vt:lpstr>C++项目编译过程</vt:lpstr>
      <vt:lpstr>预处理过程</vt:lpstr>
      <vt:lpstr>编译过程</vt:lpstr>
      <vt:lpstr>链接过程</vt:lpstr>
      <vt:lpstr>make工具说明(例)</vt:lpstr>
      <vt:lpstr>C++多文件结构构成</vt:lpstr>
      <vt:lpstr>入口函数(main函数)</vt:lpstr>
      <vt:lpstr>main(int argc,char * argv[ ])的使用(命令行参数)</vt:lpstr>
      <vt:lpstr>C++的头文件(h/hpp/无扩展名)</vt:lpstr>
      <vt:lpstr>标准库头文件与自定义头文件</vt:lpstr>
      <vt:lpstr>前置声明</vt:lpstr>
      <vt:lpstr>如何使用头文件(以C语言为例)</vt:lpstr>
      <vt:lpstr>如何使用头文件-（不正确的方法）</vt:lpstr>
      <vt:lpstr>头文件的使用-正确的方法</vt:lpstr>
      <vt:lpstr>包含警戒（include guard）的引入</vt:lpstr>
      <vt:lpstr>用包含警戒（include guard）解决</vt:lpstr>
      <vt:lpstr>包含警戒</vt:lpstr>
      <vt:lpstr>包含警戒和#pragma once</vt:lpstr>
      <vt:lpstr>实现文件(cpp文件) 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16</cp:revision>
  <dcterms:created xsi:type="dcterms:W3CDTF">2018-03-04T10:12:07Z</dcterms:created>
  <dcterms:modified xsi:type="dcterms:W3CDTF">2018-03-04T16:07:59Z</dcterms:modified>
</cp:coreProperties>
</file>