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313" r:id="rId2"/>
    <p:sldId id="314" r:id="rId3"/>
    <p:sldId id="262" r:id="rId4"/>
    <p:sldId id="291" r:id="rId5"/>
    <p:sldId id="263" r:id="rId6"/>
    <p:sldId id="260" r:id="rId7"/>
    <p:sldId id="267" r:id="rId8"/>
    <p:sldId id="293" r:id="rId9"/>
    <p:sldId id="295" r:id="rId10"/>
    <p:sldId id="294" r:id="rId11"/>
    <p:sldId id="296" r:id="rId12"/>
    <p:sldId id="310" r:id="rId13"/>
    <p:sldId id="297" r:id="rId14"/>
    <p:sldId id="298" r:id="rId15"/>
    <p:sldId id="292" r:id="rId16"/>
    <p:sldId id="312" r:id="rId17"/>
    <p:sldId id="300" r:id="rId18"/>
    <p:sldId id="316" r:id="rId19"/>
    <p:sldId id="301" r:id="rId20"/>
    <p:sldId id="302" r:id="rId21"/>
    <p:sldId id="303" r:id="rId22"/>
    <p:sldId id="304" r:id="rId23"/>
    <p:sldId id="268" r:id="rId24"/>
    <p:sldId id="264" r:id="rId25"/>
    <p:sldId id="305" r:id="rId26"/>
    <p:sldId id="306" r:id="rId27"/>
    <p:sldId id="307" r:id="rId28"/>
    <p:sldId id="308" r:id="rId29"/>
    <p:sldId id="309" r:id="rId30"/>
    <p:sldId id="315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148BDC"/>
    <a:srgbClr val="CC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20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3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4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4850" y="2584450"/>
            <a:ext cx="5845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2916238"/>
            <a:ext cx="50292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8"/>
          <p:cNvSpPr txBox="1"/>
          <p:nvPr/>
        </p:nvSpPr>
        <p:spPr>
          <a:xfrm>
            <a:off x="0" y="869950"/>
            <a:ext cx="12192000" cy="1230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</a:rPr>
              <a:t>面向对象程序设计</a:t>
            </a:r>
          </a:p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+mn-lt"/>
                <a:ea typeface="+mn-ea"/>
              </a:rPr>
              <a:t>Object Oriented Programming</a:t>
            </a: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21900" y="2792413"/>
            <a:ext cx="122237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42613" y="3332163"/>
            <a:ext cx="8921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1"/>
          <p:cNvSpPr txBox="1"/>
          <p:nvPr/>
        </p:nvSpPr>
        <p:spPr>
          <a:xfrm>
            <a:off x="6026150" y="6470650"/>
            <a:ext cx="409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174F78"/>
                </a:solidFill>
                <a:latin typeface="+mn-lt"/>
                <a:ea typeface="+mn-ea"/>
              </a:rPr>
              <a:t>计算机科学与技术学院     陈伟     </a:t>
            </a:r>
            <a:r>
              <a:rPr lang="en-US" altLang="zh-CN" sz="1400" dirty="0">
                <a:solidFill>
                  <a:srgbClr val="174F78"/>
                </a:solidFill>
                <a:latin typeface="+mn-lt"/>
                <a:ea typeface="+mn-ea"/>
              </a:rPr>
              <a:t>2017-2018-2</a:t>
            </a:r>
            <a:endParaRPr lang="zh-CN" altLang="en-US" sz="1400" dirty="0">
              <a:solidFill>
                <a:srgbClr val="174F78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</p:nvPr>
        </p:nvSpPr>
        <p:spPr>
          <a:xfrm>
            <a:off x="6281174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4"/>
          </p:nvPr>
        </p:nvSpPr>
        <p:spPr>
          <a:xfrm>
            <a:off x="780919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half" idx="15"/>
          </p:nvPr>
        </p:nvSpPr>
        <p:spPr>
          <a:xfrm>
            <a:off x="6281174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</p:nvPr>
        </p:nvSpPr>
        <p:spPr>
          <a:xfrm>
            <a:off x="6281174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ea typeface="+mn-ea"/>
              </a:endParaRPr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ea typeface="+mn-ea"/>
              </a:endParaRPr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ea typeface="+mn-ea"/>
              </a:endParaRPr>
            </a:p>
          </p:txBody>
        </p:sp>
      </p:grpSp>
      <p:pic>
        <p:nvPicPr>
          <p:cNvPr id="7" name="图片 3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7813" y="2705100"/>
            <a:ext cx="3379787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3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5100" y="3241675"/>
            <a:ext cx="2366963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219" y="82687"/>
            <a:chExt cx="12192001" cy="6858000"/>
          </a:xfrm>
        </p:grpSpPr>
        <p:sp>
          <p:nvSpPr>
            <p:cNvPr id="3" name="矩形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9" y="82687"/>
              <a:ext cx="12190413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-1219" y="498612"/>
              <a:ext cx="12192001" cy="6289675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5" name="图片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" y="0"/>
            <a:ext cx="685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10348913" y="6662738"/>
            <a:ext cx="13366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第 </a:t>
            </a:r>
            <a:fld id="{5EA310DE-58C9-4121-8A0A-318D60368F90}" type="slidenum">
              <a:rPr lang="zh-CN" altLang="en-US" sz="1050">
                <a:solidFill>
                  <a:schemeClr val="bg2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 页</a:t>
            </a:r>
            <a:endParaRPr lang="zh-CN" altLang="en-US" sz="105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5503863" y="6662738"/>
            <a:ext cx="1681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8" name="矩形 2"/>
          <p:cNvSpPr/>
          <p:nvPr/>
        </p:nvSpPr>
        <p:spPr bwMode="auto">
          <a:xfrm>
            <a:off x="2517775" y="958850"/>
            <a:ext cx="46038" cy="5230813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ea typeface="+mn-ea"/>
            </a:endParaRPr>
          </a:p>
        </p:txBody>
      </p: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2182813" y="1828800"/>
            <a:ext cx="2636837" cy="708025"/>
            <a:chOff x="2279324" y="3339051"/>
            <a:chExt cx="2325811" cy="624351"/>
          </a:xfrm>
        </p:grpSpPr>
        <p:sp>
          <p:nvSpPr>
            <p:cNvPr id="10" name="菱形 4"/>
            <p:cNvSpPr/>
            <p:nvPr/>
          </p:nvSpPr>
          <p:spPr>
            <a:xfrm>
              <a:off x="2279324" y="3339051"/>
              <a:ext cx="624510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1" name="文本框 17"/>
            <p:cNvSpPr txBox="1"/>
            <p:nvPr/>
          </p:nvSpPr>
          <p:spPr>
            <a:xfrm>
              <a:off x="2734404" y="3484640"/>
              <a:ext cx="1870731" cy="292577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泛型和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6"/>
          <p:cNvGrpSpPr>
            <a:grpSpLocks/>
          </p:cNvGrpSpPr>
          <p:nvPr/>
        </p:nvGrpSpPr>
        <p:grpSpPr bwMode="auto">
          <a:xfrm>
            <a:off x="2182813" y="1077913"/>
            <a:ext cx="1674812" cy="708025"/>
            <a:chOff x="2279324" y="2501096"/>
            <a:chExt cx="1478074" cy="624351"/>
          </a:xfrm>
        </p:grpSpPr>
        <p:sp>
          <p:nvSpPr>
            <p:cNvPr id="13" name="菱形 7"/>
            <p:cNvSpPr/>
            <p:nvPr/>
          </p:nvSpPr>
          <p:spPr>
            <a:xfrm>
              <a:off x="2279324" y="2501096"/>
              <a:ext cx="624854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文本框 8"/>
            <p:cNvSpPr txBox="1"/>
            <p:nvPr/>
          </p:nvSpPr>
          <p:spPr>
            <a:xfrm>
              <a:off x="2747264" y="2694281"/>
              <a:ext cx="1010134" cy="243581"/>
            </a:xfrm>
            <a:prstGeom prst="rect">
              <a:avLst/>
            </a:prstGeom>
            <a:noFill/>
          </p:spPr>
          <p:txBody>
            <a:bodyPr wrap="none" lIns="360000" tIns="0" rIns="0" bIns="0" anchor="b">
              <a:normAutofit fontScale="85000" lnSpcReduction="20000"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组合 9"/>
          <p:cNvGrpSpPr>
            <a:grpSpLocks/>
          </p:cNvGrpSpPr>
          <p:nvPr/>
        </p:nvGrpSpPr>
        <p:grpSpPr bwMode="auto">
          <a:xfrm>
            <a:off x="2182813" y="2600325"/>
            <a:ext cx="1674812" cy="706438"/>
            <a:chOff x="2279324" y="2504103"/>
            <a:chExt cx="1478074" cy="624351"/>
          </a:xfrm>
        </p:grpSpPr>
        <p:sp>
          <p:nvSpPr>
            <p:cNvPr id="16" name="菱形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79324" y="2504103"/>
              <a:ext cx="624854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7" name="文本框 15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2747264" y="2694916"/>
              <a:ext cx="1010134" cy="242725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语言和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2"/>
          <p:cNvGrpSpPr>
            <a:grpSpLocks/>
          </p:cNvGrpSpPr>
          <p:nvPr/>
        </p:nvGrpSpPr>
        <p:grpSpPr bwMode="auto">
          <a:xfrm>
            <a:off x="2182813" y="3355975"/>
            <a:ext cx="2397125" cy="708025"/>
            <a:chOff x="2279324" y="3339051"/>
            <a:chExt cx="2113970" cy="624351"/>
          </a:xfrm>
        </p:grpSpPr>
        <p:sp>
          <p:nvSpPr>
            <p:cNvPr id="19" name="菱形 1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79324" y="3339051"/>
              <a:ext cx="62439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0" name="文本框 17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2746917" y="3529436"/>
              <a:ext cx="1646377" cy="243581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1" name="组合 15"/>
          <p:cNvGrpSpPr>
            <a:grpSpLocks/>
          </p:cNvGrpSpPr>
          <p:nvPr/>
        </p:nvGrpSpPr>
        <p:grpSpPr bwMode="auto">
          <a:xfrm>
            <a:off x="2182813" y="4121150"/>
            <a:ext cx="1674812" cy="708025"/>
            <a:chOff x="2279324" y="2504103"/>
            <a:chExt cx="1478074" cy="624351"/>
          </a:xfrm>
        </p:grpSpPr>
        <p:sp>
          <p:nvSpPr>
            <p:cNvPr id="22" name="菱形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79324" y="2504103"/>
              <a:ext cx="624854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23" name="文本框 15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2747264" y="2694488"/>
              <a:ext cx="1010134" cy="243581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18"/>
          <p:cNvGrpSpPr>
            <a:grpSpLocks/>
          </p:cNvGrpSpPr>
          <p:nvPr/>
        </p:nvGrpSpPr>
        <p:grpSpPr bwMode="auto">
          <a:xfrm>
            <a:off x="2182813" y="4841875"/>
            <a:ext cx="2397125" cy="708025"/>
            <a:chOff x="2279324" y="3339051"/>
            <a:chExt cx="2113970" cy="624351"/>
          </a:xfrm>
        </p:grpSpPr>
        <p:sp>
          <p:nvSpPr>
            <p:cNvPr id="25" name="菱形 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79324" y="3339051"/>
              <a:ext cx="62439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文本框 17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2746917" y="3529436"/>
              <a:ext cx="1646377" cy="243581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7" name="菱形 21">
            <a:extLst>
              <a:ext uri="{FF2B5EF4-FFF2-40B4-BE49-F238E27FC236}"/>
            </a:extLst>
          </p:cNvPr>
          <p:cNvSpPr/>
          <p:nvPr/>
        </p:nvSpPr>
        <p:spPr>
          <a:xfrm>
            <a:off x="2182813" y="5599113"/>
            <a:ext cx="708025" cy="708025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15">
            <a:extLst>
              <a:ext uri="{FF2B5EF4-FFF2-40B4-BE49-F238E27FC236}"/>
            </a:extLst>
          </p:cNvPr>
          <p:cNvSpPr txBox="1"/>
          <p:nvPr/>
        </p:nvSpPr>
        <p:spPr>
          <a:xfrm>
            <a:off x="2754313" y="5843588"/>
            <a:ext cx="1146175" cy="276225"/>
          </a:xfrm>
          <a:prstGeom prst="rect">
            <a:avLst/>
          </a:prstGeom>
          <a:noFill/>
        </p:spPr>
        <p:txBody>
          <a:bodyPr wrap="none" lIns="360000" tIns="0" rIns="0" bIns="0" anchor="b"/>
          <a:lstStyle/>
          <a:p>
            <a:pPr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219" y="82687"/>
            <a:chExt cx="12192001" cy="6858000"/>
          </a:xfrm>
        </p:grpSpPr>
        <p:sp>
          <p:nvSpPr>
            <p:cNvPr id="7" name="矩形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9" y="82687"/>
              <a:ext cx="12190413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-1219" y="498612"/>
              <a:ext cx="12192001" cy="6289675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9" name="图片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" y="0"/>
            <a:ext cx="685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2"/>
          <p:cNvSpPr txBox="1"/>
          <p:nvPr/>
        </p:nvSpPr>
        <p:spPr>
          <a:xfrm>
            <a:off x="10348913" y="6662738"/>
            <a:ext cx="13366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第 </a:t>
            </a:r>
            <a:fld id="{4CE82D8E-6A87-44F4-8519-4FD28AD0CE00}" type="slidenum">
              <a:rPr lang="zh-CN" altLang="en-US" sz="1050">
                <a:solidFill>
                  <a:schemeClr val="bg2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 页</a:t>
            </a:r>
            <a:endParaRPr lang="zh-CN" altLang="en-US" sz="105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5503863" y="6662738"/>
            <a:ext cx="1681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  <p:pic>
        <p:nvPicPr>
          <p:cNvPr id="12" name="图片 2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29825" y="4346575"/>
            <a:ext cx="1858963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219" y="82687"/>
            <a:chExt cx="12192001" cy="6858000"/>
          </a:xfrm>
        </p:grpSpPr>
        <p:sp>
          <p:nvSpPr>
            <p:cNvPr id="6" name="矩形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9" y="82687"/>
              <a:ext cx="12190413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-1219" y="498612"/>
              <a:ext cx="12192001" cy="6289675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9" name="图片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" y="0"/>
            <a:ext cx="685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2"/>
          <p:cNvSpPr txBox="1"/>
          <p:nvPr/>
        </p:nvSpPr>
        <p:spPr>
          <a:xfrm>
            <a:off x="10348913" y="6662738"/>
            <a:ext cx="13366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第 </a:t>
            </a:r>
            <a:fld id="{B9B20FB1-B2DA-4741-AFDC-9F29A174C74E}" type="slidenum">
              <a:rPr lang="zh-CN" altLang="en-US" sz="1050">
                <a:solidFill>
                  <a:schemeClr val="bg2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 页</a:t>
            </a:r>
            <a:endParaRPr lang="zh-CN" altLang="en-US" sz="105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5503863" y="6662738"/>
            <a:ext cx="1681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5200650"/>
            <a:ext cx="97948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6150" y="5616575"/>
            <a:ext cx="715963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219" y="82687"/>
            <a:chExt cx="12192001" cy="6858000"/>
          </a:xfrm>
        </p:grpSpPr>
        <p:sp>
          <p:nvSpPr>
            <p:cNvPr id="8" name="矩形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9" y="82687"/>
              <a:ext cx="12190413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-1219" y="498612"/>
              <a:ext cx="12192001" cy="6289675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1" name="图片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" y="0"/>
            <a:ext cx="685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2"/>
          <p:cNvSpPr txBox="1"/>
          <p:nvPr/>
        </p:nvSpPr>
        <p:spPr>
          <a:xfrm>
            <a:off x="10348913" y="6662738"/>
            <a:ext cx="13366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第 </a:t>
            </a:r>
            <a:fld id="{FB240836-1B6D-4F45-AA50-FB29A3940501}" type="slidenum">
              <a:rPr lang="zh-CN" altLang="en-US" sz="1050">
                <a:solidFill>
                  <a:schemeClr val="bg2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 页</a:t>
            </a:r>
            <a:endParaRPr lang="zh-CN" altLang="en-US" sz="105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5503863" y="6662738"/>
            <a:ext cx="1681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14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219" y="82687"/>
            <a:chExt cx="12192001" cy="6858000"/>
          </a:xfrm>
        </p:grpSpPr>
        <p:sp>
          <p:nvSpPr>
            <p:cNvPr id="9" name="矩形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9" y="82687"/>
              <a:ext cx="12190413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-1219" y="498612"/>
              <a:ext cx="12192001" cy="6289675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1" name="图片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" y="0"/>
            <a:ext cx="685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2"/>
          <p:cNvSpPr txBox="1"/>
          <p:nvPr/>
        </p:nvSpPr>
        <p:spPr>
          <a:xfrm>
            <a:off x="10348913" y="6662738"/>
            <a:ext cx="13366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第 </a:t>
            </a:r>
            <a:fld id="{E3BC4E55-B747-41C7-8B46-F9F884CD2450}" type="slidenum">
              <a:rPr lang="zh-CN" altLang="en-US" sz="1050">
                <a:solidFill>
                  <a:schemeClr val="bg2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 页</a:t>
            </a:r>
            <a:endParaRPr lang="zh-CN" altLang="en-US" sz="105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5503863" y="6662738"/>
            <a:ext cx="1681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219" y="82687"/>
            <a:chExt cx="12192001" cy="6858000"/>
          </a:xfrm>
        </p:grpSpPr>
        <p:sp>
          <p:nvSpPr>
            <p:cNvPr id="3" name="矩形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9" y="82687"/>
              <a:ext cx="12190413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-1219" y="498612"/>
              <a:ext cx="12192001" cy="6289675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5" name="图片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" y="0"/>
            <a:ext cx="685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10348913" y="6662738"/>
            <a:ext cx="13366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第 </a:t>
            </a:r>
            <a:fld id="{7AE22F30-3D5C-4902-B7A4-AA1730E701F6}" type="slidenum">
              <a:rPr lang="zh-CN" altLang="en-US" sz="1050">
                <a:solidFill>
                  <a:schemeClr val="bg2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 页</a:t>
            </a:r>
            <a:endParaRPr lang="zh-CN" altLang="en-US" sz="105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5503863" y="6662738"/>
            <a:ext cx="1681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本章结束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9" y="82687"/>
              <a:ext cx="12190413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-1219" y="498612"/>
              <a:ext cx="12192001" cy="6289675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027" name="图片 18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9375" y="0"/>
            <a:ext cx="685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348913" y="6662738"/>
            <a:ext cx="1336675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第 </a:t>
            </a:r>
            <a:fld id="{DD74B9F5-ECFD-4817-A2AD-A0B4AE5E8380}" type="slidenum">
              <a:rPr lang="zh-CN" altLang="en-US" sz="1050">
                <a:solidFill>
                  <a:schemeClr val="bg2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050" dirty="0">
                <a:solidFill>
                  <a:schemeClr val="bg2"/>
                </a:solidFill>
                <a:latin typeface="+mn-lt"/>
                <a:ea typeface="+mn-ea"/>
              </a:rPr>
              <a:t> 页</a:t>
            </a:r>
            <a:endParaRPr lang="zh-CN" altLang="en-US" sz="105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863" y="6662738"/>
            <a:ext cx="1681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76" r:id="rId8"/>
    <p:sldLayoutId id="2147483685" r:id="rId9"/>
    <p:sldLayoutId id="2147483675" r:id="rId10"/>
    <p:sldLayoutId id="2147483674" r:id="rId11"/>
    <p:sldLayoutId id="2147483673" r:id="rId12"/>
    <p:sldLayoutId id="2147483677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强类型枚举 </a:t>
            </a:r>
            <a:r>
              <a:rPr lang="en-US" altLang="zh-CN" smtClean="0"/>
              <a:t>(C++1z</a:t>
            </a:r>
            <a:r>
              <a:rPr lang="zh-CN" altLang="en-US" smtClean="0"/>
              <a:t>的枚举类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sz="half" idx="1"/>
          </p:nvPr>
        </p:nvSpPr>
        <p:spPr bwMode="auto">
          <a:xfrm>
            <a:off x="1350963" y="708025"/>
            <a:ext cx="7875587" cy="1368425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altLang="zh-CN" sz="2000" b="1" noProof="1" smtClean="0">
                <a:solidFill>
                  <a:srgbClr val="0000FF"/>
                </a:solidFill>
              </a:rPr>
              <a:t>C++1z</a:t>
            </a:r>
            <a:r>
              <a:rPr lang="en-US" altLang="en-US" sz="2000" b="1" noProof="1" smtClean="0">
                <a:solidFill>
                  <a:srgbClr val="0000FF"/>
                </a:solidFill>
              </a:rPr>
              <a:t>：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enum class 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枚举类名</a:t>
            </a:r>
            <a:r>
              <a:rPr lang="zh-CN" altLang="zh-CN" sz="2000" b="1" noProof="1" smtClean="0">
                <a:solidFill>
                  <a:srgbClr val="0000FF"/>
                </a:solidFill>
              </a:rPr>
              <a:t> { 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枚举值列表 </a:t>
            </a:r>
            <a:r>
              <a:rPr lang="zh-CN" altLang="zh-CN" sz="2000" b="1" noProof="1" smtClean="0">
                <a:solidFill>
                  <a:srgbClr val="0000FF"/>
                </a:solidFill>
              </a:rPr>
              <a:t>};</a:t>
            </a:r>
          </a:p>
          <a:p>
            <a:pPr marL="708025" lvl="1" indent="-342900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zh-CN" sz="2000" noProof="1" smtClean="0">
                <a:sym typeface="+mn-ea"/>
              </a:rPr>
              <a:t>枚举值</a:t>
            </a:r>
            <a:r>
              <a:rPr lang="zh-CN" altLang="en-US" sz="2000" noProof="1" smtClean="0">
                <a:sym typeface="+mn-ea"/>
              </a:rPr>
              <a:t>可以指定类型、指定数值</a:t>
            </a:r>
            <a:endParaRPr lang="zh-CN" altLang="zh-CN" sz="2000" noProof="1" smtClean="0">
              <a:sym typeface="+mn-ea"/>
            </a:endParaRPr>
          </a:p>
          <a:p>
            <a:pPr marL="708025" lvl="1" indent="-342900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000" noProof="1" smtClean="0">
                <a:sym typeface="+mn-ea"/>
              </a:rPr>
              <a:t>枚举值不再允许与</a:t>
            </a:r>
            <a:r>
              <a:rPr lang="en-US" altLang="zh-CN" sz="2000" noProof="1" smtClean="0">
                <a:sym typeface="+mn-ea"/>
              </a:rPr>
              <a:t>int</a:t>
            </a:r>
            <a:r>
              <a:rPr lang="zh-CN" altLang="en-US" sz="2000" noProof="1" smtClean="0">
                <a:sym typeface="+mn-ea"/>
              </a:rPr>
              <a:t>随意转换、比较</a:t>
            </a:r>
            <a:endParaRPr lang="zh-CN" altLang="zh-CN" sz="2000" noProof="1" smtClean="0">
              <a:sym typeface="+mn-ea"/>
            </a:endParaRPr>
          </a:p>
          <a:p>
            <a:pPr marL="708025" lvl="1" indent="-342900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000" noProof="1" smtClean="0">
                <a:solidFill>
                  <a:srgbClr val="0000FF"/>
                </a:solidFill>
                <a:sym typeface="+mn-ea"/>
              </a:rPr>
              <a:t>使用时必须指明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scope(</a:t>
            </a:r>
            <a:r>
              <a:rPr lang="zh-CN" altLang="en-US" sz="2000" noProof="1" smtClean="0">
                <a:solidFill>
                  <a:srgbClr val="0000FF"/>
                </a:solidFill>
                <a:sym typeface="+mn-ea"/>
              </a:rPr>
              <a:t>即枚举类名</a:t>
            </a:r>
            <a:r>
              <a:rPr lang="zh-CN" altLang="zh-CN" sz="2000" noProof="1" smtClean="0">
                <a:solidFill>
                  <a:srgbClr val="0000FF"/>
                </a:solidFill>
                <a:sym typeface="+mn-ea"/>
              </a:rPr>
              <a:t>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3"/>
          </p:nvPr>
        </p:nvSpPr>
        <p:spPr>
          <a:xfrm>
            <a:off x="1350963" y="2471738"/>
            <a:ext cx="7875587" cy="3673475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lang="en-US" altLang="zh-CN" sz="2000" b="1" noProof="1">
              <a:sym typeface="+mn-ea"/>
            </a:endParaRPr>
          </a:p>
          <a:p>
            <a:pPr marL="342900" lvl="1" indent="-342900"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ea typeface="黑体" panose="02010609060101010101" pitchFamily="49" charset="-122"/>
                <a:sym typeface="黑体" panose="02010609060101010101" pitchFamily="49" charset="-122"/>
              </a:rPr>
              <a:t>例 </a:t>
            </a: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C++</a:t>
            </a: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1z)</a:t>
            </a:r>
            <a:r>
              <a:rPr lang="zh-CN" altLang="en-US" dirty="0" smtClean="0"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      	</a:t>
            </a:r>
            <a:r>
              <a:rPr lang="en-US" altLang="zh-CN" dirty="0" err="1" smtClean="0">
                <a:ea typeface="黑体" panose="02010609060101010101" pitchFamily="49" charset="-122"/>
                <a:sym typeface="黑体" panose="02010609060101010101" pitchFamily="49" charset="-122"/>
              </a:rPr>
              <a:t>enum</a:t>
            </a: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class </a:t>
            </a: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AAA : unsigned </a:t>
            </a:r>
            <a:r>
              <a:rPr lang="en-US" altLang="zh-CN" dirty="0" err="1" smtClean="0"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 {</a:t>
            </a:r>
            <a:endParaRPr lang="en-US" altLang="zh-CN" dirty="0"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	         	A    = 'a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' ,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        	 	EF = 120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      	};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	</a:t>
            </a:r>
            <a:r>
              <a:rPr lang="en-US" altLang="zh-CN" dirty="0" err="1" smtClean="0"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 main( )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 {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		</a:t>
            </a:r>
            <a:r>
              <a:rPr lang="en-US" altLang="zh-CN" dirty="0" err="1" smtClean="0">
                <a:ea typeface="黑体" panose="02010609060101010101" pitchFamily="49" charset="-122"/>
                <a:sym typeface="黑体" panose="02010609060101010101" pitchFamily="49" charset="-122"/>
              </a:rPr>
              <a:t>cout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&lt;&lt; (</a:t>
            </a: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)(AAA::A)&lt;&lt;</a:t>
            </a: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endl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		</a:t>
            </a:r>
            <a:r>
              <a:rPr lang="en-US" altLang="zh-CN" dirty="0" err="1" smtClean="0">
                <a:ea typeface="黑体" panose="02010609060101010101" pitchFamily="49" charset="-122"/>
                <a:sym typeface="黑体" panose="02010609060101010101" pitchFamily="49" charset="-122"/>
              </a:rPr>
              <a:t>cout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&lt;&lt; (</a:t>
            </a: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)(AAA::EF)&lt;&lt;</a:t>
            </a: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endl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	  	return 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0;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自定义类型</a:t>
            </a:r>
            <a:r>
              <a:rPr lang="en-US" altLang="zh-CN" smtClean="0"/>
              <a:t>(class,struct,union)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84388" y="687388"/>
            <a:ext cx="7875587" cy="493712"/>
          </a:xfrm>
          <a:ln w="19050">
            <a:solidFill>
              <a:schemeClr val="accent4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c++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中，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class/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struct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除了默认的访问控制不同之外，完全</a:t>
            </a:r>
            <a:r>
              <a:rPr lang="zh-CN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一致</a:t>
            </a:r>
            <a:endParaRPr lang="zh-CN" altLang="zh-CN" sz="2000" noProof="1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3"/>
          </p:nvPr>
        </p:nvSpPr>
        <p:spPr>
          <a:xfrm>
            <a:off x="2298700" y="1400175"/>
            <a:ext cx="7315200" cy="4975225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2225" indent="-34290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>
                <a:sym typeface="黑体" panose="02010609060101010101" pitchFamily="49" charset="-122"/>
              </a:rPr>
              <a:t>格式</a:t>
            </a:r>
            <a:r>
              <a:rPr>
                <a:sym typeface="黑体" panose="02010609060101010101" pitchFamily="49" charset="-122"/>
              </a:rPr>
              <a:t>：</a:t>
            </a:r>
            <a:endParaRPr lang="en-US" altLang="zh-CN"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ym typeface="黑体" panose="02010609060101010101" pitchFamily="49" charset="-122"/>
              </a:rPr>
              <a:t>          class </a:t>
            </a:r>
            <a:r>
              <a:rPr lang="en-US" altLang="zh-CN">
                <a:sym typeface="黑体" panose="02010609060101010101" pitchFamily="49" charset="-122"/>
              </a:rPr>
              <a:t>&lt;Name&gt; {   </a:t>
            </a:r>
            <a:endParaRPr lang="en-US" altLang="zh-CN">
              <a:sym typeface="黑体" panose="02010609060101010101" pitchFamily="49" charset="-122"/>
            </a:endParaRPr>
          </a:p>
          <a:p>
            <a:pPr indent="-320675">
              <a:lnSpc>
                <a:spcPct val="80000"/>
              </a:lnSpc>
              <a:defRPr/>
            </a:pPr>
            <a:r>
              <a:rPr lang="en-US" altLang="zh-CN">
                <a:sym typeface="黑体" panose="02010609060101010101" pitchFamily="49" charset="-122"/>
              </a:rPr>
              <a:t> </a:t>
            </a:r>
            <a:r>
              <a:rPr lang="en-US" altLang="zh-CN">
                <a:sym typeface="黑体" panose="02010609060101010101" pitchFamily="49" charset="-122"/>
              </a:rPr>
              <a:t>                 &lt;</a:t>
            </a:r>
            <a:r>
              <a:rPr lang="en-US" altLang="zh-CN">
                <a:sym typeface="黑体" panose="02010609060101010101" pitchFamily="49" charset="-122"/>
              </a:rPr>
              <a:t>members&gt;  </a:t>
            </a:r>
            <a:endParaRPr lang="en-US" altLang="zh-CN">
              <a:sym typeface="黑体" panose="02010609060101010101" pitchFamily="49" charset="-122"/>
            </a:endParaRPr>
          </a:p>
          <a:p>
            <a:pPr indent="-320675">
              <a:lnSpc>
                <a:spcPct val="80000"/>
              </a:lnSpc>
              <a:defRPr/>
            </a:pPr>
            <a:r>
              <a:rPr lang="en-US" altLang="zh-CN">
                <a:sym typeface="黑体" panose="02010609060101010101" pitchFamily="49" charset="-122"/>
              </a:rPr>
              <a:t> </a:t>
            </a:r>
            <a:r>
              <a:rPr lang="en-US" altLang="zh-CN">
                <a:sym typeface="黑体" panose="02010609060101010101" pitchFamily="49" charset="-122"/>
              </a:rPr>
              <a:t>          };</a:t>
            </a:r>
            <a:r>
              <a:rPr lang="en-US" altLang="zh-CN">
                <a:sym typeface="黑体" panose="02010609060101010101" pitchFamily="49" charset="-122"/>
              </a:rPr>
              <a:t/>
            </a:r>
            <a:br>
              <a:rPr lang="en-US" altLang="zh-CN">
                <a:sym typeface="黑体" panose="02010609060101010101" pitchFamily="49" charset="-122"/>
              </a:rPr>
            </a:br>
            <a:endParaRPr lang="en-US" altLang="zh-CN"/>
          </a:p>
          <a:p>
            <a:pPr marL="22225" indent="-34290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>
                <a:sym typeface="黑体" panose="02010609060101010101" pitchFamily="49" charset="-122"/>
              </a:rPr>
              <a:t>例</a:t>
            </a:r>
            <a:r>
              <a:rPr>
                <a:sym typeface="黑体" panose="02010609060101010101" pitchFamily="49" charset="-122"/>
              </a:rPr>
              <a:t>：</a:t>
            </a:r>
            <a:endParaRPr lang="en-US" altLang="zh-CN"/>
          </a:p>
          <a:p>
            <a:pPr indent="-320675">
              <a:lnSpc>
                <a:spcPct val="80000"/>
              </a:lnSpc>
              <a:defRPr/>
            </a:pPr>
            <a:r>
              <a:rPr lang="en-US" altLang="zh-CN">
                <a:sym typeface="黑体" panose="02010609060101010101" pitchFamily="49" charset="-122"/>
              </a:rPr>
              <a:t>	class  </a:t>
            </a:r>
            <a:r>
              <a:rPr lang="en-US" altLang="zh-CN">
                <a:sym typeface="黑体" panose="02010609060101010101" pitchFamily="49" charset="-122"/>
              </a:rPr>
              <a:t>Dog </a:t>
            </a:r>
            <a:endParaRPr lang="en-US" altLang="zh-CN">
              <a:sym typeface="黑体" panose="02010609060101010101" pitchFamily="49" charset="-122"/>
            </a:endParaRPr>
          </a:p>
          <a:p>
            <a:pPr indent="-320675">
              <a:lnSpc>
                <a:spcPct val="80000"/>
              </a:lnSpc>
              <a:defRPr/>
            </a:pPr>
            <a:r>
              <a:rPr lang="en-US" altLang="zh-CN">
                <a:sym typeface="黑体" panose="02010609060101010101" pitchFamily="49" charset="-122"/>
              </a:rPr>
              <a:t>	</a:t>
            </a:r>
            <a:r>
              <a:rPr lang="en-US" altLang="zh-CN">
                <a:sym typeface="黑体" panose="02010609060101010101" pitchFamily="49" charset="-122"/>
              </a:rPr>
              <a:t>{</a:t>
            </a:r>
            <a:r>
              <a:rPr lang="en-US" altLang="zh-CN">
                <a:sym typeface="黑体" panose="02010609060101010101" pitchFamily="49" charset="-122"/>
              </a:rPr>
              <a:t/>
            </a:r>
            <a:br>
              <a:rPr lang="en-US" altLang="zh-CN">
                <a:sym typeface="黑体" panose="02010609060101010101" pitchFamily="49" charset="-122"/>
              </a:rPr>
            </a:br>
            <a:r>
              <a:rPr lang="en-US" altLang="zh-CN">
                <a:sym typeface="黑体" panose="02010609060101010101" pitchFamily="49" charset="-122"/>
              </a:rPr>
              <a:t>	public</a:t>
            </a:r>
            <a:r>
              <a:rPr lang="en-US" altLang="zh-CN">
                <a:sym typeface="黑体" panose="02010609060101010101" pitchFamily="49" charset="-122"/>
              </a:rPr>
              <a:t>:</a:t>
            </a:r>
            <a:br>
              <a:rPr lang="en-US" altLang="zh-CN">
                <a:sym typeface="黑体" panose="02010609060101010101" pitchFamily="49" charset="-122"/>
              </a:rPr>
            </a:br>
            <a:r>
              <a:rPr lang="en-US" altLang="zh-CN">
                <a:sym typeface="黑体" panose="02010609060101010101" pitchFamily="49" charset="-122"/>
              </a:rPr>
              <a:t>       </a:t>
            </a:r>
            <a:r>
              <a:rPr lang="en-US" altLang="zh-CN">
                <a:sym typeface="黑体" panose="02010609060101010101" pitchFamily="49" charset="-122"/>
              </a:rPr>
              <a:t>		void   </a:t>
            </a:r>
            <a:r>
              <a:rPr lang="en-US" altLang="zh-CN">
                <a:sym typeface="黑体" panose="02010609060101010101" pitchFamily="49" charset="-122"/>
              </a:rPr>
              <a:t>Eat( </a:t>
            </a:r>
            <a:r>
              <a:rPr lang="en-US" altLang="zh-CN" err="1">
                <a:sym typeface="黑体" panose="02010609060101010101" pitchFamily="49" charset="-122"/>
              </a:rPr>
              <a:t>int</a:t>
            </a:r>
            <a:r>
              <a:rPr lang="en-US" altLang="zh-CN">
                <a:sym typeface="黑体" panose="02010609060101010101" pitchFamily="49" charset="-122"/>
              </a:rPr>
              <a:t> </a:t>
            </a:r>
            <a:r>
              <a:rPr lang="en-US" altLang="zh-CN" err="1">
                <a:sym typeface="黑体" panose="02010609060101010101" pitchFamily="49" charset="-122"/>
              </a:rPr>
              <a:t>num</a:t>
            </a:r>
            <a:r>
              <a:rPr lang="en-US" altLang="zh-CN">
                <a:sym typeface="黑体" panose="02010609060101010101" pitchFamily="49" charset="-122"/>
              </a:rPr>
              <a:t>);</a:t>
            </a:r>
            <a:br>
              <a:rPr lang="en-US" altLang="zh-CN">
                <a:sym typeface="黑体" panose="02010609060101010101" pitchFamily="49" charset="-122"/>
              </a:rPr>
            </a:br>
            <a:r>
              <a:rPr lang="en-US" altLang="zh-CN">
                <a:sym typeface="黑体" panose="02010609060101010101" pitchFamily="49" charset="-122"/>
              </a:rPr>
              <a:t>	private</a:t>
            </a:r>
            <a:r>
              <a:rPr lang="en-US" altLang="zh-CN">
                <a:sym typeface="黑体" panose="02010609060101010101" pitchFamily="49" charset="-122"/>
              </a:rPr>
              <a:t>:</a:t>
            </a:r>
            <a:br>
              <a:rPr lang="en-US" altLang="zh-CN">
                <a:sym typeface="黑体" panose="02010609060101010101" pitchFamily="49" charset="-122"/>
              </a:rPr>
            </a:br>
            <a:r>
              <a:rPr lang="en-US" altLang="zh-CN">
                <a:sym typeface="黑体" panose="02010609060101010101" pitchFamily="49" charset="-122"/>
              </a:rPr>
              <a:t>       </a:t>
            </a:r>
            <a:r>
              <a:rPr lang="en-US" altLang="zh-CN">
                <a:sym typeface="黑体" panose="02010609060101010101" pitchFamily="49" charset="-122"/>
              </a:rPr>
              <a:t>		</a:t>
            </a:r>
            <a:r>
              <a:rPr lang="en-US" altLang="zh-CN" err="1">
                <a:sym typeface="黑体" panose="02010609060101010101" pitchFamily="49" charset="-122"/>
              </a:rPr>
              <a:t>int</a:t>
            </a:r>
            <a:r>
              <a:rPr lang="en-US" altLang="zh-CN">
                <a:sym typeface="黑体" panose="02010609060101010101" pitchFamily="49" charset="-122"/>
              </a:rPr>
              <a:t> </a:t>
            </a:r>
            <a:r>
              <a:rPr lang="en-US" altLang="zh-CN">
                <a:sym typeface="黑体" panose="02010609060101010101" pitchFamily="49" charset="-122"/>
              </a:rPr>
              <a:t>weight</a:t>
            </a:r>
            <a:r>
              <a:rPr lang="en-US" altLang="zh-CN">
                <a:sym typeface="黑体" panose="02010609060101010101" pitchFamily="49" charset="-122"/>
              </a:rPr>
              <a:t>;</a:t>
            </a:r>
            <a:endParaRPr lang="en-US" altLang="zh-CN"/>
          </a:p>
          <a:p>
            <a:pPr indent="-320675">
              <a:lnSpc>
                <a:spcPct val="80000"/>
              </a:lnSpc>
              <a:defRPr/>
            </a:pPr>
            <a:r>
              <a:rPr lang="en-US" altLang="zh-CN">
                <a:sym typeface="黑体" panose="02010609060101010101" pitchFamily="49" charset="-122"/>
              </a:rPr>
              <a:t>	}</a:t>
            </a:r>
            <a:r>
              <a:rPr>
                <a:solidFill>
                  <a:srgbClr val="FF0000"/>
                </a:solidFill>
                <a:sym typeface="黑体" panose="02010609060101010101" pitchFamily="49" charset="-122"/>
              </a:rPr>
              <a:t>； </a:t>
            </a: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//</a:t>
            </a:r>
            <a:r>
              <a:rPr altLang="zh-CN">
                <a:solidFill>
                  <a:srgbClr val="FF0000"/>
                </a:solidFill>
                <a:sym typeface="黑体" panose="02010609060101010101" pitchFamily="49" charset="-122"/>
              </a:rPr>
              <a:t>不要忘了；号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结合</a:t>
            </a:r>
            <a:r>
              <a:rPr lang="en-US" altLang="zh-CN" smtClean="0"/>
              <a:t>class</a:t>
            </a:r>
            <a:r>
              <a:rPr lang="zh-CN" altLang="en-US" smtClean="0"/>
              <a:t>和</a:t>
            </a:r>
            <a:r>
              <a:rPr lang="en-US" altLang="zh-CN" smtClean="0"/>
              <a:t>enum</a:t>
            </a:r>
            <a:r>
              <a:rPr lang="zh-CN" altLang="en-US" smtClean="0"/>
              <a:t>的常量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1050" y="866775"/>
            <a:ext cx="4960938" cy="3057525"/>
          </a:xfrm>
          <a:ln w="38100"/>
        </p:spPr>
        <p:txBody>
          <a:bodyPr/>
          <a:lstStyle/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b="1" noProof="1" smtClean="0">
                <a:solidFill>
                  <a:schemeClr val="accent5"/>
                </a:solidFill>
              </a:rPr>
              <a:t>enum  </a:t>
            </a:r>
            <a:r>
              <a:rPr lang="en-US" altLang="zh-CN" b="1" noProof="1">
                <a:solidFill>
                  <a:schemeClr val="accent5"/>
                </a:solidFill>
              </a:rPr>
              <a:t>Dir </a:t>
            </a:r>
            <a:r>
              <a:rPr lang="en-US" altLang="zh-CN" b="1" noProof="1" smtClean="0">
                <a:solidFill>
                  <a:schemeClr val="accent5"/>
                </a:solidFill>
              </a:rPr>
              <a:t>    { </a:t>
            </a:r>
            <a:r>
              <a:rPr lang="en-US" altLang="zh-CN" b="1" noProof="1">
                <a:solidFill>
                  <a:schemeClr val="accent5"/>
                </a:solidFill>
              </a:rPr>
              <a:t>LEFT,</a:t>
            </a:r>
            <a:r>
              <a:rPr lang="en-US" altLang="zh-CN" b="1" noProof="1">
                <a:solidFill>
                  <a:srgbClr val="0000FF"/>
                </a:solidFill>
              </a:rPr>
              <a:t>RIGHT</a:t>
            </a:r>
            <a:r>
              <a:rPr lang="en-US" altLang="zh-CN" b="1" noProof="1">
                <a:solidFill>
                  <a:schemeClr val="accent5"/>
                </a:solidFill>
              </a:rPr>
              <a:t> };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缺点：名字可能冲突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优点：不用与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类型相互转换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 f(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 {  return dir+1; }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f(0);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5929313" y="866775"/>
            <a:ext cx="5578475" cy="3057525"/>
          </a:xfrm>
          <a:ln w="38100"/>
        </p:spPr>
        <p:txBody>
          <a:bodyPr/>
          <a:lstStyle/>
          <a:p>
            <a:pPr>
              <a:defRPr/>
            </a:pPr>
            <a:r>
              <a:rPr lang="en-US" altLang="zh-CN" b="1" err="1">
                <a:solidFill>
                  <a:schemeClr val="accent5"/>
                </a:solidFill>
              </a:rPr>
              <a:t>enum</a:t>
            </a:r>
            <a:r>
              <a:rPr lang="en-US" altLang="zh-CN" b="1">
                <a:solidFill>
                  <a:schemeClr val="accent5"/>
                </a:solidFill>
              </a:rPr>
              <a:t> class </a:t>
            </a:r>
            <a:r>
              <a:rPr lang="en-US" altLang="zh-CN" b="1" err="1">
                <a:solidFill>
                  <a:schemeClr val="accent5"/>
                </a:solidFill>
              </a:rPr>
              <a:t>Dir</a:t>
            </a:r>
            <a:r>
              <a:rPr lang="en-US" altLang="zh-CN" b="1">
                <a:solidFill>
                  <a:schemeClr val="accent5"/>
                </a:solidFill>
              </a:rPr>
              <a:t> </a:t>
            </a:r>
            <a:r>
              <a:rPr lang="en-US" altLang="zh-CN" b="1">
                <a:solidFill>
                  <a:schemeClr val="accent5"/>
                </a:solidFill>
              </a:rPr>
              <a:t>{ LEFT</a:t>
            </a:r>
            <a:r>
              <a:rPr b="1">
                <a:solidFill>
                  <a:schemeClr val="accent5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RIGHT</a:t>
            </a:r>
            <a:r>
              <a:rPr lang="en-US" altLang="zh-CN" b="1">
                <a:solidFill>
                  <a:schemeClr val="accent5"/>
                </a:solidFill>
              </a:rPr>
              <a:t>  </a:t>
            </a:r>
            <a:r>
              <a:rPr lang="en-US" altLang="zh-CN" b="1">
                <a:solidFill>
                  <a:schemeClr val="accent5"/>
                </a:solidFill>
              </a:rPr>
              <a:t>}</a:t>
            </a:r>
            <a:r>
              <a:rPr b="1">
                <a:solidFill>
                  <a:schemeClr val="accent5"/>
                </a:solidFill>
              </a:rPr>
              <a:t>；</a:t>
            </a:r>
            <a:endParaRPr lang="en-US" altLang="zh-CN" b="1">
              <a:solidFill>
                <a:schemeClr val="accent5"/>
              </a:solidFill>
            </a:endParaRPr>
          </a:p>
          <a:p>
            <a:pPr>
              <a:buClr>
                <a:srgbClr val="0070C0"/>
              </a:buClr>
              <a:buSzPct val="100000"/>
              <a:defRPr/>
            </a:pPr>
            <a:r>
              <a:t>缺点：需要显式转换</a:t>
            </a:r>
            <a:endParaRPr/>
          </a:p>
          <a:p>
            <a:pPr>
              <a:buClr>
                <a:srgbClr val="0070C0"/>
              </a:buClr>
              <a:buSzPct val="100000"/>
              <a:defRPr/>
            </a:pPr>
            <a:r>
              <a:t>优点：避免名字冲突</a:t>
            </a:r>
            <a:endParaRPr lang="en-US" altLang="zh-CN"/>
          </a:p>
          <a:p>
            <a:pPr>
              <a:buClr>
                <a:srgbClr val="0070C0"/>
              </a:buClr>
              <a:buSzPct val="100000"/>
              <a:defRPr/>
            </a:pPr>
            <a:endParaRPr lang="en-US" altLang="zh-CN"/>
          </a:p>
          <a:p>
            <a:pPr>
              <a:buClr>
                <a:srgbClr val="0070C0"/>
              </a:buClr>
              <a:buSzPct val="100000"/>
              <a:defRPr/>
            </a:pPr>
            <a:r>
              <a:rPr lang="en-US" altLang="zh-CN" err="1"/>
              <a:t>int</a:t>
            </a:r>
            <a:r>
              <a:rPr lang="en-US" altLang="zh-CN"/>
              <a:t>   f( </a:t>
            </a:r>
            <a:r>
              <a:rPr lang="en-US" altLang="zh-CN" err="1"/>
              <a:t>Dir</a:t>
            </a:r>
            <a:r>
              <a:rPr lang="en-US" altLang="zh-CN"/>
              <a:t>  </a:t>
            </a:r>
            <a:r>
              <a:rPr lang="en-US" altLang="zh-CN" err="1"/>
              <a:t>dir</a:t>
            </a:r>
            <a:r>
              <a:rPr lang="en-US" altLang="zh-CN"/>
              <a:t>) {  return 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err="1">
                <a:solidFill>
                  <a:srgbClr val="0000FF"/>
                </a:solidFill>
              </a:rPr>
              <a:t>int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en-US" altLang="zh-CN"/>
              <a:t>dir+1</a:t>
            </a:r>
            <a:r>
              <a:rPr lang="en-US" altLang="zh-CN"/>
              <a:t>; }</a:t>
            </a:r>
          </a:p>
          <a:p>
            <a:pPr>
              <a:buClr>
                <a:srgbClr val="0070C0"/>
              </a:buClr>
              <a:buSzPct val="100000"/>
              <a:defRPr/>
            </a:pPr>
            <a:r>
              <a:rPr lang="en-US" altLang="zh-CN"/>
              <a:t>f</a:t>
            </a:r>
            <a:r>
              <a:rPr lang="en-US" altLang="zh-CN"/>
              <a:t>((</a:t>
            </a:r>
            <a:r>
              <a:rPr lang="en-US" altLang="zh-CN" err="1">
                <a:solidFill>
                  <a:srgbClr val="0000FF"/>
                </a:solidFill>
              </a:rPr>
              <a:t>Dir</a:t>
            </a:r>
            <a:r>
              <a:rPr lang="en-US" altLang="zh-CN"/>
              <a:t>)0</a:t>
            </a:r>
            <a:r>
              <a:rPr lang="en-US" altLang="zh-CN"/>
              <a:t>); </a:t>
            </a:r>
            <a:endParaRPr/>
          </a:p>
          <a:p>
            <a:pPr>
              <a:defRPr/>
            </a:pPr>
            <a:endParaRPr lang="en-US" altLang="zh-CN" b="1">
              <a:solidFill>
                <a:schemeClr val="accent5"/>
              </a:solidFill>
            </a:endParaRPr>
          </a:p>
          <a:p>
            <a:pPr>
              <a:defRPr/>
            </a:pPr>
            <a:endParaRPr b="1">
              <a:solidFill>
                <a:schemeClr val="accent5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4"/>
          </p:nvPr>
        </p:nvSpPr>
        <p:spPr>
          <a:xfrm>
            <a:off x="781050" y="4206875"/>
            <a:ext cx="4960938" cy="2116138"/>
          </a:xfrm>
          <a:ln w="38100"/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class  My {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00FF"/>
                </a:solidFill>
              </a:rPr>
              <a:t>public: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b="1" noProof="1">
                <a:solidFill>
                  <a:schemeClr val="accent5"/>
                </a:solidFill>
              </a:rPr>
              <a:t>enum </a:t>
            </a:r>
            <a:r>
              <a:rPr lang="en-US" altLang="zh-CN" b="1" noProof="1" smtClean="0">
                <a:solidFill>
                  <a:schemeClr val="accent5"/>
                </a:solidFill>
              </a:rPr>
              <a:t> Dir { </a:t>
            </a:r>
            <a:r>
              <a:rPr lang="en-US" altLang="zh-CN" b="1" noProof="1">
                <a:solidFill>
                  <a:schemeClr val="accent5"/>
                </a:solidFill>
              </a:rPr>
              <a:t>LEFT,</a:t>
            </a:r>
            <a:r>
              <a:rPr lang="en-US" altLang="zh-CN" b="1" noProof="1">
                <a:solidFill>
                  <a:srgbClr val="0000FF"/>
                </a:solidFill>
              </a:rPr>
              <a:t>RIGHT</a:t>
            </a:r>
            <a:r>
              <a:rPr lang="en-US" altLang="zh-CN" b="1" noProof="1">
                <a:solidFill>
                  <a:schemeClr val="accent5"/>
                </a:solidFill>
              </a:rPr>
              <a:t> </a:t>
            </a:r>
            <a:r>
              <a:rPr lang="en-US" altLang="zh-CN" b="1" noProof="1" smtClean="0">
                <a:solidFill>
                  <a:schemeClr val="accent5"/>
                </a:solidFill>
              </a:rPr>
              <a:t>};</a:t>
            </a:r>
            <a:br>
              <a:rPr lang="en-US" altLang="zh-CN" b="1" noProof="1" smtClean="0">
                <a:solidFill>
                  <a:schemeClr val="accent5"/>
                </a:solidFill>
              </a:rPr>
            </a:br>
            <a:r>
              <a:rPr lang="en-US" altLang="zh-CN" noProof="1"/>
              <a:t>public</a:t>
            </a:r>
            <a:r>
              <a:rPr lang="en-US" altLang="zh-CN" noProof="1" smtClean="0"/>
              <a:t>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noProof="1" smtClean="0"/>
              <a:t>      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5"/>
          </p:nvPr>
        </p:nvSpPr>
        <p:spPr>
          <a:xfrm>
            <a:off x="5929313" y="4206875"/>
            <a:ext cx="5578475" cy="2116138"/>
          </a:xfrm>
          <a:ln w="38100"/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f(My::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) { return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; }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f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0000FF"/>
                </a:solidFill>
              </a:rPr>
              <a:t>My::RIGHT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导出类型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2051050" y="1012825"/>
            <a:ext cx="7315200" cy="4976813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marL="250825" indent="-342900" fontAlgn="auto">
              <a:lnSpc>
                <a:spcPct val="80000"/>
              </a:lnSpc>
              <a:spcAft>
                <a:spcPts val="0"/>
              </a:spcAft>
              <a:buClr>
                <a:srgbClr val="046FB6"/>
              </a:buClr>
              <a:buFont typeface="Wingdings" panose="05000000000000000000" charset="0"/>
              <a:buChar char="u"/>
              <a:defRPr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数组</a:t>
            </a:r>
            <a:b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例：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a[5];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MyClass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objs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[3];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250825" indent="-342900" fontAlgn="auto">
              <a:lnSpc>
                <a:spcPct val="80000"/>
              </a:lnSpc>
              <a:spcAft>
                <a:spcPts val="0"/>
              </a:spcAft>
              <a:buClr>
                <a:srgbClr val="046FB6"/>
              </a:buClr>
              <a:buFont typeface="Wingdings" panose="05000000000000000000" charset="0"/>
              <a:buChar char="u"/>
              <a:defRPr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指针</a:t>
            </a:r>
            <a:b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zh-CN" altLang="zh-CN" dirty="0">
                <a:latin typeface="Arial" panose="020B0604020202020204" pitchFamily="34" charset="0"/>
                <a:sym typeface="黑体" panose="02010609060101010101" pitchFamily="49" charset="-122"/>
              </a:rPr>
              <a:t>例：  </a:t>
            </a:r>
            <a:r>
              <a:rPr lang="en-US" altLang="zh-CN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 * p = 0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； </a:t>
            </a:r>
            <a:r>
              <a:rPr lang="en-US" altLang="zh-CN" dirty="0" err="1">
                <a:latin typeface="Arial" panose="020B0604020202020204" pitchFamily="34" charset="0"/>
                <a:sym typeface="黑体" panose="02010609060101010101" pitchFamily="49" charset="-122"/>
              </a:rPr>
              <a:t>MyClass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 * </a:t>
            </a:r>
            <a:r>
              <a:rPr lang="en-US" altLang="zh-CN" dirty="0" err="1">
                <a:latin typeface="Arial" panose="020B0604020202020204" pitchFamily="34" charset="0"/>
                <a:sym typeface="黑体" panose="02010609060101010101" pitchFamily="49" charset="-122"/>
              </a:rPr>
              <a:t>pobjs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[4</a:t>
            </a:r>
            <a:r>
              <a:rPr lang="en-US" altLang="zh-CN" dirty="0" smtClean="0">
                <a:latin typeface="Arial" panose="020B0604020202020204" pitchFamily="34" charset="0"/>
                <a:sym typeface="黑体" panose="02010609060101010101" pitchFamily="49" charset="-122"/>
              </a:rPr>
              <a:t>];</a:t>
            </a:r>
            <a:br>
              <a:rPr lang="en-US" altLang="zh-CN" dirty="0" smtClean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sym typeface="黑体" panose="02010609060101010101" pitchFamily="49" charset="-122"/>
              </a:rPr>
              <a:t>          </a:t>
            </a:r>
            <a:r>
              <a:rPr lang="en-US" altLang="zh-CN" dirty="0" err="1" smtClean="0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sym typeface="黑体" panose="02010609060101010101" pitchFamily="49" charset="-122"/>
              </a:rPr>
              <a:t> **pp = &amp;p;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</a:br>
            <a:endParaRPr lang="en-US" altLang="zh-CN" dirty="0"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marL="250825" indent="-342900" fontAlgn="auto">
              <a:lnSpc>
                <a:spcPct val="80000"/>
              </a:lnSpc>
              <a:spcAft>
                <a:spcPts val="0"/>
              </a:spcAft>
              <a:buClr>
                <a:srgbClr val="046FB6"/>
              </a:buClr>
              <a:buFont typeface="Wingdings" panose="05000000000000000000" charset="0"/>
              <a:buChar char="u"/>
              <a:defRPr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引用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:</a:t>
            </a:r>
            <a:b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zh-CN" altLang="zh-CN" dirty="0">
                <a:latin typeface="Arial" panose="020B0604020202020204" pitchFamily="34" charset="0"/>
                <a:sym typeface="黑体" panose="02010609060101010101" pitchFamily="49" charset="-122"/>
              </a:rPr>
              <a:t>例：  </a:t>
            </a:r>
            <a:br>
              <a:rPr lang="zh-CN" altLang="zh-CN" dirty="0">
                <a:latin typeface="Arial" panose="020B0604020202020204" pitchFamily="34" charset="0"/>
                <a:sym typeface="黑体" panose="02010609060101010101" pitchFamily="49" charset="-122"/>
              </a:rPr>
            </a:br>
            <a:r>
              <a:rPr lang="zh-CN" altLang="zh-CN" dirty="0">
                <a:latin typeface="Arial" panose="020B0604020202020204" pitchFamily="34" charset="0"/>
                <a:sym typeface="黑体" panose="02010609060101010101" pitchFamily="49" charset="-122"/>
              </a:rPr>
              <a:t>          </a:t>
            </a:r>
            <a:r>
              <a:rPr lang="en-US" altLang="zh-CN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  a =100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； </a:t>
            </a:r>
            <a:r>
              <a:rPr lang="en-US" altLang="zh-CN" dirty="0" err="1">
                <a:latin typeface="Arial" panose="020B0604020202020204" pitchFamily="34" charset="0"/>
                <a:sym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 &amp; b = a</a:t>
            </a:r>
            <a:r>
              <a:rPr lang="en-US" altLang="zh-CN" dirty="0" smtClean="0">
                <a:latin typeface="Arial" panose="020B0604020202020204" pitchFamily="34" charset="0"/>
                <a:sym typeface="黑体" panose="02010609060101010101" pitchFamily="49" charset="-122"/>
              </a:rPr>
              <a:t>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rgbClr val="046FB6"/>
              </a:buCl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marL="250825" indent="-342900" fontAlgn="auto">
              <a:lnSpc>
                <a:spcPct val="80000"/>
              </a:lnSpc>
              <a:spcAft>
                <a:spcPts val="0"/>
              </a:spcAft>
              <a:buClr>
                <a:srgbClr val="046FB6"/>
              </a:buClr>
              <a:buFont typeface="Wingdings" panose="05000000000000000000" charset="0"/>
              <a:buChar char="u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右值引用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(C++1z):</a:t>
            </a:r>
            <a:r>
              <a:rPr lang="en-US" altLang="zh-CN" dirty="0" smtClean="0">
                <a:latin typeface="Arial" panose="020B0604020202020204" pitchFamily="34" charset="0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sym typeface="黑体" panose="02010609060101010101" pitchFamily="49" charset="-122"/>
              </a:rPr>
            </a:br>
            <a:endParaRPr lang="en-US" altLang="zh-CN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声明</a:t>
            </a:r>
            <a:r>
              <a:rPr lang="en-US" altLang="zh-CN" smtClean="0"/>
              <a:t>(declaration)</a:t>
            </a:r>
            <a:endParaRPr lang="zh-CN" altLang="en-US" smtClean="0"/>
          </a:p>
        </p:txBody>
      </p:sp>
      <p:sp>
        <p:nvSpPr>
          <p:cNvPr id="27650" name="内容占位符 2"/>
          <p:cNvSpPr>
            <a:spLocks noGrp="1"/>
          </p:cNvSpPr>
          <p:nvPr>
            <p:ph sz="half" idx="1"/>
          </p:nvPr>
        </p:nvSpPr>
        <p:spPr bwMode="auto">
          <a:xfrm>
            <a:off x="1562100" y="1006475"/>
            <a:ext cx="8928100" cy="592138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mtClean="0"/>
              <a:t>声明：解释说明一个编译单元中一个名字的含义和属性。</a:t>
            </a:r>
            <a:endParaRPr lang="en-US" altLang="zh-CN" smtClean="0"/>
          </a:p>
        </p:txBody>
      </p:sp>
      <p:sp>
        <p:nvSpPr>
          <p:cNvPr id="27651" name="内容占位符 3"/>
          <p:cNvSpPr>
            <a:spLocks noGrp="1"/>
          </p:cNvSpPr>
          <p:nvPr>
            <p:ph sz="half" idx="13"/>
          </p:nvPr>
        </p:nvSpPr>
        <p:spPr bwMode="auto">
          <a:xfrm>
            <a:off x="1562100" y="2322513"/>
            <a:ext cx="8928100" cy="3378200"/>
          </a:xfr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zh-CN"/>
              <a:t>extern int a; 			// </a:t>
            </a:r>
            <a:r>
              <a:t>声明外部整型变量</a:t>
            </a:r>
            <a:r>
              <a:rPr lang="en-US" altLang="zh-CN"/>
              <a:t>a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zh-CN"/>
              <a:t>extern const int c; 		// </a:t>
            </a:r>
            <a:r>
              <a:t>声明外部整型常量</a:t>
            </a:r>
            <a:r>
              <a:rPr lang="en-US" altLang="zh-CN"/>
              <a:t>c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zh-CN"/>
              <a:t>int f(int); 			// </a:t>
            </a:r>
            <a:r>
              <a:t>声明函数</a:t>
            </a:r>
            <a:r>
              <a:rPr lang="en-US" altLang="zh-CN"/>
              <a:t>f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zh-CN"/>
              <a:t>struct S; 			// </a:t>
            </a:r>
            <a:r>
              <a:t>声明结构</a:t>
            </a:r>
            <a:r>
              <a:rPr lang="en-US" altLang="zh-CN"/>
              <a:t>S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zh-CN"/>
              <a:t>typedef int Int; 		// </a:t>
            </a:r>
            <a:r>
              <a:t>声明类型</a:t>
            </a:r>
            <a:r>
              <a:rPr lang="en-US" altLang="zh-CN"/>
              <a:t> Int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zh-CN"/>
              <a:t>extern X anotherX; 	// </a:t>
            </a:r>
            <a:r>
              <a:t>声明外部变量</a:t>
            </a:r>
            <a:r>
              <a:rPr lang="en-US" altLang="zh-CN"/>
              <a:t>anotherX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zh-CN"/>
              <a:t>using N::d; 			// </a:t>
            </a:r>
            <a:r>
              <a:t>声明名字</a:t>
            </a:r>
            <a:r>
              <a:rPr lang="en-US" altLang="zh-CN"/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定义</a:t>
            </a:r>
            <a:r>
              <a:rPr lang="en-US" altLang="zh-CN" smtClean="0"/>
              <a:t>(define)</a:t>
            </a:r>
            <a:endParaRPr lang="zh-CN" altLang="en-US" smtClean="0"/>
          </a:p>
        </p:txBody>
      </p:sp>
      <p:sp>
        <p:nvSpPr>
          <p:cNvPr id="28674" name="内容占位符 2"/>
          <p:cNvSpPr>
            <a:spLocks noGrp="1"/>
          </p:cNvSpPr>
          <p:nvPr>
            <p:ph sz="half" idx="1"/>
          </p:nvPr>
        </p:nvSpPr>
        <p:spPr bwMode="auto">
          <a:xfrm>
            <a:off x="2001838" y="593725"/>
            <a:ext cx="7904162" cy="1104900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定义</a:t>
            </a:r>
            <a:r>
              <a:rPr lang="zh-CN" altLang="en-US" smtClean="0"/>
              <a:t>：一个声明同时也是一个定义，当：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      </a:t>
            </a:r>
            <a:r>
              <a:rPr lang="zh-CN" altLang="en-US" smtClean="0"/>
              <a:t>确定的函数体、确定的类内容、有具体值、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      </a:t>
            </a:r>
            <a:r>
              <a:rPr lang="zh-CN" altLang="en-US" smtClean="0"/>
              <a:t>确定存储空间、确定别名等时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2001838" y="1889125"/>
            <a:ext cx="7904162" cy="4532313"/>
          </a:xfrm>
          <a:ln w="38100"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 err="1"/>
              <a:t>int</a:t>
            </a:r>
            <a:r>
              <a:rPr lang="en-US" altLang="zh-CN" b="1"/>
              <a:t> </a:t>
            </a:r>
            <a:r>
              <a:rPr lang="en-US" altLang="zh-CN" b="1"/>
              <a:t>a; </a:t>
            </a:r>
            <a:r>
              <a:rPr lang="en-US" altLang="zh-CN" b="1"/>
              <a:t>			// </a:t>
            </a:r>
            <a:r>
              <a:rPr b="1"/>
              <a:t>定义</a:t>
            </a:r>
            <a:r>
              <a:rPr lang="en-US" altLang="zh-CN" b="1"/>
              <a:t>a</a:t>
            </a:r>
            <a:endParaRPr lang="en-US" altLang="zh-CN" b="1"/>
          </a:p>
          <a:p>
            <a:pPr>
              <a:defRPr/>
            </a:pPr>
            <a:r>
              <a:rPr lang="en-US" altLang="zh-CN" b="1"/>
              <a:t>extern </a:t>
            </a:r>
            <a:r>
              <a:rPr lang="en-US" altLang="zh-CN" b="1" err="1"/>
              <a:t>const</a:t>
            </a:r>
            <a:r>
              <a:rPr lang="en-US" altLang="zh-CN" b="1"/>
              <a:t> </a:t>
            </a:r>
            <a:r>
              <a:rPr lang="en-US" altLang="zh-CN" b="1" err="1"/>
              <a:t>int</a:t>
            </a:r>
            <a:r>
              <a:rPr lang="en-US" altLang="zh-CN" b="1"/>
              <a:t> c = 1; </a:t>
            </a:r>
            <a:r>
              <a:rPr lang="en-US" altLang="zh-CN" b="1"/>
              <a:t>	// </a:t>
            </a:r>
            <a:r>
              <a:rPr b="1"/>
              <a:t>定义</a:t>
            </a:r>
            <a:r>
              <a:rPr lang="en-US" altLang="zh-CN" b="1"/>
              <a:t>c</a:t>
            </a:r>
            <a:endParaRPr lang="en-US" altLang="zh-CN" b="1"/>
          </a:p>
          <a:p>
            <a:pPr>
              <a:defRPr/>
            </a:pPr>
            <a:r>
              <a:rPr lang="en-US" altLang="zh-CN" b="1" err="1"/>
              <a:t>int</a:t>
            </a:r>
            <a:r>
              <a:rPr lang="en-US" altLang="zh-CN" b="1"/>
              <a:t> f(</a:t>
            </a:r>
            <a:r>
              <a:rPr lang="en-US" altLang="zh-CN" b="1" err="1"/>
              <a:t>int</a:t>
            </a:r>
            <a:r>
              <a:rPr lang="en-US" altLang="zh-CN" b="1"/>
              <a:t> x) { return </a:t>
            </a:r>
            <a:r>
              <a:rPr lang="en-US" altLang="zh-CN" b="1" err="1"/>
              <a:t>x+a</a:t>
            </a:r>
            <a:r>
              <a:rPr lang="en-US" altLang="zh-CN" b="1"/>
              <a:t>; } /</a:t>
            </a:r>
            <a:r>
              <a:rPr lang="en-US" altLang="zh-CN" b="1"/>
              <a:t>/ </a:t>
            </a:r>
            <a:r>
              <a:rPr b="1"/>
              <a:t>定义 </a:t>
            </a:r>
            <a:r>
              <a:rPr lang="en-US" altLang="zh-CN" b="1"/>
              <a:t>f </a:t>
            </a:r>
            <a:r>
              <a:rPr b="1"/>
              <a:t>和 </a:t>
            </a:r>
            <a:r>
              <a:rPr lang="en-US" altLang="zh-CN" b="1"/>
              <a:t>x</a:t>
            </a:r>
            <a:endParaRPr lang="en-US" altLang="zh-CN" b="1"/>
          </a:p>
          <a:p>
            <a:pPr>
              <a:defRPr/>
            </a:pPr>
            <a:r>
              <a:rPr lang="en-US" altLang="zh-CN" b="1" err="1"/>
              <a:t>struct</a:t>
            </a:r>
            <a:r>
              <a:rPr lang="en-US" altLang="zh-CN" b="1"/>
              <a:t> S { </a:t>
            </a:r>
            <a:r>
              <a:rPr lang="en-US" altLang="zh-CN" b="1" err="1"/>
              <a:t>int</a:t>
            </a:r>
            <a:r>
              <a:rPr lang="en-US" altLang="zh-CN" b="1"/>
              <a:t> a; </a:t>
            </a:r>
            <a:r>
              <a:rPr lang="en-US" altLang="zh-CN" b="1" err="1"/>
              <a:t>int</a:t>
            </a:r>
            <a:r>
              <a:rPr lang="en-US" altLang="zh-CN" b="1"/>
              <a:t> b; }; </a:t>
            </a:r>
            <a:r>
              <a:rPr lang="en-US" altLang="zh-CN" b="1"/>
              <a:t>	// </a:t>
            </a:r>
            <a:r>
              <a:rPr b="1"/>
              <a:t>定义</a:t>
            </a:r>
            <a:r>
              <a:rPr lang="en-US" altLang="zh-CN" b="1"/>
              <a:t>S</a:t>
            </a:r>
            <a:r>
              <a:rPr b="1"/>
              <a:t>、</a:t>
            </a:r>
            <a:r>
              <a:rPr lang="en-US" altLang="zh-CN" b="1"/>
              <a:t>S</a:t>
            </a:r>
            <a:r>
              <a:rPr lang="en-US" altLang="zh-CN" b="1"/>
              <a:t>::</a:t>
            </a:r>
            <a:r>
              <a:rPr lang="en-US" altLang="zh-CN" b="1"/>
              <a:t>a</a:t>
            </a:r>
            <a:r>
              <a:rPr b="1"/>
              <a:t>、和</a:t>
            </a:r>
            <a:r>
              <a:rPr lang="en-US" altLang="zh-CN" b="1"/>
              <a:t>S</a:t>
            </a:r>
            <a:r>
              <a:rPr lang="en-US" altLang="zh-CN" b="1"/>
              <a:t>::b</a:t>
            </a:r>
          </a:p>
          <a:p>
            <a:pPr>
              <a:defRPr/>
            </a:pPr>
            <a:r>
              <a:rPr lang="en-US" altLang="zh-CN" b="1" err="1"/>
              <a:t>struct</a:t>
            </a:r>
            <a:r>
              <a:rPr lang="en-US" altLang="zh-CN" b="1"/>
              <a:t> X { </a:t>
            </a:r>
            <a:r>
              <a:rPr lang="en-US" altLang="zh-CN" b="1"/>
              <a:t>		// </a:t>
            </a:r>
            <a:r>
              <a:rPr b="1"/>
              <a:t>定义</a:t>
            </a:r>
            <a:r>
              <a:rPr lang="en-US" altLang="zh-CN" b="1"/>
              <a:t> </a:t>
            </a:r>
            <a:r>
              <a:rPr lang="en-US" altLang="zh-CN" b="1"/>
              <a:t>X</a:t>
            </a:r>
          </a:p>
          <a:p>
            <a:pPr>
              <a:defRPr/>
            </a:pPr>
            <a:r>
              <a:rPr lang="en-US" altLang="zh-CN" b="1"/>
              <a:t>	</a:t>
            </a:r>
            <a:r>
              <a:rPr lang="en-US" altLang="zh-CN" b="1" err="1"/>
              <a:t>int</a:t>
            </a:r>
            <a:r>
              <a:rPr lang="en-US" altLang="zh-CN" b="1"/>
              <a:t> </a:t>
            </a:r>
            <a:r>
              <a:rPr lang="en-US" altLang="zh-CN" b="1"/>
              <a:t>x; </a:t>
            </a:r>
            <a:r>
              <a:rPr lang="en-US" altLang="zh-CN" b="1"/>
              <a:t>		// </a:t>
            </a:r>
            <a:r>
              <a:rPr b="1"/>
              <a:t>定义非静态数据成员</a:t>
            </a:r>
            <a:r>
              <a:rPr lang="en-US" altLang="zh-CN" b="1"/>
              <a:t>x</a:t>
            </a:r>
            <a:endParaRPr lang="en-US" altLang="zh-CN" b="1"/>
          </a:p>
          <a:p>
            <a:pPr>
              <a:defRPr/>
            </a:pPr>
            <a:r>
              <a:rPr lang="en-US" altLang="zh-CN" b="1">
                <a:solidFill>
                  <a:srgbClr val="FF0000"/>
                </a:solidFill>
              </a:rPr>
              <a:t>	static </a:t>
            </a:r>
            <a:r>
              <a:rPr lang="en-US" altLang="zh-CN" b="1" err="1">
                <a:solidFill>
                  <a:srgbClr val="FF0000"/>
                </a:solidFill>
              </a:rPr>
              <a:t>int</a:t>
            </a:r>
            <a:r>
              <a:rPr lang="en-US" altLang="zh-CN" b="1">
                <a:solidFill>
                  <a:srgbClr val="FF0000"/>
                </a:solidFill>
              </a:rPr>
              <a:t> y; </a:t>
            </a:r>
            <a:r>
              <a:rPr lang="en-US" altLang="zh-CN" b="1">
                <a:solidFill>
                  <a:srgbClr val="FF0000"/>
                </a:solidFill>
              </a:rPr>
              <a:t>	// </a:t>
            </a:r>
            <a:r>
              <a:rPr b="1">
                <a:solidFill>
                  <a:srgbClr val="FF0000"/>
                </a:solidFill>
              </a:rPr>
              <a:t>声明静态数据成员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b="1"/>
              <a:t>	X</a:t>
            </a:r>
            <a:r>
              <a:rPr lang="en-US" altLang="zh-CN" b="1"/>
              <a:t>(): x(0) { } </a:t>
            </a:r>
            <a:r>
              <a:rPr lang="en-US" altLang="zh-CN" b="1"/>
              <a:t>	// </a:t>
            </a:r>
            <a:r>
              <a:rPr b="1"/>
              <a:t>定义</a:t>
            </a:r>
            <a:r>
              <a:rPr lang="en-US" altLang="zh-CN" b="1"/>
              <a:t>X</a:t>
            </a:r>
            <a:r>
              <a:rPr b="1"/>
              <a:t>的构造函数</a:t>
            </a:r>
            <a:endParaRPr lang="en-US" altLang="zh-CN" b="1"/>
          </a:p>
          <a:p>
            <a:pPr>
              <a:defRPr/>
            </a:pPr>
            <a:r>
              <a:rPr lang="en-US" altLang="zh-CN" b="1"/>
              <a:t>};</a:t>
            </a:r>
          </a:p>
          <a:p>
            <a:pPr>
              <a:defRPr/>
            </a:pPr>
            <a:r>
              <a:rPr lang="en-US" altLang="zh-CN" b="1" err="1"/>
              <a:t>int</a:t>
            </a:r>
            <a:r>
              <a:rPr lang="en-US" altLang="zh-CN" b="1"/>
              <a:t> X::y = 1; </a:t>
            </a:r>
            <a:r>
              <a:rPr lang="en-US" altLang="zh-CN" b="1"/>
              <a:t>		// </a:t>
            </a:r>
            <a:r>
              <a:rPr b="1"/>
              <a:t>定义</a:t>
            </a:r>
            <a:r>
              <a:rPr lang="en-US" altLang="zh-CN" b="1"/>
              <a:t> </a:t>
            </a:r>
            <a:r>
              <a:rPr lang="en-US" altLang="zh-CN" b="1"/>
              <a:t>X::y</a:t>
            </a:r>
          </a:p>
          <a:p>
            <a:pPr>
              <a:defRPr/>
            </a:pPr>
            <a:r>
              <a:rPr lang="en-US" altLang="zh-CN" b="1" err="1"/>
              <a:t>enum</a:t>
            </a:r>
            <a:r>
              <a:rPr lang="en-US" altLang="zh-CN" b="1"/>
              <a:t> { up, down }; </a:t>
            </a:r>
            <a:r>
              <a:rPr lang="en-US" altLang="zh-CN" b="1"/>
              <a:t>	// </a:t>
            </a:r>
            <a:r>
              <a:rPr b="1"/>
              <a:t>定义</a:t>
            </a:r>
            <a:r>
              <a:rPr lang="en-US" altLang="zh-CN" b="1"/>
              <a:t>up </a:t>
            </a:r>
            <a:r>
              <a:rPr b="1"/>
              <a:t>和</a:t>
            </a:r>
            <a:r>
              <a:rPr lang="en-US" altLang="zh-CN" b="1"/>
              <a:t> </a:t>
            </a:r>
            <a:r>
              <a:rPr lang="en-US" altLang="zh-CN" b="1"/>
              <a:t>down</a:t>
            </a:r>
          </a:p>
          <a:p>
            <a:pPr>
              <a:defRPr/>
            </a:pPr>
            <a:r>
              <a:rPr lang="en-US" altLang="zh-CN" b="1"/>
              <a:t>namespace N { </a:t>
            </a:r>
            <a:r>
              <a:rPr lang="en-US" altLang="zh-CN" b="1" err="1"/>
              <a:t>int</a:t>
            </a:r>
            <a:r>
              <a:rPr lang="en-US" altLang="zh-CN" b="1"/>
              <a:t> d; } </a:t>
            </a:r>
            <a:r>
              <a:rPr lang="en-US" altLang="zh-CN" b="1"/>
              <a:t>	// </a:t>
            </a:r>
            <a:r>
              <a:rPr b="1"/>
              <a:t>定义</a:t>
            </a:r>
            <a:r>
              <a:rPr lang="en-US" altLang="zh-CN" b="1"/>
              <a:t>N </a:t>
            </a:r>
            <a:r>
              <a:rPr b="1"/>
              <a:t>和</a:t>
            </a:r>
            <a:r>
              <a:rPr lang="en-US" altLang="zh-CN" b="1"/>
              <a:t> </a:t>
            </a:r>
            <a:r>
              <a:rPr lang="en-US" altLang="zh-CN" b="1"/>
              <a:t>N::d</a:t>
            </a:r>
          </a:p>
          <a:p>
            <a:pPr>
              <a:defRPr/>
            </a:pPr>
            <a:r>
              <a:rPr lang="en-US" altLang="zh-CN" b="1"/>
              <a:t>namespace N1 = N; </a:t>
            </a:r>
            <a:r>
              <a:rPr lang="en-US" altLang="zh-CN" b="1"/>
              <a:t>	// </a:t>
            </a:r>
            <a:r>
              <a:rPr b="1"/>
              <a:t>定义</a:t>
            </a:r>
            <a:r>
              <a:rPr lang="en-US" altLang="zh-CN" b="1"/>
              <a:t>N1</a:t>
            </a:r>
            <a:endParaRPr lang="en-US" altLang="zh-CN" b="1"/>
          </a:p>
          <a:p>
            <a:pPr>
              <a:defRPr/>
            </a:pPr>
            <a:r>
              <a:rPr lang="en-US" altLang="zh-CN" b="1"/>
              <a:t>X </a:t>
            </a:r>
            <a:r>
              <a:rPr lang="en-US" altLang="zh-CN" b="1" err="1"/>
              <a:t>anX</a:t>
            </a:r>
            <a:r>
              <a:rPr lang="en-US" altLang="zh-CN" b="1"/>
              <a:t>; </a:t>
            </a:r>
            <a:r>
              <a:rPr lang="en-US" altLang="zh-CN" b="1"/>
              <a:t>			// </a:t>
            </a:r>
            <a:r>
              <a:rPr b="1"/>
              <a:t>定义</a:t>
            </a:r>
            <a:r>
              <a:rPr lang="en-US" altLang="zh-CN" b="1" err="1"/>
              <a:t>anX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常见的声明和定义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sz="half" idx="1"/>
          </p:nvPr>
        </p:nvSpPr>
        <p:spPr bwMode="auto">
          <a:xfrm>
            <a:off x="1825625" y="601663"/>
            <a:ext cx="8623300" cy="1438275"/>
          </a:xfrm>
          <a:noFill/>
          <a:ln w="38100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mtClean="0"/>
              <a:t>类型的声明和定义：</a:t>
            </a:r>
            <a:endParaRPr lang="en-US" altLang="zh-CN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mtClean="0"/>
              <a:t>函数的声明和定义：</a:t>
            </a:r>
            <a:endParaRPr lang="en-US" altLang="zh-CN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mtClean="0"/>
              <a:t>变量的声明和定义：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809625" y="2255838"/>
            <a:ext cx="3830638" cy="4198937"/>
          </a:xfrm>
          <a:ln w="38100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t>类型声明</a:t>
            </a:r>
            <a:r>
              <a:rPr lang="en-US" altLang="zh-CN"/>
              <a:t>(</a:t>
            </a:r>
            <a:r>
              <a:rPr/>
              <a:t>前置声明</a:t>
            </a:r>
            <a:r>
              <a:rPr lang="en-US" altLang="zh-CN"/>
              <a:t>)</a:t>
            </a:r>
            <a:endParaRPr lang="en-US" altLang="zh-CN"/>
          </a:p>
          <a:p>
            <a:pPr>
              <a:defRPr/>
            </a:pPr>
            <a:r>
              <a:rPr lang="en-US" altLang="zh-CN">
                <a:solidFill>
                  <a:srgbClr val="0000FF"/>
                </a:solidFill>
              </a:rPr>
              <a:t>class Meat</a:t>
            </a:r>
            <a:r>
              <a:rPr>
                <a:solidFill>
                  <a:srgbClr val="0000FF"/>
                </a:solidFill>
              </a:rPr>
              <a:t>；</a:t>
            </a:r>
            <a:endParaRPr lang="en-US" altLang="zh-CN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err="1">
                <a:solidFill>
                  <a:srgbClr val="0000FF"/>
                </a:solidFill>
              </a:rPr>
              <a:t>typedef</a:t>
            </a:r>
            <a:r>
              <a:rPr lang="en-US" altLang="zh-CN">
                <a:solidFill>
                  <a:srgbClr val="0000FF"/>
                </a:solidFill>
              </a:rPr>
              <a:t> unsigned </a:t>
            </a:r>
            <a:r>
              <a:rPr lang="en-US" altLang="zh-CN" err="1">
                <a:solidFill>
                  <a:srgbClr val="0000FF"/>
                </a:solidFill>
              </a:rPr>
              <a:t>int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err="1">
                <a:solidFill>
                  <a:srgbClr val="0000FF"/>
                </a:solidFill>
              </a:rPr>
              <a:t>uint</a:t>
            </a:r>
            <a:r>
              <a:rPr lang="en-US" altLang="zh-CN">
                <a:solidFill>
                  <a:srgbClr val="0000FF"/>
                </a:solidFill>
              </a:rPr>
              <a:t>;</a:t>
            </a:r>
          </a:p>
          <a:p>
            <a:pPr>
              <a:defRPr/>
            </a:pPr>
            <a:endParaRPr lang="en-US" altLang="zh-CN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/>
              <a:t>//</a:t>
            </a:r>
            <a:r>
              <a:t>类型定义：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class Dog  {</a:t>
            </a:r>
            <a:br>
              <a:rPr lang="en-US" altLang="zh-CN"/>
            </a:br>
            <a:r>
              <a:rPr lang="en-US" altLang="zh-CN"/>
              <a:t>public</a:t>
            </a:r>
            <a:r>
              <a:t>：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void Drink( );</a:t>
            </a:r>
          </a:p>
          <a:p>
            <a:pPr>
              <a:defRPr/>
            </a:pPr>
            <a:r>
              <a:rPr lang="en-US" altLang="zh-CN"/>
              <a:t>         void Eat(Meat * m);</a:t>
            </a:r>
          </a:p>
          <a:p>
            <a:pPr>
              <a:defRPr/>
            </a:pPr>
            <a:r>
              <a:rPr lang="en-US" altLang="zh-CN"/>
              <a:t>private:</a:t>
            </a:r>
            <a:br>
              <a:rPr lang="en-US" altLang="zh-CN"/>
            </a:br>
            <a:r>
              <a:rPr lang="en-US" altLang="zh-CN"/>
              <a:t>         </a:t>
            </a:r>
            <a:r>
              <a:rPr lang="en-US" altLang="zh-CN" err="1"/>
              <a:t>int</a:t>
            </a:r>
            <a:r>
              <a:rPr lang="en-US" altLang="zh-CN"/>
              <a:t>  </a:t>
            </a:r>
            <a:r>
              <a:rPr lang="en-US" altLang="zh-CN" err="1"/>
              <a:t>num</a:t>
            </a:r>
            <a:r>
              <a:rPr lang="en-US" altLang="zh-CN"/>
              <a:t>;</a:t>
            </a:r>
          </a:p>
          <a:p>
            <a:pPr>
              <a:defRPr/>
            </a:pPr>
            <a:r>
              <a:rPr lang="en-US" altLang="zh-CN"/>
              <a:t>         </a:t>
            </a:r>
            <a:r>
              <a:rPr lang="en-US" altLang="zh-CN" err="1"/>
              <a:t>int</a:t>
            </a:r>
            <a:r>
              <a:rPr lang="en-US" altLang="zh-CN"/>
              <a:t>  </a:t>
            </a:r>
            <a:r>
              <a:rPr lang="en-US" altLang="zh-CN" err="1"/>
              <a:t>val</a:t>
            </a:r>
            <a:r>
              <a:rPr lang="en-US" altLang="zh-CN"/>
              <a:t>; </a:t>
            </a:r>
          </a:p>
          <a:p>
            <a:pPr>
              <a:defRPr/>
            </a:pPr>
            <a:r>
              <a:rPr lang="en-US" altLang="zh-CN"/>
              <a:t>}</a:t>
            </a:r>
            <a:r>
              <a:t>；</a:t>
            </a:r>
            <a:endParaRPr/>
          </a:p>
        </p:txBody>
      </p:sp>
      <p:sp>
        <p:nvSpPr>
          <p:cNvPr id="29700" name="内容占位符 3"/>
          <p:cNvSpPr txBox="1">
            <a:spLocks/>
          </p:cNvSpPr>
          <p:nvPr/>
        </p:nvSpPr>
        <p:spPr bwMode="auto">
          <a:xfrm>
            <a:off x="4757738" y="2255838"/>
            <a:ext cx="2976562" cy="42100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原型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声明：</a:t>
            </a:r>
            <a:br>
              <a:rPr lang="zh-CN" altLang="en-US" sz="2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 MyFunc( int );</a:t>
            </a:r>
            <a:b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YourFunc</a:t>
            </a: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 );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函数定义：</a:t>
            </a:r>
            <a:br>
              <a:rPr lang="zh-CN" altLang="en-US" sz="2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MyFunc( int n )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{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return 2*n; 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1" name="内容占位符 3"/>
          <p:cNvSpPr txBox="1">
            <a:spLocks/>
          </p:cNvSpPr>
          <p:nvPr/>
        </p:nvSpPr>
        <p:spPr bwMode="auto">
          <a:xfrm>
            <a:off x="7851775" y="2255838"/>
            <a:ext cx="3959225" cy="42100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变量的声明：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extern int a;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extern Dog aDog;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zh-CN" sz="24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变量的定义：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 a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无初始化，不建议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float b = 2.5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Dog aDog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声明和定义的使用原则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55975" y="592138"/>
            <a:ext cx="6461125" cy="1508125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342900" indent="-342900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solidFill>
                  <a:srgbClr val="0000FF"/>
                </a:solidFill>
              </a:rPr>
              <a:t>就近原则</a:t>
            </a:r>
            <a:r>
              <a:rPr lang="en-US" altLang="zh-CN" sz="2600" dirty="0" smtClean="0">
                <a:solidFill>
                  <a:srgbClr val="0000FF"/>
                </a:solidFill>
              </a:rPr>
              <a:t>(</a:t>
            </a:r>
            <a:r>
              <a:rPr lang="zh-CN" altLang="en-US" sz="2600" dirty="0" smtClean="0">
                <a:solidFill>
                  <a:srgbClr val="0000FF"/>
                </a:solidFill>
              </a:rPr>
              <a:t>现使用，现定义</a:t>
            </a:r>
            <a:r>
              <a:rPr lang="en-US" altLang="zh-CN" sz="2600" dirty="0" smtClean="0">
                <a:solidFill>
                  <a:srgbClr val="0000FF"/>
                </a:solidFill>
              </a:rPr>
              <a:t>):</a:t>
            </a:r>
          </a:p>
          <a:p>
            <a:pPr marL="342900" indent="-342900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/>
              <a:t>先声明后使用原则：</a:t>
            </a:r>
            <a:endParaRPr lang="en-US" altLang="zh-CN" sz="2600" dirty="0" smtClean="0"/>
          </a:p>
          <a:p>
            <a:pPr marL="342900" indent="-342900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/>
              <a:t>单一定义规则：</a:t>
            </a:r>
            <a:endParaRPr lang="en-US" altLang="zh-CN" sz="26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552450" y="2306638"/>
            <a:ext cx="5081588" cy="3998912"/>
          </a:xfrm>
          <a:ln w="38100"/>
        </p:spPr>
        <p:txBody>
          <a:bodyPr>
            <a:normAutofit lnSpcReduction="10000"/>
          </a:bodyPr>
          <a:lstStyle/>
          <a:p>
            <a:pPr>
              <a:buClr>
                <a:srgbClr val="FEB80A"/>
              </a:buClr>
              <a:defRPr/>
            </a:pPr>
            <a:r>
              <a:rPr lang="en-US" altLang="zh-CN"/>
              <a:t>//</a:t>
            </a:r>
            <a:r>
              <a:rPr/>
              <a:t>在</a:t>
            </a:r>
            <a:r>
              <a:rPr lang="en-US" altLang="zh-CN"/>
              <a:t>C</a:t>
            </a:r>
            <a:r>
              <a:rPr/>
              <a:t>语言中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 err="1"/>
              <a:t>int</a:t>
            </a:r>
            <a:r>
              <a:rPr lang="en-US" altLang="zh-CN"/>
              <a:t> main( )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/>
              <a:t>{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/>
              <a:t>      </a:t>
            </a:r>
            <a:r>
              <a:rPr lang="en-US" altLang="zh-CN" err="1">
                <a:solidFill>
                  <a:srgbClr val="FF0000"/>
                </a:solidFill>
              </a:rPr>
              <a:t>int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err="1">
                <a:solidFill>
                  <a:srgbClr val="FF0000"/>
                </a:solidFill>
              </a:rPr>
              <a:t>i</a:t>
            </a:r>
            <a:r>
              <a:rPr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k ;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/>
              <a:t>      for(</a:t>
            </a:r>
            <a:r>
              <a:rPr lang="en-US" altLang="zh-CN" err="1"/>
              <a:t>i</a:t>
            </a:r>
            <a:r>
              <a:rPr lang="en-US" altLang="zh-CN"/>
              <a:t>=0;i&lt;10;++</a:t>
            </a:r>
            <a:r>
              <a:rPr lang="en-US" altLang="zh-CN" err="1"/>
              <a:t>i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         for( j= 1;j&lt;20;++j) {</a:t>
            </a:r>
            <a:br>
              <a:rPr lang="en-US" altLang="zh-CN"/>
            </a:br>
            <a:r>
              <a:rPr lang="en-US" altLang="zh-CN"/>
              <a:t>                 k = f</a:t>
            </a:r>
            <a:r>
              <a:rPr lang="en-US" altLang="zh-CN"/>
              <a:t>( </a:t>
            </a:r>
            <a:r>
              <a:rPr lang="en-US" altLang="zh-CN" err="1"/>
              <a:t>i</a:t>
            </a:r>
            <a:r>
              <a:rPr lang="en-US" altLang="zh-CN"/>
              <a:t>, j );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        </a:t>
            </a:r>
            <a:r>
              <a:rPr lang="en-US" altLang="zh-CN">
                <a:sym typeface="+mn-ea"/>
              </a:rPr>
              <a:t>// use k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}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}</a:t>
            </a:r>
            <a:br>
              <a:rPr lang="en-US" altLang="zh-CN"/>
            </a:br>
            <a:r>
              <a:rPr lang="en-US" altLang="zh-CN"/>
              <a:t>}</a:t>
            </a:r>
          </a:p>
        </p:txBody>
      </p:sp>
      <p:sp>
        <p:nvSpPr>
          <p:cNvPr id="30724" name="内容占位符 3"/>
          <p:cNvSpPr txBox="1">
            <a:spLocks/>
          </p:cNvSpPr>
          <p:nvPr/>
        </p:nvSpPr>
        <p:spPr bwMode="auto">
          <a:xfrm>
            <a:off x="5840413" y="2306638"/>
            <a:ext cx="5873750" cy="399891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//在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现代语言中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含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C++)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int main( )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{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      for(</a:t>
            </a: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int i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=0;i&lt;10;++i) {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             for(</a:t>
            </a: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int  j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= 1;j&lt;20;++j)  {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                 </a:t>
            </a:r>
            <a:r>
              <a:rPr lang="en-US" altLang="zh-CN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int k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 = f(i,j);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                 // use k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             }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      }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  <a:sym typeface="+mn-ea"/>
              </a:rPr>
              <a:t>}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使用原则</a:t>
            </a:r>
            <a:r>
              <a:rPr lang="en-US" altLang="zh-CN" smtClean="0"/>
              <a:t>-</a:t>
            </a:r>
            <a:r>
              <a:rPr lang="zh-CN" altLang="en-US" smtClean="0"/>
              <a:t>先声明后使用</a:t>
            </a:r>
          </a:p>
        </p:txBody>
      </p:sp>
      <p:sp>
        <p:nvSpPr>
          <p:cNvPr id="31746" name="内容占位符 3"/>
          <p:cNvSpPr>
            <a:spLocks noGrp="1"/>
          </p:cNvSpPr>
          <p:nvPr>
            <p:ph sz="half" idx="1"/>
          </p:nvPr>
        </p:nvSpPr>
        <p:spPr bwMode="auto">
          <a:xfrm>
            <a:off x="588963" y="1431925"/>
            <a:ext cx="2236787" cy="4560888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EB80A"/>
              </a:buClr>
            </a:pPr>
            <a:r>
              <a:rPr lang="en-US" altLang="zh-CN" smtClean="0"/>
              <a:t>//a.cpp</a:t>
            </a:r>
          </a:p>
          <a:p>
            <a:pPr>
              <a:buClr>
                <a:srgbClr val="FEB80A"/>
              </a:buClr>
            </a:pPr>
            <a:r>
              <a:rPr lang="en-US" altLang="zh-CN" smtClean="0"/>
              <a:t>int count =1;</a:t>
            </a:r>
            <a:br>
              <a:rPr lang="en-US" altLang="zh-CN" smtClean="0"/>
            </a:br>
            <a:r>
              <a:rPr lang="en-US" altLang="zh-CN" smtClean="0"/>
              <a:t>int main() 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31747" name="内容占位符 3"/>
          <p:cNvSpPr>
            <a:spLocks noGrp="1"/>
          </p:cNvSpPr>
          <p:nvPr>
            <p:ph sz="half" idx="13"/>
          </p:nvPr>
        </p:nvSpPr>
        <p:spPr bwMode="auto">
          <a:xfrm>
            <a:off x="3114675" y="1431925"/>
            <a:ext cx="2925763" cy="4560888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rgbClr val="FEB80A"/>
              </a:buClr>
              <a:buFont typeface="Arial" charset="0"/>
              <a:buNone/>
            </a:pPr>
            <a:r>
              <a:rPr lang="en-US" altLang="zh-CN">
                <a:ea typeface="宋体" charset="-122"/>
              </a:rPr>
              <a:t>//b.cpp</a:t>
            </a:r>
          </a:p>
          <a:p>
            <a:pPr fontAlgn="base">
              <a:spcAft>
                <a:spcPct val="0"/>
              </a:spcAft>
              <a:buClr>
                <a:srgbClr val="FEB80A"/>
              </a:buClr>
              <a:buFont typeface="Arial" charset="0"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extern int count;</a:t>
            </a: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void f( )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{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  count = 10</a:t>
            </a:r>
            <a:r>
              <a:rPr>
                <a:ea typeface="宋体" charset="-122"/>
              </a:rPr>
              <a:t>；</a:t>
            </a:r>
          </a:p>
          <a:p>
            <a:pPr fontAlgn="base">
              <a:spcAft>
                <a:spcPct val="0"/>
              </a:spcAft>
              <a:buClr>
                <a:srgbClr val="FEB80A"/>
              </a:buClr>
              <a:buFont typeface="Arial" charset="0"/>
              <a:buNone/>
            </a:pPr>
            <a:r>
              <a:rPr lang="en-US" altLang="zh-CN">
                <a:ea typeface="宋体" charset="-122"/>
              </a:rPr>
              <a:t>}</a:t>
            </a:r>
            <a:r>
              <a:rPr lang="en-US" altLang="zh-CN"/>
              <a:t/>
            </a:r>
            <a:br>
              <a:rPr lang="en-US" altLang="zh-CN"/>
            </a:br>
            <a:endParaRPr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7666038" y="1431925"/>
            <a:ext cx="4021137" cy="4560888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EB80A"/>
              </a:buClr>
              <a:defRPr/>
            </a:pPr>
            <a:r>
              <a:rPr lang="en-US" altLang="zh-CN">
                <a:ea typeface="宋体" panose="02010600030101010101" pitchFamily="2" charset="-122"/>
              </a:rPr>
              <a:t>//</a:t>
            </a:r>
            <a:r>
              <a:rPr lang="en-US" altLang="zh-CN" err="1">
                <a:ea typeface="宋体" panose="02010600030101010101" pitchFamily="2" charset="-122"/>
              </a:rPr>
              <a:t>dog.h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defRPr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class Bone;</a:t>
            </a:r>
            <a:r>
              <a:rPr lang="en-US" altLang="zh-CN">
                <a:ea typeface="宋体" panose="02010600030101010101" pitchFamily="2" charset="-122"/>
              </a:rPr>
              <a:t/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class Dog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{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public: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void Eat(Bone * p);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>
                <a:ea typeface="宋体" panose="02010600030101010101" pitchFamily="2" charset="-122"/>
              </a:rPr>
              <a:t>};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2163" y="738188"/>
            <a:ext cx="3175000" cy="814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类型和变量</a:t>
            </a:r>
            <a:endParaRPr lang="zh-CN" altLang="en-US" dirty="0"/>
          </a:p>
        </p:txBody>
      </p:sp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2508250" y="1735138"/>
            <a:ext cx="46038" cy="4459287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ea typeface="微软雅黑" pitchFamily="34" charset="-122"/>
            </a:endParaRPr>
          </a:p>
        </p:txBody>
      </p:sp>
      <p:grpSp>
        <p:nvGrpSpPr>
          <p:cNvPr id="15363" name="组合 3"/>
          <p:cNvGrpSpPr>
            <a:grpSpLocks/>
          </p:cNvGrpSpPr>
          <p:nvPr/>
        </p:nvGrpSpPr>
        <p:grpSpPr bwMode="auto">
          <a:xfrm>
            <a:off x="2174875" y="2605088"/>
            <a:ext cx="2635250" cy="706437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887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679" y="3484967"/>
              <a:ext cx="1870456" cy="293234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语言中的类型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364" name="组合 6"/>
          <p:cNvGrpSpPr>
            <a:grpSpLocks/>
          </p:cNvGrpSpPr>
          <p:nvPr/>
        </p:nvGrpSpPr>
        <p:grpSpPr bwMode="auto">
          <a:xfrm>
            <a:off x="2174875" y="1854200"/>
            <a:ext cx="1674813" cy="708025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854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7264" y="2694281"/>
              <a:ext cx="1010134" cy="243581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抽象数据类型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(ADT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）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365" name="组合 9"/>
          <p:cNvGrpSpPr>
            <a:grpSpLocks/>
          </p:cNvGrpSpPr>
          <p:nvPr/>
        </p:nvGrpSpPr>
        <p:grpSpPr bwMode="auto">
          <a:xfrm>
            <a:off x="2174875" y="3375025"/>
            <a:ext cx="1674813" cy="708025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79324" y="2504103"/>
              <a:ext cx="624854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2747264" y="2694488"/>
              <a:ext cx="1010134" cy="243581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声明和定义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366" name="组合 12"/>
          <p:cNvGrpSpPr>
            <a:grpSpLocks/>
          </p:cNvGrpSpPr>
          <p:nvPr/>
        </p:nvGrpSpPr>
        <p:grpSpPr bwMode="auto">
          <a:xfrm>
            <a:off x="2174875" y="4132263"/>
            <a:ext cx="2395538" cy="708025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79324" y="3339051"/>
              <a:ext cx="624805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2747227" y="3529436"/>
              <a:ext cx="1646067" cy="243581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声明和定义的使用原则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367" name="组合 15"/>
          <p:cNvGrpSpPr>
            <a:grpSpLocks/>
          </p:cNvGrpSpPr>
          <p:nvPr/>
        </p:nvGrpSpPr>
        <p:grpSpPr bwMode="auto">
          <a:xfrm>
            <a:off x="2174875" y="4897438"/>
            <a:ext cx="1662113" cy="708025"/>
            <a:chOff x="2279324" y="2504103"/>
            <a:chExt cx="1466185" cy="624351"/>
          </a:xfrm>
        </p:grpSpPr>
        <p:sp>
          <p:nvSpPr>
            <p:cNvPr id="17" name="菱形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79324" y="2504103"/>
              <a:ext cx="624564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2734444" y="2705687"/>
              <a:ext cx="1011065" cy="243581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存储空间与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作用域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368" name="组合 18"/>
          <p:cNvGrpSpPr>
            <a:grpSpLocks/>
          </p:cNvGrpSpPr>
          <p:nvPr/>
        </p:nvGrpSpPr>
        <p:grpSpPr bwMode="auto">
          <a:xfrm>
            <a:off x="2174875" y="5618163"/>
            <a:ext cx="2395538" cy="706437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79324" y="3339051"/>
              <a:ext cx="624805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2747227" y="3529864"/>
              <a:ext cx="1646067" cy="242725"/>
            </a:xfrm>
            <a:prstGeom prst="rect">
              <a:avLst/>
            </a:prstGeom>
            <a:noFill/>
          </p:spPr>
          <p:txBody>
            <a:bodyPr wrap="none" lIns="360000" tIns="0" rIns="0" bIns="0" anchor="b"/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</a:rPr>
                <a:t>表达式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使用原则</a:t>
            </a:r>
            <a:r>
              <a:rPr lang="en-US" altLang="zh-CN" smtClean="0"/>
              <a:t>-</a:t>
            </a:r>
            <a:r>
              <a:rPr lang="zh-CN" altLang="en-US" smtClean="0"/>
              <a:t>单一定义规则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sz="half" idx="1"/>
          </p:nvPr>
        </p:nvSpPr>
        <p:spPr bwMode="auto">
          <a:xfrm>
            <a:off x="806450" y="592138"/>
            <a:ext cx="10907713" cy="1366837"/>
          </a:xfr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solidFill>
                  <a:srgbClr val="0000FF"/>
                </a:solidFill>
              </a:rPr>
              <a:t>单一定义规则</a:t>
            </a:r>
            <a:r>
              <a:rPr lang="en-US" altLang="zh-CN" b="1" smtClean="0">
                <a:solidFill>
                  <a:srgbClr val="0000FF"/>
                </a:solidFill>
              </a:rPr>
              <a:t>: </a:t>
            </a:r>
          </a:p>
          <a:p>
            <a:r>
              <a:rPr lang="en-US" altLang="zh-CN" b="1" smtClean="0">
                <a:solidFill>
                  <a:srgbClr val="0000FF"/>
                </a:solidFill>
              </a:rPr>
              <a:t>            </a:t>
            </a:r>
            <a:r>
              <a:rPr lang="zh-CN" altLang="en-US" smtClean="0"/>
              <a:t>在一个编译单元中，同一个标识符（如变量、函数、类名等）只能被定义一次；但声明可以多次。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806450" y="2513013"/>
            <a:ext cx="2238375" cy="3543300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rgbClr val="FEB80A"/>
              </a:buClr>
              <a:defRPr/>
            </a:pPr>
            <a:r>
              <a:rPr lang="en-US" altLang="zh-CN"/>
              <a:t>//</a:t>
            </a:r>
            <a:r>
              <a:t>反例</a:t>
            </a:r>
            <a:r>
              <a:rPr lang="en-US" altLang="zh-CN"/>
              <a:t>1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/>
              <a:t>//a.cpp</a:t>
            </a:r>
            <a:endParaRPr lang="en-US" altLang="zh-CN"/>
          </a:p>
          <a:p>
            <a:pPr>
              <a:buClr>
                <a:srgbClr val="FEB80A"/>
              </a:buClr>
              <a:defRPr/>
            </a:pPr>
            <a:r>
              <a:rPr lang="en-US" altLang="zh-CN" err="1">
                <a:solidFill>
                  <a:srgbClr val="FF0000"/>
                </a:solidFill>
              </a:rPr>
              <a:t>int</a:t>
            </a:r>
            <a:r>
              <a:rPr lang="en-US" altLang="zh-CN">
                <a:solidFill>
                  <a:srgbClr val="FF0000"/>
                </a:solidFill>
              </a:rPr>
              <a:t> count =1</a:t>
            </a:r>
            <a:r>
              <a:rPr lang="en-US" altLang="zh-CN">
                <a:solidFill>
                  <a:srgbClr val="FF0000"/>
                </a:solidFill>
              </a:rPr>
              <a:t>;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 err="1">
                <a:solidFill>
                  <a:srgbClr val="FF0000"/>
                </a:solidFill>
              </a:rPr>
              <a:t>int</a:t>
            </a:r>
            <a:r>
              <a:rPr lang="en-US" altLang="zh-CN">
                <a:solidFill>
                  <a:srgbClr val="FF0000"/>
                </a:solidFill>
              </a:rPr>
              <a:t> count =1;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/>
              <a:t>main() </a:t>
            </a:r>
            <a:br>
              <a:rPr lang="en-US" altLang="zh-CN"/>
            </a:b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    …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endParaRPr/>
          </a:p>
        </p:txBody>
      </p:sp>
      <p:sp>
        <p:nvSpPr>
          <p:cNvPr id="32772" name="内容占位符 3"/>
          <p:cNvSpPr>
            <a:spLocks noGrp="1"/>
          </p:cNvSpPr>
          <p:nvPr>
            <p:ph sz="half" idx="14"/>
          </p:nvPr>
        </p:nvSpPr>
        <p:spPr bwMode="auto">
          <a:xfrm>
            <a:off x="4491038" y="2474913"/>
            <a:ext cx="2925762" cy="3544887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EB80A"/>
              </a:buClr>
            </a:pPr>
            <a:r>
              <a:rPr lang="en-US" altLang="zh-CN" smtClean="0">
                <a:ea typeface="宋体" charset="-122"/>
              </a:rPr>
              <a:t>//</a:t>
            </a:r>
            <a:r>
              <a:rPr lang="zh-CN" altLang="en-US" smtClean="0">
                <a:ea typeface="宋体" charset="-122"/>
              </a:rPr>
              <a:t>反例</a:t>
            </a:r>
            <a:r>
              <a:rPr lang="en-US" altLang="zh-CN" smtClean="0">
                <a:ea typeface="宋体" charset="-122"/>
              </a:rPr>
              <a:t>2-a.cpp</a:t>
            </a:r>
          </a:p>
          <a:p>
            <a:pPr>
              <a:buClr>
                <a:srgbClr val="FEB80A"/>
              </a:buClr>
            </a:pPr>
            <a:r>
              <a:rPr lang="en-US" altLang="zh-CN" smtClean="0">
                <a:solidFill>
                  <a:srgbClr val="0000FF"/>
                </a:solidFill>
                <a:ea typeface="宋体" charset="-122"/>
              </a:rPr>
              <a:t>#include “a.h”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void main( )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{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count = 10;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f( count );</a:t>
            </a:r>
            <a:endParaRPr lang="zh-CN" altLang="en-US" smtClean="0">
              <a:ea typeface="宋体" charset="-122"/>
            </a:endParaRPr>
          </a:p>
          <a:p>
            <a:pPr>
              <a:buClr>
                <a:srgbClr val="FEB80A"/>
              </a:buClr>
            </a:pPr>
            <a:r>
              <a:rPr lang="en-US" altLang="zh-CN" smtClean="0">
                <a:ea typeface="宋体" charset="-122"/>
              </a:rPr>
              <a:t>}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32773" name="内容占位符 3"/>
          <p:cNvSpPr txBox="1">
            <a:spLocks/>
          </p:cNvSpPr>
          <p:nvPr/>
        </p:nvSpPr>
        <p:spPr bwMode="auto">
          <a:xfrm>
            <a:off x="7666038" y="2447925"/>
            <a:ext cx="4021137" cy="35448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FEB80A"/>
              </a:buClr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</a:rPr>
              <a:t>//</a:t>
            </a:r>
            <a:r>
              <a:rPr lang="zh-CN" altLang="en-US" sz="2400">
                <a:latin typeface="微软雅黑" pitchFamily="34" charset="-122"/>
              </a:rPr>
              <a:t>反例</a:t>
            </a:r>
            <a:r>
              <a:rPr lang="en-US" altLang="zh-CN" sz="2400">
                <a:latin typeface="微软雅黑" pitchFamily="34" charset="-122"/>
              </a:rPr>
              <a:t>2-a.h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EB80A"/>
              </a:buClr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</a:rPr>
              <a:t>int count =1;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EB80A"/>
              </a:buClr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</a:rPr>
              <a:t>int f( int n) {</a:t>
            </a:r>
            <a:br>
              <a:rPr lang="en-US" altLang="zh-CN" sz="2400">
                <a:latin typeface="微软雅黑" pitchFamily="34" charset="-122"/>
              </a:rPr>
            </a:br>
            <a:r>
              <a:rPr lang="en-US" altLang="zh-CN" sz="2400">
                <a:latin typeface="微软雅黑" pitchFamily="34" charset="-122"/>
              </a:rPr>
              <a:t>    return 1;</a:t>
            </a:r>
            <a:br>
              <a:rPr lang="en-US" altLang="zh-CN" sz="2400">
                <a:latin typeface="微软雅黑" pitchFamily="34" charset="-122"/>
              </a:rPr>
            </a:br>
            <a:r>
              <a:rPr lang="en-US" altLang="zh-CN" sz="2400">
                <a:latin typeface="微软雅黑" pitchFamily="34" charset="-122"/>
              </a:rPr>
              <a:t>}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5843588" y="4824413"/>
            <a:ext cx="4741862" cy="985837"/>
          </a:xfrm>
          <a:prstGeom prst="wedgeRoundRectCallout">
            <a:avLst>
              <a:gd name="adj1" fmla="val -14355"/>
              <a:gd name="adj2" fmla="val -9420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现在反例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能编译通过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</a:rPr>
              <a:t>吗？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使用原则</a:t>
            </a:r>
            <a:r>
              <a:rPr lang="en-US" altLang="zh-CN" smtClean="0"/>
              <a:t>-</a:t>
            </a:r>
            <a:r>
              <a:rPr lang="zh-CN" altLang="en-US" smtClean="0"/>
              <a:t>单一定义规则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3794" name="内容占位符 3"/>
          <p:cNvSpPr>
            <a:spLocks noGrp="1"/>
          </p:cNvSpPr>
          <p:nvPr>
            <p:ph sz="half" idx="1"/>
          </p:nvPr>
        </p:nvSpPr>
        <p:spPr bwMode="auto">
          <a:xfrm>
            <a:off x="7464425" y="565150"/>
            <a:ext cx="3783013" cy="2717800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EB80A"/>
              </a:buClr>
            </a:pPr>
            <a:r>
              <a:rPr lang="en-US" altLang="zh-CN" smtClean="0"/>
              <a:t>//</a:t>
            </a:r>
            <a:r>
              <a:rPr lang="zh-CN" altLang="en-US" smtClean="0"/>
              <a:t>反例</a:t>
            </a:r>
            <a:r>
              <a:rPr lang="en-US" altLang="zh-CN" smtClean="0"/>
              <a:t>2-b.cpp</a:t>
            </a:r>
          </a:p>
          <a:p>
            <a:pPr>
              <a:buClr>
                <a:srgbClr val="FEB80A"/>
              </a:buClr>
            </a:pPr>
            <a:r>
              <a:rPr lang="en-US" altLang="zh-CN" smtClean="0"/>
              <a:t>//b.cpp</a:t>
            </a:r>
          </a:p>
          <a:p>
            <a:pPr>
              <a:buClr>
                <a:srgbClr val="FEB80A"/>
              </a:buClr>
            </a:pPr>
            <a:r>
              <a:rPr lang="en-US" altLang="zh-CN" smtClean="0">
                <a:solidFill>
                  <a:srgbClr val="0000FF"/>
                </a:solidFill>
              </a:rPr>
              <a:t>#include “a.h”</a:t>
            </a:r>
          </a:p>
          <a:p>
            <a:pPr>
              <a:buClr>
                <a:srgbClr val="FEB80A"/>
              </a:buClr>
            </a:pPr>
            <a:r>
              <a:rPr lang="en-US" altLang="zh-CN" smtClean="0"/>
              <a:t>void g( )  {</a:t>
            </a:r>
          </a:p>
          <a:p>
            <a:pPr>
              <a:buClr>
                <a:srgbClr val="FEB80A"/>
              </a:buClr>
            </a:pPr>
            <a:r>
              <a:rPr lang="en-US" altLang="zh-CN" smtClean="0"/>
              <a:t>    int n = f(count);</a:t>
            </a:r>
          </a:p>
          <a:p>
            <a:pPr>
              <a:buClr>
                <a:srgbClr val="FEB80A"/>
              </a:buClr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33795" name="内容占位符 3"/>
          <p:cNvSpPr>
            <a:spLocks noGrp="1"/>
          </p:cNvSpPr>
          <p:nvPr>
            <p:ph sz="half" idx="13"/>
          </p:nvPr>
        </p:nvSpPr>
        <p:spPr bwMode="auto">
          <a:xfrm>
            <a:off x="487363" y="658813"/>
            <a:ext cx="2925762" cy="2665412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rgbClr val="FEB80A"/>
              </a:buClr>
              <a:buFont typeface="Arial" charset="0"/>
              <a:buNone/>
            </a:pPr>
            <a:r>
              <a:rPr lang="en-US" altLang="zh-CN">
                <a:ea typeface="宋体" charset="-122"/>
              </a:rPr>
              <a:t>//</a:t>
            </a:r>
            <a:r>
              <a:rPr>
                <a:ea typeface="宋体" charset="-122"/>
              </a:rPr>
              <a:t>反例</a:t>
            </a:r>
            <a:r>
              <a:rPr lang="en-US" altLang="zh-CN">
                <a:ea typeface="宋体" charset="-122"/>
              </a:rPr>
              <a:t>2-a.cpp</a:t>
            </a:r>
          </a:p>
          <a:p>
            <a:pPr fontAlgn="base">
              <a:spcAft>
                <a:spcPct val="0"/>
              </a:spcAft>
              <a:buClr>
                <a:srgbClr val="FEB80A"/>
              </a:buClr>
              <a:buFont typeface="Arial" charset="0"/>
              <a:buNone/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#include “a.h”</a:t>
            </a: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void main( )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{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  count = 10;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  f( count );</a:t>
            </a:r>
            <a:endParaRPr>
              <a:ea typeface="宋体" charset="-122"/>
            </a:endParaRPr>
          </a:p>
          <a:p>
            <a:pPr fontAlgn="base">
              <a:spcAft>
                <a:spcPct val="0"/>
              </a:spcAft>
              <a:buClr>
                <a:srgbClr val="FEB80A"/>
              </a:buClr>
              <a:buFont typeface="Arial" charset="0"/>
              <a:buNone/>
            </a:pPr>
            <a:r>
              <a:rPr lang="en-US" altLang="zh-CN">
                <a:ea typeface="宋体" charset="-122"/>
              </a:rPr>
              <a:t>}</a:t>
            </a:r>
            <a:endParaRPr/>
          </a:p>
        </p:txBody>
      </p:sp>
      <p:sp>
        <p:nvSpPr>
          <p:cNvPr id="33796" name="内容占位符 3"/>
          <p:cNvSpPr txBox="1">
            <a:spLocks/>
          </p:cNvSpPr>
          <p:nvPr/>
        </p:nvSpPr>
        <p:spPr bwMode="auto">
          <a:xfrm>
            <a:off x="3722688" y="887413"/>
            <a:ext cx="2549525" cy="207486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FEB80A"/>
              </a:buClr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</a:rPr>
              <a:t>//</a:t>
            </a:r>
            <a:r>
              <a:rPr lang="zh-CN" altLang="en-US" sz="2400">
                <a:latin typeface="微软雅黑" pitchFamily="34" charset="-122"/>
              </a:rPr>
              <a:t>反例</a:t>
            </a:r>
            <a:r>
              <a:rPr lang="en-US" altLang="zh-CN" sz="2400">
                <a:latin typeface="微软雅黑" pitchFamily="34" charset="-122"/>
              </a:rPr>
              <a:t>2-a.h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EB80A"/>
              </a:buClr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</a:rPr>
              <a:t>int count =1;</a:t>
            </a:r>
            <a:br>
              <a:rPr lang="en-US" altLang="zh-CN" sz="2400">
                <a:latin typeface="微软雅黑" pitchFamily="34" charset="-122"/>
              </a:rPr>
            </a:br>
            <a:r>
              <a:rPr lang="en-US" altLang="zh-CN" sz="2400">
                <a:latin typeface="微软雅黑" pitchFamily="34" charset="-122"/>
              </a:rPr>
              <a:t>int f( int n) {</a:t>
            </a:r>
            <a:br>
              <a:rPr lang="en-US" altLang="zh-CN" sz="2400">
                <a:latin typeface="微软雅黑" pitchFamily="34" charset="-122"/>
              </a:rPr>
            </a:br>
            <a:r>
              <a:rPr lang="en-US" altLang="zh-CN" sz="2400">
                <a:latin typeface="微软雅黑" pitchFamily="34" charset="-122"/>
              </a:rPr>
              <a:t>    return 1;</a:t>
            </a:r>
            <a:br>
              <a:rPr lang="en-US" altLang="zh-CN" sz="2400">
                <a:latin typeface="微软雅黑" pitchFamily="34" charset="-122"/>
              </a:rPr>
            </a:br>
            <a:r>
              <a:rPr lang="en-US" altLang="zh-CN" sz="2400">
                <a:latin typeface="微软雅黑" pitchFamily="34" charset="-122"/>
              </a:rPr>
              <a:t>}</a:t>
            </a:r>
          </a:p>
        </p:txBody>
      </p:sp>
      <p:sp>
        <p:nvSpPr>
          <p:cNvPr id="9" name="加号 8"/>
          <p:cNvSpPr/>
          <p:nvPr/>
        </p:nvSpPr>
        <p:spPr>
          <a:xfrm>
            <a:off x="6410325" y="1422400"/>
            <a:ext cx="914400" cy="874713"/>
          </a:xfrm>
          <a:prstGeom prst="mathPlu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形标注 11"/>
          <p:cNvSpPr/>
          <p:nvPr/>
        </p:nvSpPr>
        <p:spPr>
          <a:xfrm>
            <a:off x="9993313" y="1130300"/>
            <a:ext cx="1893887" cy="139382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FF0000"/>
                </a:solidFill>
                <a:latin typeface="微软雅黑" panose="020B0503020204020204" pitchFamily="34" charset="-122"/>
              </a:rPr>
              <a:t>？</a:t>
            </a:r>
            <a:endParaRPr lang="zh-CN" altLang="en-US" sz="72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内容占位符 3"/>
          <p:cNvSpPr txBox="1">
            <a:spLocks/>
          </p:cNvSpPr>
          <p:nvPr/>
        </p:nvSpPr>
        <p:spPr>
          <a:xfrm>
            <a:off x="3722688" y="3324225"/>
            <a:ext cx="2549525" cy="318135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EB80A"/>
              </a:buClr>
              <a:defRPr/>
            </a:pPr>
            <a:r>
              <a:rPr lang="en-US" altLang="zh-CN">
                <a:ea typeface="宋体" panose="02010600030101010101" pitchFamily="2" charset="-122"/>
              </a:rPr>
              <a:t>//</a:t>
            </a:r>
            <a:r>
              <a:rPr>
                <a:ea typeface="宋体" panose="02010600030101010101" pitchFamily="2" charset="-122"/>
              </a:rPr>
              <a:t>反例</a:t>
            </a:r>
            <a:r>
              <a:rPr lang="en-US" altLang="zh-CN">
                <a:ea typeface="宋体" panose="02010600030101010101" pitchFamily="2" charset="-122"/>
              </a:rPr>
              <a:t>2-a.h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#</a:t>
            </a:r>
            <a:r>
              <a:rPr lang="en-US" altLang="zh-CN" err="1">
                <a:solidFill>
                  <a:srgbClr val="0000FF"/>
                </a:solidFill>
                <a:ea typeface="宋体" panose="02010600030101010101" pitchFamily="2" charset="-122"/>
              </a:rPr>
              <a:t>ifndef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AH</a:t>
            </a:r>
            <a:b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#define AH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 err="1">
                <a:ea typeface="宋体" panose="02010600030101010101" pitchFamily="2" charset="-122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count =1;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err="1">
                <a:ea typeface="宋体" panose="02010600030101010101" pitchFamily="2" charset="-122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f( </a:t>
            </a:r>
            <a:r>
              <a:rPr lang="en-US" altLang="zh-CN" err="1">
                <a:ea typeface="宋体" panose="02010600030101010101" pitchFamily="2" charset="-122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n) {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return 1;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#</a:t>
            </a:r>
            <a:r>
              <a:rPr lang="en-US" altLang="zh-CN" err="1">
                <a:solidFill>
                  <a:srgbClr val="0000FF"/>
                </a:solidFill>
                <a:ea typeface="宋体" panose="02010600030101010101" pitchFamily="2" charset="-122"/>
              </a:rPr>
              <a:t>endif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7464425" y="4119563"/>
            <a:ext cx="3714750" cy="1901825"/>
          </a:xfrm>
          <a:prstGeom prst="cloudCallout">
            <a:avLst>
              <a:gd name="adj1" fmla="val -71859"/>
              <a:gd name="adj2" fmla="val 2220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00"/>
                </a:solidFill>
                <a:latin typeface="微软雅黑" panose="020B0503020204020204" pitchFamily="34" charset="-122"/>
              </a:rPr>
              <a:t>添加包含警戒能解决吗？</a:t>
            </a:r>
            <a:endParaRPr lang="zh-CN" altLang="en-US" sz="3200" dirty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使用原则</a:t>
            </a:r>
            <a:r>
              <a:rPr lang="en-US" altLang="zh-CN" smtClean="0"/>
              <a:t>-</a:t>
            </a:r>
            <a:r>
              <a:rPr lang="zh-CN" altLang="en-US" smtClean="0"/>
              <a:t>单一定义规则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7435850" y="4370388"/>
            <a:ext cx="4165600" cy="2049462"/>
          </a:xfrm>
          <a:ln w="28575">
            <a:solidFill>
              <a:srgbClr val="FF6600"/>
            </a:solidFill>
          </a:ln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0000FF"/>
                </a:solidFill>
              </a:rPr>
              <a:t>结论：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头文件中可放声明，以及类定义，但不应放变量定义和函数定义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函数定义及变量定义，只能在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cpp</a:t>
            </a:r>
            <a:r>
              <a:rPr lang="zh-CN" altLang="en-US" b="1" dirty="0" smtClean="0">
                <a:solidFill>
                  <a:srgbClr val="FF0000"/>
                </a:solidFill>
              </a:rPr>
              <a:t>文件中定义一次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7435850" y="803275"/>
            <a:ext cx="4165600" cy="3011488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>
              <a:buClr>
                <a:srgbClr val="FEB80A"/>
              </a:buClr>
              <a:defRPr/>
            </a:pPr>
            <a:r>
              <a:rPr lang="en-US" altLang="zh-CN"/>
              <a:t>//b.cpp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>
                <a:solidFill>
                  <a:srgbClr val="0000FF"/>
                </a:solidFill>
              </a:rPr>
              <a:t>#include “</a:t>
            </a:r>
            <a:r>
              <a:rPr lang="en-US" altLang="zh-CN" err="1">
                <a:solidFill>
                  <a:srgbClr val="0000FF"/>
                </a:solidFill>
              </a:rPr>
              <a:t>a.h</a:t>
            </a:r>
            <a:r>
              <a:rPr lang="en-US" altLang="zh-CN">
                <a:solidFill>
                  <a:srgbClr val="0000FF"/>
                </a:solidFill>
              </a:rPr>
              <a:t>”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/>
              <a:t>void g( )  {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/>
              <a:t> </a:t>
            </a:r>
            <a:r>
              <a:rPr lang="en-US" altLang="zh-CN"/>
              <a:t>   </a:t>
            </a:r>
            <a:r>
              <a:rPr lang="en-US" altLang="zh-CN" err="1"/>
              <a:t>int</a:t>
            </a:r>
            <a:r>
              <a:rPr lang="en-US" altLang="zh-CN"/>
              <a:t> n = f(count);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/>
              <a:t>}</a:t>
            </a:r>
            <a:endParaRPr/>
          </a:p>
        </p:txBody>
      </p:sp>
      <p:sp>
        <p:nvSpPr>
          <p:cNvPr id="6" name="内容占位符 3"/>
          <p:cNvSpPr>
            <a:spLocks noGrp="1"/>
          </p:cNvSpPr>
          <p:nvPr>
            <p:ph sz="half" idx="14"/>
          </p:nvPr>
        </p:nvSpPr>
        <p:spPr>
          <a:xfrm>
            <a:off x="565150" y="803275"/>
            <a:ext cx="2925763" cy="3795713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//a.cpp</a:t>
            </a:r>
            <a:endParaRPr lang="en-US" altLang="zh-CN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#include “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a.h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void </a:t>
            </a:r>
            <a:r>
              <a:rPr lang="en-US" altLang="zh-CN" dirty="0" smtClean="0">
                <a:ea typeface="宋体" panose="02010600030101010101" pitchFamily="2" charset="-122"/>
              </a:rPr>
              <a:t>main( 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{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count = </a:t>
            </a:r>
            <a:r>
              <a:rPr lang="en-US" altLang="zh-CN" dirty="0" smtClean="0">
                <a:ea typeface="宋体" panose="02010600030101010101" pitchFamily="2" charset="-122"/>
              </a:rPr>
              <a:t>10;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f( count );</a:t>
            </a:r>
            <a:endParaRPr lang="zh-CN" altLang="en-US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count =1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f(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n)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return 1;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13" name="内容占位符 3"/>
          <p:cNvSpPr txBox="1">
            <a:spLocks/>
          </p:cNvSpPr>
          <p:nvPr/>
        </p:nvSpPr>
        <p:spPr>
          <a:xfrm>
            <a:off x="4189413" y="803275"/>
            <a:ext cx="3087687" cy="3182938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EB80A"/>
              </a:buClr>
              <a:defRPr/>
            </a:pPr>
            <a:r>
              <a:rPr lang="en-US" altLang="zh-CN">
                <a:ea typeface="宋体" panose="02010600030101010101" pitchFamily="2" charset="-122"/>
              </a:rPr>
              <a:t>//</a:t>
            </a:r>
            <a:r>
              <a:rPr lang="en-US" altLang="zh-CN" err="1">
                <a:ea typeface="宋体" panose="02010600030101010101" pitchFamily="2" charset="-122"/>
              </a:rPr>
              <a:t>a.h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Clr>
                <a:srgbClr val="FEB80A"/>
              </a:buClr>
              <a:defRPr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#</a:t>
            </a:r>
            <a:r>
              <a:rPr lang="en-US" altLang="zh-CN" err="1">
                <a:solidFill>
                  <a:srgbClr val="0000FF"/>
                </a:solidFill>
                <a:ea typeface="宋体" panose="02010600030101010101" pitchFamily="2" charset="-122"/>
              </a:rPr>
              <a:t>ifndef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AH</a:t>
            </a:r>
            <a:b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#define AH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extern </a:t>
            </a:r>
            <a:r>
              <a:rPr lang="en-US" altLang="zh-CN" b="1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 count; 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 err="1">
                <a:ea typeface="宋体" panose="02010600030101010101" pitchFamily="2" charset="-122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f( </a:t>
            </a:r>
            <a:r>
              <a:rPr lang="en-US" altLang="zh-CN" err="1">
                <a:ea typeface="宋体" panose="02010600030101010101" pitchFamily="2" charset="-122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n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>
              <a:buClr>
                <a:srgbClr val="FEB80A"/>
              </a:buClr>
              <a:defRPr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#</a:t>
            </a:r>
            <a:r>
              <a:rPr lang="en-US" altLang="zh-CN" err="1">
                <a:solidFill>
                  <a:srgbClr val="0000FF"/>
                </a:solidFill>
                <a:ea typeface="宋体" panose="02010600030101010101" pitchFamily="2" charset="-122"/>
              </a:rPr>
              <a:t>endif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65150" y="4732338"/>
            <a:ext cx="3122613" cy="1012825"/>
          </a:xfrm>
          <a:prstGeom prst="wedgeRoundRectCallout">
            <a:avLst>
              <a:gd name="adj1" fmla="val -25271"/>
              <a:gd name="adj2" fmla="val -132983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函数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的定义，可放在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a.cpp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中，也可放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b.cpp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中，但只能选择其中一种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902075" y="4249738"/>
            <a:ext cx="3122613" cy="1144587"/>
          </a:xfrm>
          <a:prstGeom prst="wedgeRoundRectCallout">
            <a:avLst>
              <a:gd name="adj1" fmla="val -89768"/>
              <a:gd name="adj2" fmla="val -135403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ount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的定义可放在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a.cpp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中，也可放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b.cpp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中，但只能选择其中一种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636588" y="5876925"/>
            <a:ext cx="6388100" cy="5429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注：本例中，头文件为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</a:rPr>
              <a:t>a.h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，表示的是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a.cpp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文件对外提供的功能，所以从规范上讲，两个定义放入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a.cpp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最好。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变量的定义和初始化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sz="half" idx="1"/>
          </p:nvPr>
        </p:nvSpPr>
        <p:spPr bwMode="auto">
          <a:xfrm>
            <a:off x="1152525" y="736600"/>
            <a:ext cx="10715625" cy="1757363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变量的声明： </a:t>
            </a:r>
            <a:r>
              <a:rPr lang="en-US" altLang="zh-CN" smtClean="0"/>
              <a:t>extern int  a;  </a:t>
            </a:r>
          </a:p>
          <a:p>
            <a:r>
              <a:rPr lang="zh-CN" altLang="en-US" smtClean="0"/>
              <a:t>变量的定义</a:t>
            </a:r>
            <a:r>
              <a:rPr lang="en-US" altLang="zh-CN" smtClean="0"/>
              <a:t>: </a:t>
            </a:r>
            <a:br>
              <a:rPr lang="en-US" altLang="zh-CN" smtClean="0"/>
            </a:br>
            <a:r>
              <a:rPr lang="en-US" altLang="zh-CN" smtClean="0"/>
              <a:t>C++98: </a:t>
            </a:r>
            <a:r>
              <a:rPr lang="zh-CN" altLang="en-US" smtClean="0"/>
              <a:t>格式：  </a:t>
            </a:r>
            <a:r>
              <a:rPr lang="en-US" altLang="zh-CN" smtClean="0"/>
              <a:t>[&lt;</a:t>
            </a:r>
            <a:r>
              <a:rPr lang="zh-CN" altLang="en-US" smtClean="0"/>
              <a:t>存储类</a:t>
            </a:r>
            <a:r>
              <a:rPr lang="en-US" altLang="zh-CN" smtClean="0"/>
              <a:t>&gt;]&lt;</a:t>
            </a:r>
            <a:r>
              <a:rPr lang="zh-CN" altLang="en-US" smtClean="0"/>
              <a:t>类型</a:t>
            </a:r>
            <a:r>
              <a:rPr lang="en-US" altLang="zh-CN" smtClean="0"/>
              <a:t>&gt;&lt;</a:t>
            </a:r>
            <a:r>
              <a:rPr lang="zh-CN" altLang="en-US" smtClean="0"/>
              <a:t>变量名表</a:t>
            </a:r>
            <a:r>
              <a:rPr lang="en-US" altLang="zh-CN" smtClean="0"/>
              <a:t>&gt;[=</a:t>
            </a:r>
            <a:r>
              <a:rPr lang="zh-CN" altLang="en-US" smtClean="0"/>
              <a:t>初始化表</a:t>
            </a:r>
            <a:r>
              <a:rPr lang="en-US" altLang="zh-CN" smtClean="0"/>
              <a:t>];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mtClean="0"/>
              <a:t>C++11: </a:t>
            </a:r>
            <a:r>
              <a:rPr lang="zh-CN" altLang="en-US" smtClean="0"/>
              <a:t>新增：  </a:t>
            </a:r>
            <a:r>
              <a:rPr lang="en-US" altLang="zh-CN" smtClean="0"/>
              <a:t>[&lt;</a:t>
            </a:r>
            <a:r>
              <a:rPr lang="zh-CN" altLang="en-US" smtClean="0"/>
              <a:t>存储类</a:t>
            </a:r>
            <a:r>
              <a:rPr lang="en-US" altLang="zh-CN" smtClean="0"/>
              <a:t>&gt;]&lt;</a:t>
            </a:r>
            <a:r>
              <a:rPr lang="zh-CN" altLang="en-US" smtClean="0"/>
              <a:t>类型</a:t>
            </a:r>
            <a:r>
              <a:rPr lang="en-US" altLang="zh-CN" smtClean="0"/>
              <a:t>&gt;&lt;</a:t>
            </a:r>
            <a:r>
              <a:rPr lang="zh-CN" altLang="en-US" smtClean="0"/>
              <a:t>变量名表</a:t>
            </a:r>
            <a:r>
              <a:rPr lang="en-US" altLang="zh-CN" smtClean="0"/>
              <a:t>&gt;[{</a:t>
            </a:r>
            <a:r>
              <a:rPr lang="zh-CN" altLang="en-US" smtClean="0"/>
              <a:t>初始化表</a:t>
            </a:r>
            <a:r>
              <a:rPr lang="en-US" altLang="zh-CN" smtClean="0"/>
              <a:t>}];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half" idx="13"/>
          </p:nvPr>
        </p:nvSpPr>
        <p:spPr>
          <a:xfrm>
            <a:off x="1152525" y="2660650"/>
            <a:ext cx="10715625" cy="2135188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>
                <a:ea typeface="宋体" panose="02010600030101010101" pitchFamily="2" charset="-122"/>
              </a:rPr>
              <a:t>//C++98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err="1"/>
              <a:t>int</a:t>
            </a:r>
            <a:r>
              <a:rPr lang="en-US" altLang="zh-CN"/>
              <a:t> state=1,age,weight=10,val=weight;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/>
              <a:t>static long count; 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>
                <a:solidFill>
                  <a:srgbClr val="FF0000"/>
                </a:solidFill>
              </a:rPr>
              <a:t>函数外的</a:t>
            </a:r>
            <a:r>
              <a:rPr lang="en-US" altLang="zh-CN">
                <a:solidFill>
                  <a:srgbClr val="FF0000"/>
                </a:solidFill>
              </a:rPr>
              <a:t>static</a:t>
            </a:r>
            <a:r>
              <a:rPr>
                <a:solidFill>
                  <a:srgbClr val="FF0000"/>
                </a:solidFill>
              </a:rPr>
              <a:t>变量，其中</a:t>
            </a:r>
            <a:r>
              <a:rPr lang="en-US" altLang="zh-CN">
                <a:solidFill>
                  <a:srgbClr val="FF0000"/>
                </a:solidFill>
              </a:rPr>
              <a:t>static</a:t>
            </a:r>
            <a:r>
              <a:rPr>
                <a:solidFill>
                  <a:srgbClr val="FF0000"/>
                </a:solidFill>
              </a:rPr>
              <a:t>表示文件</a:t>
            </a:r>
            <a:br>
              <a:rPr>
                <a:solidFill>
                  <a:srgbClr val="FF0000"/>
                </a:solidFill>
              </a:rPr>
            </a:br>
            <a:r>
              <a:rPr>
                <a:solidFill>
                  <a:srgbClr val="FF0000"/>
                </a:solidFill>
              </a:rPr>
              <a:t>                         </a:t>
            </a:r>
            <a:r>
              <a:rPr lang="en-US" altLang="zh-CN">
                <a:solidFill>
                  <a:srgbClr val="FF0000"/>
                </a:solidFill>
              </a:rPr>
              <a:t>// </a:t>
            </a:r>
            <a:r>
              <a:rPr>
                <a:solidFill>
                  <a:srgbClr val="FF0000"/>
                </a:solidFill>
              </a:rPr>
              <a:t>级变量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>
                <a:solidFill>
                  <a:srgbClr val="FF0000"/>
                </a:solidFill>
              </a:rPr>
              <a:t>只在本文件中</a:t>
            </a:r>
            <a:r>
              <a:rPr>
                <a:solidFill>
                  <a:srgbClr val="FF0000"/>
                </a:solidFill>
              </a:rPr>
              <a:t>有效</a:t>
            </a:r>
            <a:r>
              <a:rPr lang="en-US" altLang="zh-CN">
                <a:solidFill>
                  <a:srgbClr val="FF0000"/>
                </a:solidFill>
              </a:rPr>
              <a:t>(C++1z</a:t>
            </a:r>
            <a:r>
              <a:rPr>
                <a:solidFill>
                  <a:srgbClr val="FF0000"/>
                </a:solidFill>
              </a:rPr>
              <a:t>应使用匿名名字空间取代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rgbClr val="FF0000"/>
                </a:solidFill>
              </a:rPr>
              <a:t>auto  float  r=0.5; //auto</a:t>
            </a:r>
            <a:r>
              <a:rPr>
                <a:solidFill>
                  <a:srgbClr val="FF0000"/>
                </a:solidFill>
              </a:rPr>
              <a:t>表示自动变量，其含义与</a:t>
            </a:r>
            <a:r>
              <a:rPr lang="en-US" altLang="zh-CN" err="1">
                <a:solidFill>
                  <a:srgbClr val="FF0000"/>
                </a:solidFill>
              </a:rPr>
              <a:t>c++</a:t>
            </a:r>
            <a:r>
              <a:rPr lang="en-US" altLang="zh-CN">
                <a:solidFill>
                  <a:srgbClr val="FF0000"/>
                </a:solidFill>
              </a:rPr>
              <a:t>11</a:t>
            </a:r>
            <a:r>
              <a:rPr>
                <a:solidFill>
                  <a:srgbClr val="FF0000"/>
                </a:solidFill>
              </a:rPr>
              <a:t>不同</a:t>
            </a:r>
            <a:endParaRPr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内容占位符 3"/>
          <p:cNvSpPr>
            <a:spLocks noGrp="1"/>
          </p:cNvSpPr>
          <p:nvPr>
            <p:ph sz="half" idx="14"/>
          </p:nvPr>
        </p:nvSpPr>
        <p:spPr>
          <a:xfrm>
            <a:off x="1165225" y="4938713"/>
            <a:ext cx="10702925" cy="1404937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600" dirty="0"/>
              <a:t>//</a:t>
            </a:r>
            <a:r>
              <a:rPr lang="en-US" altLang="zh-CN" sz="2600" dirty="0" err="1"/>
              <a:t>c++</a:t>
            </a:r>
            <a:r>
              <a:rPr lang="en-US" altLang="zh-CN" sz="2600" dirty="0"/>
              <a:t>11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3600" dirty="0" err="1"/>
              <a:t>int</a:t>
            </a:r>
            <a:r>
              <a:rPr lang="en-US" altLang="zh-CN" sz="3600" dirty="0"/>
              <a:t> state=1,age,weight=10,val=weight,</a:t>
            </a:r>
            <a:r>
              <a:rPr lang="en-US" altLang="zh-CN" sz="3600" dirty="0">
                <a:solidFill>
                  <a:srgbClr val="0070C0"/>
                </a:solidFill>
              </a:rPr>
              <a:t>val2{weight}</a:t>
            </a:r>
            <a:r>
              <a:rPr lang="en-US" altLang="zh-CN" sz="3600" dirty="0"/>
              <a:t>;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600" dirty="0">
                <a:ea typeface="宋体" panose="02010600030101010101" pitchFamily="2" charset="-122"/>
              </a:rPr>
              <a:t>float r =0.5;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600" dirty="0">
                <a:solidFill>
                  <a:srgbClr val="FF0000"/>
                </a:solidFill>
              </a:rPr>
              <a:t>auto val3=r;   //auto</a:t>
            </a:r>
            <a:r>
              <a:rPr lang="zh-CN" altLang="en-US" sz="2600" dirty="0">
                <a:solidFill>
                  <a:srgbClr val="FF0000"/>
                </a:solidFill>
              </a:rPr>
              <a:t>表示</a:t>
            </a:r>
            <a:r>
              <a:rPr lang="en-US" altLang="zh-CN" sz="2600" dirty="0">
                <a:solidFill>
                  <a:srgbClr val="FF0000"/>
                </a:solidFill>
              </a:rPr>
              <a:t>val3</a:t>
            </a:r>
            <a:r>
              <a:rPr lang="zh-CN" altLang="en-US" sz="2600" dirty="0">
                <a:solidFill>
                  <a:srgbClr val="FF0000"/>
                </a:solidFill>
              </a:rPr>
              <a:t>的类型为自动推导类型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3"/>
          <p:cNvSpPr>
            <a:spLocks noChangeArrowheads="1"/>
          </p:cNvSpPr>
          <p:nvPr/>
        </p:nvSpPr>
        <p:spPr bwMode="gray">
          <a:xfrm>
            <a:off x="63500" y="1546225"/>
            <a:ext cx="2589213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变量的存储空间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1028700" y="1612900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代码区</a:t>
            </a:r>
            <a:endParaRPr lang="en-US" altLang="zh-CN" sz="2800" b="1" dirty="0"/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gray">
          <a:xfrm>
            <a:off x="1358900" y="227488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常量数据区</a:t>
            </a:r>
            <a:endParaRPr lang="en-US" altLang="zh-CN" sz="2800" b="1" dirty="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1666875" y="2935288"/>
            <a:ext cx="3779838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变量数据区</a:t>
            </a:r>
            <a:endParaRPr lang="en-US" altLang="zh-CN" sz="2800" b="1" dirty="0"/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gray">
          <a:xfrm>
            <a:off x="1358900" y="3595688"/>
            <a:ext cx="378142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栈区</a:t>
            </a:r>
            <a:endParaRPr lang="en-US" altLang="zh-CN" sz="2800" b="1" dirty="0"/>
          </a:p>
        </p:txBody>
      </p:sp>
      <p:sp>
        <p:nvSpPr>
          <p:cNvPr id="52" name="AutoShape 8"/>
          <p:cNvSpPr>
            <a:spLocks noChangeArrowheads="1"/>
          </p:cNvSpPr>
          <p:nvPr/>
        </p:nvSpPr>
        <p:spPr bwMode="gray">
          <a:xfrm>
            <a:off x="1163638" y="4246563"/>
            <a:ext cx="378142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lt"/>
                <a:ea typeface="+mn-ea"/>
              </a:rPr>
              <a:t>堆区</a:t>
            </a:r>
            <a:endParaRPr lang="en-US" altLang="zh-CN" sz="2800" b="1" dirty="0">
              <a:latin typeface="+mn-lt"/>
              <a:ea typeface="+mn-ea"/>
            </a:endParaRP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gray">
          <a:xfrm>
            <a:off x="430213" y="2841625"/>
            <a:ext cx="1004887" cy="585788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5349875" y="1612900"/>
            <a:ext cx="423863" cy="154305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74" name="文本框 28"/>
          <p:cNvSpPr txBox="1">
            <a:spLocks noChangeArrowheads="1"/>
          </p:cNvSpPr>
          <p:nvPr/>
        </p:nvSpPr>
        <p:spPr bwMode="auto">
          <a:xfrm>
            <a:off x="5680075" y="2198688"/>
            <a:ext cx="931863" cy="3698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微软雅黑" pitchFamily="34" charset="-122"/>
              </a:rPr>
              <a:t>程序区</a:t>
            </a:r>
          </a:p>
        </p:txBody>
      </p:sp>
      <p:sp>
        <p:nvSpPr>
          <p:cNvPr id="56" name="内容占位符 3"/>
          <p:cNvSpPr txBox="1">
            <a:spLocks/>
          </p:cNvSpPr>
          <p:nvPr/>
        </p:nvSpPr>
        <p:spPr>
          <a:xfrm>
            <a:off x="6611938" y="877888"/>
            <a:ext cx="5422900" cy="546735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n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n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static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m</a:t>
            </a:r>
            <a:r>
              <a:rPr lang="en-US" altLang="zh-CN" dirty="0" smtClean="0"/>
              <a:t>=8;</a:t>
            </a:r>
            <a:br>
              <a:rPr lang="en-US" altLang="zh-CN" dirty="0" smtClean="0"/>
            </a:br>
            <a:r>
              <a:rPr lang="en-US" altLang="zh-CN" dirty="0" smtClean="0"/>
              <a:t>    return </a:t>
            </a:r>
            <a:r>
              <a:rPr lang="en-US" altLang="zh-CN" dirty="0" err="1" smtClean="0"/>
              <a:t>m+n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pPr marL="0" indent="0"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zh-CN" altLang="en-US" dirty="0" smtClean="0"/>
              <a:t>（）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=10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for(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&lt;10;++j) 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00B050"/>
                </a:solidFill>
              </a:rPr>
              <a:t>吉林大学</a:t>
            </a:r>
            <a:r>
              <a:rPr lang="en-US" altLang="zh-CN" dirty="0" smtClean="0"/>
              <a:t>”;</a:t>
            </a:r>
          </a:p>
          <a:p>
            <a:pPr marL="0" indent="0" fontAlgn="auto">
              <a:spcAft>
                <a:spcPts val="0"/>
              </a:spcAft>
              <a:buClr>
                <a:srgbClr val="FEB80A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51" idx="3"/>
          </p:cNvCxnSpPr>
          <p:nvPr/>
        </p:nvCxnSpPr>
        <p:spPr>
          <a:xfrm flipH="1">
            <a:off x="5140325" y="1717675"/>
            <a:ext cx="2922588" cy="21288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5140325" y="3676650"/>
            <a:ext cx="2486025" cy="295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3"/>
          </p:cNvCxnSpPr>
          <p:nvPr/>
        </p:nvCxnSpPr>
        <p:spPr>
          <a:xfrm flipH="1">
            <a:off x="5446713" y="2112963"/>
            <a:ext cx="3454400" cy="107315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0" idx="3"/>
          </p:cNvCxnSpPr>
          <p:nvPr/>
        </p:nvCxnSpPr>
        <p:spPr>
          <a:xfrm flipH="1">
            <a:off x="5446713" y="1257300"/>
            <a:ext cx="1960562" cy="192881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5140325" y="4086225"/>
            <a:ext cx="3135313" cy="1079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49" idx="3"/>
          </p:cNvCxnSpPr>
          <p:nvPr/>
        </p:nvCxnSpPr>
        <p:spPr>
          <a:xfrm flipH="1" flipV="1">
            <a:off x="5140325" y="2524125"/>
            <a:ext cx="5186363" cy="2398713"/>
          </a:xfrm>
          <a:prstGeom prst="straightConnector1">
            <a:avLst/>
          </a:prstGeom>
          <a:ln w="28575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6902450" y="1717675"/>
            <a:ext cx="3298825" cy="8064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6843713" y="3357563"/>
            <a:ext cx="4954587" cy="2025650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左箭头 72"/>
          <p:cNvSpPr/>
          <p:nvPr/>
        </p:nvSpPr>
        <p:spPr>
          <a:xfrm rot="157228">
            <a:off x="5113338" y="1871663"/>
            <a:ext cx="1722437" cy="2492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左箭头 73"/>
          <p:cNvSpPr/>
          <p:nvPr/>
        </p:nvSpPr>
        <p:spPr>
          <a:xfrm rot="2872241">
            <a:off x="4556125" y="3057526"/>
            <a:ext cx="2962275" cy="2222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作用域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366713" y="1106488"/>
            <a:ext cx="2652712" cy="4659312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B050"/>
                </a:solidFill>
              </a:rPr>
              <a:t>全局作用域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文件作用域：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块级作用域：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CC00FF"/>
                </a:solidFill>
              </a:rPr>
              <a:t>类级作用域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名字空间作用域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3"/>
          </p:nvPr>
        </p:nvSpPr>
        <p:spPr>
          <a:xfrm>
            <a:off x="3267075" y="592138"/>
            <a:ext cx="7962900" cy="5184775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>
                <a:solidFill>
                  <a:srgbClr val="00B050"/>
                </a:solidFill>
              </a:rPr>
              <a:t>extern </a:t>
            </a:r>
            <a:r>
              <a:rPr lang="en-US" altLang="zh-CN" err="1">
                <a:solidFill>
                  <a:srgbClr val="00B050"/>
                </a:solidFill>
              </a:rPr>
              <a:t>int</a:t>
            </a:r>
            <a:r>
              <a:rPr lang="en-US" altLang="zh-CN">
                <a:solidFill>
                  <a:srgbClr val="00B050"/>
                </a:solidFill>
              </a:rPr>
              <a:t> global;</a:t>
            </a:r>
          </a:p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 err="1">
                <a:solidFill>
                  <a:srgbClr val="00B050"/>
                </a:solidFill>
              </a:rPr>
              <a:t>int</a:t>
            </a:r>
            <a:r>
              <a:rPr lang="en-US" altLang="zh-CN">
                <a:solidFill>
                  <a:srgbClr val="00B050"/>
                </a:solidFill>
              </a:rPr>
              <a:t> state=1;</a:t>
            </a:r>
          </a:p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>
                <a:solidFill>
                  <a:srgbClr val="FF0000"/>
                </a:solidFill>
              </a:rPr>
              <a:t>tatic </a:t>
            </a:r>
            <a:r>
              <a:rPr lang="en-US" altLang="zh-CN" err="1">
                <a:solidFill>
                  <a:srgbClr val="FF0000"/>
                </a:solidFill>
              </a:rPr>
              <a:t>int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err="1">
                <a:solidFill>
                  <a:srgbClr val="FF0000"/>
                </a:solidFill>
              </a:rPr>
              <a:t>filevar</a:t>
            </a:r>
            <a:r>
              <a:rPr lang="en-US" altLang="zh-CN">
                <a:solidFill>
                  <a:srgbClr val="FF0000"/>
                </a:solidFill>
              </a:rPr>
              <a:t>=99;</a:t>
            </a:r>
          </a:p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 err="1"/>
              <a:t>int</a:t>
            </a:r>
            <a:r>
              <a:rPr lang="en-US" altLang="zh-CN"/>
              <a:t> f(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en-US" altLang="zh-CN"/>
              <a:t>) {</a:t>
            </a:r>
          </a:p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/>
              <a:t>    </a:t>
            </a:r>
            <a:r>
              <a:rPr lang="en-US" altLang="zh-CN">
                <a:solidFill>
                  <a:srgbClr val="0000FF"/>
                </a:solidFill>
              </a:rPr>
              <a:t>static </a:t>
            </a:r>
            <a:r>
              <a:rPr lang="en-US" altLang="zh-CN" err="1">
                <a:solidFill>
                  <a:srgbClr val="0000FF"/>
                </a:solidFill>
              </a:rPr>
              <a:t>int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err="1">
                <a:solidFill>
                  <a:srgbClr val="0000FF"/>
                </a:solidFill>
              </a:rPr>
              <a:t>sa</a:t>
            </a:r>
            <a:r>
              <a:rPr lang="en-US" altLang="zh-CN">
                <a:solidFill>
                  <a:srgbClr val="0000FF"/>
                </a:solidFill>
              </a:rPr>
              <a:t> =9;</a:t>
            </a:r>
          </a:p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/>
              <a:t>    </a:t>
            </a:r>
            <a:r>
              <a:rPr lang="en-US" altLang="zh-CN" err="1">
                <a:solidFill>
                  <a:srgbClr val="0000FF"/>
                </a:solidFill>
              </a:rPr>
              <a:t>int</a:t>
            </a:r>
            <a:r>
              <a:rPr lang="en-US" altLang="zh-CN">
                <a:solidFill>
                  <a:srgbClr val="0000FF"/>
                </a:solidFill>
              </a:rPr>
              <a:t> m </a:t>
            </a:r>
            <a:r>
              <a:rPr lang="en-US" altLang="zh-CN"/>
              <a:t>= </a:t>
            </a:r>
            <a:r>
              <a:rPr lang="en-US" altLang="zh-CN" err="1">
                <a:solidFill>
                  <a:srgbClr val="0000FF"/>
                </a:solidFill>
              </a:rPr>
              <a:t>sa</a:t>
            </a:r>
            <a:r>
              <a:rPr lang="en-US" altLang="zh-CN"/>
              <a:t>;         //C++98</a:t>
            </a:r>
            <a:r>
              <a:t>下，等价于</a:t>
            </a:r>
            <a:r>
              <a:rPr lang="en-US" altLang="zh-CN"/>
              <a:t>auto </a:t>
            </a:r>
            <a:r>
              <a:rPr lang="en-US" altLang="zh-CN" err="1"/>
              <a:t>int</a:t>
            </a:r>
            <a:r>
              <a:rPr lang="en-US" altLang="zh-CN"/>
              <a:t> m=</a:t>
            </a:r>
            <a:r>
              <a:rPr lang="en-US" altLang="zh-CN" err="1"/>
              <a:t>sa</a:t>
            </a:r>
            <a:r>
              <a:rPr lang="en-US" altLang="zh-CN"/>
              <a:t>;</a:t>
            </a:r>
          </a:p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/>
              <a:t>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auto k </a:t>
            </a:r>
            <a:r>
              <a:rPr lang="en-US" altLang="zh-CN"/>
              <a:t>= </a:t>
            </a:r>
            <a:r>
              <a:rPr lang="en-US" altLang="zh-CN">
                <a:solidFill>
                  <a:srgbClr val="0000FF"/>
                </a:solidFill>
              </a:rPr>
              <a:t>sa</a:t>
            </a:r>
            <a:r>
              <a:rPr lang="en-US" altLang="zh-CN"/>
              <a:t>+8;  //</a:t>
            </a:r>
            <a:r>
              <a:t>只在</a:t>
            </a:r>
            <a:r>
              <a:rPr lang="en-US" altLang="zh-CN"/>
              <a:t>C++1z</a:t>
            </a:r>
            <a:r>
              <a:t>下有效</a:t>
            </a:r>
            <a:endParaRPr lang="en-US" altLang="zh-CN"/>
          </a:p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/>
              <a:t>    return </a:t>
            </a:r>
            <a:r>
              <a:rPr lang="en-US" altLang="zh-CN" err="1">
                <a:solidFill>
                  <a:srgbClr val="0000FF"/>
                </a:solidFill>
              </a:rPr>
              <a:t>sa</a:t>
            </a:r>
            <a:r>
              <a:rPr lang="en-US" altLang="zh-CN" err="1"/>
              <a:t>+</a:t>
            </a:r>
            <a:r>
              <a:rPr lang="en-US" altLang="zh-CN" err="1">
                <a:solidFill>
                  <a:srgbClr val="0000FF"/>
                </a:solidFill>
              </a:rPr>
              <a:t>n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}</a:t>
            </a:r>
          </a:p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 err="1"/>
              <a:t>struct</a:t>
            </a:r>
            <a:r>
              <a:rPr lang="en-US" altLang="zh-CN"/>
              <a:t> A {</a:t>
            </a:r>
            <a:br>
              <a:rPr lang="en-US" altLang="zh-CN"/>
            </a:br>
            <a:r>
              <a:rPr lang="en-US" altLang="zh-CN"/>
              <a:t>       void </a:t>
            </a:r>
            <a:r>
              <a:rPr lang="en-US" altLang="zh-CN" err="1">
                <a:solidFill>
                  <a:srgbClr val="CC00FF"/>
                </a:solidFill>
              </a:rPr>
              <a:t>fff</a:t>
            </a:r>
            <a:r>
              <a:rPr lang="en-US" altLang="zh-CN"/>
              <a:t>( ) {  }</a:t>
            </a:r>
          </a:p>
          <a:p>
            <a:pPr>
              <a:spcBef>
                <a:spcPts val="700"/>
              </a:spcBef>
              <a:buClr>
                <a:srgbClr val="FEB80A"/>
              </a:buClr>
              <a:buSzPct val="60000"/>
              <a:defRPr/>
            </a:pPr>
            <a:r>
              <a:rPr lang="en-US" altLang="zh-CN"/>
              <a:t> </a:t>
            </a:r>
            <a:r>
              <a:rPr lang="en-US" altLang="zh-CN"/>
              <a:t>      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err="1"/>
              <a:t>val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};</a:t>
            </a:r>
          </a:p>
        </p:txBody>
      </p:sp>
      <p:sp>
        <p:nvSpPr>
          <p:cNvPr id="4" name="矩形 3"/>
          <p:cNvSpPr/>
          <p:nvPr/>
        </p:nvSpPr>
        <p:spPr>
          <a:xfrm>
            <a:off x="7081838" y="3436938"/>
            <a:ext cx="4959350" cy="3400425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700"/>
              </a:spcBef>
              <a:spcAft>
                <a:spcPts val="0"/>
              </a:spcAft>
              <a:buClr>
                <a:srgbClr val="FEB80A"/>
              </a:buClr>
              <a:buSzPct val="60000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 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k=10;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rgbClr val="FEB80A"/>
              </a:buClr>
              <a:buSzPct val="60000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rgbClr val="FEB80A"/>
              </a:buClr>
              <a:buSzPct val="60000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aA.</a:t>
            </a:r>
            <a:r>
              <a:rPr lang="en-US" altLang="zh-CN" sz="2000" dirty="0" err="1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2;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rgbClr val="FEB80A"/>
              </a:buClr>
              <a:buSzPct val="60000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aA.</a:t>
            </a:r>
            <a:r>
              <a:rPr lang="en-US" altLang="zh-CN" sz="2000" dirty="0" err="1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rgbClr val="FEB80A"/>
              </a:buClr>
              <a:buSzPct val="60000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rgbClr val="FEB80A"/>
              </a:buClr>
              <a:buSzPct val="60000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rgbClr val="FEB80A"/>
              </a:buClr>
              <a:buSzPct val="60000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存储空间和作用域</a:t>
            </a:r>
            <a:r>
              <a:rPr lang="en-US" altLang="zh-CN" smtClean="0"/>
              <a:t>(</a:t>
            </a:r>
            <a:r>
              <a:rPr lang="zh-CN" altLang="en-US" smtClean="0"/>
              <a:t>例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04788" y="666750"/>
            <a:ext cx="5583237" cy="5734050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#include &lt;iostream&gt;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using namespace std;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/// </a:t>
            </a:r>
            <a:r>
              <a:rPr lang="zh-CN" altLang="en-US" dirty="0">
                <a:solidFill>
                  <a:srgbClr val="FF0000"/>
                </a:solidFill>
              </a:rPr>
              <a:t>全局数据</a:t>
            </a:r>
            <a:r>
              <a:rPr lang="zh-CN" altLang="en-US" dirty="0" smtClean="0">
                <a:solidFill>
                  <a:srgbClr val="FF0000"/>
                </a:solidFill>
              </a:rPr>
              <a:t>区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num</a:t>
            </a:r>
            <a:r>
              <a:rPr lang="zh-CN" altLang="en-US" dirty="0" smtClean="0">
                <a:solidFill>
                  <a:srgbClr val="FF0000"/>
                </a:solidFill>
              </a:rPr>
              <a:t>（全局作用域）</a:t>
            </a:r>
            <a:endParaRPr lang="zh-CN" altLang="en-US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int num =999; 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/// </a:t>
            </a:r>
            <a:r>
              <a:rPr lang="zh-CN" altLang="en-US" dirty="0">
                <a:solidFill>
                  <a:srgbClr val="FF0000"/>
                </a:solidFill>
              </a:rPr>
              <a:t>全局数据</a:t>
            </a:r>
            <a:r>
              <a:rPr lang="zh-CN" altLang="en-US" dirty="0" smtClean="0">
                <a:solidFill>
                  <a:srgbClr val="FF0000"/>
                </a:solidFill>
              </a:rPr>
              <a:t>区</a:t>
            </a:r>
            <a:r>
              <a:rPr lang="en-US" altLang="zh-CN" dirty="0" smtClean="0">
                <a:solidFill>
                  <a:srgbClr val="FF0000"/>
                </a:solidFill>
              </a:rPr>
              <a:t>-num2</a:t>
            </a:r>
            <a:r>
              <a:rPr lang="zh-CN" altLang="en-US" dirty="0" smtClean="0">
                <a:solidFill>
                  <a:srgbClr val="FF0000"/>
                </a:solidFill>
              </a:rPr>
              <a:t>（文件级作用域）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static </a:t>
            </a:r>
            <a:r>
              <a:rPr lang="zh-CN" altLang="en-US" dirty="0"/>
              <a:t>int num2 = </a:t>
            </a:r>
            <a:r>
              <a:rPr lang="zh-CN" altLang="en-US" dirty="0" smtClean="0"/>
              <a:t>8; </a:t>
            </a:r>
            <a:endParaRPr lang="zh-CN" alt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void func(int a,int b,int c) //</a:t>
            </a:r>
            <a:r>
              <a:rPr lang="zh-CN" altLang="en-US" dirty="0">
                <a:solidFill>
                  <a:srgbClr val="00206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abc压入栈区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{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    /// </a:t>
            </a:r>
            <a:r>
              <a:rPr lang="zh-CN" altLang="en-US" dirty="0" smtClean="0">
                <a:solidFill>
                  <a:srgbClr val="FF0000"/>
                </a:solidFill>
              </a:rPr>
              <a:t>全局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 smtClean="0">
                <a:solidFill>
                  <a:srgbClr val="FF0000"/>
                </a:solidFill>
              </a:rPr>
              <a:t>区</a:t>
            </a:r>
            <a:r>
              <a:rPr lang="en-US" altLang="zh-CN" dirty="0" smtClean="0">
                <a:solidFill>
                  <a:srgbClr val="FF0000"/>
                </a:solidFill>
              </a:rPr>
              <a:t>-n</a:t>
            </a:r>
            <a:r>
              <a:rPr lang="zh-CN" altLang="en-US" dirty="0" smtClean="0"/>
              <a:t>（块级作用域）</a:t>
            </a:r>
            <a:endParaRPr lang="zh-CN" alt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static int n =0;    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    ///</a:t>
            </a:r>
            <a:r>
              <a:rPr lang="zh-CN" altLang="en-US" dirty="0">
                <a:solidFill>
                  <a:srgbClr val="0070C0"/>
                </a:solidFill>
              </a:rPr>
              <a:t>result 栈</a:t>
            </a:r>
            <a:r>
              <a:rPr lang="zh-CN" altLang="en-US" dirty="0" smtClean="0">
                <a:solidFill>
                  <a:srgbClr val="0070C0"/>
                </a:solidFill>
              </a:rPr>
              <a:t>区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块级作用域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zh-CN" alt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int result = (a+b+c)*(++n); 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    ///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zh-CN" altLang="en-US" dirty="0" smtClean="0">
                <a:solidFill>
                  <a:srgbClr val="FF0000"/>
                </a:solidFill>
              </a:rPr>
              <a:t>"</a:t>
            </a:r>
            <a:r>
              <a:rPr lang="zh-CN" altLang="en-US" dirty="0">
                <a:solidFill>
                  <a:srgbClr val="FF0000"/>
                </a:solidFill>
              </a:rPr>
              <a:t>Result= "全局数据区（常量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cout&lt;&lt;"Result= "&lt;&lt;result&lt;&lt;endl;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}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3"/>
          </p:nvPr>
        </p:nvSpPr>
        <p:spPr>
          <a:xfrm>
            <a:off x="6335713" y="666750"/>
            <a:ext cx="5562600" cy="5734050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zh-CN" err="1"/>
              <a:t>int</a:t>
            </a:r>
            <a:r>
              <a:rPr lang="en-US" altLang="zh-CN"/>
              <a:t> main</a:t>
            </a:r>
            <a:r>
              <a:rPr lang="en-US" altLang="zh-CN"/>
              <a:t>() {</a:t>
            </a:r>
            <a:endParaRPr lang="en-US" altLang="zh-CN"/>
          </a:p>
          <a:p>
            <a:pPr>
              <a:defRPr/>
            </a:pPr>
            <a:r>
              <a:rPr lang="en-US" altLang="zh-CN"/>
              <a:t>    </a:t>
            </a:r>
            <a:r>
              <a:rPr lang="en-US" altLang="zh-CN" err="1"/>
              <a:t>int</a:t>
            </a:r>
            <a:r>
              <a:rPr lang="en-US" altLang="zh-CN"/>
              <a:t> a =10;          ///</a:t>
            </a:r>
            <a:r>
              <a:rPr lang="en-US" altLang="zh-CN">
                <a:solidFill>
                  <a:srgbClr val="0070C0"/>
                </a:solidFill>
              </a:rPr>
              <a:t>result </a:t>
            </a:r>
            <a:r>
              <a:rPr>
                <a:solidFill>
                  <a:srgbClr val="0070C0"/>
                </a:solidFill>
              </a:rPr>
              <a:t>栈区</a:t>
            </a:r>
          </a:p>
          <a:p>
            <a:pPr>
              <a:defRPr/>
            </a:pPr>
            <a:r>
              <a:rPr/>
              <a:t>    </a:t>
            </a:r>
            <a:r>
              <a:rPr lang="en-US" altLang="zh-CN"/>
              <a:t>static </a:t>
            </a:r>
            <a:r>
              <a:rPr lang="en-US" altLang="zh-CN" err="1"/>
              <a:t>int</a:t>
            </a:r>
            <a:r>
              <a:rPr lang="en-US" altLang="zh-CN"/>
              <a:t> b = 20; </a:t>
            </a:r>
            <a:r>
              <a:rPr lang="en-US" altLang="zh-CN">
                <a:solidFill>
                  <a:srgbClr val="FF0000"/>
                </a:solidFill>
              </a:rPr>
              <a:t>/// </a:t>
            </a:r>
            <a:r>
              <a:rPr>
                <a:solidFill>
                  <a:srgbClr val="FF0000"/>
                </a:solidFill>
              </a:rPr>
              <a:t>全局数据</a:t>
            </a:r>
            <a:r>
              <a:rPr>
                <a:solidFill>
                  <a:srgbClr val="FF0000"/>
                </a:solidFill>
              </a:rPr>
              <a:t>区</a:t>
            </a:r>
            <a:endParaRPr>
              <a:solidFill>
                <a:srgbClr val="FF0000"/>
              </a:solidFill>
            </a:endParaRPr>
          </a:p>
          <a:p>
            <a:pPr>
              <a:defRPr/>
            </a:pPr>
            <a:r>
              <a:rPr/>
              <a:t>    </a:t>
            </a:r>
            <a:r>
              <a:rPr lang="en-US" altLang="zh-CN" err="1"/>
              <a:t>func</a:t>
            </a:r>
            <a:r>
              <a:rPr lang="en-US" altLang="zh-CN"/>
              <a:t>(a,b,20);</a:t>
            </a:r>
          </a:p>
          <a:p>
            <a:pPr>
              <a:defRPr/>
            </a:pPr>
            <a:r>
              <a:rPr lang="en-US" altLang="zh-CN"/>
              <a:t>    </a:t>
            </a:r>
            <a:r>
              <a:rPr lang="en-US" altLang="zh-CN" err="1"/>
              <a:t>func</a:t>
            </a:r>
            <a:r>
              <a:rPr lang="en-US" altLang="zh-CN"/>
              <a:t>(a,b,20);</a:t>
            </a:r>
          </a:p>
          <a:p>
            <a:pPr>
              <a:defRPr/>
            </a:pPr>
            <a:r>
              <a:rPr lang="en-US" altLang="zh-CN"/>
              <a:t>    </a:t>
            </a:r>
            <a:endParaRPr lang="en-US" altLang="zh-CN"/>
          </a:p>
          <a:p>
            <a:pPr>
              <a:defRPr/>
            </a:pPr>
            <a:r>
              <a:rPr lang="en-US" altLang="zh-CN"/>
              <a:t>    /// </a:t>
            </a:r>
            <a:r>
              <a:rPr>
                <a:solidFill>
                  <a:srgbClr val="FF0000"/>
                </a:solidFill>
              </a:rPr>
              <a:t>变量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>
                <a:solidFill>
                  <a:srgbClr val="FF0000"/>
                </a:solidFill>
              </a:rPr>
              <a:t>本身，分配在栈区，其指向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堆</a:t>
            </a:r>
            <a:r>
              <a:rPr>
                <a:solidFill>
                  <a:srgbClr val="FF0000"/>
                </a:solidFill>
              </a:rPr>
              <a:t>区中的一个地址</a:t>
            </a:r>
            <a:endParaRPr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/>
              <a:t>    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/>
              <a:t>* p= new </a:t>
            </a:r>
            <a:r>
              <a:rPr lang="en-US" altLang="zh-CN" err="1"/>
              <a:t>int</a:t>
            </a:r>
            <a:r>
              <a:rPr lang="en-US" altLang="zh-CN"/>
              <a:t>(55);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…</a:t>
            </a:r>
          </a:p>
          <a:p>
            <a:pPr>
              <a:defRPr/>
            </a:pPr>
            <a:r>
              <a:rPr lang="en-US" altLang="zh-CN"/>
              <a:t> </a:t>
            </a:r>
            <a:r>
              <a:rPr lang="en-US" altLang="zh-CN"/>
              <a:t>   delete </a:t>
            </a:r>
            <a:r>
              <a:rPr lang="en-US" altLang="zh-CN"/>
              <a:t>p;</a:t>
            </a:r>
          </a:p>
          <a:p>
            <a:pPr>
              <a:defRPr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表达式的特别说明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941388" y="714375"/>
            <a:ext cx="10315575" cy="5573713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一般表达式和返回值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循环中的表达式：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for(</a:t>
            </a:r>
            <a:r>
              <a:rPr lang="zh-CN" altLang="en-US" dirty="0" smtClean="0"/>
              <a:t>初值表达式；条件表达式；步进表达式</a:t>
            </a:r>
            <a:r>
              <a:rPr lang="en-US" altLang="zh-CN" dirty="0" smtClean="0"/>
              <a:t>)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逗号</a:t>
            </a:r>
            <a:r>
              <a:rPr lang="zh-CN" altLang="en-US" dirty="0"/>
              <a:t>表达式：</a:t>
            </a:r>
            <a:br>
              <a:rPr lang="zh-CN" altLang="en-US" dirty="0"/>
            </a:br>
            <a:r>
              <a:rPr lang="zh-CN" altLang="en-US" dirty="0"/>
              <a:t> 例：   </a:t>
            </a:r>
            <a:r>
              <a:rPr lang="en-US" altLang="zh-CN" dirty="0"/>
              <a:t>x=100, y=x-1000;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条件表达式：</a:t>
            </a:r>
            <a:br>
              <a:rPr lang="zh-CN" altLang="en-US" dirty="0"/>
            </a:br>
            <a:r>
              <a:rPr lang="zh-CN" altLang="en-US" dirty="0"/>
              <a:t>例： </a:t>
            </a:r>
            <a:r>
              <a:rPr lang="en-US" altLang="zh-CN" dirty="0"/>
              <a:t>if (</a:t>
            </a:r>
            <a:r>
              <a:rPr lang="zh-CN" altLang="en-US" dirty="0"/>
              <a:t>表达式</a:t>
            </a:r>
            <a:r>
              <a:rPr lang="en-US" altLang="zh-CN" dirty="0"/>
              <a:t>1 &amp;&amp; </a:t>
            </a:r>
            <a:r>
              <a:rPr lang="zh-CN" altLang="en-US" dirty="0"/>
              <a:t>表达式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{…}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赋值表达式</a:t>
            </a:r>
            <a:br>
              <a:rPr lang="zh-CN" altLang="en-US" dirty="0"/>
            </a:br>
            <a:r>
              <a:rPr lang="zh-CN" altLang="en-US" dirty="0">
                <a:sym typeface="+mn-ea"/>
              </a:rPr>
              <a:t> 例：  </a:t>
            </a:r>
            <a:r>
              <a:rPr lang="en-US" altLang="zh-CN" dirty="0">
                <a:sym typeface="+mn-ea"/>
              </a:rPr>
              <a:t>x=y=100+f(5</a:t>
            </a:r>
            <a:r>
              <a:rPr lang="en-US" altLang="zh-CN" dirty="0" smtClean="0">
                <a:sym typeface="+mn-ea"/>
              </a:rPr>
              <a:t>);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ym typeface="+mn-ea"/>
              </a:rPr>
              <a:t>左</a:t>
            </a:r>
            <a:r>
              <a:rPr lang="zh-CN" altLang="en-US" dirty="0" smtClean="0">
                <a:sym typeface="+mn-ea"/>
              </a:rPr>
              <a:t>值表达式：能够作为</a:t>
            </a:r>
            <a:r>
              <a:rPr lang="en-US" altLang="zh-CN" dirty="0" smtClean="0">
                <a:sym typeface="+mn-ea"/>
              </a:rPr>
              <a:t>=</a:t>
            </a:r>
            <a:r>
              <a:rPr lang="zh-CN" altLang="en-US" dirty="0" smtClean="0">
                <a:sym typeface="+mn-ea"/>
              </a:rPr>
              <a:t>号的左侧表达式，也可以作为右侧表达式</a:t>
            </a:r>
            <a:endParaRPr lang="en-US" altLang="zh-CN" dirty="0" smtClean="0"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ym typeface="+mn-ea"/>
              </a:rPr>
              <a:t>右值表达式：只能作为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号</a:t>
            </a:r>
            <a:r>
              <a:rPr lang="zh-CN" altLang="en-US" dirty="0" smtClean="0">
                <a:sym typeface="+mn-ea"/>
              </a:rPr>
              <a:t>的右侧表达式</a:t>
            </a:r>
            <a:endParaRPr lang="zh-CN" altLang="en-US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(C++</a:t>
            </a:r>
            <a:r>
              <a:rPr lang="en-US" altLang="zh-CN" dirty="0" smtClean="0"/>
              <a:t>1z) </a:t>
            </a:r>
            <a:r>
              <a:rPr lang="en-US" altLang="zh-CN" dirty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/>
              <a:t>通用</a:t>
            </a:r>
            <a:r>
              <a:rPr lang="zh-CN" altLang="en-US" sz="2200" dirty="0" smtClean="0"/>
              <a:t>格式</a:t>
            </a:r>
            <a:r>
              <a:rPr lang="zh-CN" altLang="en-US" sz="2200" dirty="0"/>
              <a:t>：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[capture ] ( </a:t>
            </a:r>
            <a:r>
              <a:rPr lang="en-US" altLang="zh-CN" sz="2200" dirty="0" err="1"/>
              <a:t>params</a:t>
            </a:r>
            <a:r>
              <a:rPr lang="en-US" altLang="zh-CN" sz="2200" dirty="0"/>
              <a:t> ) mutable exception attribute -&gt; ret { body </a:t>
            </a:r>
            <a:r>
              <a:rPr lang="en-US" altLang="zh-CN" sz="2200" dirty="0" smtClean="0"/>
              <a:t>}</a:t>
            </a:r>
            <a:r>
              <a:rPr lang="en-US" altLang="zh-CN" sz="2200" dirty="0"/>
              <a:t>	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 smtClean="0"/>
              <a:t>简化格式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： </a:t>
            </a:r>
            <a:r>
              <a:rPr lang="en-US" altLang="zh-CN" sz="2200" dirty="0" smtClean="0"/>
              <a:t>[capture </a:t>
            </a:r>
            <a:r>
              <a:rPr lang="en-US" altLang="zh-CN" sz="2200" dirty="0"/>
              <a:t>] ( </a:t>
            </a:r>
            <a:r>
              <a:rPr lang="en-US" altLang="zh-CN" sz="2200" dirty="0" err="1"/>
              <a:t>params</a:t>
            </a:r>
            <a:r>
              <a:rPr lang="en-US" altLang="zh-CN" sz="2200" dirty="0"/>
              <a:t> ) -&gt; ret { body }		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/>
              <a:t>简化</a:t>
            </a:r>
            <a:r>
              <a:rPr lang="zh-CN" altLang="en-US" sz="2200" dirty="0" smtClean="0"/>
              <a:t>格式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： </a:t>
            </a:r>
            <a:r>
              <a:rPr lang="en-US" altLang="zh-CN" sz="2200" dirty="0" smtClean="0"/>
              <a:t>[capture </a:t>
            </a:r>
            <a:r>
              <a:rPr lang="en-US" altLang="zh-CN" sz="2200" dirty="0"/>
              <a:t>] ( </a:t>
            </a:r>
            <a:r>
              <a:rPr lang="en-US" altLang="zh-CN" sz="2200" dirty="0" err="1"/>
              <a:t>params</a:t>
            </a:r>
            <a:r>
              <a:rPr lang="en-US" altLang="zh-CN" sz="2200" dirty="0"/>
              <a:t> ) { body }		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00" dirty="0"/>
              <a:t>简化</a:t>
            </a:r>
            <a:r>
              <a:rPr lang="zh-CN" altLang="en-US" sz="2200" dirty="0" smtClean="0"/>
              <a:t>格式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： </a:t>
            </a:r>
            <a:r>
              <a:rPr lang="en-US" altLang="zh-CN" sz="2200" dirty="0" smtClean="0"/>
              <a:t>[capture </a:t>
            </a:r>
            <a:r>
              <a:rPr lang="en-US" altLang="zh-CN" sz="2200" dirty="0"/>
              <a:t>] { body }</a:t>
            </a:r>
            <a:endParaRPr lang="en-US" altLang="zh-CN" sz="2200" dirty="0" smtClean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附</a:t>
            </a:r>
            <a:r>
              <a:rPr lang="en-US" altLang="zh-CN" smtClean="0"/>
              <a:t>:lambda</a:t>
            </a:r>
            <a:r>
              <a:rPr lang="zh-CN" altLang="en-US" smtClean="0"/>
              <a:t>表达式简介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514350" y="476250"/>
            <a:ext cx="11468100" cy="6188075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Lambda</a:t>
            </a:r>
            <a:r>
              <a:rPr lang="zh-CN" altLang="en-US" sz="1400" dirty="0"/>
              <a:t>表达式代表的是一个匿名</a:t>
            </a:r>
            <a:r>
              <a:rPr lang="en-US" altLang="zh-CN" sz="1400" dirty="0"/>
              <a:t>(</a:t>
            </a:r>
            <a:r>
              <a:rPr lang="zh-CN" altLang="en-US" sz="1400" dirty="0"/>
              <a:t>无名</a:t>
            </a:r>
            <a:r>
              <a:rPr lang="en-US" altLang="zh-CN" sz="1400" dirty="0"/>
              <a:t>)</a:t>
            </a:r>
            <a:r>
              <a:rPr lang="zh-CN" altLang="en-US" sz="1400" dirty="0"/>
              <a:t>的函数。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Lambda</a:t>
            </a:r>
            <a:r>
              <a:rPr lang="zh-CN" altLang="en-US" sz="1400" dirty="0"/>
              <a:t>表达式语法格式（</a:t>
            </a:r>
            <a:r>
              <a:rPr lang="en-US" altLang="zh-CN" sz="1400" dirty="0"/>
              <a:t>4</a:t>
            </a:r>
            <a:r>
              <a:rPr lang="zh-CN" altLang="en-US" sz="1400" dirty="0"/>
              <a:t>种）：</a:t>
            </a: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400" dirty="0"/>
              <a:t>[</a:t>
            </a:r>
            <a:r>
              <a:rPr lang="zh-CN" altLang="en-US" sz="1400" dirty="0"/>
              <a:t> </a:t>
            </a:r>
            <a:r>
              <a:rPr lang="en-US" altLang="zh-CN" sz="1400" dirty="0"/>
              <a:t>capture ] ( </a:t>
            </a:r>
            <a:r>
              <a:rPr lang="en-US" altLang="zh-CN" sz="1400" dirty="0" err="1"/>
              <a:t>params</a:t>
            </a:r>
            <a:r>
              <a:rPr lang="en-US" altLang="zh-CN" sz="1400" dirty="0"/>
              <a:t> ) mutable exception attribute -&gt; </a:t>
            </a:r>
            <a:r>
              <a:rPr lang="en-US" altLang="zh-CN" sz="1400" dirty="0" err="1"/>
              <a:t>retType</a:t>
            </a:r>
            <a:r>
              <a:rPr lang="en-US" altLang="zh-CN" sz="1400" dirty="0"/>
              <a:t> { body }</a:t>
            </a: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400" dirty="0"/>
              <a:t>[ capture ] ( </a:t>
            </a:r>
            <a:r>
              <a:rPr lang="en-US" altLang="zh-CN" sz="1400" dirty="0" err="1"/>
              <a:t>params</a:t>
            </a:r>
            <a:r>
              <a:rPr lang="en-US" altLang="zh-CN" sz="1400" dirty="0"/>
              <a:t> ) -&gt; </a:t>
            </a:r>
            <a:r>
              <a:rPr lang="en-US" altLang="zh-CN" sz="1400" dirty="0" err="1"/>
              <a:t>retType</a:t>
            </a:r>
            <a:r>
              <a:rPr lang="en-US" altLang="zh-CN" sz="1400" dirty="0"/>
              <a:t> { body }</a:t>
            </a: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400" dirty="0"/>
              <a:t>[ capture ] ( </a:t>
            </a:r>
            <a:r>
              <a:rPr lang="en-US" altLang="zh-CN" sz="1400" dirty="0" err="1"/>
              <a:t>params</a:t>
            </a:r>
            <a:r>
              <a:rPr lang="en-US" altLang="zh-CN" sz="1400" dirty="0"/>
              <a:t> ) { body }</a:t>
            </a:r>
          </a:p>
          <a:p>
            <a:pPr marL="457200" indent="-457200" fontAlgn="auto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400" dirty="0"/>
              <a:t>[ capture ] { body }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dirty="0" smtClean="0"/>
              <a:t>其中</a:t>
            </a:r>
            <a:endParaRPr lang="en-US" altLang="zh-CN" sz="14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 smtClean="0"/>
              <a:t>(</a:t>
            </a:r>
            <a:r>
              <a:rPr lang="en-US" altLang="zh-CN" sz="1400" dirty="0"/>
              <a:t>1) </a:t>
            </a:r>
            <a:r>
              <a:rPr lang="zh-CN" altLang="en-US" sz="1400" dirty="0"/>
              <a:t>是完整的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</a:t>
            </a:r>
            <a:r>
              <a:rPr lang="zh-CN" altLang="en-US" sz="1400" dirty="0" smtClean="0"/>
              <a:t>形式</a:t>
            </a:r>
            <a:r>
              <a:rPr lang="en-US" altLang="zh-CN" sz="1400" dirty="0" smtClean="0"/>
              <a:t>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 smtClean="0"/>
              <a:t>(</a:t>
            </a:r>
            <a:r>
              <a:rPr lang="en-US" altLang="zh-CN" sz="1400" dirty="0"/>
              <a:t>3)</a:t>
            </a:r>
            <a:r>
              <a:rPr lang="zh-CN" altLang="en-US" sz="1400" dirty="0"/>
              <a:t> 是省略了返回值类型的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表达式，函数返回值类型由</a:t>
            </a:r>
            <a:r>
              <a:rPr lang="en-US" altLang="zh-CN" sz="1400" dirty="0"/>
              <a:t>body</a:t>
            </a:r>
            <a:r>
              <a:rPr lang="zh-CN" altLang="en-US" sz="1400" dirty="0"/>
              <a:t>自动推演出来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 smtClean="0"/>
              <a:t>(</a:t>
            </a:r>
            <a:r>
              <a:rPr lang="en-US" altLang="zh-CN" sz="1400" dirty="0"/>
              <a:t>4)</a:t>
            </a:r>
            <a:r>
              <a:rPr lang="zh-CN" altLang="en-US" sz="1400" dirty="0"/>
              <a:t>省略了参数列表，类似于无参函数 </a:t>
            </a:r>
            <a:r>
              <a:rPr lang="en-US" altLang="zh-CN" sz="1400" dirty="0"/>
              <a:t>f</a:t>
            </a:r>
            <a:r>
              <a:rPr lang="en-US" altLang="zh-CN" sz="1400" dirty="0" smtClean="0"/>
              <a:t>( )</a:t>
            </a:r>
            <a:r>
              <a:rPr lang="zh-CN" altLang="en-US" sz="1400" dirty="0"/>
              <a:t>。 </a:t>
            </a:r>
            <a:endParaRPr lang="en-US" altLang="zh-CN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mutable </a:t>
            </a:r>
            <a:r>
              <a:rPr lang="zh-CN" altLang="en-US" sz="1400" dirty="0"/>
              <a:t>修饰符表明</a:t>
            </a:r>
            <a:r>
              <a:rPr lang="en-US" altLang="zh-CN" sz="1400" dirty="0"/>
              <a:t>body</a:t>
            </a:r>
            <a:r>
              <a:rPr lang="zh-CN" altLang="en-US" sz="1400" dirty="0"/>
              <a:t>内的代码可以修改被捕获</a:t>
            </a:r>
            <a:r>
              <a:rPr lang="en-US" altLang="zh-CN" sz="1400" dirty="0"/>
              <a:t>(capture)</a:t>
            </a:r>
            <a:r>
              <a:rPr lang="zh-CN" altLang="en-US" sz="1400" dirty="0"/>
              <a:t>的变量，并且可以访问被捕获对象的 </a:t>
            </a:r>
            <a:r>
              <a:rPr lang="en-US" altLang="zh-CN" sz="1400" dirty="0"/>
              <a:t>non-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zh-CN" altLang="en-US" sz="1400" dirty="0"/>
              <a:t>方法。</a:t>
            </a:r>
            <a:r>
              <a:rPr lang="en-US" altLang="zh-CN" sz="1400" dirty="0"/>
              <a:t>exception </a:t>
            </a:r>
            <a:r>
              <a:rPr lang="zh-CN" altLang="en-US" sz="1400" dirty="0"/>
              <a:t>说明 </a:t>
            </a:r>
            <a:r>
              <a:rPr lang="en-US" altLang="zh-CN" sz="1400" dirty="0"/>
              <a:t>lambda </a:t>
            </a:r>
            <a:r>
              <a:rPr lang="zh-CN" altLang="en-US" sz="1400" dirty="0"/>
              <a:t>表达式是否抛出异常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noexcept</a:t>
            </a:r>
            <a:r>
              <a:rPr lang="en-US" altLang="zh-CN" sz="1400" dirty="0"/>
              <a:t>)</a:t>
            </a:r>
            <a:r>
              <a:rPr lang="zh-CN" altLang="en-US" sz="1400" dirty="0"/>
              <a:t>，以及抛出何种异常，类似于</a:t>
            </a:r>
            <a:r>
              <a:rPr lang="en-US" altLang="zh-CN" sz="1400" dirty="0"/>
              <a:t>void f() throw(X, Y)</a:t>
            </a:r>
            <a:r>
              <a:rPr lang="zh-CN" altLang="en-US" sz="1400" dirty="0"/>
              <a:t>。</a:t>
            </a:r>
            <a:r>
              <a:rPr lang="en-US" altLang="zh-CN" sz="1400" dirty="0"/>
              <a:t>attribute </a:t>
            </a:r>
            <a:r>
              <a:rPr lang="zh-CN" altLang="en-US" sz="1400" dirty="0"/>
              <a:t>用来声明属性。</a:t>
            </a:r>
            <a:r>
              <a:rPr lang="en-US" altLang="zh-CN" sz="1400" dirty="0" err="1"/>
              <a:t>retType</a:t>
            </a:r>
            <a:r>
              <a:rPr lang="zh-CN" altLang="en-US" sz="1400" dirty="0"/>
              <a:t>指明返回类型，可以明确地指定，如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bool</a:t>
            </a:r>
            <a:r>
              <a:rPr lang="en-US" altLang="zh-CN" sz="1400" dirty="0"/>
              <a:t>,</a:t>
            </a:r>
            <a:r>
              <a:rPr lang="zh-CN" altLang="en-US" sz="1400" dirty="0"/>
              <a:t>自定义类型等，也可以是</a:t>
            </a:r>
            <a:r>
              <a:rPr lang="en-US" altLang="zh-CN" sz="1400" dirty="0" err="1"/>
              <a:t>decltype</a:t>
            </a:r>
            <a:r>
              <a:rPr lang="zh-CN" altLang="en-US" sz="1400" dirty="0"/>
              <a:t>推演类型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capture </a:t>
            </a:r>
            <a:r>
              <a:rPr lang="zh-CN" altLang="en-US" sz="1400" dirty="0"/>
              <a:t>指定了</a:t>
            </a:r>
            <a:r>
              <a:rPr lang="en-US" altLang="zh-CN" sz="1400" dirty="0"/>
              <a:t>body</a:t>
            </a:r>
            <a:r>
              <a:rPr lang="zh-CN" altLang="en-US" sz="1400" dirty="0"/>
              <a:t>中可以访问的外部变量列表，具体解释如下</a:t>
            </a:r>
            <a:r>
              <a:rPr lang="zh-CN" altLang="en-US" sz="1400" dirty="0" smtClean="0"/>
              <a:t>：</a:t>
            </a:r>
            <a:endParaRPr lang="en-US" altLang="zh-CN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 smtClean="0"/>
              <a:t>[</a:t>
            </a:r>
            <a:r>
              <a:rPr lang="en-US" altLang="zh-CN" sz="1400" dirty="0" err="1"/>
              <a:t>a,&amp;b</a:t>
            </a:r>
            <a:r>
              <a:rPr lang="en-US" altLang="zh-CN" sz="1400" dirty="0"/>
              <a:t>]</a:t>
            </a:r>
            <a:r>
              <a:rPr lang="zh-CN" altLang="en-US" sz="1400" dirty="0"/>
              <a:t>以传值的方式捕获</a:t>
            </a:r>
            <a:r>
              <a:rPr lang="en-US" altLang="zh-CN" sz="1400" dirty="0"/>
              <a:t>a</a:t>
            </a:r>
            <a:r>
              <a:rPr lang="zh-CN" altLang="en-US" sz="1400" dirty="0"/>
              <a:t>变量，以引用的方式捕获</a:t>
            </a:r>
            <a:r>
              <a:rPr lang="en-US" altLang="zh-CN" sz="1400" dirty="0"/>
              <a:t>b</a:t>
            </a:r>
            <a:r>
              <a:rPr lang="zh-CN" altLang="en-US" sz="1400" dirty="0"/>
              <a:t>变量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 smtClean="0"/>
              <a:t>[</a:t>
            </a:r>
            <a:r>
              <a:rPr lang="en-US" altLang="zh-CN" sz="1400" dirty="0"/>
              <a:t>this] </a:t>
            </a:r>
            <a:r>
              <a:rPr lang="zh-CN" altLang="en-US" sz="1400" dirty="0"/>
              <a:t>以值的方式捕获 </a:t>
            </a:r>
            <a:r>
              <a:rPr lang="en-US" altLang="zh-CN" sz="1400" dirty="0"/>
              <a:t>this </a:t>
            </a:r>
            <a:r>
              <a:rPr lang="zh-CN" altLang="en-US" sz="1400" dirty="0"/>
              <a:t>指针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 smtClean="0"/>
              <a:t>[&amp;] </a:t>
            </a:r>
            <a:r>
              <a:rPr lang="zh-CN" altLang="en-US" sz="1400" dirty="0"/>
              <a:t>以引用的方式捕获所有的外部自动</a:t>
            </a:r>
            <a:r>
              <a:rPr lang="zh-CN" altLang="en-US" sz="1400" dirty="0" smtClean="0"/>
              <a:t>变量，可修改外部量。</a:t>
            </a:r>
            <a:endParaRPr lang="en-US" altLang="zh-CN" sz="14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 smtClean="0"/>
              <a:t>[=] </a:t>
            </a:r>
            <a:r>
              <a:rPr lang="zh-CN" altLang="en-US" sz="1400" dirty="0"/>
              <a:t>以传值的方式捕获所有的外部自动变量</a:t>
            </a:r>
            <a:r>
              <a:rPr lang="zh-CN" altLang="en-US" sz="1400" dirty="0" smtClean="0"/>
              <a:t>，不可</a:t>
            </a:r>
            <a:r>
              <a:rPr lang="zh-CN" altLang="en-US" sz="1400" dirty="0"/>
              <a:t>修改外部量。</a:t>
            </a:r>
            <a:endParaRPr lang="en-US" altLang="zh-CN" sz="14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 smtClean="0"/>
              <a:t>[ ]   </a:t>
            </a:r>
            <a:r>
              <a:rPr lang="zh-CN" altLang="en-US" sz="1400" dirty="0" smtClean="0"/>
              <a:t>不</a:t>
            </a:r>
            <a:r>
              <a:rPr lang="zh-CN" altLang="en-US" sz="1400" dirty="0"/>
              <a:t>捕获外部的任何变量。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附</a:t>
            </a:r>
            <a:r>
              <a:rPr lang="en-US" altLang="zh-CN" smtClean="0"/>
              <a:t>:lambda</a:t>
            </a:r>
            <a:r>
              <a:rPr lang="zh-CN" altLang="en-US" smtClean="0"/>
              <a:t>表达式例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571500" y="561975"/>
            <a:ext cx="5076825" cy="2198688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void show(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b,int</a:t>
            </a:r>
            <a:r>
              <a:rPr lang="en-US" altLang="zh-CN" sz="1400" dirty="0"/>
              <a:t> c</a:t>
            </a:r>
            <a:r>
              <a:rPr lang="en-US" altLang="zh-CN" sz="1400" dirty="0" smtClean="0"/>
              <a:t>) {</a:t>
            </a:r>
            <a:endParaRPr lang="en-US" altLang="zh-CN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&lt;&lt;"a="&lt;&lt;a&lt;&lt;"\t";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&lt;&lt;"b="&lt;&lt;b&lt;&lt;"\t";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&lt;&lt;"c="&lt;&lt;c&lt;&lt;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内容占位符 2"/>
          <p:cNvSpPr>
            <a:spLocks noGrp="1"/>
          </p:cNvSpPr>
          <p:nvPr>
            <p:ph sz="half" idx="13"/>
          </p:nvPr>
        </p:nvSpPr>
        <p:spPr>
          <a:xfrm>
            <a:off x="571500" y="2843213"/>
            <a:ext cx="5076825" cy="3719512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zh-CN" sz="2500" err="1"/>
              <a:t>int</a:t>
            </a:r>
            <a:r>
              <a:rPr lang="en-US" altLang="zh-CN" sz="2500"/>
              <a:t> main( ) {</a:t>
            </a:r>
          </a:p>
          <a:p>
            <a:pPr>
              <a:defRPr/>
            </a:pPr>
            <a:r>
              <a:rPr lang="en-US" altLang="zh-CN" sz="2500"/>
              <a:t>    </a:t>
            </a:r>
            <a:r>
              <a:rPr lang="en-US" altLang="zh-CN" sz="2500" err="1"/>
              <a:t>int</a:t>
            </a:r>
            <a:r>
              <a:rPr lang="en-US" altLang="zh-CN" sz="2500"/>
              <a:t> a = 10;     </a:t>
            </a:r>
            <a:r>
              <a:rPr lang="en-US" altLang="zh-CN" sz="2500" err="1"/>
              <a:t>int</a:t>
            </a:r>
            <a:r>
              <a:rPr lang="en-US" altLang="zh-CN" sz="2500"/>
              <a:t> b = 20;     </a:t>
            </a:r>
            <a:r>
              <a:rPr lang="en-US" altLang="zh-CN" sz="2500" err="1"/>
              <a:t>int</a:t>
            </a:r>
            <a:r>
              <a:rPr lang="en-US" altLang="zh-CN" sz="2500"/>
              <a:t> c = 40;</a:t>
            </a:r>
          </a:p>
          <a:p>
            <a:pPr>
              <a:defRPr/>
            </a:pPr>
            <a:r>
              <a:rPr lang="en-US" altLang="zh-CN" sz="2500"/>
              <a:t>    auto func1 = []( </a:t>
            </a:r>
            <a:r>
              <a:rPr lang="en-US" altLang="zh-CN" sz="2500" err="1"/>
              <a:t>int</a:t>
            </a:r>
            <a:r>
              <a:rPr lang="en-US" altLang="zh-CN" sz="2500"/>
              <a:t> &amp; n ) { return n +  5; };</a:t>
            </a:r>
          </a:p>
          <a:p>
            <a:pPr>
              <a:defRPr/>
            </a:pPr>
            <a:r>
              <a:rPr lang="en-US" altLang="zh-CN" sz="2500"/>
              <a:t>    show(</a:t>
            </a:r>
            <a:r>
              <a:rPr lang="en-US" altLang="zh-CN" sz="2500" err="1"/>
              <a:t>a,b,c</a:t>
            </a:r>
            <a:r>
              <a:rPr lang="en-US" altLang="zh-CN" sz="2500"/>
              <a:t>);      /// </a:t>
            </a:r>
            <a:r>
              <a:rPr sz="2500"/>
              <a:t>输出 </a:t>
            </a:r>
            <a:r>
              <a:rPr lang="en-US" altLang="zh-CN" sz="2500"/>
              <a:t>a= 10  b=20  c= 40</a:t>
            </a:r>
          </a:p>
          <a:p>
            <a:pPr>
              <a:defRPr/>
            </a:pPr>
            <a:r>
              <a:rPr lang="en-US" altLang="zh-CN" sz="2500"/>
              <a:t>    show(a,b,func1(c)); /// </a:t>
            </a:r>
            <a:r>
              <a:rPr sz="2500"/>
              <a:t>输出 </a:t>
            </a:r>
            <a:r>
              <a:rPr lang="en-US" altLang="zh-CN" sz="2500"/>
              <a:t>a= 10  b=20  c= 45</a:t>
            </a:r>
          </a:p>
          <a:p>
            <a:pPr>
              <a:defRPr/>
            </a:pPr>
            <a:r>
              <a:rPr lang="en-US" altLang="zh-CN" sz="2500"/>
              <a:t>    show(</a:t>
            </a:r>
            <a:r>
              <a:rPr lang="en-US" altLang="zh-CN" sz="2500" err="1"/>
              <a:t>a,b,c</a:t>
            </a:r>
            <a:r>
              <a:rPr lang="en-US" altLang="zh-CN" sz="2500"/>
              <a:t>);      /// </a:t>
            </a:r>
            <a:r>
              <a:rPr sz="2500"/>
              <a:t>输出 </a:t>
            </a:r>
            <a:r>
              <a:rPr lang="en-US" altLang="zh-CN" sz="2500"/>
              <a:t>a= 10  b=20  c= 40 </a:t>
            </a:r>
          </a:p>
          <a:p>
            <a:pPr>
              <a:defRPr/>
            </a:pPr>
            <a:r>
              <a:rPr lang="en-US" altLang="zh-CN" sz="2500"/>
              <a:t>    auto </a:t>
            </a:r>
            <a:r>
              <a:rPr lang="en-US" altLang="zh-CN" sz="2500"/>
              <a:t>func2 = []( </a:t>
            </a:r>
            <a:r>
              <a:rPr lang="en-US" altLang="zh-CN" sz="2500" err="1"/>
              <a:t>int</a:t>
            </a:r>
            <a:r>
              <a:rPr lang="en-US" altLang="zh-CN" sz="2500"/>
              <a:t> &amp; n ) { return n += 5; };</a:t>
            </a:r>
          </a:p>
          <a:p>
            <a:pPr>
              <a:defRPr/>
            </a:pPr>
            <a:r>
              <a:rPr lang="en-US" altLang="zh-CN" sz="2500">
                <a:solidFill>
                  <a:srgbClr val="FF0000"/>
                </a:solidFill>
              </a:rPr>
              <a:t>    //</a:t>
            </a:r>
            <a:r>
              <a:rPr lang="en-US" altLang="zh-CN" sz="2500">
                <a:solidFill>
                  <a:srgbClr val="FF0000"/>
                </a:solidFill>
              </a:rPr>
              <a:t>auto func2 = []( </a:t>
            </a:r>
            <a:r>
              <a:rPr lang="en-US" altLang="zh-CN" sz="2500" err="1">
                <a:solidFill>
                  <a:srgbClr val="FF0000"/>
                </a:solidFill>
              </a:rPr>
              <a:t>int</a:t>
            </a:r>
            <a:r>
              <a:rPr lang="en-US" altLang="zh-CN" sz="2500">
                <a:solidFill>
                  <a:srgbClr val="FF0000"/>
                </a:solidFill>
              </a:rPr>
              <a:t> &amp; n ) { return n += 5 + a; </a:t>
            </a:r>
            <a:r>
              <a:rPr lang="en-US" altLang="zh-CN" sz="2500">
                <a:solidFill>
                  <a:srgbClr val="FF0000"/>
                </a:solidFill>
              </a:rPr>
              <a:t>};</a:t>
            </a:r>
          </a:p>
          <a:p>
            <a:pPr>
              <a:defRPr/>
            </a:pPr>
            <a:r>
              <a:rPr lang="en-US" altLang="zh-CN" sz="2500">
                <a:solidFill>
                  <a:srgbClr val="FF0000"/>
                </a:solidFill>
              </a:rPr>
              <a:t>    //</a:t>
            </a:r>
            <a:r>
              <a:rPr lang="en-US" altLang="zh-CN" sz="2500">
                <a:solidFill>
                  <a:srgbClr val="FF0000"/>
                </a:solidFill>
              </a:rPr>
              <a:t>Error:</a:t>
            </a:r>
            <a:r>
              <a:rPr sz="2500">
                <a:solidFill>
                  <a:srgbClr val="FF0000"/>
                </a:solidFill>
              </a:rPr>
              <a:t>不能访问</a:t>
            </a:r>
            <a:r>
              <a:rPr lang="en-US" altLang="zh-CN" sz="2500">
                <a:solidFill>
                  <a:srgbClr val="FF0000"/>
                </a:solidFill>
              </a:rPr>
              <a:t>a</a:t>
            </a:r>
          </a:p>
          <a:p>
            <a:pPr>
              <a:defRPr/>
            </a:pPr>
            <a:r>
              <a:rPr lang="en-US" altLang="zh-CN" sz="2500"/>
              <a:t>    show(</a:t>
            </a:r>
            <a:r>
              <a:rPr lang="en-US" altLang="zh-CN" sz="2500" err="1"/>
              <a:t>a,b,c</a:t>
            </a:r>
            <a:r>
              <a:rPr lang="en-US" altLang="zh-CN" sz="2500"/>
              <a:t>);      /// </a:t>
            </a:r>
            <a:r>
              <a:rPr sz="2500"/>
              <a:t>输出 </a:t>
            </a:r>
            <a:r>
              <a:rPr lang="en-US" altLang="zh-CN" sz="2500"/>
              <a:t>a= 10  b=20  c= 40</a:t>
            </a:r>
          </a:p>
          <a:p>
            <a:pPr>
              <a:defRPr/>
            </a:pPr>
            <a:r>
              <a:rPr lang="en-US" altLang="zh-CN" sz="2500"/>
              <a:t>    show(a,b,func2(c</a:t>
            </a:r>
            <a:r>
              <a:rPr lang="en-US" altLang="zh-CN" sz="2500"/>
              <a:t>)); /// </a:t>
            </a:r>
            <a:r>
              <a:rPr sz="2500"/>
              <a:t>输出 </a:t>
            </a:r>
            <a:r>
              <a:rPr lang="en-US" altLang="zh-CN" sz="2500"/>
              <a:t>a= 10  b=20  c= 45</a:t>
            </a:r>
          </a:p>
          <a:p>
            <a:pPr>
              <a:defRPr/>
            </a:pPr>
            <a:r>
              <a:rPr lang="en-US" altLang="zh-CN" sz="2500"/>
              <a:t>    show(</a:t>
            </a:r>
            <a:r>
              <a:rPr lang="en-US" altLang="zh-CN" sz="2500" err="1"/>
              <a:t>a,b,c</a:t>
            </a:r>
            <a:r>
              <a:rPr lang="en-US" altLang="zh-CN" sz="2500"/>
              <a:t>);      /// </a:t>
            </a:r>
            <a:r>
              <a:rPr sz="2500"/>
              <a:t>输出 </a:t>
            </a:r>
            <a:r>
              <a:rPr lang="en-US" altLang="zh-CN" sz="2500"/>
              <a:t>a= 10  b=20  c= 45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half" idx="14"/>
          </p:nvPr>
        </p:nvSpPr>
        <p:spPr>
          <a:xfrm>
            <a:off x="5822950" y="547688"/>
            <a:ext cx="6369050" cy="6015037"/>
          </a:xfrm>
          <a:ln>
            <a:solidFill>
              <a:srgbClr val="FF6600"/>
            </a:solidFill>
          </a:ln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auto </a:t>
            </a:r>
            <a:r>
              <a:rPr lang="en-US" altLang="zh-CN" sz="4800" dirty="0"/>
              <a:t>func2 = []( </a:t>
            </a:r>
            <a:r>
              <a:rPr lang="en-US" altLang="zh-CN" sz="4800" dirty="0" err="1"/>
              <a:t>int</a:t>
            </a:r>
            <a:r>
              <a:rPr lang="en-US" altLang="zh-CN" sz="4800" dirty="0"/>
              <a:t> &amp; n ) { return n += 5; };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>
                <a:solidFill>
                  <a:srgbClr val="FF0000"/>
                </a:solidFill>
              </a:rPr>
              <a:t>//</a:t>
            </a:r>
            <a:r>
              <a:rPr lang="en-US" altLang="zh-CN" sz="4800" dirty="0">
                <a:solidFill>
                  <a:srgbClr val="FF0000"/>
                </a:solidFill>
              </a:rPr>
              <a:t>auto func2 = []( </a:t>
            </a:r>
            <a:r>
              <a:rPr lang="en-US" altLang="zh-CN" sz="4800" dirty="0" err="1">
                <a:solidFill>
                  <a:srgbClr val="FF0000"/>
                </a:solidFill>
              </a:rPr>
              <a:t>int</a:t>
            </a:r>
            <a:r>
              <a:rPr lang="en-US" altLang="zh-CN" sz="4800" dirty="0">
                <a:solidFill>
                  <a:srgbClr val="FF0000"/>
                </a:solidFill>
              </a:rPr>
              <a:t> &amp; n ) { return n += 5 + a; }; </a:t>
            </a:r>
            <a:r>
              <a:rPr lang="en-US" altLang="zh-CN" sz="4800" dirty="0" smtClean="0">
                <a:solidFill>
                  <a:srgbClr val="FF0000"/>
                </a:solidFill>
              </a:rPr>
              <a:t>//Error</a:t>
            </a:r>
            <a:r>
              <a:rPr lang="en-US" altLang="zh-CN" sz="4800" dirty="0">
                <a:solidFill>
                  <a:srgbClr val="FF0000"/>
                </a:solidFill>
              </a:rPr>
              <a:t>:</a:t>
            </a:r>
            <a:r>
              <a:rPr lang="zh-CN" altLang="en-US" sz="4800" dirty="0">
                <a:solidFill>
                  <a:srgbClr val="FF0000"/>
                </a:solidFill>
              </a:rPr>
              <a:t>不能访问</a:t>
            </a:r>
            <a:r>
              <a:rPr lang="en-US" altLang="zh-CN" sz="4800" dirty="0">
                <a:solidFill>
                  <a:srgbClr val="FF0000"/>
                </a:solidFill>
              </a:rPr>
              <a:t>a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40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show(a,b,func2(c</a:t>
            </a:r>
            <a:r>
              <a:rPr lang="en-US" altLang="zh-CN" sz="4800" dirty="0"/>
              <a:t>));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45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</a:t>
            </a:r>
            <a:r>
              <a:rPr lang="en-US" altLang="zh-CN" sz="4800" dirty="0" smtClean="0"/>
              <a:t>45</a:t>
            </a:r>
            <a:br>
              <a:rPr lang="en-US" altLang="zh-CN" sz="4800" dirty="0" smtClean="0"/>
            </a:br>
            <a:endParaRPr lang="en-US" altLang="zh-CN" sz="48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auto </a:t>
            </a:r>
            <a:r>
              <a:rPr lang="en-US" altLang="zh-CN" sz="4800" dirty="0"/>
              <a:t>func3 = [=]( </a:t>
            </a:r>
            <a:r>
              <a:rPr lang="en-US" altLang="zh-CN" sz="4800" dirty="0" err="1"/>
              <a:t>int</a:t>
            </a:r>
            <a:r>
              <a:rPr lang="en-US" altLang="zh-CN" sz="4800" dirty="0"/>
              <a:t> &amp; n ) { return n += </a:t>
            </a:r>
            <a:r>
              <a:rPr lang="en-US" altLang="zh-CN" sz="4800" dirty="0" err="1"/>
              <a:t>a+b</a:t>
            </a:r>
            <a:r>
              <a:rPr lang="en-US" altLang="zh-CN" sz="4800" dirty="0"/>
              <a:t>; };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>
                <a:solidFill>
                  <a:srgbClr val="FF0000"/>
                </a:solidFill>
              </a:rPr>
              <a:t>//</a:t>
            </a:r>
            <a:r>
              <a:rPr lang="en-US" altLang="zh-CN" sz="4800" dirty="0">
                <a:solidFill>
                  <a:srgbClr val="FF0000"/>
                </a:solidFill>
              </a:rPr>
              <a:t>auto func3 = [=]( </a:t>
            </a:r>
            <a:r>
              <a:rPr lang="en-US" altLang="zh-CN" sz="4800" dirty="0" err="1">
                <a:solidFill>
                  <a:srgbClr val="FF0000"/>
                </a:solidFill>
              </a:rPr>
              <a:t>int</a:t>
            </a:r>
            <a:r>
              <a:rPr lang="en-US" altLang="zh-CN" sz="4800" dirty="0">
                <a:solidFill>
                  <a:srgbClr val="FF0000"/>
                </a:solidFill>
              </a:rPr>
              <a:t> &amp; n ) { a=b; return n += </a:t>
            </a:r>
            <a:r>
              <a:rPr lang="en-US" altLang="zh-CN" sz="4800" dirty="0" err="1">
                <a:solidFill>
                  <a:srgbClr val="FF0000"/>
                </a:solidFill>
              </a:rPr>
              <a:t>a+b</a:t>
            </a:r>
            <a:r>
              <a:rPr lang="en-US" altLang="zh-CN" sz="4800" dirty="0">
                <a:solidFill>
                  <a:srgbClr val="FF0000"/>
                </a:solidFill>
              </a:rPr>
              <a:t>; }; /// Error:</a:t>
            </a:r>
            <a:r>
              <a:rPr lang="zh-CN" altLang="en-US" sz="4800" dirty="0">
                <a:solidFill>
                  <a:srgbClr val="FF0000"/>
                </a:solidFill>
              </a:rPr>
              <a:t>不能修改</a:t>
            </a:r>
            <a:r>
              <a:rPr lang="en-US" altLang="zh-CN" sz="4800" dirty="0">
                <a:solidFill>
                  <a:srgbClr val="FF0000"/>
                </a:solidFill>
              </a:rPr>
              <a:t>a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45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show(a,b,func3(c</a:t>
            </a:r>
            <a:r>
              <a:rPr lang="en-US" altLang="zh-CN" sz="4800" dirty="0"/>
              <a:t>));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75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</a:t>
            </a:r>
            <a:r>
              <a:rPr lang="en-US" altLang="zh-CN" sz="4800" dirty="0" smtClean="0"/>
              <a:t>75</a:t>
            </a:r>
            <a:br>
              <a:rPr lang="en-US" altLang="zh-CN" sz="4800" dirty="0" smtClean="0"/>
            </a:br>
            <a:endParaRPr lang="en-US" altLang="zh-CN" sz="48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 </a:t>
            </a:r>
            <a:r>
              <a:rPr lang="en-US" altLang="zh-CN" sz="4800" dirty="0"/>
              <a:t>auto func4 = [a]( </a:t>
            </a:r>
            <a:r>
              <a:rPr lang="en-US" altLang="zh-CN" sz="4800" dirty="0" err="1"/>
              <a:t>int</a:t>
            </a:r>
            <a:r>
              <a:rPr lang="en-US" altLang="zh-CN" sz="4800" dirty="0"/>
              <a:t> &amp; n ) { return n += a; };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>
                <a:solidFill>
                  <a:srgbClr val="FF0000"/>
                </a:solidFill>
              </a:rPr>
              <a:t>//</a:t>
            </a:r>
            <a:r>
              <a:rPr lang="en-US" altLang="zh-CN" sz="4800" dirty="0">
                <a:solidFill>
                  <a:srgbClr val="FF0000"/>
                </a:solidFill>
              </a:rPr>
              <a:t>auto func4 = [a]( </a:t>
            </a:r>
            <a:r>
              <a:rPr lang="en-US" altLang="zh-CN" sz="4800" dirty="0" err="1">
                <a:solidFill>
                  <a:srgbClr val="FF0000"/>
                </a:solidFill>
              </a:rPr>
              <a:t>int</a:t>
            </a:r>
            <a:r>
              <a:rPr lang="en-US" altLang="zh-CN" sz="4800" dirty="0">
                <a:solidFill>
                  <a:srgbClr val="FF0000"/>
                </a:solidFill>
              </a:rPr>
              <a:t> &amp; n ) { return n += </a:t>
            </a:r>
            <a:r>
              <a:rPr lang="en-US" altLang="zh-CN" sz="4800" dirty="0" err="1">
                <a:solidFill>
                  <a:srgbClr val="FF0000"/>
                </a:solidFill>
              </a:rPr>
              <a:t>a+b</a:t>
            </a:r>
            <a:r>
              <a:rPr lang="en-US" altLang="zh-CN" sz="4800" dirty="0">
                <a:solidFill>
                  <a:srgbClr val="FF0000"/>
                </a:solidFill>
              </a:rPr>
              <a:t>; };      /// Error:</a:t>
            </a:r>
            <a:r>
              <a:rPr lang="zh-CN" altLang="en-US" sz="4800" dirty="0">
                <a:solidFill>
                  <a:srgbClr val="FF0000"/>
                </a:solidFill>
              </a:rPr>
              <a:t>不能访问</a:t>
            </a:r>
            <a:r>
              <a:rPr lang="en-US" altLang="zh-CN" sz="4800" dirty="0">
                <a:solidFill>
                  <a:srgbClr val="FF0000"/>
                </a:solidFill>
              </a:rPr>
              <a:t>b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>
                <a:solidFill>
                  <a:srgbClr val="FF0000"/>
                </a:solidFill>
              </a:rPr>
              <a:t>//</a:t>
            </a:r>
            <a:r>
              <a:rPr lang="en-US" altLang="zh-CN" sz="4800" dirty="0">
                <a:solidFill>
                  <a:srgbClr val="FF0000"/>
                </a:solidFill>
              </a:rPr>
              <a:t>auto func4 = [a]( </a:t>
            </a:r>
            <a:r>
              <a:rPr lang="en-US" altLang="zh-CN" sz="4800" dirty="0" err="1">
                <a:solidFill>
                  <a:srgbClr val="FF0000"/>
                </a:solidFill>
              </a:rPr>
              <a:t>int</a:t>
            </a:r>
            <a:r>
              <a:rPr lang="en-US" altLang="zh-CN" sz="4800" dirty="0">
                <a:solidFill>
                  <a:srgbClr val="FF0000"/>
                </a:solidFill>
              </a:rPr>
              <a:t> &amp; n ) { a= 99; return n += a; }; /// Error:</a:t>
            </a:r>
            <a:r>
              <a:rPr lang="zh-CN" altLang="en-US" sz="4800" dirty="0">
                <a:solidFill>
                  <a:srgbClr val="FF0000"/>
                </a:solidFill>
              </a:rPr>
              <a:t>不能修改</a:t>
            </a:r>
            <a:r>
              <a:rPr lang="en-US" altLang="zh-CN" sz="4800" dirty="0">
                <a:solidFill>
                  <a:srgbClr val="FF0000"/>
                </a:solidFill>
              </a:rPr>
              <a:t>a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75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show(a,b,func4(c</a:t>
            </a:r>
            <a:r>
              <a:rPr lang="en-US" altLang="zh-CN" sz="4800" dirty="0"/>
              <a:t>));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85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</a:t>
            </a:r>
            <a:r>
              <a:rPr lang="en-US" altLang="zh-CN" sz="4800" dirty="0" smtClean="0"/>
              <a:t>85</a:t>
            </a:r>
            <a:br>
              <a:rPr lang="en-US" altLang="zh-CN" sz="4800" dirty="0" smtClean="0"/>
            </a:br>
            <a:endParaRPr lang="en-US" altLang="zh-CN" sz="4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auto </a:t>
            </a:r>
            <a:r>
              <a:rPr lang="en-US" altLang="zh-CN" sz="4800" dirty="0"/>
              <a:t>func5 = [&amp;</a:t>
            </a:r>
            <a:r>
              <a:rPr lang="en-US" altLang="zh-CN" sz="4800" dirty="0" err="1"/>
              <a:t>b,a</a:t>
            </a:r>
            <a:r>
              <a:rPr lang="en-US" altLang="zh-CN" sz="4800" dirty="0"/>
              <a:t>]( </a:t>
            </a:r>
            <a:r>
              <a:rPr lang="en-US" altLang="zh-CN" sz="4800" dirty="0" err="1"/>
              <a:t>int</a:t>
            </a:r>
            <a:r>
              <a:rPr lang="en-US" altLang="zh-CN" sz="4800" dirty="0"/>
              <a:t> &amp; n ) { ++b; return n += </a:t>
            </a:r>
            <a:r>
              <a:rPr lang="en-US" altLang="zh-CN" sz="4800" dirty="0" err="1"/>
              <a:t>a+b</a:t>
            </a:r>
            <a:r>
              <a:rPr lang="en-US" altLang="zh-CN" sz="4800" dirty="0"/>
              <a:t>; };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b=20  c= 85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show(a,b,func5(c</a:t>
            </a:r>
            <a:r>
              <a:rPr lang="en-US" altLang="zh-CN" sz="4800" dirty="0"/>
              <a:t>));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b=21  c= 116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b=21  c= </a:t>
            </a:r>
            <a:r>
              <a:rPr lang="en-US" altLang="zh-CN" sz="4800" dirty="0" smtClean="0"/>
              <a:t>116</a:t>
            </a:r>
            <a:br>
              <a:rPr lang="en-US" altLang="zh-CN" sz="4800" dirty="0" smtClean="0"/>
            </a:br>
            <a:endParaRPr lang="en-US" altLang="zh-CN" sz="4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auto </a:t>
            </a:r>
            <a:r>
              <a:rPr lang="en-US" altLang="zh-CN" sz="4800" dirty="0"/>
              <a:t>func6 = [&amp;</a:t>
            </a:r>
            <a:r>
              <a:rPr lang="en-US" altLang="zh-CN" sz="4800" dirty="0" err="1"/>
              <a:t>b,a</a:t>
            </a:r>
            <a:r>
              <a:rPr lang="en-US" altLang="zh-CN" sz="4800" dirty="0"/>
              <a:t>]( </a:t>
            </a:r>
            <a:r>
              <a:rPr lang="en-US" altLang="zh-CN" sz="4800" dirty="0" err="1"/>
              <a:t>int</a:t>
            </a:r>
            <a:r>
              <a:rPr lang="en-US" altLang="zh-CN" sz="4800" dirty="0"/>
              <a:t>  n ) { ++b; return n += </a:t>
            </a:r>
            <a:r>
              <a:rPr lang="en-US" altLang="zh-CN" sz="4800" dirty="0" err="1"/>
              <a:t>a+b</a:t>
            </a:r>
            <a:r>
              <a:rPr lang="en-US" altLang="zh-CN" sz="4800" dirty="0"/>
              <a:t>; };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b=21  c= 116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show(a,b,func6(c</a:t>
            </a:r>
            <a:r>
              <a:rPr lang="en-US" altLang="zh-CN" sz="4800" dirty="0"/>
              <a:t>));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b=22  c= 148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show(</a:t>
            </a:r>
            <a:r>
              <a:rPr lang="en-US" altLang="zh-CN" sz="4800" dirty="0" err="1" smtClean="0"/>
              <a:t>a,b,c</a:t>
            </a:r>
            <a:r>
              <a:rPr lang="en-US" altLang="zh-CN" sz="4800" dirty="0"/>
              <a:t>);        /// </a:t>
            </a:r>
            <a:r>
              <a:rPr lang="zh-CN" altLang="en-US" sz="4800" dirty="0"/>
              <a:t>输出 </a:t>
            </a:r>
            <a:r>
              <a:rPr lang="en-US" altLang="zh-CN" sz="4800" dirty="0"/>
              <a:t>a= 10  b=22  c= 116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/>
              <a:t>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 smtClean="0"/>
              <a:t>return </a:t>
            </a:r>
            <a:r>
              <a:rPr lang="en-US" altLang="zh-CN" sz="4800" dirty="0"/>
              <a:t>0;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800" dirty="0"/>
              <a:t>}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抽象数据类型（</a:t>
            </a:r>
            <a:r>
              <a:rPr lang="en-US" altLang="zh-CN" smtClean="0"/>
              <a:t>Abstract Data Type</a:t>
            </a:r>
            <a:r>
              <a:rPr lang="zh-CN" altLang="en-US" smtClean="0"/>
              <a:t>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1538" y="636588"/>
            <a:ext cx="5932487" cy="2246312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noProof="1">
                <a:latin typeface="+mn-lt"/>
                <a:ea typeface="+mn-ea"/>
              </a:rPr>
              <a:t>一个</a:t>
            </a:r>
            <a:r>
              <a:rPr lang="en-US" altLang="zh-CN" sz="2000" b="1" noProof="1">
                <a:latin typeface="+mn-lt"/>
                <a:ea typeface="+mn-ea"/>
              </a:rPr>
              <a:t>ADT</a:t>
            </a:r>
            <a:r>
              <a:rPr lang="zh-CN" altLang="en-US" sz="2000" b="1" noProof="1">
                <a:latin typeface="+mn-lt"/>
                <a:ea typeface="+mn-ea"/>
              </a:rPr>
              <a:t>：一个数学模型</a:t>
            </a:r>
            <a:r>
              <a:rPr lang="en-US" altLang="zh-CN" sz="2000" b="1" noProof="1">
                <a:latin typeface="+mn-lt"/>
                <a:ea typeface="+mn-ea"/>
              </a:rPr>
              <a:t>+</a:t>
            </a:r>
            <a:r>
              <a:rPr lang="zh-CN" altLang="zh-CN" sz="2000" b="1" noProof="1">
                <a:latin typeface="+mn-lt"/>
                <a:ea typeface="+mn-ea"/>
              </a:rPr>
              <a:t>可施加其上的操作集合。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b="1" noProof="1">
                <a:latin typeface="+mn-lt"/>
                <a:ea typeface="+mn-ea"/>
              </a:rPr>
              <a:t>（</a:t>
            </a:r>
            <a:r>
              <a:rPr lang="zh-CN" altLang="zh-CN" sz="2000" b="1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</a:rPr>
              <a:t>类型名称，数据集，数据间的关系，操作集</a:t>
            </a:r>
            <a:r>
              <a:rPr lang="zh-CN" altLang="zh-CN" sz="2000" b="1" noProof="1">
                <a:latin typeface="+mn-lt"/>
                <a:ea typeface="+mn-ea"/>
              </a:rPr>
              <a:t>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b="1" noProof="1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  <a:defRPr/>
            </a:pPr>
            <a:r>
              <a:rPr lang="zh-CN" altLang="en-US" sz="2000" b="1" noProof="1">
                <a:latin typeface="+mn-lt"/>
                <a:ea typeface="+mn-ea"/>
              </a:rPr>
              <a:t>与具体表示无关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  <a:defRPr/>
            </a:pPr>
            <a:r>
              <a:rPr lang="zh-CN" altLang="en-US" sz="2000" b="1" noProof="1">
                <a:latin typeface="+mn-lt"/>
                <a:ea typeface="+mn-ea"/>
              </a:rPr>
              <a:t>与现实世界无关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  <a:defRPr/>
            </a:pPr>
            <a:r>
              <a:rPr lang="zh-CN" altLang="en-US" sz="2000" b="1" noProof="1">
                <a:latin typeface="+mn-lt"/>
                <a:ea typeface="+mn-ea"/>
              </a:rPr>
              <a:t>任意性和无穷性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文本框 1"/>
          <p:cNvSpPr txBox="1">
            <a:spLocks noChangeArrowheads="1"/>
          </p:cNvSpPr>
          <p:nvPr/>
        </p:nvSpPr>
        <p:spPr bwMode="auto">
          <a:xfrm>
            <a:off x="8377238" y="646113"/>
            <a:ext cx="2501900" cy="2252662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a  ADT :</a:t>
            </a:r>
            <a:br>
              <a:rPr lang="en-US" altLang="zh-CN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name  {</a:t>
            </a:r>
            <a:br>
              <a:rPr lang="en-US" altLang="zh-CN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b="1">
                <a:latin typeface="微软雅黑" pitchFamily="34" charset="-122"/>
                <a:ea typeface="微软雅黑" pitchFamily="34" charset="-122"/>
              </a:rPr>
              <a:t>数据：</a:t>
            </a:r>
            <a:br>
              <a:rPr lang="zh-CN" altLang="zh-CN" b="1">
                <a:latin typeface="微软雅黑" pitchFamily="34" charset="-122"/>
                <a:ea typeface="微软雅黑" pitchFamily="34" charset="-122"/>
              </a:rPr>
            </a:br>
            <a:r>
              <a:rPr lang="zh-CN" altLang="zh-CN" b="1">
                <a:latin typeface="微软雅黑" pitchFamily="34" charset="-122"/>
                <a:ea typeface="微软雅黑" pitchFamily="34" charset="-122"/>
              </a:rPr>
              <a:t>    关系：</a:t>
            </a:r>
            <a:br>
              <a:rPr lang="zh-CN" altLang="zh-CN" b="1">
                <a:latin typeface="微软雅黑" pitchFamily="34" charset="-122"/>
                <a:ea typeface="微软雅黑" pitchFamily="34" charset="-122"/>
              </a:rPr>
            </a:br>
            <a:r>
              <a:rPr lang="zh-CN" altLang="zh-CN" b="1">
                <a:latin typeface="微软雅黑" pitchFamily="34" charset="-122"/>
                <a:ea typeface="微软雅黑" pitchFamily="34" charset="-122"/>
              </a:rPr>
              <a:t>    操作：</a:t>
            </a:r>
            <a:br>
              <a:rPr lang="zh-CN" altLang="zh-CN" b="1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6" name="右箭头 5"/>
          <p:cNvSpPr/>
          <p:nvPr/>
        </p:nvSpPr>
        <p:spPr>
          <a:xfrm>
            <a:off x="6961188" y="1366838"/>
            <a:ext cx="1260475" cy="841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表示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89" name="矩形 13"/>
          <p:cNvSpPr>
            <a:spLocks noChangeArrowheads="1"/>
          </p:cNvSpPr>
          <p:nvPr/>
        </p:nvSpPr>
        <p:spPr bwMode="auto">
          <a:xfrm>
            <a:off x="871538" y="3443288"/>
            <a:ext cx="2051050" cy="26130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Person {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</a:t>
            </a:r>
            <a:r>
              <a:rPr lang="zh-CN" altLang="en-US">
                <a:ea typeface="微软雅黑" pitchFamily="34" charset="-122"/>
              </a:rPr>
              <a:t>数据： </a:t>
            </a:r>
            <a:r>
              <a:rPr lang="en-US" altLang="zh-CN">
                <a:ea typeface="微软雅黑" pitchFamily="34" charset="-122"/>
              </a:rPr>
              <a:t>age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</a:t>
            </a:r>
            <a:r>
              <a:rPr lang="zh-CN" altLang="en-US">
                <a:ea typeface="微软雅黑" pitchFamily="34" charset="-122"/>
              </a:rPr>
              <a:t>关系：</a:t>
            </a:r>
            <a:r>
              <a:rPr lang="en-US" altLang="zh-CN">
                <a:ea typeface="微软雅黑" pitchFamily="34" charset="-122"/>
              </a:rPr>
              <a:t>age&gt;=0</a:t>
            </a:r>
            <a:r>
              <a:rPr lang="zh-CN" altLang="en-US">
                <a:ea typeface="微软雅黑" pitchFamily="34" charset="-122"/>
              </a:rPr>
              <a:t/>
            </a:r>
            <a:br>
              <a:rPr lang="zh-CN" altLang="en-US">
                <a:ea typeface="微软雅黑" pitchFamily="34" charset="-122"/>
              </a:rPr>
            </a:br>
            <a:r>
              <a:rPr lang="zh-CN" altLang="en-US">
                <a:ea typeface="微软雅黑" pitchFamily="34" charset="-122"/>
              </a:rPr>
              <a:t>  操作：</a:t>
            </a:r>
            <a:r>
              <a:rPr lang="en-US" altLang="zh-CN">
                <a:ea typeface="微软雅黑" pitchFamily="34" charset="-122"/>
              </a:rPr>
              <a:t>birth 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           grow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           dead</a:t>
            </a:r>
            <a:br>
              <a:rPr lang="en-US" altLang="zh-CN">
                <a:ea typeface="微软雅黑" pitchFamily="34" charset="-122"/>
              </a:rPr>
            </a:br>
            <a:r>
              <a:rPr lang="en-US" altLang="zh-CN">
                <a:ea typeface="微软雅黑" pitchFamily="34" charset="-122"/>
              </a:rPr>
              <a:t>}</a:t>
            </a:r>
          </a:p>
        </p:txBody>
      </p:sp>
      <p:sp>
        <p:nvSpPr>
          <p:cNvPr id="15" name="云形 14"/>
          <p:cNvSpPr/>
          <p:nvPr/>
        </p:nvSpPr>
        <p:spPr>
          <a:xfrm>
            <a:off x="4711700" y="3879850"/>
            <a:ext cx="1343025" cy="14906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1" name="矩形 16"/>
          <p:cNvSpPr>
            <a:spLocks noChangeArrowheads="1"/>
          </p:cNvSpPr>
          <p:nvPr/>
        </p:nvSpPr>
        <p:spPr bwMode="auto">
          <a:xfrm>
            <a:off x="8377238" y="3179763"/>
            <a:ext cx="2982912" cy="333375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Person {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</a:t>
            </a:r>
            <a:r>
              <a:rPr lang="zh-CN" altLang="en-US">
                <a:ea typeface="微软雅黑" pitchFamily="34" charset="-122"/>
              </a:rPr>
              <a:t>数据： </a:t>
            </a:r>
            <a:r>
              <a:rPr lang="en-US" altLang="zh-CN">
                <a:ea typeface="微软雅黑" pitchFamily="34" charset="-122"/>
              </a:rPr>
              <a:t>knowlege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            fatigue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</a:t>
            </a:r>
            <a:r>
              <a:rPr lang="zh-CN" altLang="en-US">
                <a:ea typeface="微软雅黑" pitchFamily="34" charset="-122"/>
              </a:rPr>
              <a:t>关系：</a:t>
            </a:r>
            <a:r>
              <a:rPr lang="en-US" altLang="zh-CN">
                <a:ea typeface="微软雅黑" pitchFamily="34" charset="-122"/>
                <a:sym typeface="黑体" pitchFamily="2" charset="-122"/>
              </a:rPr>
              <a:t>knowlege&gt;0</a:t>
            </a:r>
            <a:br>
              <a:rPr lang="en-US" altLang="zh-CN">
                <a:ea typeface="微软雅黑" pitchFamily="34" charset="-122"/>
                <a:sym typeface="黑体" pitchFamily="2" charset="-122"/>
              </a:rPr>
            </a:br>
            <a:r>
              <a:rPr lang="en-US" altLang="zh-CN">
                <a:ea typeface="微软雅黑" pitchFamily="34" charset="-122"/>
                <a:sym typeface="黑体" pitchFamily="2" charset="-122"/>
              </a:rPr>
              <a:t>             fatgue&gt;=0</a:t>
            </a:r>
            <a:r>
              <a:rPr lang="zh-CN" altLang="en-US">
                <a:ea typeface="微软雅黑" pitchFamily="34" charset="-122"/>
              </a:rPr>
              <a:t/>
            </a:r>
            <a:br>
              <a:rPr lang="zh-CN" altLang="en-US">
                <a:ea typeface="微软雅黑" pitchFamily="34" charset="-122"/>
              </a:rPr>
            </a:br>
            <a:r>
              <a:rPr lang="zh-CN" altLang="en-US">
                <a:ea typeface="微软雅黑" pitchFamily="34" charset="-122"/>
              </a:rPr>
              <a:t>   操作：</a:t>
            </a:r>
            <a:r>
              <a:rPr lang="en-US" altLang="zh-CN">
                <a:ea typeface="微软雅黑" pitchFamily="34" charset="-122"/>
              </a:rPr>
              <a:t>study 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            sleep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            play</a:t>
            </a:r>
            <a:br>
              <a:rPr lang="en-US" altLang="zh-CN">
                <a:ea typeface="微软雅黑" pitchFamily="34" charset="-122"/>
              </a:rPr>
            </a:br>
            <a:r>
              <a:rPr lang="en-US" altLang="zh-CN">
                <a:ea typeface="微软雅黑" pitchFamily="34" charset="-122"/>
              </a:rPr>
              <a:t>}</a:t>
            </a:r>
          </a:p>
        </p:txBody>
      </p:sp>
      <p:sp>
        <p:nvSpPr>
          <p:cNvPr id="18" name="左箭头 17"/>
          <p:cNvSpPr/>
          <p:nvPr/>
        </p:nvSpPr>
        <p:spPr>
          <a:xfrm>
            <a:off x="3213100" y="4456113"/>
            <a:ext cx="1104900" cy="2936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532563" y="4448175"/>
            <a:ext cx="12969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抽象数据类型（</a:t>
            </a:r>
            <a:r>
              <a:rPr lang="en-US" altLang="zh-CN" smtClean="0"/>
              <a:t>Abstract Data Type</a:t>
            </a:r>
            <a:r>
              <a:rPr lang="zh-CN" altLang="en-US" smtClean="0"/>
              <a:t>）</a:t>
            </a:r>
          </a:p>
        </p:txBody>
      </p:sp>
      <p:sp>
        <p:nvSpPr>
          <p:cNvPr id="17410" name="矩形 13"/>
          <p:cNvSpPr>
            <a:spLocks noChangeArrowheads="1"/>
          </p:cNvSpPr>
          <p:nvPr/>
        </p:nvSpPr>
        <p:spPr bwMode="auto">
          <a:xfrm>
            <a:off x="708025" y="2298700"/>
            <a:ext cx="2051050" cy="26130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Person {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</a:t>
            </a:r>
            <a:r>
              <a:rPr lang="zh-CN" altLang="en-US">
                <a:ea typeface="微软雅黑" pitchFamily="34" charset="-122"/>
              </a:rPr>
              <a:t>数据： </a:t>
            </a:r>
            <a:r>
              <a:rPr lang="en-US" altLang="zh-CN">
                <a:ea typeface="微软雅黑" pitchFamily="34" charset="-122"/>
              </a:rPr>
              <a:t>age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</a:t>
            </a:r>
            <a:r>
              <a:rPr lang="zh-CN" altLang="en-US">
                <a:ea typeface="微软雅黑" pitchFamily="34" charset="-122"/>
              </a:rPr>
              <a:t>关系：</a:t>
            </a:r>
            <a:r>
              <a:rPr lang="en-US" altLang="zh-CN">
                <a:ea typeface="微软雅黑" pitchFamily="34" charset="-122"/>
              </a:rPr>
              <a:t>age&gt;=0</a:t>
            </a:r>
            <a:r>
              <a:rPr lang="zh-CN" altLang="en-US">
                <a:ea typeface="微软雅黑" pitchFamily="34" charset="-122"/>
              </a:rPr>
              <a:t/>
            </a:r>
            <a:br>
              <a:rPr lang="zh-CN" altLang="en-US">
                <a:ea typeface="微软雅黑" pitchFamily="34" charset="-122"/>
              </a:rPr>
            </a:br>
            <a:r>
              <a:rPr lang="zh-CN" altLang="en-US">
                <a:ea typeface="微软雅黑" pitchFamily="34" charset="-122"/>
              </a:rPr>
              <a:t>  操作：</a:t>
            </a:r>
            <a:r>
              <a:rPr lang="en-US" altLang="zh-CN">
                <a:ea typeface="微软雅黑" pitchFamily="34" charset="-122"/>
              </a:rPr>
              <a:t>birth 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           grow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           dead</a:t>
            </a:r>
            <a:br>
              <a:rPr lang="en-US" altLang="zh-CN">
                <a:ea typeface="微软雅黑" pitchFamily="34" charset="-122"/>
              </a:rPr>
            </a:br>
            <a:r>
              <a:rPr lang="en-US" altLang="zh-CN">
                <a:ea typeface="微软雅黑" pitchFamily="34" charset="-122"/>
              </a:rPr>
              <a:t>}</a:t>
            </a:r>
          </a:p>
        </p:txBody>
      </p:sp>
      <p:sp>
        <p:nvSpPr>
          <p:cNvPr id="15" name="云形 14"/>
          <p:cNvSpPr/>
          <p:nvPr/>
        </p:nvSpPr>
        <p:spPr>
          <a:xfrm>
            <a:off x="4549775" y="2735263"/>
            <a:ext cx="1343025" cy="14906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事物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412" name="矩形 16"/>
          <p:cNvSpPr>
            <a:spLocks noChangeArrowheads="1"/>
          </p:cNvSpPr>
          <p:nvPr/>
        </p:nvSpPr>
        <p:spPr bwMode="auto">
          <a:xfrm>
            <a:off x="7894638" y="2035175"/>
            <a:ext cx="3862387" cy="297338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ea typeface="微软雅黑" pitchFamily="34" charset="-122"/>
              </a:rPr>
              <a:t>整数</a:t>
            </a:r>
            <a:r>
              <a:rPr lang="en-US" altLang="zh-CN">
                <a:ea typeface="微软雅黑" pitchFamily="34" charset="-122"/>
              </a:rPr>
              <a:t> {</a:t>
            </a:r>
          </a:p>
          <a:p>
            <a:pPr>
              <a:lnSpc>
                <a:spcPct val="130000"/>
              </a:lnSpc>
            </a:pPr>
            <a:r>
              <a:rPr lang="zh-CN" altLang="en-US">
                <a:ea typeface="微软雅黑" pitchFamily="34" charset="-122"/>
              </a:rPr>
              <a:t>  数据： </a:t>
            </a:r>
            <a:r>
              <a:rPr lang="en-US" altLang="zh-CN">
                <a:ea typeface="微软雅黑" pitchFamily="34" charset="-122"/>
              </a:rPr>
              <a:t>number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</a:t>
            </a:r>
            <a:r>
              <a:rPr lang="zh-CN" altLang="en-US">
                <a:ea typeface="微软雅黑" pitchFamily="34" charset="-122"/>
              </a:rPr>
              <a:t>关系：</a:t>
            </a:r>
            <a:r>
              <a:rPr lang="en-US" altLang="zh-CN">
                <a:ea typeface="微软雅黑" pitchFamily="34" charset="-122"/>
              </a:rPr>
              <a:t>0 is a Integer</a:t>
            </a:r>
            <a:r>
              <a:rPr lang="en-US" altLang="zh-CN">
                <a:ea typeface="微软雅黑" pitchFamily="34" charset="-122"/>
                <a:sym typeface="黑体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  <a:sym typeface="黑体" pitchFamily="2" charset="-122"/>
              </a:rPr>
              <a:t>             success(...(0)..)=number 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  <a:sym typeface="黑体" pitchFamily="2" charset="-122"/>
              </a:rPr>
              <a:t>             </a:t>
            </a:r>
            <a:r>
              <a:rPr lang="zh-CN" altLang="zh-CN">
                <a:ea typeface="微软雅黑" pitchFamily="34" charset="-122"/>
                <a:sym typeface="黑体" pitchFamily="2" charset="-122"/>
              </a:rPr>
              <a:t>或</a:t>
            </a:r>
            <a:r>
              <a:rPr lang="en-US" altLang="zh-CN">
                <a:ea typeface="微软雅黑" pitchFamily="34" charset="-122"/>
                <a:sym typeface="黑体" pitchFamily="2" charset="-122"/>
              </a:rPr>
              <a:t>previous(...(0)..)=number           </a:t>
            </a:r>
            <a:r>
              <a:rPr lang="zh-CN" altLang="en-US">
                <a:ea typeface="微软雅黑" pitchFamily="34" charset="-122"/>
              </a:rPr>
              <a:t/>
            </a:r>
            <a:br>
              <a:rPr lang="zh-CN" altLang="en-US">
                <a:ea typeface="微软雅黑" pitchFamily="34" charset="-122"/>
              </a:rPr>
            </a:br>
            <a:r>
              <a:rPr lang="zh-CN" altLang="en-US">
                <a:ea typeface="微软雅黑" pitchFamily="34" charset="-122"/>
              </a:rPr>
              <a:t>   操作：</a:t>
            </a:r>
            <a:r>
              <a:rPr lang="en-US" altLang="zh-CN">
                <a:ea typeface="微软雅黑" pitchFamily="34" charset="-122"/>
              </a:rPr>
              <a:t>success 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              previous</a:t>
            </a:r>
            <a:br>
              <a:rPr lang="en-US" altLang="zh-CN">
                <a:ea typeface="微软雅黑" pitchFamily="34" charset="-122"/>
              </a:rPr>
            </a:br>
            <a:r>
              <a:rPr lang="en-US" altLang="zh-CN">
                <a:ea typeface="微软雅黑" pitchFamily="34" charset="-122"/>
              </a:rPr>
              <a:t>}</a:t>
            </a:r>
          </a:p>
        </p:txBody>
      </p:sp>
      <p:sp>
        <p:nvSpPr>
          <p:cNvPr id="18" name="左箭头 17"/>
          <p:cNvSpPr/>
          <p:nvPr/>
        </p:nvSpPr>
        <p:spPr>
          <a:xfrm>
            <a:off x="3051175" y="3311525"/>
            <a:ext cx="1104900" cy="293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245225" y="3270250"/>
            <a:ext cx="129698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OOP</a:t>
            </a:r>
            <a:r>
              <a:rPr lang="zh-CN" altLang="en-US" smtClean="0"/>
              <a:t>语言中的类型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16038" y="1212850"/>
            <a:ext cx="9888537" cy="4248150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endParaRPr lang="en-US" altLang="zh-CN" b="1" noProof="1" smtClean="0"/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b="1" noProof="1" smtClean="0"/>
              <a:t>基本</a:t>
            </a:r>
            <a:r>
              <a:rPr lang="zh-CN" altLang="en-US" b="1" noProof="1"/>
              <a:t>类型</a:t>
            </a:r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endParaRPr lang="zh-CN" altLang="en-US" b="1" noProof="1"/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b="1" noProof="1"/>
              <a:t>自定义类型：</a:t>
            </a:r>
            <a:r>
              <a:rPr lang="en-US" altLang="zh-CN" b="1" noProof="1"/>
              <a:t>ADT</a:t>
            </a:r>
            <a:r>
              <a:rPr lang="zh-CN" altLang="en-US" b="1" noProof="1"/>
              <a:t>的计算机语言表示</a:t>
            </a:r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endParaRPr lang="zh-CN" altLang="en-US" b="1" noProof="1"/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b="1" noProof="1"/>
              <a:t>泛</a:t>
            </a:r>
            <a:r>
              <a:rPr lang="zh-CN" altLang="en-US" b="1" noProof="1" smtClean="0"/>
              <a:t>型（</a:t>
            </a:r>
            <a:r>
              <a:rPr lang="en-US" altLang="zh-CN" b="1" noProof="1" smtClean="0"/>
              <a:t>generic type</a:t>
            </a:r>
            <a:r>
              <a:rPr lang="zh-CN" altLang="en-US" b="1" noProof="1" smtClean="0"/>
              <a:t>）：以类型</a:t>
            </a:r>
            <a:r>
              <a:rPr lang="zh-CN" altLang="en-US" b="1" noProof="1"/>
              <a:t>为参数的</a:t>
            </a:r>
            <a:r>
              <a:rPr lang="zh-CN" altLang="en-US" b="1" noProof="1" smtClean="0"/>
              <a:t>类型</a:t>
            </a:r>
            <a:r>
              <a:rPr lang="en-US" altLang="zh-CN" b="1" noProof="1" smtClean="0"/>
              <a:t>(</a:t>
            </a:r>
            <a:r>
              <a:rPr lang="zh-CN" altLang="en-US" b="1" noProof="1" smtClean="0"/>
              <a:t>参数化的类型</a:t>
            </a:r>
            <a:r>
              <a:rPr lang="en-US" altLang="zh-CN" b="1" noProof="1" smtClean="0"/>
              <a:t>)</a:t>
            </a:r>
            <a:endParaRPr lang="zh-CN" altLang="en-US" b="1" noProof="1"/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endParaRPr lang="zh-CN" altLang="en-US" b="1" noProof="1"/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b="1" noProof="1">
                <a:solidFill>
                  <a:srgbClr val="FF0000"/>
                </a:solidFill>
              </a:rPr>
              <a:t>元类型及元</a:t>
            </a:r>
            <a:r>
              <a:rPr lang="zh-CN" altLang="en-US" b="1" noProof="1" smtClean="0">
                <a:solidFill>
                  <a:srgbClr val="FF0000"/>
                </a:solidFill>
              </a:rPr>
              <a:t>对象</a:t>
            </a:r>
            <a:r>
              <a:rPr lang="en-US" altLang="zh-CN" b="1" noProof="1" smtClean="0">
                <a:solidFill>
                  <a:srgbClr val="FF0000"/>
                </a:solidFill>
              </a:rPr>
              <a:t>(meta type/meta object)</a:t>
            </a:r>
            <a:r>
              <a:rPr lang="zh-CN" altLang="en-US" b="1" noProof="1" smtClean="0">
                <a:solidFill>
                  <a:srgbClr val="FF0000"/>
                </a:solidFill>
              </a:rPr>
              <a:t>：</a:t>
            </a:r>
            <a:r>
              <a:rPr lang="en-US" altLang="zh-CN" b="1" noProof="1" smtClean="0">
                <a:solidFill>
                  <a:srgbClr val="FF0000"/>
                </a:solidFill>
              </a:rPr>
              <a:t/>
            </a:r>
            <a:br>
              <a:rPr lang="en-US" altLang="zh-CN" b="1" noProof="1" smtClean="0">
                <a:solidFill>
                  <a:srgbClr val="FF0000"/>
                </a:solidFill>
              </a:rPr>
            </a:br>
            <a:r>
              <a:rPr lang="en-US" altLang="zh-CN" b="1" noProof="1" smtClean="0">
                <a:solidFill>
                  <a:srgbClr val="FF0000"/>
                </a:solidFill>
              </a:rPr>
              <a:t>               </a:t>
            </a:r>
            <a:r>
              <a:rPr lang="zh-CN" altLang="en-US" b="1" noProof="1" smtClean="0">
                <a:solidFill>
                  <a:srgbClr val="FF0000"/>
                </a:solidFill>
              </a:rPr>
              <a:t>各</a:t>
            </a:r>
            <a:r>
              <a:rPr lang="zh-CN" altLang="en-US" b="1" noProof="1">
                <a:solidFill>
                  <a:srgbClr val="FF0000"/>
                </a:solidFill>
              </a:rPr>
              <a:t>类型的类型（</a:t>
            </a:r>
            <a:r>
              <a:rPr lang="en-US" altLang="zh-CN" b="1" noProof="1">
                <a:solidFill>
                  <a:srgbClr val="FF0000"/>
                </a:solidFill>
              </a:rPr>
              <a:t>C</a:t>
            </a:r>
            <a:r>
              <a:rPr lang="en-US" altLang="zh-CN" b="1" noProof="1" smtClean="0">
                <a:solidFill>
                  <a:srgbClr val="FF0000"/>
                </a:solidFill>
              </a:rPr>
              <a:t>++</a:t>
            </a:r>
            <a:r>
              <a:rPr lang="zh-CN" altLang="en-US" b="1" noProof="1" smtClean="0">
                <a:solidFill>
                  <a:srgbClr val="FF0000"/>
                </a:solidFill>
              </a:rPr>
              <a:t>暂不</a:t>
            </a:r>
            <a:r>
              <a:rPr lang="zh-CN" altLang="en-US" b="1" noProof="1">
                <a:solidFill>
                  <a:srgbClr val="FF0000"/>
                </a:solidFill>
              </a:rPr>
              <a:t>支持）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84388" y="839788"/>
            <a:ext cx="2487612" cy="5503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C++</a:t>
            </a:r>
            <a:r>
              <a:rPr lang="zh-CN" altLang="en-US" smtClean="0"/>
              <a:t>中的类型</a:t>
            </a:r>
          </a:p>
        </p:txBody>
      </p:sp>
      <p:sp>
        <p:nvSpPr>
          <p:cNvPr id="44" name="椭圆 43"/>
          <p:cNvSpPr/>
          <p:nvPr/>
        </p:nvSpPr>
        <p:spPr>
          <a:xfrm>
            <a:off x="2428875" y="5122863"/>
            <a:ext cx="1889125" cy="8080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460" name="文本框 3"/>
          <p:cNvSpPr txBox="1">
            <a:spLocks noChangeArrowheads="1"/>
          </p:cNvSpPr>
          <p:nvPr/>
        </p:nvSpPr>
        <p:spPr bwMode="auto">
          <a:xfrm>
            <a:off x="2573338" y="5295900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内置类型</a:t>
            </a:r>
          </a:p>
        </p:txBody>
      </p:sp>
      <p:sp>
        <p:nvSpPr>
          <p:cNvPr id="45" name="椭圆 44"/>
          <p:cNvSpPr/>
          <p:nvPr/>
        </p:nvSpPr>
        <p:spPr>
          <a:xfrm>
            <a:off x="2428875" y="3848100"/>
            <a:ext cx="1889125" cy="80803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462" name="文本框 45"/>
          <p:cNvSpPr txBox="1">
            <a:spLocks noChangeArrowheads="1"/>
          </p:cNvSpPr>
          <p:nvPr/>
        </p:nvSpPr>
        <p:spPr bwMode="auto">
          <a:xfrm>
            <a:off x="2501900" y="4021138"/>
            <a:ext cx="174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自定义类型</a:t>
            </a:r>
          </a:p>
        </p:txBody>
      </p:sp>
      <p:sp>
        <p:nvSpPr>
          <p:cNvPr id="47" name="椭圆 46"/>
          <p:cNvSpPr/>
          <p:nvPr/>
        </p:nvSpPr>
        <p:spPr>
          <a:xfrm>
            <a:off x="2428875" y="2624138"/>
            <a:ext cx="1889125" cy="8080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464" name="文本框 47"/>
          <p:cNvSpPr txBox="1">
            <a:spLocks noChangeArrowheads="1"/>
          </p:cNvSpPr>
          <p:nvPr/>
        </p:nvSpPr>
        <p:spPr bwMode="auto">
          <a:xfrm>
            <a:off x="2501900" y="2798763"/>
            <a:ext cx="1744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导出类型</a:t>
            </a:r>
          </a:p>
        </p:txBody>
      </p:sp>
      <p:sp>
        <p:nvSpPr>
          <p:cNvPr id="49" name="椭圆 48"/>
          <p:cNvSpPr/>
          <p:nvPr/>
        </p:nvSpPr>
        <p:spPr>
          <a:xfrm>
            <a:off x="2428875" y="1433513"/>
            <a:ext cx="1889125" cy="8080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466" name="文本框 49"/>
          <p:cNvSpPr txBox="1">
            <a:spLocks noChangeArrowheads="1"/>
          </p:cNvSpPr>
          <p:nvPr/>
        </p:nvSpPr>
        <p:spPr bwMode="auto">
          <a:xfrm>
            <a:off x="2501900" y="1409700"/>
            <a:ext cx="17446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模板类型（泛型）</a:t>
            </a:r>
          </a:p>
        </p:txBody>
      </p:sp>
      <p:sp>
        <p:nvSpPr>
          <p:cNvPr id="19467" name="矩形 50"/>
          <p:cNvSpPr>
            <a:spLocks noChangeArrowheads="1"/>
          </p:cNvSpPr>
          <p:nvPr/>
        </p:nvSpPr>
        <p:spPr bwMode="auto">
          <a:xfrm>
            <a:off x="5368925" y="4940300"/>
            <a:ext cx="2051050" cy="117316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ea typeface="微软雅黑" pitchFamily="34" charset="-122"/>
              </a:rPr>
              <a:t>基本类型</a:t>
            </a:r>
            <a:endParaRPr lang="en-US" altLang="zh-CN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ea typeface="微软雅黑" pitchFamily="34" charset="-122"/>
              </a:rPr>
              <a:t>扩展</a:t>
            </a:r>
            <a:r>
              <a:rPr lang="en-US" altLang="zh-CN">
                <a:ea typeface="微软雅黑" pitchFamily="34" charset="-122"/>
              </a:rPr>
              <a:t>(</a:t>
            </a:r>
            <a:r>
              <a:rPr lang="zh-CN" altLang="en-US">
                <a:ea typeface="微软雅黑" pitchFamily="34" charset="-122"/>
              </a:rPr>
              <a:t>扩充类</a:t>
            </a:r>
            <a:r>
              <a:rPr lang="en-US" altLang="zh-CN">
                <a:ea typeface="微软雅黑" pitchFamily="34" charset="-122"/>
              </a:rPr>
              <a:t>)</a:t>
            </a:r>
            <a:r>
              <a:rPr lang="zh-CN" altLang="en-US">
                <a:ea typeface="微软雅黑" pitchFamily="34" charset="-122"/>
              </a:rPr>
              <a:t>类型</a:t>
            </a:r>
            <a:endParaRPr lang="en-US" altLang="zh-CN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ea typeface="微软雅黑" pitchFamily="34" charset="-122"/>
              </a:rPr>
              <a:t>bool</a:t>
            </a:r>
            <a:r>
              <a:rPr lang="zh-CN" altLang="en-US">
                <a:ea typeface="微软雅黑" pitchFamily="34" charset="-122"/>
              </a:rPr>
              <a:t>型</a:t>
            </a:r>
            <a:endParaRPr lang="en-US" altLang="zh-CN">
              <a:ea typeface="微软雅黑" pitchFamily="34" charset="-122"/>
            </a:endParaRPr>
          </a:p>
        </p:txBody>
      </p:sp>
      <p:sp>
        <p:nvSpPr>
          <p:cNvPr id="19468" name="矩形 51"/>
          <p:cNvSpPr>
            <a:spLocks noChangeArrowheads="1"/>
          </p:cNvSpPr>
          <p:nvPr/>
        </p:nvSpPr>
        <p:spPr bwMode="auto">
          <a:xfrm>
            <a:off x="6246813" y="3790950"/>
            <a:ext cx="3695700" cy="9239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微软雅黑" pitchFamily="34" charset="-122"/>
              </a:rPr>
              <a:t>使用</a:t>
            </a:r>
            <a:r>
              <a:rPr lang="en-US" altLang="zh-CN" b="1">
                <a:ea typeface="微软雅黑" pitchFamily="34" charset="-122"/>
              </a:rPr>
              <a:t>typedef</a:t>
            </a:r>
            <a:r>
              <a:rPr lang="zh-CN" altLang="en-US" b="1">
                <a:ea typeface="微软雅黑" pitchFamily="34" charset="-122"/>
              </a:rPr>
              <a:t>定义的</a:t>
            </a:r>
          </a:p>
          <a:p>
            <a:r>
              <a:rPr lang="zh-CN" altLang="en-US" b="1">
                <a:ea typeface="微软雅黑" pitchFamily="34" charset="-122"/>
              </a:rPr>
              <a:t>枚举类型</a:t>
            </a:r>
          </a:p>
          <a:p>
            <a:r>
              <a:rPr lang="zh-CN" altLang="en-US" b="1">
                <a:ea typeface="微软雅黑" pitchFamily="34" charset="-122"/>
              </a:rPr>
              <a:t>使用</a:t>
            </a:r>
            <a:r>
              <a:rPr lang="en-US" altLang="zh-CN" b="1">
                <a:ea typeface="微软雅黑" pitchFamily="34" charset="-122"/>
              </a:rPr>
              <a:t>class</a:t>
            </a:r>
            <a:r>
              <a:rPr lang="zh-CN" altLang="en-US" b="1">
                <a:ea typeface="微软雅黑" pitchFamily="34" charset="-122"/>
              </a:rPr>
              <a:t>，</a:t>
            </a:r>
            <a:r>
              <a:rPr lang="en-US" altLang="zh-CN" b="1">
                <a:ea typeface="微软雅黑" pitchFamily="34" charset="-122"/>
              </a:rPr>
              <a:t>stuct</a:t>
            </a:r>
            <a:r>
              <a:rPr lang="zh-CN" altLang="en-US" b="1">
                <a:ea typeface="微软雅黑" pitchFamily="34" charset="-122"/>
              </a:rPr>
              <a:t>，</a:t>
            </a:r>
            <a:r>
              <a:rPr lang="en-US" altLang="zh-CN" b="1">
                <a:ea typeface="微软雅黑" pitchFamily="34" charset="-122"/>
              </a:rPr>
              <a:t>union</a:t>
            </a:r>
            <a:r>
              <a:rPr lang="zh-CN" altLang="en-US" b="1">
                <a:ea typeface="微软雅黑" pitchFamily="34" charset="-122"/>
              </a:rPr>
              <a:t>定义的</a:t>
            </a:r>
            <a:endParaRPr lang="en-US" altLang="zh-CN">
              <a:ea typeface="微软雅黑" pitchFamily="34" charset="-122"/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4318000" y="4102100"/>
            <a:ext cx="1928813" cy="301625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>
            <a:off x="4318000" y="5376863"/>
            <a:ext cx="1050925" cy="301625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71" name="矩形 54"/>
          <p:cNvSpPr>
            <a:spLocks noChangeArrowheads="1"/>
          </p:cNvSpPr>
          <p:nvPr/>
        </p:nvSpPr>
        <p:spPr bwMode="auto">
          <a:xfrm>
            <a:off x="6859588" y="2598738"/>
            <a:ext cx="3436937" cy="9239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微软雅黑" pitchFamily="34" charset="-122"/>
              </a:rPr>
              <a:t>数组</a:t>
            </a:r>
          </a:p>
          <a:p>
            <a:r>
              <a:rPr lang="zh-CN" altLang="en-US" b="1">
                <a:ea typeface="微软雅黑" pitchFamily="34" charset="-122"/>
              </a:rPr>
              <a:t>指针</a:t>
            </a:r>
          </a:p>
          <a:p>
            <a:r>
              <a:rPr lang="zh-CN" altLang="en-US" b="1">
                <a:ea typeface="微软雅黑" pitchFamily="34" charset="-122"/>
              </a:rPr>
              <a:t>引用</a:t>
            </a:r>
            <a:endParaRPr lang="en-US" altLang="zh-CN">
              <a:ea typeface="微软雅黑" pitchFamily="34" charset="-122"/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4318000" y="2909888"/>
            <a:ext cx="2541588" cy="301625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内置类型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719138"/>
            <a:ext cx="11217275" cy="5632450"/>
          </a:xfrm>
          <a:ln w="38100"/>
        </p:spPr>
        <p:txBody>
          <a:bodyPr>
            <a:normAutofit lnSpcReduction="10000"/>
          </a:bodyPr>
          <a:lstStyle/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b="1" noProof="1"/>
              <a:t>基本类型</a:t>
            </a:r>
            <a:r>
              <a:rPr lang="en-US" altLang="zh-CN" sz="2000" b="1" noProof="1"/>
              <a:t>: char , </a:t>
            </a:r>
            <a:r>
              <a:rPr lang="en-US" altLang="zh-CN" sz="2000" b="1" noProof="1" smtClean="0"/>
              <a:t>wchar_t(</a:t>
            </a:r>
            <a:r>
              <a:rPr lang="zh-CN" altLang="en-US" sz="2000" b="1" noProof="1" smtClean="0"/>
              <a:t>宽字符</a:t>
            </a:r>
            <a:r>
              <a:rPr lang="en-US" altLang="zh-CN" sz="2000" b="1" noProof="1" smtClean="0"/>
              <a:t>)</a:t>
            </a:r>
            <a:r>
              <a:rPr lang="zh-CN" altLang="zh-CN" sz="2000" b="1" noProof="1" smtClean="0"/>
              <a:t>，</a:t>
            </a:r>
            <a:r>
              <a:rPr lang="en-US" altLang="zh-CN" sz="2000" b="1" noProof="1" smtClean="0"/>
              <a:t> </a:t>
            </a:r>
            <a:r>
              <a:rPr lang="en-US" altLang="zh-CN" sz="2000" b="1" noProof="1"/>
              <a:t>int,    float</a:t>
            </a:r>
            <a:r>
              <a:rPr lang="zh-CN" altLang="en-US" sz="2000" b="1" noProof="1"/>
              <a:t>，</a:t>
            </a:r>
            <a:r>
              <a:rPr lang="en-US" altLang="zh-CN" sz="2000" b="1" noProof="1"/>
              <a:t>(void)</a:t>
            </a:r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endParaRPr lang="zh-CN" altLang="en-US" sz="2000" b="1" noProof="1"/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b="1" noProof="1"/>
              <a:t>基本类型的扩展：</a:t>
            </a:r>
            <a:r>
              <a:rPr lang="en-US" altLang="zh-CN" sz="2000" b="1" noProof="1"/>
              <a:t>&lt;</a:t>
            </a:r>
            <a:r>
              <a:rPr lang="zh-CN" altLang="zh-CN" sz="2000" b="1" noProof="1"/>
              <a:t>类型修饰</a:t>
            </a:r>
            <a:r>
              <a:rPr lang="en-US" altLang="zh-CN" sz="2000" b="1" noProof="1"/>
              <a:t>&gt; </a:t>
            </a:r>
            <a:r>
              <a:rPr lang="zh-CN" altLang="en-US" sz="2000" b="1" noProof="1"/>
              <a:t>基本类型</a:t>
            </a:r>
          </a:p>
          <a:p>
            <a:pPr marL="800100" lvl="1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b="1" noProof="1"/>
              <a:t>类型修饰：  </a:t>
            </a:r>
            <a:r>
              <a:rPr lang="en-US" altLang="zh-CN" sz="2000" b="1" noProof="1"/>
              <a:t>short</a:t>
            </a:r>
            <a:r>
              <a:rPr lang="zh-CN" altLang="en-US" sz="2000" b="1" noProof="1"/>
              <a:t>、</a:t>
            </a:r>
            <a:r>
              <a:rPr lang="en-US" altLang="zh-CN" sz="2000" b="1" noProof="1"/>
              <a:t>long</a:t>
            </a:r>
            <a:r>
              <a:rPr lang="zh-CN" altLang="en-US" sz="2000" b="1" noProof="1"/>
              <a:t>、</a:t>
            </a:r>
            <a:r>
              <a:rPr lang="en-US" altLang="zh-CN" sz="2000" b="1" noProof="1"/>
              <a:t>signed</a:t>
            </a:r>
            <a:r>
              <a:rPr lang="zh-CN" altLang="en-US" sz="2000" b="1" noProof="1"/>
              <a:t>、</a:t>
            </a:r>
            <a:r>
              <a:rPr lang="en-US" altLang="zh-CN" sz="2000" b="1" noProof="1"/>
              <a:t>unsigned</a:t>
            </a:r>
            <a:r>
              <a:rPr lang="zh-CN" altLang="en-US" sz="2000" b="1" noProof="1"/>
              <a:t>、</a:t>
            </a:r>
            <a:r>
              <a:rPr lang="en-US" altLang="zh-CN" sz="2000" b="1" noProof="1"/>
              <a:t>double</a:t>
            </a:r>
          </a:p>
          <a:p>
            <a:pPr marL="800100" lvl="1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b="1" noProof="1"/>
              <a:t>例：   </a:t>
            </a:r>
            <a:r>
              <a:rPr lang="en-US" altLang="zh-CN" sz="2000" b="1" noProof="1"/>
              <a:t>long int</a:t>
            </a:r>
            <a:r>
              <a:rPr lang="zh-CN" altLang="en-US" sz="2000" b="1" noProof="1"/>
              <a:t>，</a:t>
            </a:r>
            <a:r>
              <a:rPr lang="en-US" altLang="zh-CN" sz="2000" b="1" noProof="1"/>
              <a:t>unsigned long int</a:t>
            </a:r>
            <a:r>
              <a:rPr lang="zh-CN" altLang="en-US" sz="2000" b="1" noProof="1"/>
              <a:t>，</a:t>
            </a:r>
            <a:r>
              <a:rPr lang="en-US" altLang="zh-CN" sz="2000" b="1" noProof="1"/>
              <a:t>double float</a:t>
            </a:r>
            <a:r>
              <a:rPr lang="zh-CN" altLang="en-US" sz="2000" b="1" noProof="1"/>
              <a:t>，</a:t>
            </a:r>
            <a:r>
              <a:rPr lang="en-US" altLang="zh-CN" sz="2000" b="1" noProof="1"/>
              <a:t>long double, ...</a:t>
            </a:r>
          </a:p>
          <a:p>
            <a:pPr lvl="1" indent="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None/>
              <a:defRPr/>
            </a:pPr>
            <a:endParaRPr lang="en-US" altLang="zh-CN" sz="2000" b="1" noProof="1"/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en-US" altLang="zh-CN" sz="2000" b="1" noProof="1"/>
              <a:t>bool</a:t>
            </a:r>
            <a:r>
              <a:rPr lang="zh-CN" altLang="en-US" sz="2000" b="1" noProof="1"/>
              <a:t>型：非零</a:t>
            </a:r>
            <a:r>
              <a:rPr lang="en-US" altLang="zh-CN" sz="2000" b="1" noProof="1"/>
              <a:t>=true</a:t>
            </a:r>
            <a:r>
              <a:rPr lang="zh-CN" altLang="en-US" sz="2000" b="1" noProof="1"/>
              <a:t>，零</a:t>
            </a:r>
            <a:r>
              <a:rPr lang="en-US" altLang="zh-CN" sz="2000" b="1" noProof="1"/>
              <a:t>=false</a:t>
            </a:r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endParaRPr lang="zh-CN" altLang="en-US" sz="2000" b="1" noProof="1"/>
          </a:p>
          <a:p>
            <a:pPr marL="342900" indent="-342900" fontAlgn="auto"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en-US" altLang="zh-CN" sz="2000" b="1" noProof="1">
                <a:solidFill>
                  <a:srgbClr val="0000FF"/>
                </a:solidFill>
              </a:rPr>
              <a:t>C++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1z</a:t>
            </a:r>
            <a:r>
              <a:rPr lang="zh-CN" altLang="zh-CN" sz="2000" b="1" noProof="1" smtClean="0">
                <a:solidFill>
                  <a:srgbClr val="0000FF"/>
                </a:solidFill>
              </a:rPr>
              <a:t>新增</a:t>
            </a:r>
            <a:r>
              <a:rPr lang="zh-CN" altLang="zh-CN" sz="2000" b="1" noProof="1">
                <a:solidFill>
                  <a:srgbClr val="0000FF"/>
                </a:solidFill>
              </a:rPr>
              <a:t>类型：如 </a:t>
            </a:r>
            <a:r>
              <a:rPr lang="en-US" altLang="zh-CN" sz="2000" b="1" noProof="1">
                <a:solidFill>
                  <a:srgbClr val="0000FF"/>
                </a:solidFill>
              </a:rPr>
              <a:t>long long 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，编译期推导</a:t>
            </a:r>
            <a:r>
              <a:rPr lang="zh-CN" altLang="en-US" sz="2000" b="1" noProof="1">
                <a:solidFill>
                  <a:srgbClr val="0000FF"/>
                </a:solidFill>
              </a:rPr>
              <a:t>类型（</a:t>
            </a:r>
            <a:r>
              <a:rPr lang="en-US" altLang="zh-CN" sz="2000" b="1" noProof="1">
                <a:solidFill>
                  <a:srgbClr val="0000FF"/>
                </a:solidFill>
              </a:rPr>
              <a:t>auto</a:t>
            </a:r>
            <a:r>
              <a:rPr lang="zh-CN" altLang="en-US" sz="2000" b="1" noProof="1">
                <a:solidFill>
                  <a:srgbClr val="0000FF"/>
                </a:solidFill>
              </a:rPr>
              <a:t>，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decltype)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000" b="1" noProof="1" smtClean="0">
                <a:solidFill>
                  <a:srgbClr val="0000FF"/>
                </a:solidFill>
              </a:rPr>
              <a:t>   例</a:t>
            </a:r>
            <a:endParaRPr lang="en-US" altLang="zh-CN" sz="2000" b="1" noProof="1" smtClean="0">
              <a:solidFill>
                <a:srgbClr val="0000FF"/>
              </a:solidFill>
            </a:endParaRP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>
                <a:solidFill>
                  <a:srgbClr val="0000FF"/>
                </a:solidFill>
              </a:rPr>
              <a:t>    auto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：       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int a = 10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； 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auto b=a+99;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>
                <a:solidFill>
                  <a:srgbClr val="0000FF"/>
                </a:solidFill>
              </a:rPr>
              <a:t>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   decltype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：  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int a = 10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；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decltype(sqrt(a))   b=sqrt(a+99)+1;</a:t>
            </a:r>
            <a:br>
              <a:rPr lang="en-US" altLang="zh-CN" sz="2000" b="1" noProof="1" smtClean="0">
                <a:solidFill>
                  <a:srgbClr val="0000FF"/>
                </a:solidFill>
              </a:rPr>
            </a:br>
            <a:r>
              <a:rPr lang="en-US" altLang="zh-CN" sz="2000" b="1" noProof="1" smtClean="0">
                <a:solidFill>
                  <a:srgbClr val="0000FF"/>
                </a:solidFill>
              </a:rPr>
              <a:t>                       </a:t>
            </a:r>
            <a:br>
              <a:rPr lang="en-US" altLang="zh-CN" sz="2000" b="1" noProof="1" smtClean="0">
                <a:solidFill>
                  <a:srgbClr val="0000FF"/>
                </a:solidFill>
              </a:rPr>
            </a:br>
            <a:r>
              <a:rPr lang="en-US" altLang="zh-CN" sz="2000" b="1" noProof="1" smtClean="0">
                <a:solidFill>
                  <a:srgbClr val="0000FF"/>
                </a:solidFill>
              </a:rPr>
              <a:t>                       template&lt;typename A,typename B&gt;</a:t>
            </a:r>
            <a:br>
              <a:rPr lang="en-US" altLang="zh-CN" sz="2000" b="1" noProof="1" smtClean="0">
                <a:solidFill>
                  <a:srgbClr val="0000FF"/>
                </a:solidFill>
              </a:rPr>
            </a:br>
            <a:r>
              <a:rPr lang="en-US" altLang="zh-CN" sz="2000" b="1" noProof="1" smtClean="0">
                <a:solidFill>
                  <a:srgbClr val="0000FF"/>
                </a:solidFill>
              </a:rPr>
              <a:t>                       </a:t>
            </a:r>
            <a:r>
              <a:rPr lang="en-US" altLang="zh-CN" sz="2000" b="1" noProof="1">
                <a:solidFill>
                  <a:srgbClr val="0000FF"/>
                </a:solidFill>
              </a:rPr>
              <a:t>auto </a:t>
            </a:r>
            <a:r>
              <a:rPr lang="en-US" altLang="zh-CN" sz="2000" b="1" dirty="0">
                <a:solidFill>
                  <a:srgbClr val="0000FF"/>
                </a:solidFill>
              </a:rPr>
              <a:t>multiply(A </a:t>
            </a:r>
            <a:r>
              <a:rPr lang="en-US" altLang="zh-CN" sz="2000" b="1" dirty="0" err="1">
                <a:solidFill>
                  <a:srgbClr val="0000FF"/>
                </a:solidFill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</a:rPr>
              <a:t>, B b)-&gt;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decltype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(A*B)</a:t>
            </a:r>
            <a:br>
              <a:rPr lang="en-US" altLang="zh-CN" sz="2000" b="1" dirty="0" smtClean="0">
                <a:solidFill>
                  <a:srgbClr val="0000FF"/>
                </a:solidFill>
              </a:rPr>
            </a:br>
            <a:r>
              <a:rPr lang="en-US" altLang="zh-CN" sz="2000" b="1" dirty="0" smtClean="0">
                <a:solidFill>
                  <a:srgbClr val="0000FF"/>
                </a:solidFill>
              </a:rPr>
              <a:t>                       { </a:t>
            </a:r>
            <a:r>
              <a:rPr lang="en-US" altLang="zh-CN" sz="2000" b="1" dirty="0">
                <a:solidFill>
                  <a:srgbClr val="0000FF"/>
                </a:solidFill>
              </a:rPr>
              <a:t>return a*b; }</a:t>
            </a:r>
            <a:endParaRPr lang="en-US" altLang="zh-CN" sz="2000" b="1" noProof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typedef</a:t>
            </a:r>
            <a:r>
              <a:rPr lang="zh-CN" altLang="en-US" smtClean="0"/>
              <a:t>的自定义类型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sz="half" idx="1"/>
          </p:nvPr>
        </p:nvSpPr>
        <p:spPr bwMode="auto">
          <a:xfrm>
            <a:off x="1987550" y="711200"/>
            <a:ext cx="8004175" cy="1719263"/>
          </a:xfrm>
          <a:noFill/>
          <a:ln w="38100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000" b="1" noProof="1" smtClean="0">
                <a:solidFill>
                  <a:srgbClr val="0000FF"/>
                </a:solidFill>
              </a:rPr>
              <a:t>定义类型格式：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typedef &lt;</a:t>
            </a:r>
            <a:r>
              <a:rPr lang="zh-CN" altLang="zh-CN" sz="2000" b="1" noProof="1" smtClean="0">
                <a:solidFill>
                  <a:srgbClr val="0000FF"/>
                </a:solidFill>
              </a:rPr>
              <a:t>已知类型&gt;  &lt;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新类型</a:t>
            </a:r>
            <a:r>
              <a:rPr lang="zh-CN" altLang="zh-CN" sz="2000" b="1" noProof="1" smtClean="0">
                <a:solidFill>
                  <a:srgbClr val="0000FF"/>
                </a:solidFill>
              </a:rPr>
              <a:t>&gt;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000" b="1" noProof="1" smtClean="0">
                <a:solidFill>
                  <a:srgbClr val="0000FF"/>
                </a:solidFill>
              </a:rPr>
              <a:t>定义函数类型格式：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typedef ReturnType (*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新类型</a:t>
            </a:r>
            <a:r>
              <a:rPr lang="zh-CN" altLang="zh-CN" sz="2000" b="1" noProof="1" smtClean="0">
                <a:solidFill>
                  <a:srgbClr val="0000FF"/>
                </a:solidFill>
              </a:rPr>
              <a:t>)(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参数列表</a:t>
            </a:r>
            <a:r>
              <a:rPr lang="zh-CN" altLang="zh-CN" sz="2000" b="1" noProof="1" smtClean="0">
                <a:solidFill>
                  <a:srgbClr val="0000FF"/>
                </a:solidFill>
              </a:rPr>
              <a:t>);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n"/>
            </a:pPr>
            <a:endParaRPr lang="zh-CN" altLang="en-US" sz="2000" b="1" noProof="1" smtClean="0"/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n"/>
            </a:pPr>
            <a:r>
              <a:rPr lang="en-US" altLang="zh-CN" sz="2000" b="1" noProof="1" smtClean="0">
                <a:solidFill>
                  <a:srgbClr val="FF0000"/>
                </a:solidFill>
              </a:rPr>
              <a:t>typedef</a:t>
            </a:r>
            <a:r>
              <a:rPr lang="zh-CN" altLang="zh-CN" sz="2000" b="1" noProof="1" smtClean="0">
                <a:solidFill>
                  <a:srgbClr val="FF0000"/>
                </a:solidFill>
              </a:rPr>
              <a:t>本质上没有增加新类型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sz="half" idx="13"/>
          </p:nvPr>
        </p:nvSpPr>
        <p:spPr bwMode="auto">
          <a:xfrm>
            <a:off x="131763" y="2686050"/>
            <a:ext cx="6754812" cy="3763963"/>
          </a:xfr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sz="2000" b="1" noProof="1">
                <a:sym typeface="+mn-ea"/>
              </a:rPr>
              <a:t>例</a:t>
            </a:r>
            <a:r>
              <a:rPr altLang="zh-CN" sz="2000" b="1" noProof="1">
                <a:sym typeface="+mn-ea"/>
              </a:rPr>
              <a:t>1</a:t>
            </a:r>
          </a:p>
          <a:p>
            <a:pPr fontAlgn="base">
              <a:spcAft>
                <a:spcPct val="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lang="en-US" altLang="zh-CN" sz="2000" b="1" noProof="1">
                <a:sym typeface="+mn-ea"/>
              </a:rPr>
              <a:t>typedef unsigned char  UCHAR</a:t>
            </a:r>
            <a:r>
              <a:rPr lang="en-US" altLang="zh-CN" sz="2000" b="1">
                <a:sym typeface="+mn-ea"/>
              </a:rPr>
              <a:t/>
            </a:r>
            <a:br>
              <a:rPr lang="en-US" altLang="zh-CN" sz="2000" b="1">
                <a:sym typeface="+mn-ea"/>
              </a:rPr>
            </a:br>
            <a:r>
              <a:rPr lang="en-US" altLang="zh-CN" sz="2000" b="1" noProof="1">
                <a:sym typeface="+mn-ea"/>
              </a:rPr>
              <a:t>typedef unsigned long  DWORD</a:t>
            </a:r>
            <a:r>
              <a:rPr lang="en-US" altLang="zh-CN" sz="2000" b="1">
                <a:sym typeface="+mn-ea"/>
              </a:rPr>
              <a:t/>
            </a:r>
            <a:br>
              <a:rPr lang="en-US" altLang="zh-CN" sz="2000" b="1">
                <a:sym typeface="+mn-ea"/>
              </a:rPr>
            </a:br>
            <a:r>
              <a:rPr lang="en-US" altLang="zh-CN" sz="2000" b="1" noProof="1">
                <a:sym typeface="+mn-ea"/>
              </a:rPr>
              <a:t>typedef unsinged int     uint;</a:t>
            </a:r>
          </a:p>
          <a:p>
            <a:pPr fontAlgn="base">
              <a:spcAft>
                <a:spcPct val="0"/>
              </a:spcAft>
              <a:buClr>
                <a:srgbClr val="0070C0"/>
              </a:buClr>
              <a:buFont typeface="Wingdings" pitchFamily="2" charset="2"/>
              <a:buNone/>
            </a:pPr>
            <a:endParaRPr lang="en-US" altLang="zh-CN" sz="2000" b="1" noProof="1">
              <a:sym typeface="+mn-ea"/>
            </a:endParaRPr>
          </a:p>
          <a:p>
            <a:pPr fontAlgn="base">
              <a:spcAft>
                <a:spcPct val="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lang="en-US" altLang="zh-CN" sz="2000" b="1" noProof="1">
                <a:sym typeface="+mn-ea"/>
              </a:rPr>
              <a:t>UCHAR  ch = 'a';  </a:t>
            </a:r>
            <a:r>
              <a:rPr altLang="zh-CN" sz="2000" b="1" noProof="1">
                <a:sym typeface="+mn-ea"/>
              </a:rPr>
              <a:t>等价于</a:t>
            </a:r>
            <a:r>
              <a:rPr lang="en-US" altLang="zh-CN" sz="2000" b="1" noProof="1">
                <a:sym typeface="+mn-ea"/>
              </a:rPr>
              <a:t> unsigned char ch = 'a';</a:t>
            </a:r>
            <a:r>
              <a:rPr lang="en-US" altLang="zh-CN" sz="2000" b="1">
                <a:sym typeface="+mn-ea"/>
              </a:rPr>
              <a:t/>
            </a:r>
            <a:br>
              <a:rPr lang="en-US" altLang="zh-CN" sz="2000" b="1">
                <a:sym typeface="+mn-ea"/>
              </a:rPr>
            </a:br>
            <a:r>
              <a:rPr lang="en-US" altLang="zh-CN" sz="2000" b="1" noProof="1">
                <a:sym typeface="+mn-ea"/>
              </a:rPr>
              <a:t>DWORD   n = 99;  </a:t>
            </a:r>
            <a:r>
              <a:rPr altLang="zh-CN" sz="2000" b="1" noProof="1">
                <a:sym typeface="+mn-ea"/>
              </a:rPr>
              <a:t>等价于</a:t>
            </a:r>
            <a:r>
              <a:rPr lang="en-US" altLang="zh-CN" sz="2000" b="1" noProof="1">
                <a:sym typeface="+mn-ea"/>
              </a:rPr>
              <a:t> unsigned long n = 99;</a:t>
            </a:r>
            <a:r>
              <a:rPr lang="en-US" altLang="zh-CN" sz="2000" b="1">
                <a:sym typeface="+mn-ea"/>
              </a:rPr>
              <a:t/>
            </a:r>
            <a:br>
              <a:rPr lang="en-US" altLang="zh-CN" sz="2000" b="1">
                <a:sym typeface="+mn-ea"/>
              </a:rPr>
            </a:br>
            <a:r>
              <a:rPr lang="en-US" altLang="zh-CN" sz="2000" b="1" noProof="1">
                <a:sym typeface="+mn-ea"/>
              </a:rPr>
              <a:t>uint     num = 10;  </a:t>
            </a:r>
            <a:r>
              <a:rPr altLang="zh-CN" sz="2000" b="1" noProof="1">
                <a:sym typeface="+mn-ea"/>
              </a:rPr>
              <a:t>等价于</a:t>
            </a:r>
            <a:r>
              <a:rPr lang="en-US" altLang="zh-CN" sz="2000" b="1" noProof="1">
                <a:sym typeface="+mn-ea"/>
              </a:rPr>
              <a:t> unsigned int num = 10</a:t>
            </a:r>
            <a:r>
              <a:rPr lang="en-US" altLang="zh-CN" sz="1200" b="1" noProof="1">
                <a:sym typeface="+mn-ea"/>
              </a:rPr>
              <a:t>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half" idx="14"/>
          </p:nvPr>
        </p:nvSpPr>
        <p:spPr>
          <a:xfrm>
            <a:off x="7108825" y="2686050"/>
            <a:ext cx="4852988" cy="3763963"/>
          </a:xfrm>
          <a:ln w="381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/>
              <a:t> </a:t>
            </a:r>
            <a:r>
              <a:rPr lang="zh-CN" altLang="en-US" sz="2000" b="1" noProof="1" smtClean="0"/>
              <a:t>例</a:t>
            </a:r>
            <a:r>
              <a:rPr lang="en-US" altLang="zh-CN" sz="2000" b="1" noProof="1" smtClean="0"/>
              <a:t>2</a:t>
            </a:r>
            <a:r>
              <a:rPr lang="zh-CN" altLang="en-US" sz="2000" b="1" noProof="1" smtClean="0"/>
              <a:t>：</a:t>
            </a:r>
            <a:r>
              <a:rPr lang="en-US" altLang="zh-CN" sz="2000" b="1" noProof="1" smtClean="0"/>
              <a:t/>
            </a:r>
            <a:br>
              <a:rPr lang="en-US" altLang="zh-CN" sz="2000" b="1" noProof="1" smtClean="0"/>
            </a:br>
            <a:r>
              <a:rPr lang="en-US" altLang="zh-CN" sz="2000" b="1" noProof="1" smtClean="0"/>
              <a:t>int </a:t>
            </a:r>
            <a:r>
              <a:rPr lang="en-US" altLang="zh-CN" sz="2000" b="1" noProof="1"/>
              <a:t>f(int,int)   { } </a:t>
            </a:r>
            <a:endParaRPr lang="en-US" altLang="zh-CN" sz="2000" b="1" noProof="1" smtClean="0"/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/>
              <a:t>int </a:t>
            </a:r>
            <a:r>
              <a:rPr lang="en-US" altLang="zh-CN" sz="2000" b="1" noProof="1"/>
              <a:t>g(int ,int) { </a:t>
            </a:r>
            <a:r>
              <a:rPr lang="en-US" altLang="zh-CN" sz="2000" b="1" noProof="1" smtClean="0"/>
              <a:t>}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>
                <a:solidFill>
                  <a:srgbClr val="0000FF"/>
                </a:solidFill>
              </a:rPr>
              <a:t>typedef </a:t>
            </a:r>
            <a:r>
              <a:rPr lang="en-US" altLang="zh-CN" sz="2000" b="1" noProof="1">
                <a:solidFill>
                  <a:srgbClr val="0000FF"/>
                </a:solidFill>
              </a:rPr>
              <a:t>int (*MyFuncType)(int,int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);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/>
              <a:t>MyFuncType </a:t>
            </a:r>
            <a:r>
              <a:rPr lang="en-US" altLang="zh-CN" sz="2000" b="1" noProof="1"/>
              <a:t>f1=f; </a:t>
            </a:r>
            <a:endParaRPr lang="en-US" altLang="zh-CN" sz="2000" b="1" noProof="1" smtClean="0"/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/>
              <a:t>MyFuncType f2=g;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>
                <a:solidFill>
                  <a:srgbClr val="0000FF"/>
                </a:solidFill>
              </a:rPr>
              <a:t>f1(1,2</a:t>
            </a:r>
            <a:r>
              <a:rPr lang="en-US" altLang="zh-CN" sz="2000" b="1" noProof="1">
                <a:solidFill>
                  <a:srgbClr val="0000FF"/>
                </a:solidFill>
              </a:rPr>
              <a:t>); 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f2(3,4);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/>
              <a:t>int  YourFunc(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MyFuncType</a:t>
            </a:r>
            <a:r>
              <a:rPr lang="en-US" altLang="zh-CN" sz="2000" b="1" noProof="1" smtClean="0"/>
              <a:t> ff)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/>
              <a:t>{  return ff(88,99); }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>
                <a:solidFill>
                  <a:srgbClr val="0000FF"/>
                </a:solidFill>
                <a:sym typeface="+mn-ea"/>
              </a:rPr>
              <a:t>YourFunc(f); YourFunc(g);</a:t>
            </a:r>
            <a:endParaRPr lang="en-US" altLang="zh-CN" sz="2000" b="1" noProof="1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 bwMode="auto">
          <a:xfrm>
            <a:off x="806450" y="31750"/>
            <a:ext cx="7023100" cy="3540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枚举类型</a:t>
            </a:r>
            <a:r>
              <a:rPr lang="en-US" altLang="zh-CN" smtClean="0"/>
              <a:t>(C++98)</a:t>
            </a:r>
            <a:endParaRPr lang="zh-CN" altLang="en-US" smtClean="0"/>
          </a:p>
        </p:txBody>
      </p:sp>
      <p:sp>
        <p:nvSpPr>
          <p:cNvPr id="22530" name="内容占位符 2"/>
          <p:cNvSpPr>
            <a:spLocks noGrp="1"/>
          </p:cNvSpPr>
          <p:nvPr>
            <p:ph sz="half" idx="1"/>
          </p:nvPr>
        </p:nvSpPr>
        <p:spPr bwMode="auto">
          <a:xfrm>
            <a:off x="2627313" y="752475"/>
            <a:ext cx="7362825" cy="1366838"/>
          </a:xfr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altLang="zh-CN" sz="2000" b="1" noProof="1" smtClean="0">
                <a:solidFill>
                  <a:srgbClr val="0000FF"/>
                </a:solidFill>
              </a:rPr>
              <a:t>C++98</a:t>
            </a:r>
            <a:r>
              <a:rPr lang="en-US" altLang="en-US" sz="2000" b="1" noProof="1" smtClean="0">
                <a:solidFill>
                  <a:srgbClr val="0000FF"/>
                </a:solidFill>
              </a:rPr>
              <a:t>：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enum 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枚举类型名</a:t>
            </a:r>
            <a:r>
              <a:rPr lang="zh-CN" altLang="zh-CN" sz="2000" b="1" noProof="1" smtClean="0">
                <a:solidFill>
                  <a:srgbClr val="0000FF"/>
                </a:solidFill>
              </a:rPr>
              <a:t> {</a:t>
            </a:r>
            <a:r>
              <a:rPr lang="zh-CN" altLang="en-US" sz="2000" b="1" noProof="1" smtClean="0">
                <a:solidFill>
                  <a:srgbClr val="0000FF"/>
                </a:solidFill>
              </a:rPr>
              <a:t>枚举值列表 </a:t>
            </a:r>
            <a:r>
              <a:rPr lang="zh-CN" altLang="zh-CN" sz="2000" b="1" noProof="1" smtClean="0">
                <a:solidFill>
                  <a:srgbClr val="0000FF"/>
                </a:solidFill>
              </a:rPr>
              <a:t>};</a:t>
            </a:r>
          </a:p>
          <a:p>
            <a:pPr marL="708025" lvl="1" indent="-342900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zh-CN" sz="2000" noProof="1" smtClean="0">
                <a:sym typeface="+mn-ea"/>
              </a:rPr>
              <a:t>枚举值必须是整数</a:t>
            </a:r>
          </a:p>
          <a:p>
            <a:pPr marL="708025" lvl="1" indent="-342900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000" noProof="1" smtClean="0">
                <a:sym typeface="+mn-ea"/>
              </a:rPr>
              <a:t>第一个枚举值，缺省为</a:t>
            </a:r>
            <a:r>
              <a:rPr lang="zh-CN" altLang="zh-CN" sz="2000" noProof="1" smtClean="0">
                <a:sym typeface="+mn-ea"/>
              </a:rPr>
              <a:t>0</a:t>
            </a:r>
          </a:p>
          <a:p>
            <a:pPr marL="708025" lvl="1" indent="-342900">
              <a:lnSpc>
                <a:spcPct val="8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000" noProof="1" smtClean="0">
                <a:sym typeface="+mn-ea"/>
              </a:rPr>
              <a:t>后一个枚举值，若没有指定，则为前一个枚举值</a:t>
            </a:r>
            <a:r>
              <a:rPr lang="zh-CN" altLang="zh-CN" sz="2000" noProof="1" smtClean="0">
                <a:sym typeface="+mn-ea"/>
              </a:rPr>
              <a:t>+1</a:t>
            </a:r>
            <a:endParaRPr lang="zh-CN" altLang="zh-CN" sz="2000" b="1" noProof="1" smtClean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3"/>
          </p:nvPr>
        </p:nvSpPr>
        <p:spPr>
          <a:xfrm>
            <a:off x="712788" y="2506663"/>
            <a:ext cx="5778500" cy="2927350"/>
          </a:xfrm>
          <a:ln w="38100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/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  <a:defRPr/>
            </a:pPr>
            <a:endParaRPr lang="en-US" altLang="zh-CN" sz="2000" b="1" noProof="1">
              <a:sym typeface="+mn-ea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sym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  <a:sym typeface="Wingdings" panose="05000000000000000000" pitchFamily="2" charset="2"/>
              </a:rPr>
              <a:t>:(C++98)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enum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dirty="0" err="1" smtClean="0">
                <a:ea typeface="黑体" panose="02010609060101010101" pitchFamily="49" charset="-122"/>
                <a:sym typeface="黑体" panose="02010609060101010101" pitchFamily="49" charset="-122"/>
              </a:rPr>
              <a:t>WeekDay</a:t>
            </a:r>
            <a:endParaRPr lang="en-US" altLang="zh-CN" dirty="0" smtClean="0"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  {MON=1,TUR,WED,THU,FRI,SAT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, SUN=0 };</a:t>
            </a:r>
            <a:b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void 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main( )  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WeekDay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day1,day2;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    day1=SUN,day2=THU;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cout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&lt;&lt;day1&lt;&lt;</a:t>
            </a: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endl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dirty="0" err="1">
                <a:ea typeface="黑体" panose="02010609060101010101" pitchFamily="49" charset="-122"/>
                <a:sym typeface="黑体" panose="02010609060101010101" pitchFamily="49" charset="-122"/>
              </a:rPr>
              <a:t>num</a:t>
            </a:r>
            <a:r>
              <a:rPr lang="en-US" altLang="zh-CN" dirty="0">
                <a:ea typeface="黑体" panose="02010609060101010101" pitchFamily="49" charset="-122"/>
                <a:sym typeface="黑体" panose="02010609060101010101" pitchFamily="49" charset="-122"/>
              </a:rPr>
              <a:t> = day2+100;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4"/>
          </p:nvPr>
        </p:nvSpPr>
        <p:spPr>
          <a:xfrm>
            <a:off x="6813550" y="2506663"/>
            <a:ext cx="4852988" cy="2908300"/>
          </a:xfrm>
          <a:ln w="381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>
                <a:solidFill>
                  <a:srgbClr val="0000FF"/>
                </a:solidFill>
              </a:rPr>
              <a:t>C++98</a:t>
            </a:r>
            <a:r>
              <a:rPr lang="zh-CN" altLang="en-US" sz="2000" b="1" noProof="1" smtClean="0"/>
              <a:t>下的说明：</a:t>
            </a:r>
            <a:endParaRPr lang="en-US" altLang="zh-CN" sz="2000" b="1" noProof="1" smtClean="0"/>
          </a:p>
          <a:p>
            <a:pPr marL="457200" indent="-457200" fontAlgn="auto"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000" b="1" noProof="1" smtClean="0"/>
              <a:t>内部就是</a:t>
            </a:r>
            <a:r>
              <a:rPr lang="en-US" altLang="zh-CN" sz="2000" b="1" noProof="1" smtClean="0"/>
              <a:t>int</a:t>
            </a:r>
          </a:p>
          <a:p>
            <a:pPr marL="457200" indent="-457200" fontAlgn="auto"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eriod"/>
              <a:defRPr/>
            </a:pPr>
            <a:r>
              <a:rPr lang="en-US" altLang="zh-CN" sz="2000" b="1" noProof="1" smtClean="0"/>
              <a:t>int</a:t>
            </a:r>
            <a:r>
              <a:rPr lang="zh-CN" altLang="en-US" sz="2000" b="1" noProof="1" smtClean="0"/>
              <a:t>与枚举量可随意转换，不安全</a:t>
            </a:r>
            <a:endParaRPr lang="en-US" altLang="zh-CN" sz="2000" b="1" noProof="1" smtClean="0"/>
          </a:p>
          <a:p>
            <a:pPr marL="457200" indent="-457200" fontAlgn="auto"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000" b="1" noProof="1" smtClean="0"/>
              <a:t>同名枚举值的问题</a:t>
            </a:r>
            <a:endParaRPr lang="en-US" altLang="zh-CN" sz="2000" b="1" noProof="1" smtClean="0"/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>
                <a:solidFill>
                  <a:schemeClr val="accent5"/>
                </a:solidFill>
              </a:rPr>
              <a:t>      enum  Dir { LEFT,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RIGHT</a:t>
            </a:r>
            <a:r>
              <a:rPr lang="en-US" altLang="zh-CN" sz="2000" b="1" noProof="1" smtClean="0">
                <a:solidFill>
                  <a:schemeClr val="accent5"/>
                </a:solidFill>
              </a:rPr>
              <a:t> };</a:t>
            </a:r>
          </a:p>
          <a:p>
            <a:pPr fontAlgn="auto"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>
                <a:solidFill>
                  <a:schemeClr val="accent5"/>
                </a:solidFill>
              </a:rPr>
              <a:t>      enum  State { </a:t>
            </a:r>
            <a:r>
              <a:rPr lang="en-US" altLang="zh-CN" sz="2000" b="1" noProof="1" smtClean="0">
                <a:solidFill>
                  <a:srgbClr val="0000FF"/>
                </a:solidFill>
              </a:rPr>
              <a:t>RIGHT</a:t>
            </a:r>
            <a:r>
              <a:rPr lang="en-US" altLang="zh-CN" sz="2000" b="1" noProof="1" smtClean="0">
                <a:solidFill>
                  <a:schemeClr val="accent5"/>
                </a:solidFill>
              </a:rPr>
              <a:t>,FAILED };</a:t>
            </a:r>
            <a:r>
              <a:rPr lang="en-US" altLang="zh-CN" sz="2000" b="1" noProof="1" smtClean="0"/>
              <a:t/>
            </a:r>
            <a:br>
              <a:rPr lang="en-US" altLang="zh-CN" sz="2000" b="1" noProof="1" smtClean="0"/>
            </a:br>
            <a:r>
              <a:rPr lang="en-US" altLang="zh-CN" sz="2000" b="1" noProof="1" smtClean="0"/>
              <a:t>      </a:t>
            </a:r>
            <a:br>
              <a:rPr lang="en-US" altLang="zh-CN" sz="2000" b="1" noProof="1" smtClean="0"/>
            </a:br>
            <a:r>
              <a:rPr lang="en-US" altLang="zh-CN" sz="2000" b="1" noProof="1" smtClean="0"/>
              <a:t>      </a:t>
            </a:r>
            <a:r>
              <a:rPr lang="en-US" altLang="zh-CN" sz="2000" b="1" noProof="1" smtClean="0">
                <a:solidFill>
                  <a:srgbClr val="FF0000"/>
                </a:solidFill>
              </a:rPr>
              <a:t>RIGHT==0 </a:t>
            </a:r>
            <a:r>
              <a:rPr lang="zh-CN" altLang="en-US" sz="2000" b="1" noProof="1" smtClean="0">
                <a:solidFill>
                  <a:srgbClr val="FF0000"/>
                </a:solidFill>
              </a:rPr>
              <a:t>还是 </a:t>
            </a:r>
            <a:r>
              <a:rPr lang="en-US" altLang="zh-CN" sz="2000" b="1" noProof="1" smtClean="0">
                <a:solidFill>
                  <a:srgbClr val="FF0000"/>
                </a:solidFill>
              </a:rPr>
              <a:t>RIGHT==1   </a:t>
            </a:r>
            <a:r>
              <a:rPr lang="zh-CN" altLang="en-US" sz="2000" b="1" noProof="1" smtClean="0">
                <a:solidFill>
                  <a:srgbClr val="FF0000"/>
                </a:solidFill>
              </a:rPr>
              <a:t>？</a:t>
            </a:r>
            <a:endParaRPr lang="en-US" altLang="zh-CN" sz="2000" b="1" noProof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演示文稿1" id="{4B434F8B-D841-4719-A788-87DDFB7D58E5}" vid="{CF69729E-2C4A-4BA3-A951-AF7A5F0E62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4604</TotalTime>
  <Words>2745</Words>
  <Application>Microsoft Office PowerPoint</Application>
  <PresentationFormat>自定义</PresentationFormat>
  <Paragraphs>448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微软雅黑</vt:lpstr>
      <vt:lpstr>Calibri</vt:lpstr>
      <vt:lpstr>宋体</vt:lpstr>
      <vt:lpstr>Impact</vt:lpstr>
      <vt:lpstr>Wingdings</vt:lpstr>
      <vt:lpstr>黑体</vt:lpstr>
      <vt:lpstr>+mn-ea</vt:lpstr>
      <vt:lpstr>2017_2018_2_oop模板</vt:lpstr>
      <vt:lpstr>2017_2018_2_oop模板</vt:lpstr>
      <vt:lpstr>2017_2018_2_oop模板</vt:lpstr>
      <vt:lpstr>2017_2018_2_oop模板</vt:lpstr>
      <vt:lpstr>2017_2018_2_oop模板</vt:lpstr>
      <vt:lpstr>2017_2018_2_oop模板</vt:lpstr>
      <vt:lpstr>2017_2018_2_oop模板</vt:lpstr>
      <vt:lpstr>2017_2018_2_oop模板</vt:lpstr>
      <vt:lpstr>2017_2018_2_oop模板</vt:lpstr>
      <vt:lpstr>幻灯片 1</vt:lpstr>
      <vt:lpstr>类型和变量</vt:lpstr>
      <vt:lpstr>抽象数据类型（Abstract Data Type）</vt:lpstr>
      <vt:lpstr>抽象数据类型（Abstract Data Type）</vt:lpstr>
      <vt:lpstr>OOP语言中的类型</vt:lpstr>
      <vt:lpstr>C++中的类型</vt:lpstr>
      <vt:lpstr>内置类型</vt:lpstr>
      <vt:lpstr>使用typedef的自定义类型</vt:lpstr>
      <vt:lpstr>枚举类型(C++98)</vt:lpstr>
      <vt:lpstr>强类型枚举 (C++1z的枚举类)</vt:lpstr>
      <vt:lpstr>自定义类型(class,struct,union)</vt:lpstr>
      <vt:lpstr>结合class和enum的常量</vt:lpstr>
      <vt:lpstr>导出类型</vt:lpstr>
      <vt:lpstr>声明(declaration)</vt:lpstr>
      <vt:lpstr>定义(define)</vt:lpstr>
      <vt:lpstr>常见的声明和定义</vt:lpstr>
      <vt:lpstr>声明和定义的使用原则</vt:lpstr>
      <vt:lpstr>幻灯片 18</vt:lpstr>
      <vt:lpstr>使用原则-先声明后使用</vt:lpstr>
      <vt:lpstr>使用原则-单一定义规则</vt:lpstr>
      <vt:lpstr>使用原则-单一定义规则(续)</vt:lpstr>
      <vt:lpstr>使用原则-单一定义规则(续)</vt:lpstr>
      <vt:lpstr>变量的定义和初始化</vt:lpstr>
      <vt:lpstr>变量的存储空间</vt:lpstr>
      <vt:lpstr>作用域</vt:lpstr>
      <vt:lpstr>存储空间和作用域(例)</vt:lpstr>
      <vt:lpstr>表达式的特别说明</vt:lpstr>
      <vt:lpstr>附:lambda表达式简介</vt:lpstr>
      <vt:lpstr>附:lambda表达式例</vt:lpstr>
      <vt:lpstr>幻灯片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 User</cp:lastModifiedBy>
  <cp:revision>275</cp:revision>
  <dcterms:created xsi:type="dcterms:W3CDTF">2015-05-05T08:02:14Z</dcterms:created>
  <dcterms:modified xsi:type="dcterms:W3CDTF">2010-02-21T05:21:38Z</dcterms:modified>
</cp:coreProperties>
</file>