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0173"/>
            <a:ext cx="12192000" cy="1584960"/>
            <a:chOff x="0" y="853440"/>
            <a:chExt cx="12192000" cy="1584960"/>
          </a:xfrm>
          <a:solidFill>
            <a:srgbClr val="2DAEB7"/>
          </a:solidFill>
        </p:grpSpPr>
        <p:sp>
          <p:nvSpPr>
            <p:cNvPr id="4" name="矩形 3"/>
            <p:cNvSpPr/>
            <p:nvPr/>
          </p:nvSpPr>
          <p:spPr>
            <a:xfrm>
              <a:off x="0" y="944880"/>
              <a:ext cx="12192000" cy="1402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85360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0" y="85344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243840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00" y="2585186"/>
            <a:ext cx="5845246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9" y="2916642"/>
            <a:ext cx="5029769" cy="32158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869678"/>
            <a:ext cx="12192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5400" b="1" dirty="0">
                <a:solidFill>
                  <a:schemeClr val="bg1"/>
                </a:solidFill>
              </a:rPr>
              <a:t>面向对象程序设计</a:t>
            </a:r>
          </a:p>
          <a:p>
            <a:pPr marL="0" lvl="1" algn="ctr"/>
            <a:r>
              <a:rPr lang="en-US" altLang="zh-CN" b="1" dirty="0">
                <a:solidFill>
                  <a:schemeClr val="bg1"/>
                </a:solidFill>
              </a:rPr>
              <a:t>Object Oriented Programming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49" y="2792425"/>
            <a:ext cx="1222467" cy="12224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38" y="3331813"/>
            <a:ext cx="893171" cy="8931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25944" y="6471261"/>
            <a:ext cx="4095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174F78"/>
                </a:solidFill>
              </a:rPr>
              <a:t>计算机科学与技术学院     陈伟     </a:t>
            </a:r>
            <a:r>
              <a:rPr lang="en-US" altLang="zh-CN" sz="1400" dirty="0" smtClean="0">
                <a:solidFill>
                  <a:srgbClr val="174F78"/>
                </a:solidFill>
              </a:rPr>
              <a:t>2017-2018-2</a:t>
            </a:r>
            <a:endParaRPr lang="zh-CN" altLang="en-US" sz="1400" dirty="0">
              <a:solidFill>
                <a:srgbClr val="174F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6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每章题目和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77423" y="82296"/>
            <a:ext cx="9756973" cy="1710355"/>
            <a:chOff x="1211325" y="389755"/>
            <a:chExt cx="9769351" cy="2094753"/>
          </a:xfrm>
          <a:solidFill>
            <a:srgbClr val="2DAEB7"/>
          </a:solidFill>
        </p:grpSpPr>
        <p:sp>
          <p:nvSpPr>
            <p:cNvPr id="4" name="五边形 3"/>
            <p:cNvSpPr/>
            <p:nvPr/>
          </p:nvSpPr>
          <p:spPr bwMode="auto">
            <a:xfrm>
              <a:off x="2904339" y="1527593"/>
              <a:ext cx="8076337" cy="469096"/>
            </a:xfrm>
            <a:prstGeom prst="homePlate">
              <a:avLst>
                <a:gd name="adj" fmla="val 34062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任意多边形 4"/>
            <p:cNvSpPr/>
            <p:nvPr/>
          </p:nvSpPr>
          <p:spPr bwMode="auto">
            <a:xfrm flipV="1">
              <a:off x="1211325" y="389755"/>
              <a:ext cx="1606929" cy="1606934"/>
            </a:xfrm>
            <a:custGeom>
              <a:avLst/>
              <a:gdLst>
                <a:gd name="connsiteX0" fmla="*/ 1008112 w 2016224"/>
                <a:gd name="connsiteY0" fmla="*/ 0 h 2016224"/>
                <a:gd name="connsiteX1" fmla="*/ 2016224 w 2016224"/>
                <a:gd name="connsiteY1" fmla="*/ 0 h 2016224"/>
                <a:gd name="connsiteX2" fmla="*/ 2016224 w 2016224"/>
                <a:gd name="connsiteY2" fmla="*/ 1008112 h 2016224"/>
                <a:gd name="connsiteX3" fmla="*/ 1008112 w 2016224"/>
                <a:gd name="connsiteY3" fmla="*/ 2016224 h 2016224"/>
                <a:gd name="connsiteX4" fmla="*/ 0 w 2016224"/>
                <a:gd name="connsiteY4" fmla="*/ 1008112 h 2016224"/>
                <a:gd name="connsiteX5" fmla="*/ 1008112 w 2016224"/>
                <a:gd name="connsiteY5" fmla="*/ 0 h 2016224"/>
                <a:gd name="connsiteX6" fmla="*/ 1008112 w 2016224"/>
                <a:gd name="connsiteY6" fmla="*/ 598566 h 2016224"/>
                <a:gd name="connsiteX7" fmla="*/ 598566 w 2016224"/>
                <a:gd name="connsiteY7" fmla="*/ 1008112 h 2016224"/>
                <a:gd name="connsiteX8" fmla="*/ 598565 w 2016224"/>
                <a:gd name="connsiteY8" fmla="*/ 1008112 h 2016224"/>
                <a:gd name="connsiteX9" fmla="*/ 1008111 w 2016224"/>
                <a:gd name="connsiteY9" fmla="*/ 1417658 h 2016224"/>
                <a:gd name="connsiteX10" fmla="*/ 1417657 w 2016224"/>
                <a:gd name="connsiteY10" fmla="*/ 1008112 h 2016224"/>
                <a:gd name="connsiteX11" fmla="*/ 1417657 w 2016224"/>
                <a:gd name="connsiteY11" fmla="*/ 598566 h 2016224"/>
                <a:gd name="connsiteX12" fmla="*/ 1008112 w 2016224"/>
                <a:gd name="connsiteY12" fmla="*/ 598566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6224" h="2016224">
                  <a:moveTo>
                    <a:pt x="1008112" y="0"/>
                  </a:moveTo>
                  <a:lnTo>
                    <a:pt x="2016224" y="0"/>
                  </a:lnTo>
                  <a:lnTo>
                    <a:pt x="2016224" y="1008112"/>
                  </a:lnTo>
                  <a:cubicBezTo>
                    <a:pt x="2016224" y="1564877"/>
                    <a:pt x="1564877" y="2016224"/>
                    <a:pt x="1008112" y="2016224"/>
                  </a:cubicBezTo>
                  <a:cubicBezTo>
                    <a:pt x="451347" y="2016224"/>
                    <a:pt x="0" y="1564877"/>
                    <a:pt x="0" y="1008112"/>
                  </a:cubicBezTo>
                  <a:cubicBezTo>
                    <a:pt x="0" y="451347"/>
                    <a:pt x="451347" y="0"/>
                    <a:pt x="1008112" y="0"/>
                  </a:cubicBezTo>
                  <a:close/>
                  <a:moveTo>
                    <a:pt x="1008112" y="598566"/>
                  </a:moveTo>
                  <a:cubicBezTo>
                    <a:pt x="781926" y="598566"/>
                    <a:pt x="598566" y="781926"/>
                    <a:pt x="598566" y="1008112"/>
                  </a:cubicBezTo>
                  <a:lnTo>
                    <a:pt x="598565" y="1008112"/>
                  </a:lnTo>
                  <a:cubicBezTo>
                    <a:pt x="598565" y="1234298"/>
                    <a:pt x="781925" y="1417658"/>
                    <a:pt x="1008111" y="1417658"/>
                  </a:cubicBezTo>
                  <a:cubicBezTo>
                    <a:pt x="1234297" y="1417658"/>
                    <a:pt x="1417657" y="1234298"/>
                    <a:pt x="1417657" y="1008112"/>
                  </a:cubicBezTo>
                  <a:lnTo>
                    <a:pt x="1417657" y="598566"/>
                  </a:lnTo>
                  <a:lnTo>
                    <a:pt x="1008112" y="598566"/>
                  </a:lnTo>
                  <a:close/>
                </a:path>
              </a:pathLst>
            </a:cu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五边形 5"/>
            <p:cNvSpPr/>
            <p:nvPr/>
          </p:nvSpPr>
          <p:spPr bwMode="auto">
            <a:xfrm rot="5400000">
              <a:off x="2206195" y="1872449"/>
              <a:ext cx="746076" cy="478042"/>
            </a:xfrm>
            <a:prstGeom prst="homePlat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5133" y="738322"/>
            <a:ext cx="4381887" cy="8138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85" y="2705390"/>
            <a:ext cx="3380801" cy="351894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539" y="3241843"/>
            <a:ext cx="2366275" cy="23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1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517432" y="959587"/>
            <a:ext cx="45719" cy="5229546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82725" y="1828432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编程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泛型和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82725" y="1078042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课程内容及目的</a:t>
              </a:r>
              <a:endParaRPr lang="zh-CN" altLang="en-US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661D584-2B36-4135-848C-E7FD28CD82C5}"/>
              </a:ext>
            </a:extLst>
          </p:cNvPr>
          <p:cNvGrpSpPr/>
          <p:nvPr/>
        </p:nvGrpSpPr>
        <p:grpSpPr>
          <a:xfrm>
            <a:off x="2182725" y="2599615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:a16="http://schemas.microsoft.com/office/drawing/2014/main" xmlns="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xmlns="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语言和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3356525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语言发展历史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CAFD4-0A3E-4803-848C-50C356889851}"/>
              </a:ext>
            </a:extLst>
          </p:cNvPr>
          <p:cNvGrpSpPr/>
          <p:nvPr/>
        </p:nvGrpSpPr>
        <p:grpSpPr>
          <a:xfrm>
            <a:off x="2182725" y="4121188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xmlns="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:a16="http://schemas.microsoft.com/office/drawing/2014/main" xmlns="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集成开发环境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4841687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参考资料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:a16="http://schemas.microsoft.com/office/drawing/2014/main" xmlns="" id="{E4212DD5-01A9-464B-84B9-7B5F2A071F5C}"/>
              </a:ext>
            </a:extLst>
          </p:cNvPr>
          <p:cNvSpPr/>
          <p:nvPr/>
        </p:nvSpPr>
        <p:spPr>
          <a:xfrm>
            <a:off x="2182724" y="5598597"/>
            <a:ext cx="707825" cy="707826"/>
          </a:xfrm>
          <a:prstGeom prst="diamond">
            <a:avLst/>
          </a:prstGeom>
          <a:solidFill>
            <a:srgbClr val="F8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200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xmlns="" id="{A3A7206D-D959-4668-8130-A769920352B9}"/>
              </a:ext>
            </a:extLst>
          </p:cNvPr>
          <p:cNvSpPr txBox="1"/>
          <p:nvPr/>
        </p:nvSpPr>
        <p:spPr>
          <a:xfrm>
            <a:off x="2754546" y="5844227"/>
            <a:ext cx="1145657" cy="27533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C++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集成开发环境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6D7D2B9B-7047-4584-A1FC-5FF4787AF1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21" y="4345968"/>
            <a:ext cx="1859119" cy="1935087"/>
          </a:xfrm>
          <a:prstGeom prst="rect">
            <a:avLst/>
          </a:prstGeom>
        </p:spPr>
      </p:pic>
      <p:sp>
        <p:nvSpPr>
          <p:cNvPr id="3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3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93725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23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84955BC-D1A7-46F9-BC74-D432D7F865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0" y="5200895"/>
            <a:ext cx="979719" cy="979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2E4E903-D91B-4775-AB8B-19FDCC2B9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4" y="5616287"/>
            <a:ext cx="715812" cy="715812"/>
          </a:xfrm>
          <a:prstGeom prst="rect">
            <a:avLst/>
          </a:prstGeom>
        </p:spPr>
      </p:pic>
      <p:sp>
        <p:nvSpPr>
          <p:cNvPr id="11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44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内容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F85360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06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代码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174F78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13808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71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40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1070" y="447440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本章结束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609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ADDB3756-3506-41A5-9783-35C557317CE8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-1219" y="82687"/>
            <a:chExt cx="12192001" cy="6858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76C0EC14-CB36-464E-A15B-3539EB001906}"/>
                </a:ext>
              </a:extLst>
            </p:cNvPr>
            <p:cNvSpPr/>
            <p:nvPr/>
          </p:nvSpPr>
          <p:spPr>
            <a:xfrm>
              <a:off x="0" y="82687"/>
              <a:ext cx="12190781" cy="6858000"/>
            </a:xfrm>
            <a:prstGeom prst="rect">
              <a:avLst/>
            </a:prstGeom>
            <a:solidFill>
              <a:srgbClr val="14B0C0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7B7F928A-E42E-4166-92EC-B277C50FDAEE}"/>
                </a:ext>
              </a:extLst>
            </p:cNvPr>
            <p:cNvSpPr/>
            <p:nvPr/>
          </p:nvSpPr>
          <p:spPr>
            <a:xfrm>
              <a:off x="-1219" y="498611"/>
              <a:ext cx="12192001" cy="62896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7B2EB8DC-B7E1-408C-879A-558BDD23F5B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" y="-1"/>
            <a:ext cx="685315" cy="4159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48574" y="6662296"/>
            <a:ext cx="13377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bg2"/>
                </a:solidFill>
              </a:rPr>
              <a:t>第 </a:t>
            </a:r>
            <a:fld id="{22679C40-B174-4387-B61D-ED5522942AC7}" type="slidenum">
              <a:rPr lang="zh-CN" altLang="en-US" sz="1050" smtClean="0">
                <a:solidFill>
                  <a:schemeClr val="bg2"/>
                </a:solidFill>
              </a:rPr>
              <a:pPr algn="ctr"/>
              <a:t>‹#›</a:t>
            </a:fld>
            <a:r>
              <a:rPr lang="zh-CN" altLang="en-US" sz="1050" dirty="0" smtClean="0">
                <a:solidFill>
                  <a:schemeClr val="bg2"/>
                </a:solidFill>
              </a:rPr>
              <a:t> 页</a:t>
            </a:r>
            <a:endParaRPr lang="zh-CN" altLang="en-US" sz="1050" dirty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3959" y="6662296"/>
            <a:ext cx="1681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吉林大学     </a:t>
            </a:r>
            <a:r>
              <a:rPr lang="en-US" altLang="zh-CN" sz="1050" dirty="0" smtClean="0">
                <a:solidFill>
                  <a:schemeClr val="bg2"/>
                </a:solidFill>
                <a:latin typeface="+mn-ea"/>
                <a:ea typeface="+mn-ea"/>
              </a:rPr>
              <a:t>2017</a:t>
            </a:r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级</a:t>
            </a:r>
            <a:endParaRPr lang="zh-CN" altLang="en-US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471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23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6958984" cy="5266214"/>
          </a:xfrm>
        </p:spPr>
        <p:txBody>
          <a:bodyPr/>
          <a:lstStyle/>
          <a:p>
            <a:pPr marL="457200" lvl="0" indent="-45720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缺点：</a:t>
            </a:r>
            <a:r>
              <a:rPr lang="zh-CN" altLang="en-US" sz="2800" b="1" dirty="0" smtClean="0">
                <a:latin typeface="Arial" panose="020B0604020202020204" pitchFamily="34" charset="0"/>
              </a:rPr>
              <a:t>无</a:t>
            </a:r>
            <a:r>
              <a:rPr lang="zh-CN" altLang="en-US" sz="2800" b="1" dirty="0">
                <a:latin typeface="Arial" panose="020B0604020202020204" pitchFamily="34" charset="0"/>
              </a:rPr>
              <a:t>类型检查</a:t>
            </a:r>
          </a:p>
          <a:p>
            <a:pPr marL="914400" lvl="1" indent="-457200">
              <a:lnSpc>
                <a:spcPct val="130000"/>
              </a:lnSpc>
              <a:buClr>
                <a:srgbClr val="FFD966"/>
              </a:buClr>
              <a:buFont typeface="Wingdings" panose="05000000000000000000" charset="0"/>
              <a:buChar char="Ø"/>
            </a:pPr>
            <a:endParaRPr lang="zh-CN" altLang="en-US" sz="2800" b="1" dirty="0">
              <a:latin typeface="Arial" panose="020B0604020202020204" pitchFamily="34" charset="0"/>
            </a:endParaRPr>
          </a:p>
          <a:p>
            <a:pPr marL="457200" lvl="0" indent="-45720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Arial" panose="020B0604020202020204" pitchFamily="34" charset="0"/>
                <a:sym typeface="黑体" panose="02010609060101010101" pitchFamily="49" charset="-122"/>
              </a:rPr>
              <a:t>优点（有其它作用）</a:t>
            </a:r>
          </a:p>
          <a:p>
            <a:pPr marL="914400" lvl="1" indent="-4572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  <a:t>可用于条件编译</a:t>
            </a:r>
          </a:p>
          <a:p>
            <a:pPr marL="914400" lvl="1" indent="-4572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ea"/>
                <a:sym typeface="黑体" panose="02010609060101010101" pitchFamily="49" charset="-122"/>
              </a:rPr>
              <a:t>可使用</a:t>
            </a:r>
            <a:r>
              <a:rPr lang="en-US" altLang="zh-CN" b="1" dirty="0">
                <a:latin typeface="+mn-ea"/>
                <a:sym typeface="黑体" panose="02010609060101010101" pitchFamily="49" charset="-122"/>
              </a:rPr>
              <a:t>#</a:t>
            </a:r>
            <a:r>
              <a:rPr lang="zh-CN" altLang="en-US" b="1" dirty="0">
                <a:latin typeface="+mn-ea"/>
                <a:sym typeface="黑体" panose="02010609060101010101" pitchFamily="49" charset="-122"/>
              </a:rPr>
              <a:t>，</a:t>
            </a:r>
            <a:r>
              <a:rPr lang="en-US" altLang="zh-CN" b="1" dirty="0">
                <a:latin typeface="+mn-ea"/>
                <a:sym typeface="黑体" panose="02010609060101010101" pitchFamily="49" charset="-122"/>
              </a:rPr>
              <a:t>##</a:t>
            </a:r>
            <a:r>
              <a:rPr lang="zh-CN" altLang="en-US" b="1" dirty="0">
                <a:latin typeface="+mn-ea"/>
                <a:sym typeface="黑体" panose="02010609060101010101" pitchFamily="49" charset="-122"/>
              </a:rPr>
              <a:t>，</a:t>
            </a:r>
            <a:r>
              <a:rPr lang="en-US" altLang="zh-CN" b="1" dirty="0">
                <a:latin typeface="+mn-ea"/>
                <a:sym typeface="黑体" panose="02010609060101010101" pitchFamily="49" charset="-122"/>
              </a:rPr>
              <a:t>@#</a:t>
            </a:r>
          </a:p>
          <a:p>
            <a:pPr marL="914400" lvl="1" indent="-4572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ea"/>
                <a:sym typeface="黑体" panose="02010609060101010101" pitchFamily="49" charset="-122"/>
              </a:rPr>
              <a:t>可使用 </a:t>
            </a:r>
            <a:r>
              <a:rPr lang="en-US" altLang="zh-CN" b="1" dirty="0">
                <a:latin typeface="+mn-ea"/>
                <a:sym typeface="黑体" panose="02010609060101010101" pitchFamily="49" charset="-122"/>
              </a:rPr>
              <a:t>__LINE__,__FILE__,__FUNCTION</a:t>
            </a:r>
            <a:r>
              <a:rPr lang="en-US" altLang="zh-CN" b="1" dirty="0" smtClean="0">
                <a:latin typeface="+mn-ea"/>
                <a:sym typeface="黑体" panose="02010609060101010101" pitchFamily="49" charset="-122"/>
              </a:rPr>
              <a:t>__</a:t>
            </a:r>
            <a:endParaRPr lang="zh-CN" altLang="en-US" b="1" dirty="0"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872984" y="895927"/>
            <a:ext cx="3915210" cy="5266214"/>
          </a:xfrm>
          <a:ln>
            <a:solidFill>
              <a:srgbClr val="C00000"/>
            </a:solidFill>
          </a:ln>
        </p:spPr>
        <p:txBody>
          <a:bodyPr/>
          <a:lstStyle/>
          <a:p>
            <a:pPr lvl="0">
              <a:lnSpc>
                <a:spcPct val="130000"/>
              </a:lnSpc>
              <a:buClr>
                <a:srgbClr val="FFD966"/>
              </a:buClr>
            </a:pPr>
            <a:r>
              <a:rPr lang="en-US" altLang="zh-CN" b="1" dirty="0">
                <a:latin typeface="Arial" panose="020B0604020202020204" pitchFamily="34" charset="0"/>
                <a:sym typeface="黑体" panose="02010609060101010101" pitchFamily="49" charset="-122"/>
              </a:rPr>
              <a:t>//</a:t>
            </a:r>
            <a:r>
              <a:rPr lang="zh-CN" altLang="en-US" b="1" dirty="0">
                <a:latin typeface="Arial" panose="020B0604020202020204" pitchFamily="34" charset="0"/>
                <a:sym typeface="黑体" panose="02010609060101010101" pitchFamily="49" charset="-122"/>
              </a:rPr>
              <a:t>条件编译</a:t>
            </a:r>
            <a:r>
              <a:rPr lang="en-US" altLang="zh-CN" b="1" dirty="0">
                <a:latin typeface="Arial" panose="020B0604020202020204" pitchFamily="34" charset="0"/>
                <a:sym typeface="黑体" panose="02010609060101010101" pitchFamily="49" charset="-122"/>
              </a:rPr>
              <a:t>(</a:t>
            </a:r>
            <a:r>
              <a:rPr lang="zh-CN" altLang="en-US" b="1" dirty="0">
                <a:latin typeface="Arial" panose="020B0604020202020204" pitchFamily="34" charset="0"/>
                <a:sym typeface="黑体" panose="02010609060101010101" pitchFamily="49" charset="-122"/>
              </a:rPr>
              <a:t>例</a:t>
            </a:r>
            <a:r>
              <a:rPr lang="en-US" altLang="zh-CN" b="1" dirty="0">
                <a:latin typeface="Arial" panose="020B0604020202020204" pitchFamily="34" charset="0"/>
                <a:sym typeface="黑体" panose="02010609060101010101" pitchFamily="49" charset="-122"/>
              </a:rPr>
              <a:t>)</a:t>
            </a:r>
          </a:p>
          <a:p>
            <a:pPr lvl="0">
              <a:lnSpc>
                <a:spcPct val="130000"/>
              </a:lnSpc>
              <a:buClr>
                <a:srgbClr val="FFD966"/>
              </a:buClr>
            </a:pPr>
            <a:r>
              <a:rPr lang="en-US" altLang="zh-CN" b="1" dirty="0">
                <a:latin typeface="Arial" panose="020B0604020202020204" pitchFamily="34" charset="0"/>
                <a:sym typeface="黑体" panose="02010609060101010101" pitchFamily="49" charset="-122"/>
              </a:rPr>
              <a:t>#define DEBUG</a:t>
            </a:r>
          </a:p>
          <a:p>
            <a:pPr lvl="0">
              <a:lnSpc>
                <a:spcPct val="130000"/>
              </a:lnSpc>
              <a:buClr>
                <a:srgbClr val="FFD966"/>
              </a:buClr>
            </a:pPr>
            <a:r>
              <a:rPr lang="en-US" altLang="zh-CN" b="1" dirty="0" err="1"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b="1" dirty="0">
                <a:latin typeface="Arial" panose="020B0604020202020204" pitchFamily="34" charset="0"/>
                <a:sym typeface="黑体" panose="02010609060101010101" pitchFamily="49" charset="-122"/>
              </a:rPr>
              <a:t> main( ) {</a:t>
            </a:r>
            <a:br>
              <a:rPr lang="en-US" altLang="zh-CN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sym typeface="黑体" panose="02010609060101010101" pitchFamily="49" charset="-122"/>
              </a:rPr>
              <a:t>      </a:t>
            </a:r>
            <a:r>
              <a:rPr lang="en-US" altLang="zh-CN" b="1" dirty="0" err="1"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b="1" dirty="0">
                <a:latin typeface="Arial" panose="020B0604020202020204" pitchFamily="34" charset="0"/>
                <a:sym typeface="黑体" panose="02010609060101010101" pitchFamily="49" charset="-122"/>
              </a:rPr>
              <a:t>  a=100;</a:t>
            </a:r>
          </a:p>
          <a:p>
            <a:pPr lvl="0">
              <a:lnSpc>
                <a:spcPct val="130000"/>
              </a:lnSpc>
              <a:buClr>
                <a:srgbClr val="FFD966"/>
              </a:buClr>
            </a:pPr>
            <a:r>
              <a:rPr lang="en-US" altLang="zh-CN" b="1" dirty="0">
                <a:latin typeface="Arial" panose="020B0604020202020204" pitchFamily="34" charset="0"/>
                <a:sym typeface="黑体" panose="02010609060101010101" pitchFamily="49" charset="-122"/>
              </a:rPr>
              <a:t>      #</a:t>
            </a:r>
            <a:r>
              <a:rPr lang="en-US" altLang="zh-CN" b="1" dirty="0" err="1">
                <a:latin typeface="Arial" panose="020B0604020202020204" pitchFamily="34" charset="0"/>
                <a:sym typeface="黑体" panose="02010609060101010101" pitchFamily="49" charset="-122"/>
              </a:rPr>
              <a:t>ifdef</a:t>
            </a:r>
            <a:r>
              <a:rPr lang="en-US" altLang="zh-CN" b="1" dirty="0">
                <a:latin typeface="Arial" panose="020B0604020202020204" pitchFamily="34" charset="0"/>
                <a:sym typeface="黑体" panose="02010609060101010101" pitchFamily="49" charset="-122"/>
              </a:rPr>
              <a:t> DEBUG</a:t>
            </a:r>
          </a:p>
          <a:p>
            <a:pPr lvl="0">
              <a:lnSpc>
                <a:spcPct val="130000"/>
              </a:lnSpc>
              <a:buClr>
                <a:srgbClr val="FFD966"/>
              </a:buClr>
            </a:pPr>
            <a:r>
              <a:rPr lang="en-US" altLang="zh-CN" b="1" dirty="0">
                <a:latin typeface="Arial" panose="020B0604020202020204" pitchFamily="34" charset="0"/>
                <a:sym typeface="黑体" panose="02010609060101010101" pitchFamily="49" charset="-122"/>
              </a:rPr>
              <a:t>              </a:t>
            </a:r>
            <a:r>
              <a:rPr lang="en-US" altLang="zh-CN" b="1" dirty="0" err="1">
                <a:latin typeface="Arial" panose="020B0604020202020204" pitchFamily="34" charset="0"/>
                <a:sym typeface="黑体" panose="02010609060101010101" pitchFamily="49" charset="-122"/>
              </a:rPr>
              <a:t>cout</a:t>
            </a:r>
            <a:r>
              <a:rPr lang="en-US" altLang="zh-CN" b="1" dirty="0">
                <a:latin typeface="Arial" panose="020B0604020202020204" pitchFamily="34" charset="0"/>
                <a:sym typeface="黑体" panose="02010609060101010101" pitchFamily="49" charset="-122"/>
              </a:rPr>
              <a:t>&lt;&lt;a&lt;&lt;</a:t>
            </a:r>
            <a:r>
              <a:rPr lang="en-US" altLang="zh-CN" b="1" dirty="0" err="1">
                <a:latin typeface="Arial" panose="020B0604020202020204" pitchFamily="34" charset="0"/>
                <a:sym typeface="黑体" panose="02010609060101010101" pitchFamily="49" charset="-122"/>
              </a:rPr>
              <a:t>endl</a:t>
            </a:r>
            <a:r>
              <a:rPr lang="en-US" altLang="zh-CN" b="1" dirty="0">
                <a:latin typeface="Arial" panose="020B0604020202020204" pitchFamily="34" charset="0"/>
                <a:sym typeface="黑体" panose="02010609060101010101" pitchFamily="49" charset="-122"/>
              </a:rPr>
              <a:t>;</a:t>
            </a:r>
            <a:br>
              <a:rPr lang="en-US" altLang="zh-CN" b="1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sym typeface="黑体" panose="02010609060101010101" pitchFamily="49" charset="-122"/>
              </a:rPr>
              <a:t>               Do1( );</a:t>
            </a:r>
          </a:p>
          <a:p>
            <a:pPr lvl="0">
              <a:lnSpc>
                <a:spcPct val="130000"/>
              </a:lnSpc>
              <a:buClr>
                <a:srgbClr val="FFD966"/>
              </a:buClr>
            </a:pPr>
            <a:r>
              <a:rPr lang="en-US" altLang="zh-CN" b="1" dirty="0">
                <a:latin typeface="Arial" panose="020B0604020202020204" pitchFamily="34" charset="0"/>
                <a:sym typeface="黑体" panose="02010609060101010101" pitchFamily="49" charset="-122"/>
              </a:rPr>
              <a:t>      #else</a:t>
            </a:r>
          </a:p>
          <a:p>
            <a:pPr lvl="0">
              <a:lnSpc>
                <a:spcPct val="130000"/>
              </a:lnSpc>
              <a:buClr>
                <a:srgbClr val="FFD966"/>
              </a:buClr>
            </a:pPr>
            <a:r>
              <a:rPr lang="en-US" altLang="zh-CN" b="1" dirty="0">
                <a:latin typeface="Arial" panose="020B0604020202020204" pitchFamily="34" charset="0"/>
                <a:sym typeface="黑体" panose="02010609060101010101" pitchFamily="49" charset="-122"/>
              </a:rPr>
              <a:t>              Do2( );</a:t>
            </a:r>
          </a:p>
          <a:p>
            <a:pPr lvl="0">
              <a:lnSpc>
                <a:spcPct val="130000"/>
              </a:lnSpc>
              <a:buClr>
                <a:srgbClr val="FFD966"/>
              </a:buClr>
            </a:pPr>
            <a:r>
              <a:rPr lang="en-US" altLang="zh-CN" b="1" dirty="0">
                <a:latin typeface="Arial" panose="020B0604020202020204" pitchFamily="34" charset="0"/>
                <a:sym typeface="黑体" panose="02010609060101010101" pitchFamily="49" charset="-122"/>
              </a:rPr>
              <a:t>      #</a:t>
            </a:r>
            <a:r>
              <a:rPr lang="en-US" altLang="zh-CN" b="1" dirty="0" err="1">
                <a:latin typeface="Arial" panose="020B0604020202020204" pitchFamily="34" charset="0"/>
                <a:sym typeface="黑体" panose="02010609060101010101" pitchFamily="49" charset="-122"/>
              </a:rPr>
              <a:t>endif</a:t>
            </a:r>
            <a:endParaRPr lang="en-US" altLang="zh-CN" b="1" dirty="0">
              <a:latin typeface="Arial" panose="020B0604020202020204" pitchFamily="34" charset="0"/>
              <a:sym typeface="黑体" panose="02010609060101010101" pitchFamily="49" charset="-122"/>
            </a:endParaRPr>
          </a:p>
          <a:p>
            <a:pPr lvl="0">
              <a:lnSpc>
                <a:spcPct val="130000"/>
              </a:lnSpc>
              <a:buClr>
                <a:srgbClr val="FFD966"/>
              </a:buClr>
            </a:pPr>
            <a:r>
              <a:rPr lang="en-US" altLang="zh-CN" b="1" dirty="0" smtClean="0">
                <a:latin typeface="Arial" panose="020B0604020202020204" pitchFamily="34" charset="0"/>
                <a:sym typeface="黑体" panose="02010609060101010101" pitchFamily="49" charset="-122"/>
              </a:rPr>
              <a:t>}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#define</a:t>
            </a:r>
            <a:r>
              <a:rPr lang="zh-CN" altLang="en-US" dirty="0" smtClean="0"/>
              <a:t>的优缺点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8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5825128" cy="5266214"/>
          </a:xfrm>
        </p:spPr>
        <p:txBody>
          <a:bodyPr/>
          <a:lstStyle/>
          <a:p>
            <a:pPr lvl="0">
              <a:lnSpc>
                <a:spcPct val="130000"/>
              </a:lnSpc>
              <a:buClr>
                <a:srgbClr val="FFD966"/>
              </a:buClr>
            </a:pPr>
            <a:r>
              <a:rPr lang="en-US" altLang="zh-CN" sz="1800" b="1" dirty="0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  <a:t>// #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  <a:t>##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  <a:t>#@</a:t>
            </a:r>
          </a:p>
          <a:p>
            <a:pPr lvl="0">
              <a:lnSpc>
                <a:spcPct val="130000"/>
              </a:lnSpc>
              <a:buClr>
                <a:srgbClr val="FFD966"/>
              </a:buClr>
            </a:pPr>
            <a:r>
              <a:rPr lang="en-US" altLang="zh-CN" sz="1800" b="1" dirty="0">
                <a:latin typeface="+mn-ea"/>
                <a:sym typeface="黑体" panose="02010609060101010101" pitchFamily="49" charset="-122"/>
              </a:rPr>
              <a:t>#define STR(x) #x</a:t>
            </a:r>
          </a:p>
          <a:p>
            <a:pPr lvl="0">
              <a:lnSpc>
                <a:spcPct val="130000"/>
              </a:lnSpc>
              <a:buClr>
                <a:srgbClr val="FFD966"/>
              </a:buClr>
            </a:pPr>
            <a:r>
              <a:rPr lang="en-US" altLang="zh-CN" sz="1800" b="1" dirty="0">
                <a:latin typeface="+mn-ea"/>
                <a:sym typeface="黑体" panose="02010609060101010101" pitchFamily="49" charset="-122"/>
              </a:rPr>
              <a:t>#define VAR(x) n##x</a:t>
            </a:r>
          </a:p>
          <a:p>
            <a:pPr lvl="0">
              <a:lnSpc>
                <a:spcPct val="130000"/>
              </a:lnSpc>
              <a:buClr>
                <a:srgbClr val="FFD966"/>
              </a:buClr>
            </a:pPr>
            <a:r>
              <a:rPr lang="en-US" altLang="zh-CN" sz="1800" b="1" dirty="0">
                <a:latin typeface="+mn-ea"/>
                <a:sym typeface="黑体" panose="02010609060101010101" pitchFamily="49" charset="-122"/>
              </a:rPr>
              <a:t>#define TOCHAR(x)  #@x</a:t>
            </a:r>
          </a:p>
          <a:p>
            <a:pPr lvl="0">
              <a:lnSpc>
                <a:spcPct val="130000"/>
              </a:lnSpc>
              <a:buClr>
                <a:srgbClr val="FFD966"/>
              </a:buClr>
            </a:pPr>
            <a:endParaRPr lang="en-US" altLang="zh-CN" sz="1800" b="1" dirty="0">
              <a:latin typeface="+mn-ea"/>
              <a:sym typeface="黑体" panose="02010609060101010101" pitchFamily="49" charset="-122"/>
            </a:endParaRPr>
          </a:p>
          <a:p>
            <a:pPr lvl="0">
              <a:lnSpc>
                <a:spcPct val="130000"/>
              </a:lnSpc>
              <a:buClr>
                <a:srgbClr val="FFD966"/>
              </a:buClr>
            </a:pPr>
            <a:r>
              <a:rPr lang="en-US" altLang="zh-CN" sz="1800" b="1" dirty="0" err="1">
                <a:latin typeface="+mn-ea"/>
                <a:sym typeface="黑体" panose="02010609060101010101" pitchFamily="49" charset="-122"/>
              </a:rPr>
              <a:t>int</a:t>
            </a:r>
            <a:r>
              <a:rPr lang="en-US" altLang="zh-CN" sz="1800" b="1" dirty="0">
                <a:latin typeface="+mn-ea"/>
                <a:sym typeface="黑体" panose="02010609060101010101" pitchFamily="49" charset="-122"/>
              </a:rPr>
              <a:t> n1=1,n2=4,n3=7;</a:t>
            </a:r>
          </a:p>
          <a:p>
            <a:pPr lvl="0">
              <a:lnSpc>
                <a:spcPct val="130000"/>
              </a:lnSpc>
              <a:buClr>
                <a:srgbClr val="FFD966"/>
              </a:buClr>
            </a:pPr>
            <a:r>
              <a:rPr lang="en-US" altLang="zh-CN" sz="1800" b="1" dirty="0" err="1">
                <a:latin typeface="+mn-ea"/>
                <a:sym typeface="黑体" panose="02010609060101010101" pitchFamily="49" charset="-122"/>
              </a:rPr>
              <a:t>cout</a:t>
            </a:r>
            <a:r>
              <a:rPr lang="en-US" altLang="zh-CN" sz="1800" b="1" dirty="0">
                <a:latin typeface="+mn-ea"/>
                <a:sym typeface="黑体" panose="02010609060101010101" pitchFamily="49" charset="-122"/>
              </a:rPr>
              <a:t>&lt;&lt;STR(123)&lt;&lt;</a:t>
            </a:r>
            <a:r>
              <a:rPr lang="en-US" altLang="zh-CN" sz="1800" b="1" dirty="0" err="1">
                <a:latin typeface="+mn-ea"/>
                <a:sym typeface="黑体" panose="02010609060101010101" pitchFamily="49" charset="-122"/>
              </a:rPr>
              <a:t>endl</a:t>
            </a:r>
            <a:r>
              <a:rPr lang="en-US" altLang="zh-CN" sz="1800" b="1" dirty="0">
                <a:latin typeface="+mn-ea"/>
                <a:sym typeface="黑体" panose="02010609060101010101" pitchFamily="49" charset="-122"/>
              </a:rPr>
              <a:t>;  //</a:t>
            </a:r>
            <a:r>
              <a:rPr lang="zh-CN" altLang="en-US" sz="1800" b="1" dirty="0">
                <a:latin typeface="+mn-ea"/>
                <a:sym typeface="黑体" panose="02010609060101010101" pitchFamily="49" charset="-122"/>
              </a:rPr>
              <a:t>输出字符串“</a:t>
            </a:r>
            <a:r>
              <a:rPr lang="en-US" altLang="zh-CN" sz="1800" b="1" dirty="0">
                <a:latin typeface="+mn-ea"/>
                <a:sym typeface="黑体" panose="02010609060101010101" pitchFamily="49" charset="-122"/>
              </a:rPr>
              <a:t>123</a:t>
            </a:r>
            <a:r>
              <a:rPr lang="zh-CN" altLang="en-US" sz="1800" b="1" dirty="0">
                <a:latin typeface="+mn-ea"/>
                <a:sym typeface="黑体" panose="02010609060101010101" pitchFamily="49" charset="-122"/>
              </a:rPr>
              <a:t>”</a:t>
            </a:r>
            <a:endParaRPr lang="en-US" altLang="zh-CN" sz="1800" b="1" dirty="0">
              <a:latin typeface="+mn-ea"/>
              <a:sym typeface="黑体" panose="02010609060101010101" pitchFamily="49" charset="-122"/>
            </a:endParaRPr>
          </a:p>
          <a:p>
            <a:pPr lvl="0">
              <a:lnSpc>
                <a:spcPct val="130000"/>
              </a:lnSpc>
              <a:buClr>
                <a:srgbClr val="FFD966"/>
              </a:buClr>
            </a:pPr>
            <a:r>
              <a:rPr lang="en-US" altLang="zh-CN" sz="1800" b="1" dirty="0" err="1">
                <a:latin typeface="+mn-ea"/>
                <a:sym typeface="黑体" panose="02010609060101010101" pitchFamily="49" charset="-122"/>
              </a:rPr>
              <a:t>cout</a:t>
            </a:r>
            <a:r>
              <a:rPr lang="en-US" altLang="zh-CN" sz="1800" b="1" dirty="0">
                <a:latin typeface="+mn-ea"/>
                <a:sym typeface="黑体" panose="02010609060101010101" pitchFamily="49" charset="-122"/>
              </a:rPr>
              <a:t>&lt;&lt;STR(</a:t>
            </a:r>
            <a:r>
              <a:rPr lang="en-US" altLang="zh-CN" sz="1800" b="1" dirty="0" err="1">
                <a:latin typeface="+mn-ea"/>
                <a:sym typeface="黑体" panose="02010609060101010101" pitchFamily="49" charset="-122"/>
              </a:rPr>
              <a:t>abc</a:t>
            </a:r>
            <a:r>
              <a:rPr lang="en-US" altLang="zh-CN" sz="1800" b="1" dirty="0">
                <a:latin typeface="+mn-ea"/>
                <a:sym typeface="黑体" panose="02010609060101010101" pitchFamily="49" charset="-122"/>
              </a:rPr>
              <a:t>)&lt;&lt;</a:t>
            </a:r>
            <a:r>
              <a:rPr lang="en-US" altLang="zh-CN" sz="1800" b="1" dirty="0" err="1">
                <a:latin typeface="+mn-ea"/>
                <a:sym typeface="黑体" panose="02010609060101010101" pitchFamily="49" charset="-122"/>
              </a:rPr>
              <a:t>endl</a:t>
            </a:r>
            <a:r>
              <a:rPr lang="en-US" altLang="zh-CN" sz="1800" b="1" dirty="0">
                <a:latin typeface="+mn-ea"/>
                <a:sym typeface="黑体" panose="02010609060101010101" pitchFamily="49" charset="-122"/>
              </a:rPr>
              <a:t>; //</a:t>
            </a:r>
            <a:r>
              <a:rPr lang="zh-CN" altLang="en-US" sz="1800" b="1" dirty="0">
                <a:latin typeface="+mn-ea"/>
                <a:sym typeface="黑体" panose="02010609060101010101" pitchFamily="49" charset="-122"/>
              </a:rPr>
              <a:t>输出字符串“</a:t>
            </a:r>
            <a:r>
              <a:rPr lang="en-US" altLang="zh-CN" sz="1800" b="1" dirty="0" err="1">
                <a:latin typeface="+mn-ea"/>
                <a:sym typeface="黑体" panose="02010609060101010101" pitchFamily="49" charset="-122"/>
              </a:rPr>
              <a:t>abc</a:t>
            </a:r>
            <a:r>
              <a:rPr lang="zh-CN" altLang="en-US" sz="1800" b="1" dirty="0">
                <a:latin typeface="+mn-ea"/>
                <a:sym typeface="黑体" panose="02010609060101010101" pitchFamily="49" charset="-122"/>
              </a:rPr>
              <a:t>”</a:t>
            </a:r>
            <a:endParaRPr lang="en-US" altLang="zh-CN" sz="1800" b="1" dirty="0">
              <a:latin typeface="+mn-ea"/>
              <a:sym typeface="黑体" panose="02010609060101010101" pitchFamily="49" charset="-122"/>
            </a:endParaRPr>
          </a:p>
          <a:p>
            <a:pPr lvl="0">
              <a:lnSpc>
                <a:spcPct val="130000"/>
              </a:lnSpc>
              <a:buClr>
                <a:srgbClr val="FFD966"/>
              </a:buClr>
            </a:pPr>
            <a:r>
              <a:rPr lang="en-US" altLang="zh-CN" sz="1800" b="1" dirty="0" err="1">
                <a:latin typeface="+mn-ea"/>
                <a:sym typeface="黑体" panose="02010609060101010101" pitchFamily="49" charset="-122"/>
              </a:rPr>
              <a:t>cout</a:t>
            </a:r>
            <a:r>
              <a:rPr lang="en-US" altLang="zh-CN" sz="1800" b="1" dirty="0">
                <a:latin typeface="+mn-ea"/>
                <a:sym typeface="黑体" panose="02010609060101010101" pitchFamily="49" charset="-122"/>
              </a:rPr>
              <a:t>&lt;&lt;VAR(2)&lt;&lt;</a:t>
            </a:r>
            <a:r>
              <a:rPr lang="en-US" altLang="zh-CN" sz="1800" b="1" dirty="0" err="1">
                <a:latin typeface="+mn-ea"/>
                <a:sym typeface="黑体" panose="02010609060101010101" pitchFamily="49" charset="-122"/>
              </a:rPr>
              <a:t>endl</a:t>
            </a:r>
            <a:r>
              <a:rPr lang="en-US" altLang="zh-CN" sz="1800" b="1" dirty="0">
                <a:latin typeface="+mn-ea"/>
                <a:sym typeface="黑体" panose="02010609060101010101" pitchFamily="49" charset="-122"/>
              </a:rPr>
              <a:t>;     //</a:t>
            </a:r>
            <a:r>
              <a:rPr lang="zh-CN" altLang="en-US" sz="1800" b="1" dirty="0">
                <a:latin typeface="+mn-ea"/>
                <a:sym typeface="黑体" panose="02010609060101010101" pitchFamily="49" charset="-122"/>
              </a:rPr>
              <a:t>输出变量</a:t>
            </a:r>
            <a:r>
              <a:rPr lang="en-US" altLang="zh-CN" sz="1800" b="1" dirty="0">
                <a:latin typeface="+mn-ea"/>
                <a:sym typeface="黑体" panose="02010609060101010101" pitchFamily="49" charset="-122"/>
              </a:rPr>
              <a:t>n2</a:t>
            </a:r>
            <a:r>
              <a:rPr lang="zh-CN" altLang="en-US" sz="1800" b="1" dirty="0">
                <a:latin typeface="+mn-ea"/>
                <a:sym typeface="黑体" panose="02010609060101010101" pitchFamily="49" charset="-122"/>
              </a:rPr>
              <a:t>的值</a:t>
            </a:r>
            <a:r>
              <a:rPr lang="en-US" altLang="zh-CN" sz="1800" b="1" dirty="0">
                <a:latin typeface="+mn-ea"/>
                <a:sym typeface="黑体" panose="02010609060101010101" pitchFamily="49" charset="-122"/>
              </a:rPr>
              <a:t>4</a:t>
            </a:r>
          </a:p>
          <a:p>
            <a:pPr lvl="0">
              <a:lnSpc>
                <a:spcPct val="130000"/>
              </a:lnSpc>
              <a:buClr>
                <a:srgbClr val="FFD966"/>
              </a:buClr>
            </a:pPr>
            <a:r>
              <a:rPr lang="en-US" altLang="zh-CN" sz="1800" b="1" dirty="0" err="1">
                <a:latin typeface="+mn-ea"/>
                <a:sym typeface="黑体" panose="02010609060101010101" pitchFamily="49" charset="-122"/>
              </a:rPr>
              <a:t>cout</a:t>
            </a:r>
            <a:r>
              <a:rPr lang="en-US" altLang="zh-CN" sz="1800" b="1" dirty="0">
                <a:latin typeface="+mn-ea"/>
                <a:sym typeface="黑体" panose="02010609060101010101" pitchFamily="49" charset="-122"/>
              </a:rPr>
              <a:t>&lt;&lt;TOCHAR(2)&lt;&lt;</a:t>
            </a:r>
            <a:r>
              <a:rPr lang="en-US" altLang="zh-CN" sz="1800" b="1" dirty="0" err="1">
                <a:latin typeface="+mn-ea"/>
                <a:sym typeface="黑体" panose="02010609060101010101" pitchFamily="49" charset="-122"/>
              </a:rPr>
              <a:t>endl</a:t>
            </a:r>
            <a:r>
              <a:rPr lang="en-US" altLang="zh-CN" sz="1800" b="1" dirty="0">
                <a:latin typeface="+mn-ea"/>
                <a:sym typeface="黑体" panose="02010609060101010101" pitchFamily="49" charset="-122"/>
              </a:rPr>
              <a:t>;//</a:t>
            </a:r>
            <a:r>
              <a:rPr lang="zh-CN" altLang="en-US" sz="1800" b="1" dirty="0">
                <a:latin typeface="+mn-ea"/>
                <a:sym typeface="黑体" panose="02010609060101010101" pitchFamily="49" charset="-122"/>
              </a:rPr>
              <a:t>输出字符</a:t>
            </a:r>
            <a:r>
              <a:rPr lang="en-US" altLang="zh-CN" sz="1800" b="1" dirty="0">
                <a:latin typeface="+mn-ea"/>
                <a:sym typeface="黑体" panose="02010609060101010101" pitchFamily="49" charset="-122"/>
              </a:rPr>
              <a:t>’2’</a:t>
            </a:r>
          </a:p>
          <a:p>
            <a:pPr lvl="0">
              <a:lnSpc>
                <a:spcPct val="130000"/>
              </a:lnSpc>
              <a:buClr>
                <a:srgbClr val="FFD966"/>
              </a:buClr>
            </a:pPr>
            <a:r>
              <a:rPr lang="en-US" altLang="zh-CN" sz="1800" b="1" dirty="0" err="1">
                <a:latin typeface="+mn-ea"/>
                <a:sym typeface="黑体" panose="02010609060101010101" pitchFamily="49" charset="-122"/>
              </a:rPr>
              <a:t>cout</a:t>
            </a:r>
            <a:r>
              <a:rPr lang="en-US" altLang="zh-CN" sz="1800" b="1" dirty="0">
                <a:latin typeface="+mn-ea"/>
                <a:sym typeface="黑体" panose="02010609060101010101" pitchFamily="49" charset="-122"/>
              </a:rPr>
              <a:t>&lt;&lt;TOCHAR(a)&lt;&lt;</a:t>
            </a:r>
            <a:r>
              <a:rPr lang="en-US" altLang="zh-CN" sz="1800" b="1" dirty="0" err="1">
                <a:latin typeface="+mn-ea"/>
                <a:sym typeface="黑体" panose="02010609060101010101" pitchFamily="49" charset="-122"/>
              </a:rPr>
              <a:t>endl</a:t>
            </a:r>
            <a:r>
              <a:rPr lang="en-US" altLang="zh-CN" sz="1800" b="1" dirty="0">
                <a:latin typeface="+mn-ea"/>
                <a:sym typeface="黑体" panose="02010609060101010101" pitchFamily="49" charset="-122"/>
              </a:rPr>
              <a:t>; //</a:t>
            </a:r>
            <a:r>
              <a:rPr lang="zh-CN" altLang="en-US" sz="1800" b="1" dirty="0">
                <a:latin typeface="+mn-ea"/>
                <a:sym typeface="黑体" panose="02010609060101010101" pitchFamily="49" charset="-122"/>
              </a:rPr>
              <a:t>输出字符</a:t>
            </a:r>
            <a:r>
              <a:rPr lang="en-US" altLang="zh-CN" sz="1800" b="1" dirty="0">
                <a:latin typeface="+mn-ea"/>
                <a:sym typeface="黑体" panose="02010609060101010101" pitchFamily="49" charset="-122"/>
              </a:rPr>
              <a:t>’a</a:t>
            </a:r>
            <a:r>
              <a:rPr lang="en-US" altLang="zh-CN" sz="1800" b="1" dirty="0" smtClean="0">
                <a:latin typeface="+mn-ea"/>
                <a:sym typeface="黑体" panose="02010609060101010101" pitchFamily="49" charset="-122"/>
              </a:rPr>
              <a:t>’</a:t>
            </a:r>
            <a:endParaRPr lang="zh-CN" altLang="en-US" sz="1800" b="1" dirty="0"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876288" y="914400"/>
            <a:ext cx="4738170" cy="2221992"/>
          </a:xfrm>
        </p:spPr>
        <p:txBody>
          <a:bodyPr/>
          <a:lstStyle/>
          <a:p>
            <a:pPr lvl="0">
              <a:lnSpc>
                <a:spcPct val="130000"/>
              </a:lnSpc>
              <a:buClr>
                <a:srgbClr val="FFD966"/>
              </a:buClr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//LINE</a:t>
            </a:r>
            <a:r>
              <a:rPr lang="zh-CN" altLang="zh-CN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FILE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FUNCTION</a:t>
            </a:r>
          </a:p>
          <a:p>
            <a:pPr lvl="0">
              <a:lnSpc>
                <a:spcPct val="130000"/>
              </a:lnSpc>
              <a:buClr>
                <a:srgbClr val="FFD966"/>
              </a:buClr>
            </a:pPr>
            <a:r>
              <a:rPr lang="en-US" altLang="zh-CN" b="1" dirty="0" err="1">
                <a:latin typeface="Arial" panose="020B0604020202020204" pitchFamily="34" charset="0"/>
                <a:sym typeface="黑体" panose="02010609060101010101" pitchFamily="49" charset="-122"/>
              </a:rPr>
              <a:t>cout</a:t>
            </a:r>
            <a:r>
              <a:rPr lang="en-US" altLang="zh-CN" b="1" dirty="0">
                <a:latin typeface="Arial" panose="020B0604020202020204" pitchFamily="34" charset="0"/>
                <a:sym typeface="黑体" panose="02010609060101010101" pitchFamily="49" charset="-122"/>
              </a:rPr>
              <a:t>&lt;&lt;__LINE__&lt;&lt;</a:t>
            </a:r>
            <a:r>
              <a:rPr lang="en-US" altLang="zh-CN" b="1" dirty="0" err="1">
                <a:latin typeface="Arial" panose="020B0604020202020204" pitchFamily="34" charset="0"/>
                <a:sym typeface="黑体" panose="02010609060101010101" pitchFamily="49" charset="-122"/>
              </a:rPr>
              <a:t>endl</a:t>
            </a:r>
            <a:r>
              <a:rPr lang="en-US" altLang="zh-CN" b="1" dirty="0">
                <a:latin typeface="Arial" panose="020B0604020202020204" pitchFamily="34" charset="0"/>
                <a:sym typeface="黑体" panose="02010609060101010101" pitchFamily="49" charset="-122"/>
              </a:rPr>
              <a:t>;</a:t>
            </a:r>
          </a:p>
          <a:p>
            <a:pPr lvl="0">
              <a:lnSpc>
                <a:spcPct val="130000"/>
              </a:lnSpc>
              <a:buClr>
                <a:srgbClr val="FFD966"/>
              </a:buClr>
            </a:pPr>
            <a:r>
              <a:rPr lang="en-US" altLang="zh-CN" b="1" dirty="0" err="1">
                <a:latin typeface="Arial" panose="020B0604020202020204" pitchFamily="34" charset="0"/>
                <a:sym typeface="黑体" panose="02010609060101010101" pitchFamily="49" charset="-122"/>
              </a:rPr>
              <a:t>cout</a:t>
            </a:r>
            <a:r>
              <a:rPr lang="en-US" altLang="zh-CN" b="1" dirty="0">
                <a:latin typeface="Arial" panose="020B0604020202020204" pitchFamily="34" charset="0"/>
                <a:sym typeface="黑体" panose="02010609060101010101" pitchFamily="49" charset="-122"/>
              </a:rPr>
              <a:t>&lt;&lt;__FILE__&lt;&lt;</a:t>
            </a:r>
            <a:r>
              <a:rPr lang="en-US" altLang="zh-CN" b="1" dirty="0" err="1">
                <a:latin typeface="Arial" panose="020B0604020202020204" pitchFamily="34" charset="0"/>
                <a:sym typeface="黑体" panose="02010609060101010101" pitchFamily="49" charset="-122"/>
              </a:rPr>
              <a:t>endl</a:t>
            </a:r>
            <a:r>
              <a:rPr lang="en-US" altLang="zh-CN" b="1" dirty="0">
                <a:latin typeface="Arial" panose="020B0604020202020204" pitchFamily="34" charset="0"/>
                <a:sym typeface="黑体" panose="02010609060101010101" pitchFamily="49" charset="-122"/>
              </a:rPr>
              <a:t>;</a:t>
            </a:r>
          </a:p>
          <a:p>
            <a:pPr lvl="0">
              <a:lnSpc>
                <a:spcPct val="130000"/>
              </a:lnSpc>
              <a:buClr>
                <a:srgbClr val="FFD966"/>
              </a:buClr>
            </a:pPr>
            <a:r>
              <a:rPr lang="en-US" altLang="zh-CN" b="1" dirty="0" err="1">
                <a:latin typeface="Arial" panose="020B0604020202020204" pitchFamily="34" charset="0"/>
                <a:sym typeface="黑体" panose="02010609060101010101" pitchFamily="49" charset="-122"/>
              </a:rPr>
              <a:t>cout</a:t>
            </a:r>
            <a:r>
              <a:rPr lang="en-US" altLang="zh-CN" b="1" dirty="0">
                <a:latin typeface="Arial" panose="020B0604020202020204" pitchFamily="34" charset="0"/>
                <a:sym typeface="黑体" panose="02010609060101010101" pitchFamily="49" charset="-122"/>
              </a:rPr>
              <a:t>&lt;&lt;__FUNCTION__&lt;&lt;</a:t>
            </a:r>
            <a:r>
              <a:rPr lang="en-US" altLang="zh-CN" b="1" dirty="0" err="1">
                <a:latin typeface="Arial" panose="020B0604020202020204" pitchFamily="34" charset="0"/>
                <a:sym typeface="黑体" panose="02010609060101010101" pitchFamily="49" charset="-122"/>
              </a:rPr>
              <a:t>endl</a:t>
            </a:r>
            <a:r>
              <a:rPr lang="en-US" altLang="zh-CN" b="1" dirty="0">
                <a:latin typeface="Arial" panose="020B0604020202020204" pitchFamily="34" charset="0"/>
                <a:sym typeface="黑体" panose="02010609060101010101" pitchFamily="49" charset="-122"/>
              </a:rPr>
              <a:t>;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宏的使用</a:t>
            </a:r>
            <a:r>
              <a:rPr lang="en-US" altLang="zh-CN" dirty="0"/>
              <a:t>(</a:t>
            </a:r>
            <a:r>
              <a:rPr lang="zh-CN" altLang="en-US" dirty="0"/>
              <a:t>例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89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5614816" cy="5266214"/>
          </a:xfrm>
        </p:spPr>
        <p:txBody>
          <a:bodyPr/>
          <a:lstStyle/>
          <a:p>
            <a:pPr marL="457200" indent="-457200" fontAlgn="auto">
              <a:lnSpc>
                <a:spcPct val="130000"/>
              </a:lnSpc>
              <a:buClrTx/>
              <a:buFont typeface="Wingdings" panose="05000000000000000000" charset="0"/>
              <a:buChar char="n"/>
            </a:pPr>
            <a:r>
              <a:rPr lang="zh-CN" altLang="en-US" sz="1800" b="1" dirty="0">
                <a:latin typeface="+mn-ea"/>
                <a:sym typeface="+mn-ea"/>
              </a:rPr>
              <a:t>格式：</a:t>
            </a:r>
            <a:br>
              <a:rPr lang="zh-CN" altLang="en-US" sz="1800" b="1" dirty="0">
                <a:latin typeface="+mn-ea"/>
                <a:sym typeface="+mn-ea"/>
              </a:rPr>
            </a:br>
            <a:r>
              <a:rPr lang="en-US" altLang="zh-CN" sz="1800" b="1" noProof="1">
                <a:latin typeface="+mn-ea"/>
                <a:sym typeface="+mn-ea"/>
              </a:rPr>
              <a:t>const int CARD_COUNT = 54;</a:t>
            </a:r>
          </a:p>
          <a:p>
            <a:pPr marL="457200" indent="-457200" fontAlgn="auto">
              <a:lnSpc>
                <a:spcPct val="130000"/>
              </a:lnSpc>
              <a:buClrTx/>
              <a:buFont typeface="Wingdings" panose="05000000000000000000" charset="0"/>
              <a:buChar char="n"/>
            </a:pPr>
            <a:r>
              <a:rPr lang="zh-CN" altLang="en-US" sz="1800" b="1" noProof="1">
                <a:latin typeface="+mn-ea"/>
                <a:sym typeface="+mn-ea"/>
              </a:rPr>
              <a:t>枚举量</a:t>
            </a:r>
            <a:r>
              <a:rPr lang="en-US" altLang="zh-CN" sz="1800" b="1" noProof="1">
                <a:latin typeface="+mn-ea"/>
                <a:sym typeface="+mn-ea"/>
              </a:rPr>
              <a:t>(C++98):</a:t>
            </a:r>
            <a:br>
              <a:rPr lang="en-US" altLang="zh-CN" sz="1800" b="1" noProof="1">
                <a:latin typeface="+mn-ea"/>
                <a:sym typeface="+mn-ea"/>
              </a:rPr>
            </a:br>
            <a:r>
              <a:rPr lang="en-US" altLang="zh-CN" sz="1800" b="1" noProof="1">
                <a:latin typeface="+mn-ea"/>
                <a:sym typeface="+mn-ea"/>
              </a:rPr>
              <a:t>enum Color {</a:t>
            </a:r>
            <a:br>
              <a:rPr lang="en-US" altLang="zh-CN" sz="1800" b="1" noProof="1">
                <a:latin typeface="+mn-ea"/>
                <a:sym typeface="+mn-ea"/>
              </a:rPr>
            </a:br>
            <a:r>
              <a:rPr lang="en-US" altLang="zh-CN" sz="1800" b="1" noProof="1">
                <a:latin typeface="+mn-ea"/>
                <a:sym typeface="+mn-ea"/>
              </a:rPr>
              <a:t>    RED=0xFF0000,</a:t>
            </a:r>
            <a:br>
              <a:rPr lang="en-US" altLang="zh-CN" sz="1800" b="1" noProof="1">
                <a:latin typeface="+mn-ea"/>
                <a:sym typeface="+mn-ea"/>
              </a:rPr>
            </a:br>
            <a:r>
              <a:rPr lang="en-US" altLang="zh-CN" sz="1800" b="1" noProof="1">
                <a:latin typeface="+mn-ea"/>
                <a:sym typeface="+mn-ea"/>
              </a:rPr>
              <a:t>    GREEN=0x00FF00,</a:t>
            </a:r>
            <a:br>
              <a:rPr lang="en-US" altLang="zh-CN" sz="1800" b="1" noProof="1">
                <a:latin typeface="+mn-ea"/>
                <a:sym typeface="+mn-ea"/>
              </a:rPr>
            </a:br>
            <a:r>
              <a:rPr lang="en-US" altLang="zh-CN" sz="1800" b="1" noProof="1">
                <a:latin typeface="+mn-ea"/>
                <a:sym typeface="+mn-ea"/>
              </a:rPr>
              <a:t>    BLUE=0x0000FF </a:t>
            </a:r>
            <a:br>
              <a:rPr lang="en-US" altLang="zh-CN" sz="1800" b="1" noProof="1">
                <a:latin typeface="+mn-ea"/>
                <a:sym typeface="+mn-ea"/>
              </a:rPr>
            </a:br>
            <a:r>
              <a:rPr lang="en-US" altLang="zh-CN" sz="1800" b="1" noProof="1">
                <a:latin typeface="+mn-ea"/>
                <a:sym typeface="+mn-ea"/>
              </a:rPr>
              <a:t>};</a:t>
            </a:r>
          </a:p>
          <a:p>
            <a:pPr marL="457200" indent="-457200" fontAlgn="auto">
              <a:lnSpc>
                <a:spcPct val="130000"/>
              </a:lnSpc>
              <a:buClrTx/>
              <a:buFont typeface="Wingdings" panose="05000000000000000000" charset="0"/>
              <a:buChar char="n"/>
            </a:pPr>
            <a:r>
              <a:rPr lang="zh-CN" altLang="en-US" sz="1800" b="1" noProof="1">
                <a:latin typeface="+mn-ea"/>
                <a:sym typeface="+mn-ea"/>
              </a:rPr>
              <a:t>枚举类</a:t>
            </a:r>
            <a:r>
              <a:rPr lang="en-US" altLang="zh-CN" sz="1800" b="1" noProof="1">
                <a:latin typeface="+mn-ea"/>
                <a:sym typeface="+mn-ea"/>
              </a:rPr>
              <a:t>(C++1z):</a:t>
            </a:r>
            <a:br>
              <a:rPr lang="en-US" altLang="zh-CN" sz="1800" b="1" noProof="1">
                <a:latin typeface="+mn-ea"/>
                <a:sym typeface="+mn-ea"/>
              </a:rPr>
            </a:br>
            <a:r>
              <a:rPr lang="en-US" altLang="zh-CN" sz="1800" b="1" noProof="1">
                <a:latin typeface="+mn-ea"/>
                <a:sym typeface="+mn-ea"/>
              </a:rPr>
              <a:t>enum class Color {</a:t>
            </a:r>
            <a:br>
              <a:rPr lang="en-US" altLang="zh-CN" sz="1800" b="1" noProof="1">
                <a:latin typeface="+mn-ea"/>
                <a:sym typeface="+mn-ea"/>
              </a:rPr>
            </a:br>
            <a:r>
              <a:rPr lang="en-US" altLang="zh-CN" sz="1800" b="1" noProof="1">
                <a:latin typeface="+mn-ea"/>
                <a:sym typeface="+mn-ea"/>
              </a:rPr>
              <a:t>    RED=0xFF0000,</a:t>
            </a:r>
            <a:br>
              <a:rPr lang="en-US" altLang="zh-CN" sz="1800" b="1" noProof="1">
                <a:latin typeface="+mn-ea"/>
                <a:sym typeface="+mn-ea"/>
              </a:rPr>
            </a:br>
            <a:r>
              <a:rPr lang="en-US" altLang="zh-CN" sz="1800" b="1" noProof="1">
                <a:latin typeface="+mn-ea"/>
                <a:sym typeface="+mn-ea"/>
              </a:rPr>
              <a:t>    GREEN=0x00FF00,</a:t>
            </a:r>
            <a:br>
              <a:rPr lang="en-US" altLang="zh-CN" sz="1800" b="1" noProof="1">
                <a:latin typeface="+mn-ea"/>
                <a:sym typeface="+mn-ea"/>
              </a:rPr>
            </a:br>
            <a:r>
              <a:rPr lang="en-US" altLang="zh-CN" sz="1800" b="1" noProof="1">
                <a:latin typeface="+mn-ea"/>
                <a:sym typeface="+mn-ea"/>
              </a:rPr>
              <a:t>    BLUE=0x0000FF </a:t>
            </a:r>
            <a:br>
              <a:rPr lang="en-US" altLang="zh-CN" sz="1800" b="1" noProof="1">
                <a:latin typeface="+mn-ea"/>
                <a:sym typeface="+mn-ea"/>
              </a:rPr>
            </a:br>
            <a:r>
              <a:rPr lang="en-US" altLang="zh-CN" sz="1800" b="1" noProof="1">
                <a:latin typeface="+mn-ea"/>
                <a:sym typeface="+mn-ea"/>
              </a:rPr>
              <a:t>};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命名常量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6716969" y="924897"/>
            <a:ext cx="2380735" cy="963827"/>
          </a:xfrm>
          <a:prstGeom prst="wedgeRoundRectCallout">
            <a:avLst>
              <a:gd name="adj1" fmla="val -85573"/>
              <a:gd name="adj2" fmla="val 56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常量折叠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89345" y="2625587"/>
            <a:ext cx="3239758" cy="1015663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xx.h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onst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v1=100;</a:t>
            </a: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onst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v2=200;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00558" y="3842269"/>
            <a:ext cx="3239758" cy="1015663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//a.cpp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xx.h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00558" y="5061194"/>
            <a:ext cx="3239758" cy="1015663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//b.cpp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xx.h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5330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指向常量的指针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72046" y="776006"/>
            <a:ext cx="5634681" cy="1114408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500" noProof="1" smtClean="0"/>
              <a:t>两种</a:t>
            </a:r>
            <a:r>
              <a:rPr lang="zh-CN" altLang="en-US" sz="2500" noProof="1"/>
              <a:t>形式</a:t>
            </a:r>
            <a:r>
              <a:rPr lang="zh-CN" altLang="en-US" sz="2500" noProof="1" smtClean="0"/>
              <a:t>等价</a:t>
            </a:r>
            <a:endParaRPr lang="en-US" altLang="zh-CN" sz="2500" noProof="1"/>
          </a:p>
          <a:p>
            <a:pPr>
              <a:lnSpc>
                <a:spcPct val="90000"/>
              </a:lnSpc>
            </a:pPr>
            <a:r>
              <a:rPr lang="en-US" altLang="zh-CN" sz="2440" noProof="1" smtClean="0"/>
              <a:t>       </a:t>
            </a:r>
            <a:r>
              <a:rPr lang="en-US" altLang="zh-CN" sz="2440" noProof="1" smtClean="0">
                <a:solidFill>
                  <a:srgbClr val="0000FF"/>
                </a:solidFill>
              </a:rPr>
              <a:t>const</a:t>
            </a:r>
            <a:r>
              <a:rPr lang="en-US" altLang="zh-CN" sz="2440" noProof="1" smtClean="0"/>
              <a:t> </a:t>
            </a:r>
            <a:r>
              <a:rPr lang="en-US" altLang="zh-CN" sz="2440" noProof="1"/>
              <a:t>int* pt = &amp;</a:t>
            </a:r>
            <a:r>
              <a:rPr lang="en-US" altLang="zh-CN" sz="2440" noProof="1" smtClean="0"/>
              <a:t>a;</a:t>
            </a:r>
          </a:p>
          <a:p>
            <a:pPr>
              <a:lnSpc>
                <a:spcPct val="90000"/>
              </a:lnSpc>
            </a:pPr>
            <a:r>
              <a:rPr lang="en-US" altLang="zh-CN" sz="2440" noProof="1" smtClean="0"/>
              <a:t>       int </a:t>
            </a:r>
            <a:r>
              <a:rPr lang="en-US" altLang="zh-CN" sz="2440" noProof="1">
                <a:solidFill>
                  <a:srgbClr val="0000FF"/>
                </a:solidFill>
              </a:rPr>
              <a:t>const</a:t>
            </a:r>
            <a:r>
              <a:rPr lang="en-US" altLang="zh-CN" sz="2440" noProof="1"/>
              <a:t>* pt = &amp;a;</a:t>
            </a:r>
            <a:endParaRPr lang="zh-CN" altLang="en-US" sz="2440" noProof="1">
              <a:solidFill>
                <a:srgbClr val="0000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8909" y="2455062"/>
            <a:ext cx="5124100" cy="34163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lvl="0" indent="0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sym typeface="黑体" panose="02010609060101010101" pitchFamily="49" charset="-122"/>
              </a:rPr>
              <a:t>例：</a:t>
            </a:r>
            <a:br>
              <a:rPr lang="zh-CN" altLang="en-US" sz="2400" dirty="0">
                <a:latin typeface="+mn-ea"/>
                <a:sym typeface="黑体" panose="02010609060101010101" pitchFamily="49" charset="-122"/>
              </a:rPr>
            </a:br>
            <a:r>
              <a:rPr lang="en-US" altLang="zh-CN" sz="2400" dirty="0" err="1">
                <a:latin typeface="+mn-ea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latin typeface="+mn-ea"/>
                <a:sym typeface="黑体" panose="02010609060101010101" pitchFamily="49" charset="-122"/>
              </a:rPr>
              <a:t>  v1 =100;</a:t>
            </a:r>
            <a:br>
              <a:rPr lang="en-US" altLang="zh-CN" sz="2400" dirty="0">
                <a:latin typeface="+mn-ea"/>
                <a:sym typeface="黑体" panose="02010609060101010101" pitchFamily="49" charset="-122"/>
              </a:rPr>
            </a:br>
            <a:r>
              <a:rPr lang="en-US" altLang="zh-CN" sz="2400" dirty="0" err="1">
                <a:latin typeface="+mn-ea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latin typeface="+mn-ea"/>
                <a:sym typeface="黑体" panose="02010609060101010101" pitchFamily="49" charset="-122"/>
              </a:rPr>
              <a:t>  v2 = 3;</a:t>
            </a:r>
            <a:br>
              <a:rPr lang="en-US" altLang="zh-CN" sz="2400" dirty="0">
                <a:latin typeface="+mn-ea"/>
                <a:sym typeface="黑体" panose="02010609060101010101" pitchFamily="49" charset="-122"/>
              </a:rPr>
            </a:br>
            <a:r>
              <a:rPr lang="en-US" altLang="zh-CN" sz="2400" dirty="0" err="1">
                <a:latin typeface="+mn-ea"/>
                <a:sym typeface="黑体" panose="02010609060101010101" pitchFamily="49" charset="-122"/>
              </a:rPr>
              <a:t>const</a:t>
            </a:r>
            <a:r>
              <a:rPr lang="en-US" altLang="zh-CN" sz="2400" dirty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sz="2400" dirty="0" err="1">
                <a:latin typeface="+mn-ea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latin typeface="+mn-ea"/>
                <a:sym typeface="黑体" panose="02010609060101010101" pitchFamily="49" charset="-122"/>
              </a:rPr>
              <a:t> * p1= &amp;v1;  //</a:t>
            </a:r>
            <a:r>
              <a:rPr lang="zh-CN" altLang="en-US" sz="2400" dirty="0">
                <a:latin typeface="+mn-ea"/>
                <a:sym typeface="黑体" panose="02010609060101010101" pitchFamily="49" charset="-122"/>
              </a:rPr>
              <a:t>正确   </a:t>
            </a:r>
            <a:br>
              <a:rPr lang="zh-CN" altLang="en-US" sz="2400" dirty="0">
                <a:latin typeface="+mn-ea"/>
                <a:sym typeface="黑体" panose="02010609060101010101" pitchFamily="49" charset="-122"/>
              </a:rPr>
            </a:br>
            <a:r>
              <a:rPr lang="en-US" altLang="zh-CN" sz="2400" dirty="0" err="1">
                <a:latin typeface="+mn-ea"/>
                <a:sym typeface="黑体" panose="02010609060101010101" pitchFamily="49" charset="-122"/>
              </a:rPr>
              <a:t>cout</a:t>
            </a:r>
            <a:r>
              <a:rPr lang="en-US" altLang="zh-CN" sz="2400" dirty="0">
                <a:latin typeface="+mn-ea"/>
                <a:sym typeface="黑体" panose="02010609060101010101" pitchFamily="49" charset="-122"/>
              </a:rPr>
              <a:t>&lt;&lt;*p1&lt;&lt;</a:t>
            </a:r>
            <a:r>
              <a:rPr lang="en-US" altLang="zh-CN" sz="2400" dirty="0" err="1">
                <a:latin typeface="+mn-ea"/>
                <a:sym typeface="黑体" panose="02010609060101010101" pitchFamily="49" charset="-122"/>
              </a:rPr>
              <a:t>endl</a:t>
            </a:r>
            <a:r>
              <a:rPr lang="en-US" altLang="zh-CN" sz="2400" dirty="0">
                <a:latin typeface="+mn-ea"/>
                <a:sym typeface="黑体" panose="02010609060101010101" pitchFamily="49" charset="-122"/>
              </a:rPr>
              <a:t>;     //</a:t>
            </a:r>
            <a:r>
              <a:rPr lang="zh-CN" altLang="en-US" sz="2400" dirty="0">
                <a:latin typeface="+mn-ea"/>
                <a:sym typeface="黑体" panose="02010609060101010101" pitchFamily="49" charset="-122"/>
              </a:rPr>
              <a:t>输出</a:t>
            </a:r>
            <a:r>
              <a:rPr lang="en-US" altLang="zh-CN" sz="2400" dirty="0">
                <a:latin typeface="+mn-ea"/>
                <a:sym typeface="黑体" panose="02010609060101010101" pitchFamily="49" charset="-122"/>
              </a:rPr>
              <a:t>100</a:t>
            </a:r>
            <a:br>
              <a:rPr lang="en-US" altLang="zh-CN" sz="2400" dirty="0">
                <a:latin typeface="+mn-ea"/>
                <a:sym typeface="黑体" panose="02010609060101010101" pitchFamily="49" charset="-122"/>
              </a:rPr>
            </a:br>
            <a:r>
              <a:rPr lang="en-US" altLang="zh-CN" sz="2400" dirty="0" err="1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  <a:t> * p2 = &amp;v2; //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  <a:t>正确</a:t>
            </a:r>
          </a:p>
          <a:p>
            <a:pPr lvl="0" indent="0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0000FF"/>
              </a:solidFill>
              <a:latin typeface="+mn-ea"/>
              <a:sym typeface="黑体" panose="02010609060101010101" pitchFamily="49" charset="-122"/>
            </a:endParaRPr>
          </a:p>
          <a:p>
            <a:pPr lvl="0" indent="0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+mn-ea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sym typeface="黑体" panose="02010609060101010101" pitchFamily="49" charset="-122"/>
              </a:rPr>
              <a:t>  * p3 =  &amp;v1;      //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sym typeface="黑体" panose="02010609060101010101" pitchFamily="49" charset="-122"/>
              </a:rPr>
              <a:t>正确</a:t>
            </a:r>
          </a:p>
          <a:p>
            <a:pPr lvl="0" indent="0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+mn-ea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sym typeface="黑体" panose="02010609060101010101" pitchFamily="49" charset="-122"/>
              </a:rPr>
              <a:t>  * p4 = p1;         //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sym typeface="黑体" panose="02010609060101010101" pitchFamily="49" charset="-122"/>
              </a:rPr>
              <a:t>错误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sym typeface="黑体" panose="02010609060101010101" pitchFamily="49" charset="-122"/>
              </a:rPr>
              <a:t> </a:t>
            </a:r>
          </a:p>
          <a:p>
            <a:pPr lvl="0" indent="0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+mn-ea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sym typeface="黑体" panose="02010609060101010101" pitchFamily="49" charset="-122"/>
              </a:rPr>
              <a:t>    v3 = *p1;        //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sym typeface="黑体" panose="02010609060101010101" pitchFamily="49" charset="-122"/>
              </a:rPr>
              <a:t>正确</a:t>
            </a:r>
            <a:endParaRPr lang="en-US" altLang="zh-CN" sz="2400" b="1" noProof="1" smtClean="0">
              <a:latin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22944" y="2455062"/>
            <a:ext cx="5289352" cy="34163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lvl="0" indent="0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+mn-ea"/>
                <a:sym typeface="黑体" panose="02010609060101010101" pitchFamily="49" charset="-122"/>
              </a:rPr>
              <a:t>const</a:t>
            </a:r>
            <a:r>
              <a:rPr lang="en-US" altLang="zh-CN" sz="2400" dirty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sz="2400" dirty="0" err="1">
                <a:latin typeface="+mn-ea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latin typeface="+mn-ea"/>
                <a:sym typeface="黑体" panose="02010609060101010101" pitchFamily="49" charset="-122"/>
              </a:rPr>
              <a:t> cv1 = 200;</a:t>
            </a:r>
            <a:br>
              <a:rPr lang="en-US" altLang="zh-CN" sz="2400" dirty="0">
                <a:latin typeface="+mn-ea"/>
                <a:sym typeface="黑体" panose="02010609060101010101" pitchFamily="49" charset="-122"/>
              </a:rPr>
            </a:br>
            <a:r>
              <a:rPr lang="en-US" altLang="zh-CN" sz="2400" dirty="0" err="1">
                <a:latin typeface="+mn-ea"/>
                <a:sym typeface="黑体" panose="02010609060101010101" pitchFamily="49" charset="-122"/>
              </a:rPr>
              <a:t>const</a:t>
            </a:r>
            <a:r>
              <a:rPr lang="en-US" altLang="zh-CN" sz="2400" dirty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sz="2400" dirty="0" err="1">
                <a:latin typeface="+mn-ea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latin typeface="+mn-ea"/>
                <a:sym typeface="黑体" panose="02010609060101010101" pitchFamily="49" charset="-122"/>
              </a:rPr>
              <a:t> cv2=4; </a:t>
            </a:r>
            <a:r>
              <a:rPr lang="zh-CN" altLang="en-US" sz="2400" dirty="0">
                <a:latin typeface="+mn-ea"/>
                <a:sym typeface="黑体" panose="02010609060101010101" pitchFamily="49" charset="-122"/>
              </a:rPr>
              <a:t/>
            </a:r>
            <a:br>
              <a:rPr lang="zh-CN" altLang="en-US" sz="2400" dirty="0">
                <a:latin typeface="+mn-ea"/>
                <a:sym typeface="黑体" panose="02010609060101010101" pitchFamily="49" charset="-122"/>
              </a:rPr>
            </a:br>
            <a:r>
              <a:rPr lang="en-US" altLang="zh-CN" sz="2400" dirty="0" err="1">
                <a:latin typeface="+mn-ea"/>
                <a:sym typeface="黑体" panose="02010609060101010101" pitchFamily="49" charset="-122"/>
              </a:rPr>
              <a:t>const</a:t>
            </a:r>
            <a:r>
              <a:rPr lang="en-US" altLang="zh-CN" sz="2400" dirty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sz="2400" dirty="0" err="1">
                <a:latin typeface="+mn-ea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latin typeface="+mn-ea"/>
                <a:sym typeface="黑体" panose="02010609060101010101" pitchFamily="49" charset="-122"/>
              </a:rPr>
              <a:t> * pc1 = &amp; cv1; //</a:t>
            </a:r>
            <a:r>
              <a:rPr lang="zh-CN" altLang="en-US" sz="2400" dirty="0">
                <a:latin typeface="+mn-ea"/>
                <a:sym typeface="黑体" panose="02010609060101010101" pitchFamily="49" charset="-122"/>
              </a:rPr>
              <a:t>正确</a:t>
            </a:r>
            <a:br>
              <a:rPr lang="zh-CN" altLang="en-US" sz="2400" dirty="0">
                <a:latin typeface="+mn-ea"/>
                <a:sym typeface="黑体" panose="02010609060101010101" pitchFamily="49" charset="-122"/>
              </a:rPr>
            </a:br>
            <a:r>
              <a:rPr lang="en-US" altLang="zh-CN" sz="2400" dirty="0" err="1">
                <a:latin typeface="+mn-ea"/>
                <a:sym typeface="黑体" panose="02010609060101010101" pitchFamily="49" charset="-122"/>
              </a:rPr>
              <a:t>cout</a:t>
            </a:r>
            <a:r>
              <a:rPr lang="en-US" altLang="zh-CN" sz="2400" dirty="0">
                <a:latin typeface="+mn-ea"/>
                <a:sym typeface="黑体" panose="02010609060101010101" pitchFamily="49" charset="-122"/>
              </a:rPr>
              <a:t>&lt;&lt;*pc1&lt;&lt;</a:t>
            </a:r>
            <a:r>
              <a:rPr lang="en-US" altLang="zh-CN" sz="2400" dirty="0" err="1">
                <a:latin typeface="+mn-ea"/>
                <a:sym typeface="黑体" panose="02010609060101010101" pitchFamily="49" charset="-122"/>
              </a:rPr>
              <a:t>endl</a:t>
            </a:r>
            <a:r>
              <a:rPr lang="en-US" altLang="zh-CN" sz="2400" dirty="0">
                <a:latin typeface="+mn-ea"/>
                <a:sym typeface="黑体" panose="02010609060101010101" pitchFamily="49" charset="-122"/>
              </a:rPr>
              <a:t>;       //</a:t>
            </a:r>
            <a:r>
              <a:rPr lang="zh-CN" altLang="en-US" sz="2400" dirty="0">
                <a:latin typeface="+mn-ea"/>
                <a:sym typeface="黑体" panose="02010609060101010101" pitchFamily="49" charset="-122"/>
              </a:rPr>
              <a:t>输出</a:t>
            </a:r>
            <a:r>
              <a:rPr lang="en-US" altLang="zh-CN" sz="2400" dirty="0">
                <a:latin typeface="+mn-ea"/>
                <a:sym typeface="黑体" panose="02010609060101010101" pitchFamily="49" charset="-122"/>
              </a:rPr>
              <a:t>200</a:t>
            </a:r>
          </a:p>
          <a:p>
            <a:pPr lvl="0" indent="0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sym typeface="黑体" panose="02010609060101010101" pitchFamily="49" charset="-122"/>
              </a:rPr>
              <a:t/>
            </a:r>
            <a:br>
              <a:rPr lang="en-US" altLang="zh-CN" sz="2400" dirty="0">
                <a:latin typeface="+mn-ea"/>
                <a:sym typeface="黑体" panose="02010609060101010101" pitchFamily="49" charset="-122"/>
              </a:rPr>
            </a:br>
            <a:r>
              <a:rPr lang="en-US" altLang="zh-CN" sz="2400" dirty="0" err="1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  <a:t> * pc2 = &amp;cv2;  //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  <a:t>正确</a:t>
            </a:r>
          </a:p>
          <a:p>
            <a:pPr lvl="0" indent="0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400" dirty="0">
              <a:latin typeface="+mn-ea"/>
            </a:endParaRPr>
          </a:p>
          <a:p>
            <a:pPr lvl="0" indent="0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 *  p1 = pc1;	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sym typeface="黑体" panose="02010609060101010101" pitchFamily="49" charset="-122"/>
              </a:rPr>
              <a:t>//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sym typeface="黑体" panose="02010609060101010101" pitchFamily="49" charset="-122"/>
              </a:rPr>
              <a:t>错误</a:t>
            </a:r>
          </a:p>
          <a:p>
            <a:pPr lvl="0" indent="0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    v1 = cv1;	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sym typeface="黑体" panose="02010609060101010101" pitchFamily="49" charset="-122"/>
              </a:rPr>
              <a:t>//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sym typeface="黑体" panose="02010609060101010101" pitchFamily="49" charset="-122"/>
              </a:rPr>
              <a:t>正确</a:t>
            </a:r>
          </a:p>
          <a:p>
            <a:pPr lvl="0" indent="0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    v2 = *pc1; 	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sym typeface="黑体" panose="02010609060101010101" pitchFamily="49" charset="-122"/>
              </a:rPr>
              <a:t>//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sym typeface="黑体" panose="02010609060101010101" pitchFamily="49" charset="-122"/>
              </a:rPr>
              <a:t>正确</a:t>
            </a:r>
            <a:endParaRPr lang="en-US" altLang="zh-CN" sz="2400" b="1" noProof="1" smtClean="0">
              <a:latin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562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常指针</a:t>
            </a:r>
            <a:r>
              <a:rPr lang="en-US" altLang="zh-CN" dirty="0"/>
              <a:t>-</a:t>
            </a:r>
            <a:r>
              <a:rPr lang="zh-CN" altLang="en-US" dirty="0"/>
              <a:t>必须初始化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61751" y="1131716"/>
            <a:ext cx="8468498" cy="48320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457200" indent="-457200" fontAlgn="auto">
              <a:buClr>
                <a:srgbClr val="C00000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普通指针：    </a:t>
            </a:r>
          </a:p>
          <a:p>
            <a:pPr>
              <a:buClr>
                <a:srgbClr val="C00000"/>
              </a:buClr>
            </a:pPr>
            <a:r>
              <a:rPr lang="zh-CN" altLang="en-US" sz="28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T   * p  [ = exp];</a:t>
            </a:r>
          </a:p>
          <a:p>
            <a:pPr marL="457200" indent="-457200" fontAlgn="auto">
              <a:buClr>
                <a:srgbClr val="C00000"/>
              </a:buClr>
              <a:buSzTx/>
              <a:buFont typeface="Wingdings" panose="05000000000000000000" pitchFamily="2" charset="2"/>
              <a:buChar char="u"/>
            </a:pPr>
            <a:endParaRPr lang="en-US" altLang="zh-CN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buClr>
                <a:srgbClr val="C00000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指向常量的普通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(non-const) </a:t>
            </a:r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指针：</a:t>
            </a:r>
          </a:p>
          <a:p>
            <a:pPr>
              <a:buClr>
                <a:srgbClr val="C00000"/>
              </a:buClr>
            </a:pPr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28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T *  pt  [ =exp ] ;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zh-CN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buClr>
                <a:srgbClr val="C00000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指向变量的常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(const)</a:t>
            </a:r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</a:p>
          <a:p>
            <a:pPr>
              <a:buClr>
                <a:srgbClr val="C00000"/>
              </a:buClr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T   *    </a:t>
            </a:r>
            <a:r>
              <a:rPr lang="en-US" altLang="zh-CN" sz="28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pt = exp;  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 </a:t>
            </a:r>
            <a:r>
              <a:rPr lang="zh-CN" altLang="en-US" sz="28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必须初始化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</a:p>
          <a:p>
            <a:pPr marL="457200" indent="-457200" fontAlgn="auto">
              <a:buClr>
                <a:srgbClr val="C00000"/>
              </a:buClr>
              <a:buSzTx/>
              <a:buFont typeface="Wingdings" panose="05000000000000000000" pitchFamily="2" charset="2"/>
              <a:buChar char="u"/>
            </a:pPr>
            <a:endParaRPr lang="zh-CN" altLang="en-US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buClr>
                <a:srgbClr val="C00000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指向常量的常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(const)</a:t>
            </a:r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指针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  </a:t>
            </a:r>
          </a:p>
          <a:p>
            <a:pPr>
              <a:buClr>
                <a:srgbClr val="C00000"/>
              </a:buClr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</a:t>
            </a:r>
            <a:r>
              <a:rPr lang="en-US" altLang="zh-CN" sz="28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T  *  </a:t>
            </a:r>
            <a:r>
              <a:rPr lang="en-US" altLang="zh-CN" sz="28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pt = exp; ( </a:t>
            </a:r>
            <a:r>
              <a:rPr lang="zh-CN" altLang="en-US" sz="28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必须初始化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2440" noProof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128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const</a:t>
            </a:r>
            <a:r>
              <a:rPr lang="zh-CN" altLang="en-US" dirty="0"/>
              <a:t>和指针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94552" y="2637262"/>
            <a:ext cx="6974828" cy="3545586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var1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var2 =10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pt1 = &amp;var1; 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pt1 = &amp;var2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错误，不允许修改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存放的值。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pt1 = var2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正确，虽不能指向其它变量，但能修改指向的内容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pt2 = &amp;var1;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pt2 = var1;   //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错误，不能企图修改*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pt2</a:t>
            </a:r>
            <a:b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&amp;var2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pt2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可以指向其它量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var2 = 99;  //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正确，只要不通过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pt2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指针，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var2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可任意修改。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&lt;&lt;*pt2; //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这时*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pt2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99.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buClr>
                <a:srgbClr val="FFC000"/>
              </a:buClr>
              <a:buSzTx/>
            </a:pPr>
            <a:endParaRPr lang="zh-CN" altLang="en-US" sz="2440" noProof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2193924" y="1367223"/>
            <a:ext cx="792163" cy="300082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b="1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endParaRPr lang="zh-CN" altLang="en-US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3201987" y="1368811"/>
            <a:ext cx="431800" cy="3000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b="1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3922712" y="1367223"/>
            <a:ext cx="376238" cy="3000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b="1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7"/>
          <p:cNvSpPr txBox="1"/>
          <p:nvPr/>
        </p:nvSpPr>
        <p:spPr>
          <a:xfrm>
            <a:off x="4533899" y="1367223"/>
            <a:ext cx="792163" cy="3000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b="1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endParaRPr lang="zh-CN" altLang="en-US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65787" y="1375161"/>
            <a:ext cx="792163" cy="3000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b="1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endParaRPr lang="zh-CN" altLang="en-US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64349" y="1375161"/>
            <a:ext cx="511175" cy="30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b="1" strike="noStrike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strike="noStrike" noProof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b="1" strike="noStrike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60824" y="1373574"/>
            <a:ext cx="1363663" cy="30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b="1" strike="noStrike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strike="noStrike" noProof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&amp;var</a:t>
            </a:r>
            <a:r>
              <a:rPr lang="zh-CN" altLang="en-US" b="1" strike="noStrike" noProof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b="1" strike="noStrike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3"/>
          <p:cNvSpPr txBox="1"/>
          <p:nvPr/>
        </p:nvSpPr>
        <p:spPr>
          <a:xfrm>
            <a:off x="5698738" y="1812078"/>
            <a:ext cx="792163" cy="3000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b="1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&amp;var</a:t>
            </a:r>
            <a:endParaRPr lang="zh-CN" altLang="en-US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11" idx="3"/>
            <a:endCxn id="13" idx="1"/>
          </p:cNvCxnSpPr>
          <p:nvPr/>
        </p:nvCxnSpPr>
        <p:spPr>
          <a:xfrm>
            <a:off x="6490901" y="1962119"/>
            <a:ext cx="11525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3"/>
          <p:cNvSpPr txBox="1"/>
          <p:nvPr/>
        </p:nvSpPr>
        <p:spPr>
          <a:xfrm>
            <a:off x="7643425" y="1812078"/>
            <a:ext cx="792163" cy="3000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b="1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</a:t>
            </a:r>
            <a:endParaRPr lang="zh-CN" altLang="en-US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7"/>
          <p:cNvSpPr txBox="1"/>
          <p:nvPr/>
        </p:nvSpPr>
        <p:spPr>
          <a:xfrm>
            <a:off x="7561241" y="2049438"/>
            <a:ext cx="720725" cy="30008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8"/>
          <p:cNvSpPr txBox="1"/>
          <p:nvPr/>
        </p:nvSpPr>
        <p:spPr>
          <a:xfrm>
            <a:off x="5586305" y="2112160"/>
            <a:ext cx="719137" cy="30008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3"/>
          <p:cNvSpPr txBox="1"/>
          <p:nvPr/>
        </p:nvSpPr>
        <p:spPr>
          <a:xfrm>
            <a:off x="807243" y="2627580"/>
            <a:ext cx="792163" cy="3000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b="1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endParaRPr lang="zh-CN" altLang="en-US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1"/>
          <p:cNvSpPr txBox="1"/>
          <p:nvPr/>
        </p:nvSpPr>
        <p:spPr>
          <a:xfrm>
            <a:off x="5997146" y="665439"/>
            <a:ext cx="306228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sz="2400" strike="noStrike" noProof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   var =  exp;</a:t>
            </a:r>
            <a:endParaRPr lang="zh-CN" altLang="en-US" sz="2400" strike="noStrike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7243" y="2921242"/>
            <a:ext cx="3671888" cy="12234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：说明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指针变量存放的值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(&amp;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不能改变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即不允许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指向其它地址。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" name="文本框 24"/>
          <p:cNvSpPr txBox="1"/>
          <p:nvPr/>
        </p:nvSpPr>
        <p:spPr>
          <a:xfrm>
            <a:off x="807243" y="4459612"/>
            <a:ext cx="792163" cy="300082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defTabSz="685800" fontAlgn="auto">
              <a:defRPr sz="1350" b="1" strike="noStrike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defTabSz="685800">
              <a:defRPr sz="1350"/>
            </a:lvl2pPr>
            <a:lvl3pPr marL="685800" defTabSz="685800">
              <a:defRPr sz="1350"/>
            </a:lvl3pPr>
            <a:lvl4pPr marL="1028700" defTabSz="685800">
              <a:defRPr sz="1350"/>
            </a:lvl4pPr>
            <a:lvl5pPr marL="1371600" defTabSz="685800">
              <a:defRPr sz="1350"/>
            </a:lvl5pPr>
            <a:lvl6pPr marL="1714500" defTabSz="685800">
              <a:defRPr sz="1350"/>
            </a:lvl6pPr>
            <a:lvl7pPr marL="2057400" defTabSz="685800">
              <a:defRPr sz="1350"/>
            </a:lvl7pPr>
            <a:lvl8pPr marL="2400300" defTabSz="685800">
              <a:defRPr sz="1350"/>
            </a:lvl8pPr>
            <a:lvl9pPr marL="2743200" defTabSz="685800">
              <a:defRPr sz="1350"/>
            </a:lvl9pPr>
          </a:lstStyle>
          <a:p>
            <a:r>
              <a:rPr lang="en-US" altLang="zh-CN" noProof="1"/>
              <a:t>const</a:t>
            </a:r>
            <a:endParaRPr lang="zh-CN" altLang="en-US" noProof="1"/>
          </a:p>
        </p:txBody>
      </p:sp>
      <p:sp>
        <p:nvSpPr>
          <p:cNvPr id="20" name="文本框 25"/>
          <p:cNvSpPr txBox="1"/>
          <p:nvPr/>
        </p:nvSpPr>
        <p:spPr>
          <a:xfrm>
            <a:off x="807243" y="4759694"/>
            <a:ext cx="3671888" cy="12234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：说明禁止通过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指针来修改其所指向的内容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。但不限制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其它指针修改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的内容。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81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const</a:t>
            </a:r>
            <a:r>
              <a:rPr lang="zh-CN" altLang="en-US" dirty="0"/>
              <a:t>和指针</a:t>
            </a:r>
            <a:r>
              <a:rPr lang="zh-CN" altLang="en-US" dirty="0" smtClean="0"/>
              <a:t>（表）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871244"/>
              </p:ext>
            </p:extLst>
          </p:nvPr>
        </p:nvGraphicFramePr>
        <p:xfrm>
          <a:off x="64997" y="580517"/>
          <a:ext cx="12043718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054"/>
                <a:gridCol w="1631091"/>
                <a:gridCol w="2265406"/>
                <a:gridCol w="2471351"/>
                <a:gridCol w="2833816"/>
              </a:tblGrid>
              <a:tr h="3740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v=4</a:t>
                      </a:r>
                      <a:r>
                        <a:rPr lang="en-US" altLang="zh-CN" dirty="0" smtClean="0"/>
                        <a:t>;</a:t>
                      </a:r>
                    </a:p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smtClean="0"/>
                        <a:t>m=7;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const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v=4</a:t>
                      </a:r>
                      <a:r>
                        <a:rPr lang="en-US" altLang="zh-CN" dirty="0" smtClean="0"/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baseline="0" dirty="0" smtClean="0"/>
                        <a:t> m=7;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v=4;  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const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baseline="0" dirty="0" smtClean="0"/>
                        <a:t> m=7;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const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v=4; 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const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baseline="0" dirty="0" smtClean="0"/>
                        <a:t> m=7;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37400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lang="en-US" altLang="zh-CN" sz="1800" dirty="0" err="1" smtClean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int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*       </a:t>
                      </a:r>
                      <a:r>
                        <a:rPr lang="en-US" altLang="zh-CN" sz="1800" dirty="0" err="1" smtClean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pv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= &amp;v;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ⅹ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ⅹ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374009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const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n-US" altLang="zh-CN" sz="1800" dirty="0" err="1" smtClean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int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*  pv2 = &amp;v;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0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0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0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0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374009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int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 * </a:t>
                      </a:r>
                      <a:r>
                        <a:rPr lang="en-US" altLang="zh-CN" sz="1800" dirty="0" err="1" smtClean="0"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const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  pv3 = &amp;v;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ⅹ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ⅹ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3525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const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 </a:t>
                      </a:r>
                      <a:r>
                        <a:rPr lang="en-US" altLang="zh-CN" sz="1800" dirty="0" err="1" smtClean="0"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int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 * </a:t>
                      </a:r>
                      <a:r>
                        <a:rPr lang="en-US" altLang="zh-CN" sz="1800" dirty="0" err="1" smtClean="0"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const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  pv4 = &amp;v;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1482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374009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pv</a:t>
                      </a:r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= &amp;m;	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0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/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B050"/>
                          </a:solidFill>
                        </a:rPr>
                        <a:t>?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/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37400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*</a:t>
                      </a:r>
                      <a:r>
                        <a:rPr lang="en-US" altLang="zh-CN" sz="1800" dirty="0" err="1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pv</a:t>
                      </a:r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 = m;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/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B050"/>
                          </a:solidFill>
                        </a:rPr>
                        <a:t>?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/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37400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pv2 = &amp;m;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B050"/>
                          </a:solidFill>
                        </a:rPr>
                        <a:t>?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B050"/>
                          </a:solidFill>
                        </a:rPr>
                        <a:t>?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B050"/>
                          </a:solidFill>
                        </a:rPr>
                        <a:t>?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37400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*pv2 = m;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ⅹ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B050"/>
                          </a:solidFill>
                        </a:rPr>
                        <a:t>?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B050"/>
                          </a:solidFill>
                        </a:rPr>
                        <a:t>?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B050"/>
                          </a:solidFill>
                        </a:rPr>
                        <a:t>?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37400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pv3 = &amp;m;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ⅹ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/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B050"/>
                          </a:solidFill>
                        </a:rPr>
                        <a:t>?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/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37400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*pv3 = m;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/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B050"/>
                          </a:solidFill>
                        </a:rPr>
                        <a:t>?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/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37400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pv4 = &amp;m;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ⅹ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B050"/>
                          </a:solidFill>
                        </a:rPr>
                        <a:t>?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B050"/>
                          </a:solidFill>
                        </a:rPr>
                        <a:t>?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B050"/>
                          </a:solidFill>
                        </a:rPr>
                        <a:t>?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37400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*pv4 = m;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ⅹ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B050"/>
                          </a:solidFill>
                        </a:rPr>
                        <a:t>?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B050"/>
                          </a:solidFill>
                        </a:rPr>
                        <a:t>?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B050"/>
                          </a:solidFill>
                        </a:rPr>
                        <a:t>?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20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8869426" cy="5522976"/>
          </a:xfrm>
        </p:spPr>
        <p:txBody>
          <a:bodyPr/>
          <a:lstStyle/>
          <a:p>
            <a:pPr fontAlgn="auto">
              <a:buClr>
                <a:srgbClr val="C00000"/>
              </a:buClr>
              <a:buSzPct val="100000"/>
            </a:pPr>
            <a:r>
              <a:rPr lang="zh-CN" altLang="en-US" b="1" noProof="1"/>
              <a:t>字符串的内部存储及表示</a:t>
            </a:r>
          </a:p>
          <a:p>
            <a:pPr lvl="1" fontAlgn="auto">
              <a:buClr>
                <a:srgbClr val="C00000"/>
              </a:buClr>
              <a:buSzPct val="100000"/>
            </a:pPr>
            <a:r>
              <a:rPr lang="en-US" altLang="zh-CN" sz="2400" noProof="1"/>
              <a:t>ANSI_C</a:t>
            </a:r>
            <a:r>
              <a:rPr lang="zh-CN" altLang="zh-CN" sz="2400" noProof="1"/>
              <a:t>字符串（以</a:t>
            </a:r>
            <a:r>
              <a:rPr lang="en-US" altLang="zh-CN" sz="2400" noProof="1"/>
              <a:t>ASCII</a:t>
            </a:r>
            <a:r>
              <a:rPr lang="zh-CN" altLang="en-US" sz="2400" noProof="1"/>
              <a:t>码为</a:t>
            </a:r>
            <a:r>
              <a:rPr lang="en-US" altLang="zh-CN" sz="2400" noProof="1"/>
              <a:t>0</a:t>
            </a:r>
            <a:r>
              <a:rPr lang="zh-CN" altLang="en-US" sz="2400" noProof="1"/>
              <a:t>的字符结尾，即</a:t>
            </a:r>
            <a:r>
              <a:rPr lang="en-US" altLang="zh-CN" sz="2400" noProof="1"/>
              <a:t>'\0'</a:t>
            </a:r>
            <a:r>
              <a:rPr lang="zh-CN" altLang="zh-CN" sz="2400" noProof="1"/>
              <a:t>）</a:t>
            </a:r>
          </a:p>
          <a:p>
            <a:pPr lvl="1">
              <a:buClr>
                <a:srgbClr val="C00000"/>
              </a:buClr>
              <a:buSzPct val="100000"/>
            </a:pPr>
            <a:r>
              <a:rPr lang="en-US" altLang="zh-CN" sz="2400" noProof="1"/>
              <a:t>BSTR</a:t>
            </a:r>
          </a:p>
          <a:p>
            <a:pPr lvl="1" fontAlgn="auto">
              <a:buClr>
                <a:srgbClr val="C00000"/>
              </a:buClr>
              <a:buSzPct val="100000"/>
            </a:pPr>
            <a:r>
              <a:rPr lang="en-US" altLang="zh-CN" sz="2400" noProof="1"/>
              <a:t>MBCS</a:t>
            </a:r>
            <a:r>
              <a:rPr lang="zh-CN" altLang="zh-CN" sz="2400" noProof="1"/>
              <a:t>编码字符串（</a:t>
            </a:r>
            <a:r>
              <a:rPr lang="en-US" altLang="zh-CN" sz="2400" noProof="1"/>
              <a:t>Multi Bytes Character Set )</a:t>
            </a:r>
          </a:p>
          <a:p>
            <a:pPr lvl="1" fontAlgn="auto">
              <a:buClr>
                <a:srgbClr val="C00000"/>
              </a:buClr>
              <a:buSzPct val="100000"/>
            </a:pPr>
            <a:r>
              <a:rPr lang="en-US" altLang="zh-CN" sz="2400" noProof="1"/>
              <a:t>Unicode</a:t>
            </a:r>
            <a:r>
              <a:rPr lang="zh-CN" altLang="zh-CN" sz="2400" noProof="1"/>
              <a:t>编码字符串</a:t>
            </a:r>
          </a:p>
          <a:p>
            <a:pPr lvl="2" fontAlgn="auto"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400" noProof="1"/>
              <a:t>UTF-8</a:t>
            </a:r>
          </a:p>
          <a:p>
            <a:pPr lvl="2" fontAlgn="auto"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400" noProof="1"/>
              <a:t>UTF-16</a:t>
            </a:r>
          </a:p>
          <a:p>
            <a:pPr lvl="2" fontAlgn="auto"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400" noProof="1"/>
              <a:t>UTF-32</a:t>
            </a:r>
          </a:p>
          <a:p>
            <a:pPr lvl="0" fontAlgn="auto">
              <a:buClr>
                <a:srgbClr val="C00000"/>
              </a:buClr>
              <a:buSzPct val="100000"/>
            </a:pPr>
            <a:r>
              <a:rPr lang="en-US" altLang="zh-CN" b="1" noProof="1"/>
              <a:t>char * </a:t>
            </a:r>
            <a:r>
              <a:rPr lang="zh-CN" altLang="en-US" b="1" noProof="1"/>
              <a:t>和 </a:t>
            </a:r>
            <a:r>
              <a:rPr lang="en-US" altLang="zh-CN" b="1" noProof="1"/>
              <a:t>char[]</a:t>
            </a:r>
            <a:r>
              <a:rPr lang="zh-CN" altLang="zh-CN" b="1" noProof="1"/>
              <a:t>定义字符串</a:t>
            </a:r>
          </a:p>
          <a:p>
            <a:pPr lvl="1" fontAlgn="auto"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zh-CN" sz="2400" b="1" noProof="1"/>
              <a:t> </a:t>
            </a:r>
            <a:r>
              <a:rPr lang="en-US" altLang="zh-CN" sz="2400" b="1" noProof="1"/>
              <a:t>char</a:t>
            </a:r>
            <a:r>
              <a:rPr lang="zh-CN" altLang="zh-CN" sz="2400" b="1" noProof="1"/>
              <a:t>  </a:t>
            </a:r>
            <a:r>
              <a:rPr lang="en-US" altLang="zh-CN" sz="2400" b="1" noProof="1"/>
              <a:t>* str = "</a:t>
            </a:r>
            <a:r>
              <a:rPr lang="en-US" altLang="zh-CN" sz="2400" noProof="1">
                <a:ea typeface="宋体" panose="02010600030101010101" pitchFamily="2" charset="-122"/>
                <a:sym typeface="+mn-ea"/>
              </a:rPr>
              <a:t>This is a string!</a:t>
            </a:r>
            <a:r>
              <a:rPr lang="en-US" altLang="zh-CN" sz="2400" b="1" noProof="1"/>
              <a:t>"; </a:t>
            </a:r>
          </a:p>
          <a:p>
            <a:pPr lvl="1" fontAlgn="auto"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400" b="1" noProof="1">
                <a:solidFill>
                  <a:srgbClr val="FF0000"/>
                </a:solidFill>
              </a:rPr>
              <a:t>     </a:t>
            </a:r>
            <a:r>
              <a:rPr lang="zh-CN" altLang="zh-CN" sz="2400" b="1" noProof="1">
                <a:solidFill>
                  <a:srgbClr val="FF0000"/>
                </a:solidFill>
              </a:rPr>
              <a:t>等价于  </a:t>
            </a:r>
            <a:r>
              <a:rPr lang="en-US" altLang="zh-CN" sz="2400" b="1" noProof="1">
                <a:solidFill>
                  <a:srgbClr val="0000FF"/>
                </a:solidFill>
              </a:rPr>
              <a:t>const char * str = "</a:t>
            </a:r>
            <a:r>
              <a:rPr lang="en-US" altLang="zh-CN" sz="2400" noProof="1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This is a string!</a:t>
            </a:r>
            <a:r>
              <a:rPr lang="en-US" altLang="zh-CN" sz="2400" b="1" noProof="1">
                <a:solidFill>
                  <a:srgbClr val="0000FF"/>
                </a:solidFill>
              </a:rPr>
              <a:t>";</a:t>
            </a:r>
          </a:p>
          <a:p>
            <a:pPr lvl="1" fontAlgn="auto"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400" b="1" noProof="1"/>
              <a:t> char  str[] = </a:t>
            </a:r>
            <a:r>
              <a:rPr lang="en-US" altLang="zh-CN" sz="2400" b="1" noProof="1">
                <a:sym typeface="+mn-ea"/>
              </a:rPr>
              <a:t> "</a:t>
            </a:r>
            <a:r>
              <a:rPr lang="en-US" altLang="zh-CN" sz="2400" noProof="1">
                <a:ea typeface="宋体" panose="02010600030101010101" pitchFamily="2" charset="-122"/>
                <a:sym typeface="+mn-ea"/>
              </a:rPr>
              <a:t>This is a string!</a:t>
            </a:r>
            <a:r>
              <a:rPr lang="en-US" altLang="zh-CN" sz="2400" b="1" noProof="1">
                <a:sym typeface="+mn-ea"/>
              </a:rPr>
              <a:t>";</a:t>
            </a:r>
          </a:p>
          <a:p>
            <a:pPr>
              <a:buClr>
                <a:srgbClr val="C00000"/>
              </a:buClr>
              <a:buSzPct val="100000"/>
            </a:pPr>
            <a:r>
              <a:rPr lang="zh-CN" altLang="en-US" b="1" noProof="1"/>
              <a:t>标准库中的</a:t>
            </a:r>
            <a:r>
              <a:rPr lang="en-US" altLang="zh-CN" b="1" noProof="1"/>
              <a:t>string</a:t>
            </a:r>
            <a:br>
              <a:rPr lang="en-US" altLang="zh-CN" b="1" noProof="1"/>
            </a:br>
            <a:r>
              <a:rPr lang="en-US" altLang="zh-CN" b="1" noProof="1"/>
              <a:t>#include &lt;</a:t>
            </a:r>
            <a:r>
              <a:rPr lang="en-US" altLang="zh-CN" b="1" noProof="1"/>
              <a:t>string</a:t>
            </a:r>
            <a:r>
              <a:rPr lang="en-US" altLang="zh-CN" b="1" noProof="1" smtClean="0"/>
              <a:t>&gt;</a:t>
            </a:r>
            <a:endParaRPr lang="en-US" altLang="zh-CN" b="1" noProof="1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关于字符串的说明</a:t>
            </a:r>
          </a:p>
        </p:txBody>
      </p:sp>
    </p:spTree>
    <p:extLst>
      <p:ext uri="{BB962C8B-B14F-4D97-AF65-F5344CB8AC3E}">
        <p14:creationId xmlns:p14="http://schemas.microsoft.com/office/powerpoint/2010/main" val="14513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noProof="1">
                <a:latin typeface="+mn-ea"/>
              </a:rPr>
              <a:t>变量的引用</a:t>
            </a:r>
            <a:r>
              <a:rPr lang="zh-CN" altLang="en-US" sz="2400" b="1" dirty="0">
                <a:latin typeface="+mn-ea"/>
              </a:rPr>
              <a:t/>
            </a:r>
            <a:br>
              <a:rPr lang="zh-CN" altLang="en-US" sz="2400" b="1" dirty="0">
                <a:latin typeface="+mn-ea"/>
              </a:rPr>
            </a:br>
            <a:r>
              <a:rPr lang="en-US" altLang="zh-CN" sz="2400" b="1" noProof="1">
                <a:latin typeface="+mn-ea"/>
              </a:rPr>
              <a:t>int    val =100;  </a:t>
            </a:r>
            <a:r>
              <a:rPr lang="en-US" altLang="zh-CN" sz="2400" b="1" dirty="0">
                <a:latin typeface="+mn-ea"/>
              </a:rPr>
              <a:t/>
            </a:r>
            <a:br>
              <a:rPr lang="en-US" altLang="zh-CN" sz="2400" b="1" dirty="0">
                <a:latin typeface="+mn-ea"/>
              </a:rPr>
            </a:br>
            <a:r>
              <a:rPr lang="en-US" altLang="zh-CN" sz="2400" b="1" noProof="1">
                <a:latin typeface="+mn-ea"/>
              </a:rPr>
              <a:t>int &amp; myval1=var;  </a:t>
            </a:r>
            <a:r>
              <a:rPr lang="en-US" altLang="zh-CN" sz="2400" b="1" dirty="0">
                <a:latin typeface="+mn-ea"/>
              </a:rPr>
              <a:t/>
            </a:r>
            <a:br>
              <a:rPr lang="en-US" altLang="zh-CN" sz="2400" b="1" dirty="0">
                <a:latin typeface="+mn-ea"/>
              </a:rPr>
            </a:br>
            <a:r>
              <a:rPr lang="en-US" altLang="zh-CN" sz="2400" b="1" dirty="0">
                <a:latin typeface="+mn-ea"/>
              </a:rPr>
              <a:t/>
            </a:r>
            <a:br>
              <a:rPr lang="en-US" altLang="zh-CN" sz="2400" b="1" dirty="0">
                <a:latin typeface="+mn-ea"/>
              </a:rPr>
            </a:br>
            <a:r>
              <a:rPr lang="en-US" altLang="zh-CN" sz="2400" b="1" noProof="1">
                <a:latin typeface="+mn-ea"/>
              </a:rPr>
              <a:t>const int &amp; myval2 = var;</a:t>
            </a:r>
            <a:r>
              <a:rPr lang="en-US" altLang="zh-CN" sz="2400" b="1" dirty="0">
                <a:latin typeface="+mn-ea"/>
              </a:rPr>
              <a:t/>
            </a:r>
            <a:br>
              <a:rPr lang="en-US" altLang="zh-CN" sz="2400" b="1" dirty="0">
                <a:latin typeface="+mn-ea"/>
              </a:rPr>
            </a:br>
            <a:r>
              <a:rPr lang="en-US" altLang="zh-CN" sz="2400" b="1" noProof="1">
                <a:solidFill>
                  <a:srgbClr val="0000FF"/>
                </a:solidFill>
                <a:latin typeface="+mn-ea"/>
              </a:rPr>
              <a:t>myval1 = 300;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zh-CN" sz="2400" b="1" dirty="0">
                <a:solidFill>
                  <a:srgbClr val="0000FF"/>
                </a:solidFill>
                <a:latin typeface="+mn-ea"/>
              </a:rPr>
            </a:br>
            <a:r>
              <a:rPr lang="en-US" altLang="zh-CN" sz="2400" b="1" noProof="1">
                <a:solidFill>
                  <a:srgbClr val="FF0000"/>
                </a:solidFill>
                <a:latin typeface="+mn-ea"/>
              </a:rPr>
              <a:t>myval2 = 100;</a:t>
            </a:r>
          </a:p>
          <a:p>
            <a:endParaRPr lang="en-US" altLang="zh-CN" sz="2400" b="1" noProof="1">
              <a:solidFill>
                <a:srgbClr val="FF000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noProof="1">
                <a:latin typeface="+mn-ea"/>
              </a:rPr>
              <a:t>常量的引用</a:t>
            </a:r>
            <a:r>
              <a:rPr lang="zh-CN" altLang="en-US" sz="2400" b="1" dirty="0">
                <a:latin typeface="+mn-ea"/>
              </a:rPr>
              <a:t/>
            </a:r>
            <a:br>
              <a:rPr lang="zh-CN" altLang="en-US" sz="2400" b="1" dirty="0">
                <a:latin typeface="+mn-ea"/>
              </a:rPr>
            </a:br>
            <a:r>
              <a:rPr lang="en-US" altLang="zh-CN" sz="2400" b="1" noProof="1">
                <a:latin typeface="+mn-ea"/>
              </a:rPr>
              <a:t>int b=100;  int&amp; aa=b;</a:t>
            </a:r>
            <a:r>
              <a:rPr lang="en-US" altLang="zh-CN" sz="2400" b="1" dirty="0">
                <a:latin typeface="+mn-ea"/>
              </a:rPr>
              <a:t/>
            </a:r>
            <a:br>
              <a:rPr lang="en-US" altLang="zh-CN" sz="2400" b="1" dirty="0">
                <a:latin typeface="+mn-ea"/>
              </a:rPr>
            </a:br>
            <a:r>
              <a:rPr lang="en-US" altLang="zh-CN" sz="2400" b="1" noProof="1">
                <a:solidFill>
                  <a:srgbClr val="0000FF"/>
                </a:solidFill>
                <a:latin typeface="+mn-ea"/>
              </a:rPr>
              <a:t>const int&amp; aa=b;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zh-CN" sz="2400" b="1" dirty="0">
                <a:solidFill>
                  <a:srgbClr val="0000FF"/>
                </a:solidFill>
                <a:latin typeface="+mn-ea"/>
              </a:rPr>
            </a:br>
            <a:r>
              <a:rPr lang="en-US" altLang="zh-CN" sz="2400" b="1" noProof="1">
                <a:solidFill>
                  <a:srgbClr val="0000FF"/>
                </a:solidFill>
                <a:latin typeface="+mn-ea"/>
              </a:rPr>
              <a:t>const int&amp; bb=1;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zh-CN" sz="2400" b="1" dirty="0">
                <a:solidFill>
                  <a:srgbClr val="0000FF"/>
                </a:solidFill>
                <a:latin typeface="+mn-ea"/>
              </a:rPr>
            </a:br>
            <a:r>
              <a:rPr lang="en-US" altLang="zh-CN" sz="2400" b="1" noProof="1">
                <a:solidFill>
                  <a:srgbClr val="FF0000"/>
                </a:solidFill>
                <a:latin typeface="+mn-ea"/>
              </a:rPr>
              <a:t>aa = 10</a:t>
            </a:r>
            <a:r>
              <a:rPr lang="zh-CN" altLang="en-US" sz="2400" b="1" noProof="1">
                <a:solidFill>
                  <a:srgbClr val="FF0000"/>
                </a:solidFill>
                <a:latin typeface="+mn-ea"/>
              </a:rPr>
              <a:t>；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zh-CN" sz="2400" b="1" dirty="0">
                <a:solidFill>
                  <a:srgbClr val="FF0000"/>
                </a:solidFill>
                <a:latin typeface="+mn-ea"/>
              </a:rPr>
            </a:br>
            <a:r>
              <a:rPr lang="en-US" altLang="zh-CN" sz="2400" b="1" noProof="1">
                <a:solidFill>
                  <a:srgbClr val="FF0000"/>
                </a:solidFill>
                <a:latin typeface="+mn-ea"/>
              </a:rPr>
              <a:t>bb = </a:t>
            </a:r>
            <a:r>
              <a:rPr lang="en-US" altLang="zh-CN" sz="2400" b="1" noProof="1">
                <a:solidFill>
                  <a:srgbClr val="FF0000"/>
                </a:solidFill>
                <a:latin typeface="+mn-ea"/>
              </a:rPr>
              <a:t>20</a:t>
            </a:r>
            <a:r>
              <a:rPr lang="en-US" altLang="zh-CN" sz="2400" b="1" noProof="1" smtClean="0">
                <a:solidFill>
                  <a:srgbClr val="FF0000"/>
                </a:solidFill>
                <a:latin typeface="+mn-ea"/>
              </a:rPr>
              <a:t>;</a:t>
            </a:r>
            <a:endParaRPr lang="en-US" altLang="zh-CN" sz="2400" b="1" noProof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ln>
            <a:solidFill>
              <a:srgbClr val="C00000"/>
            </a:solidFill>
          </a:ln>
        </p:spPr>
        <p:txBody>
          <a:bodyPr/>
          <a:lstStyle/>
          <a:p>
            <a:pPr lvl="1"/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var</a:t>
            </a:r>
            <a:r>
              <a:rPr lang="en-US" altLang="zh-CN" sz="2000" dirty="0">
                <a:latin typeface="+mn-ea"/>
              </a:rPr>
              <a:t> =100;  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 err="1">
                <a:latin typeface="+mn-ea"/>
              </a:rPr>
              <a:t>const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cvar</a:t>
            </a:r>
            <a:r>
              <a:rPr lang="en-US" altLang="zh-CN" sz="2000" dirty="0">
                <a:latin typeface="+mn-ea"/>
              </a:rPr>
              <a:t>  =200;</a:t>
            </a:r>
          </a:p>
          <a:p>
            <a:pPr lvl="1"/>
            <a:r>
              <a:rPr lang="en-US" altLang="zh-CN" sz="2000" dirty="0">
                <a:latin typeface="+mn-ea"/>
              </a:rPr>
              <a:t/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void f(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a1,int &amp;a2, </a:t>
            </a:r>
            <a:r>
              <a:rPr lang="en-US" altLang="zh-CN" sz="2000" dirty="0" err="1">
                <a:latin typeface="+mn-ea"/>
              </a:rPr>
              <a:t>const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&amp; a3) </a:t>
            </a:r>
          </a:p>
          <a:p>
            <a:pPr lvl="1"/>
            <a:r>
              <a:rPr lang="en-US" altLang="zh-CN" sz="2000" dirty="0">
                <a:latin typeface="+mn-ea"/>
              </a:rPr>
              <a:t>{  } </a:t>
            </a:r>
            <a:br>
              <a:rPr lang="en-US" altLang="zh-CN" sz="2000" dirty="0">
                <a:latin typeface="+mn-ea"/>
              </a:rPr>
            </a:b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f(1,2,3);</a:t>
            </a:r>
            <a:br>
              <a:rPr lang="en-US" altLang="zh-CN" sz="2000" dirty="0">
                <a:solidFill>
                  <a:srgbClr val="FF0000"/>
                </a:solidFill>
                <a:latin typeface="+mn-ea"/>
              </a:rPr>
            </a:b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f(1,var,var);</a:t>
            </a:r>
            <a:r>
              <a:rPr lang="en-US" altLang="zh-CN" sz="2000" dirty="0">
                <a:latin typeface="+mn-ea"/>
              </a:rPr>
              <a:t/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f(1,cvar,cvar);</a:t>
            </a:r>
          </a:p>
          <a:p>
            <a:pPr lvl="1"/>
            <a:r>
              <a:rPr lang="en-US" altLang="zh-CN" sz="2000" dirty="0">
                <a:latin typeface="+mn-ea"/>
              </a:rPr>
              <a:t/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f(1,var,cvar);</a:t>
            </a:r>
            <a:r>
              <a:rPr lang="en-US" altLang="zh-CN" sz="2000" dirty="0">
                <a:latin typeface="+mn-ea"/>
              </a:rPr>
              <a:t/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f(1,cvar,var);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solidFill>
                  <a:srgbClr val="0000FF"/>
                </a:solidFill>
                <a:latin typeface="+mn-ea"/>
              </a:rPr>
              <a:t/>
            </a:r>
            <a:br>
              <a:rPr lang="zh-CN" altLang="en-US" sz="2000" dirty="0">
                <a:solidFill>
                  <a:srgbClr val="0000FF"/>
                </a:solidFill>
                <a:latin typeface="+mn-ea"/>
              </a:rPr>
            </a:b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f(</a:t>
            </a:r>
            <a:r>
              <a:rPr lang="en-US" altLang="zh-CN" sz="2000" dirty="0" err="1" smtClean="0">
                <a:solidFill>
                  <a:srgbClr val="0000FF"/>
                </a:solidFill>
                <a:latin typeface="+mn-ea"/>
              </a:rPr>
              <a:t>var,var,var</a:t>
            </a: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);</a:t>
            </a:r>
            <a:br>
              <a:rPr lang="en-US" altLang="zh-CN" sz="2000" dirty="0">
                <a:solidFill>
                  <a:srgbClr val="0000FF"/>
                </a:solidFill>
                <a:latin typeface="+mn-ea"/>
              </a:rPr>
            </a:b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f(</a:t>
            </a:r>
            <a:r>
              <a:rPr lang="en-US" altLang="zh-CN" sz="2000" dirty="0" err="1" smtClean="0">
                <a:solidFill>
                  <a:srgbClr val="0000FF"/>
                </a:solidFill>
                <a:latin typeface="+mn-ea"/>
              </a:rPr>
              <a:t>cvar,var,cvar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);</a:t>
            </a:r>
            <a:endParaRPr lang="zh-CN" altLang="en-US" sz="20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const</a:t>
            </a:r>
            <a:r>
              <a:rPr lang="zh-CN" altLang="zh-CN" dirty="0"/>
              <a:t>和引用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95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80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1689" y="738322"/>
            <a:ext cx="5955332" cy="81381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指针、数组、引用、常量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2526576" y="1672819"/>
            <a:ext cx="45719" cy="4589926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91869" y="2541664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数组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1869" y="1791274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指针</a:t>
              </a:r>
              <a:endParaRPr lang="zh-CN" altLang="en-US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661D584-2B36-4135-848C-E7FD28CD82C5}"/>
              </a:ext>
            </a:extLst>
          </p:cNvPr>
          <p:cNvGrpSpPr/>
          <p:nvPr/>
        </p:nvGrpSpPr>
        <p:grpSpPr>
          <a:xfrm>
            <a:off x="2191869" y="3312847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:a16="http://schemas.microsoft.com/office/drawing/2014/main" xmlns="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xmlns="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引用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91870" y="4069757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常量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CAFD4-0A3E-4803-848C-50C356889851}"/>
              </a:ext>
            </a:extLst>
          </p:cNvPr>
          <p:cNvGrpSpPr/>
          <p:nvPr/>
        </p:nvGrpSpPr>
        <p:grpSpPr>
          <a:xfrm>
            <a:off x="2191869" y="4834420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xmlns="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:a16="http://schemas.microsoft.com/office/drawing/2014/main" xmlns="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 b="1" dirty="0" err="1" smtClean="0">
                  <a:solidFill>
                    <a:schemeClr val="bg2">
                      <a:lumMod val="50000"/>
                    </a:schemeClr>
                  </a:solidFill>
                </a:rPr>
                <a:t>const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和指针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91870" y="5554919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 err="1" smtClean="0">
                  <a:solidFill>
                    <a:schemeClr val="bg2">
                      <a:lumMod val="50000"/>
                    </a:schemeClr>
                  </a:solidFill>
                </a:rPr>
                <a:t>const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和引用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823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664462" y="795528"/>
            <a:ext cx="8787130" cy="5266214"/>
          </a:xfrm>
        </p:spPr>
        <p:txBody>
          <a:bodyPr/>
          <a:lstStyle/>
          <a:p>
            <a:pPr>
              <a:spcBef>
                <a:spcPts val="700"/>
              </a:spcBef>
              <a:buClr>
                <a:srgbClr val="C00000"/>
              </a:buClr>
              <a:buSzPct val="100000"/>
            </a:pPr>
            <a:r>
              <a:rPr lang="zh-CN" altLang="en-US" sz="2800" noProof="1">
                <a:latin typeface="+mn-ea"/>
                <a:sym typeface="+mn-ea"/>
              </a:rPr>
              <a:t>格式：  </a:t>
            </a:r>
            <a:r>
              <a:rPr lang="en-US" altLang="zh-CN" sz="2800" noProof="1">
                <a:latin typeface="+mn-ea"/>
                <a:sym typeface="+mn-ea"/>
              </a:rPr>
              <a:t>Type * varName [= </a:t>
            </a:r>
            <a:r>
              <a:rPr lang="zh-CN" altLang="en-US" sz="2800" noProof="1">
                <a:latin typeface="+mn-ea"/>
                <a:sym typeface="+mn-ea"/>
              </a:rPr>
              <a:t>地址表达式</a:t>
            </a:r>
            <a:r>
              <a:rPr lang="en-US" altLang="zh-CN" sz="2800" noProof="1">
                <a:latin typeface="+mn-ea"/>
                <a:sym typeface="+mn-ea"/>
              </a:rPr>
              <a:t>];</a:t>
            </a:r>
          </a:p>
          <a:p>
            <a:pPr>
              <a:spcBef>
                <a:spcPts val="700"/>
              </a:spcBef>
              <a:buClr>
                <a:srgbClr val="C00000"/>
              </a:buClr>
              <a:buSzPct val="100000"/>
            </a:pPr>
            <a:endParaRPr lang="en-US" altLang="zh-CN" sz="2800" noProof="1">
              <a:latin typeface="+mn-ea"/>
            </a:endParaRPr>
          </a:p>
          <a:p>
            <a:pPr>
              <a:spcBef>
                <a:spcPts val="700"/>
              </a:spcBef>
              <a:buClr>
                <a:srgbClr val="C00000"/>
              </a:buClr>
              <a:buSzPct val="100000"/>
            </a:pPr>
            <a:r>
              <a:rPr lang="zh-CN" altLang="en-US" sz="2800" noProof="1">
                <a:latin typeface="+mn-ea"/>
                <a:sym typeface="+mn-ea"/>
              </a:rPr>
              <a:t>例：</a:t>
            </a:r>
            <a:r>
              <a:rPr lang="zh-CN" altLang="en-US" sz="2800" dirty="0">
                <a:latin typeface="+mn-ea"/>
                <a:sym typeface="+mn-ea"/>
              </a:rPr>
              <a:t/>
            </a:r>
            <a:br>
              <a:rPr lang="zh-CN" altLang="en-US" sz="2800" dirty="0">
                <a:latin typeface="+mn-ea"/>
                <a:sym typeface="+mn-ea"/>
              </a:rPr>
            </a:br>
            <a:r>
              <a:rPr lang="en-US" altLang="zh-CN" sz="2800" noProof="1">
                <a:latin typeface="+mn-ea"/>
                <a:sym typeface="+mn-ea"/>
              </a:rPr>
              <a:t>int    </a:t>
            </a:r>
            <a:r>
              <a:rPr lang="en-US" altLang="zh-CN" sz="2800" noProof="1">
                <a:latin typeface="+mn-ea"/>
                <a:sym typeface="+mn-ea"/>
              </a:rPr>
              <a:t>num </a:t>
            </a:r>
            <a:r>
              <a:rPr lang="en-US" altLang="zh-CN" sz="2800" noProof="1" smtClean="0">
                <a:latin typeface="+mn-ea"/>
                <a:sym typeface="+mn-ea"/>
              </a:rPr>
              <a:t>   = </a:t>
            </a:r>
            <a:r>
              <a:rPr lang="en-US" altLang="zh-CN" sz="2800" noProof="1">
                <a:latin typeface="+mn-ea"/>
                <a:sym typeface="+mn-ea"/>
              </a:rPr>
              <a:t>5;</a:t>
            </a:r>
            <a:r>
              <a:rPr lang="en-US" altLang="zh-CN" sz="2800" dirty="0">
                <a:latin typeface="+mn-ea"/>
                <a:sym typeface="+mn-ea"/>
              </a:rPr>
              <a:t/>
            </a:r>
            <a:br>
              <a:rPr lang="en-US" altLang="zh-CN" sz="2800" dirty="0">
                <a:latin typeface="+mn-ea"/>
                <a:sym typeface="+mn-ea"/>
              </a:rPr>
            </a:br>
            <a:r>
              <a:rPr lang="en-US" altLang="zh-CN" sz="2800" noProof="1">
                <a:latin typeface="+mn-ea"/>
                <a:sym typeface="+mn-ea"/>
              </a:rPr>
              <a:t>int * pNum  = &amp;num;</a:t>
            </a:r>
            <a:r>
              <a:rPr lang="en-US" altLang="zh-CN" sz="2800" dirty="0">
                <a:latin typeface="+mn-ea"/>
                <a:sym typeface="+mn-ea"/>
              </a:rPr>
              <a:t/>
            </a:r>
            <a:br>
              <a:rPr lang="en-US" altLang="zh-CN" sz="2800" dirty="0">
                <a:latin typeface="+mn-ea"/>
                <a:sym typeface="+mn-ea"/>
              </a:rPr>
            </a:br>
            <a:r>
              <a:rPr lang="en-US" altLang="zh-CN" sz="2800" noProof="1">
                <a:latin typeface="+mn-ea"/>
                <a:sym typeface="+mn-ea"/>
              </a:rPr>
              <a:t>int * </a:t>
            </a:r>
            <a:r>
              <a:rPr lang="en-US" altLang="zh-CN" sz="2800" noProof="1">
                <a:latin typeface="+mn-ea"/>
                <a:sym typeface="+mn-ea"/>
              </a:rPr>
              <a:t>pN2    </a:t>
            </a:r>
            <a:r>
              <a:rPr lang="en-US" altLang="zh-CN" sz="2800" noProof="1" smtClean="0">
                <a:latin typeface="+mn-ea"/>
                <a:sym typeface="+mn-ea"/>
              </a:rPr>
              <a:t> = </a:t>
            </a:r>
            <a:r>
              <a:rPr lang="en-US" altLang="zh-CN" sz="2800" noProof="1">
                <a:latin typeface="+mn-ea"/>
                <a:sym typeface="+mn-ea"/>
              </a:rPr>
              <a:t>pNum;</a:t>
            </a:r>
            <a:r>
              <a:rPr lang="en-US" altLang="zh-CN" sz="2800" dirty="0">
                <a:latin typeface="+mn-ea"/>
                <a:sym typeface="+mn-ea"/>
              </a:rPr>
              <a:t/>
            </a:r>
            <a:br>
              <a:rPr lang="en-US" altLang="zh-CN" sz="2800" dirty="0">
                <a:latin typeface="+mn-ea"/>
                <a:sym typeface="+mn-ea"/>
              </a:rPr>
            </a:br>
            <a:r>
              <a:rPr lang="en-US" altLang="zh-CN" sz="2800" noProof="1">
                <a:latin typeface="+mn-ea"/>
                <a:sym typeface="+mn-ea"/>
              </a:rPr>
              <a:t>void    *     p= 0;</a:t>
            </a:r>
            <a:r>
              <a:rPr lang="en-US" altLang="zh-CN" sz="2800" dirty="0">
                <a:latin typeface="+mn-ea"/>
                <a:sym typeface="+mn-ea"/>
              </a:rPr>
              <a:t/>
            </a:r>
            <a:br>
              <a:rPr lang="en-US" altLang="zh-CN" sz="2800" dirty="0">
                <a:latin typeface="+mn-ea"/>
                <a:sym typeface="+mn-ea"/>
              </a:rPr>
            </a:br>
            <a:r>
              <a:rPr lang="en-US" altLang="zh-CN" sz="2800" noProof="1">
                <a:latin typeface="+mn-ea"/>
                <a:sym typeface="+mn-ea"/>
              </a:rPr>
              <a:t>bool    **   p = 0;</a:t>
            </a:r>
            <a:br>
              <a:rPr lang="en-US" altLang="zh-CN" sz="2800" noProof="1">
                <a:latin typeface="+mn-ea"/>
                <a:sym typeface="+mn-ea"/>
              </a:rPr>
            </a:br>
            <a:r>
              <a:rPr lang="en-US" altLang="zh-CN" sz="2800" noProof="1">
                <a:latin typeface="+mn-ea"/>
                <a:sym typeface="+mn-ea"/>
              </a:rPr>
              <a:t>int       </a:t>
            </a:r>
            <a:r>
              <a:rPr lang="zh-CN" altLang="en-US" sz="2800" noProof="1">
                <a:latin typeface="+mn-ea"/>
                <a:sym typeface="+mn-ea"/>
              </a:rPr>
              <a:t>**   </a:t>
            </a:r>
            <a:r>
              <a:rPr lang="en-US" altLang="zh-CN" sz="2800" noProof="1">
                <a:latin typeface="+mn-ea"/>
                <a:sym typeface="+mn-ea"/>
              </a:rPr>
              <a:t>ppNum = &amp;pNum</a:t>
            </a:r>
            <a:r>
              <a:rPr lang="zh-CN" altLang="en-US" sz="2800" noProof="1">
                <a:latin typeface="+mn-ea"/>
                <a:sym typeface="+mn-ea"/>
              </a:rPr>
              <a:t>；</a:t>
            </a:r>
            <a:r>
              <a:rPr lang="zh-CN" altLang="en-US" sz="2800" dirty="0">
                <a:latin typeface="+mn-ea"/>
                <a:sym typeface="+mn-ea"/>
              </a:rPr>
              <a:t/>
            </a:r>
            <a:br>
              <a:rPr lang="zh-CN" altLang="en-US" sz="2800" dirty="0">
                <a:latin typeface="+mn-ea"/>
                <a:sym typeface="+mn-ea"/>
              </a:rPr>
            </a:br>
            <a:r>
              <a:rPr lang="zh-CN" altLang="en-US" sz="2800" dirty="0">
                <a:latin typeface="+mn-ea"/>
                <a:sym typeface="+mn-ea"/>
              </a:rPr>
              <a:t/>
            </a:r>
            <a:br>
              <a:rPr lang="zh-CN" altLang="en-US" sz="2800" dirty="0">
                <a:latin typeface="+mn-ea"/>
                <a:sym typeface="+mn-ea"/>
              </a:rPr>
            </a:br>
            <a:r>
              <a:rPr lang="en-US" altLang="zh-CN" sz="2800" noProof="1">
                <a:latin typeface="+mn-ea"/>
                <a:sym typeface="+mn-ea"/>
              </a:rPr>
              <a:t>int *  pName = NULL;      (C++98)</a:t>
            </a:r>
            <a:r>
              <a:rPr lang="en-US" altLang="zh-CN" sz="2800" dirty="0">
                <a:latin typeface="+mn-ea"/>
                <a:sym typeface="+mn-ea"/>
              </a:rPr>
              <a:t/>
            </a:r>
            <a:br>
              <a:rPr lang="en-US" altLang="zh-CN" sz="2800" dirty="0">
                <a:latin typeface="+mn-ea"/>
                <a:sym typeface="+mn-ea"/>
              </a:rPr>
            </a:br>
            <a:r>
              <a:rPr lang="en-US" altLang="zh-CN" sz="2800" noProof="1">
                <a:latin typeface="+mn-ea"/>
                <a:sym typeface="+mn-ea"/>
              </a:rPr>
              <a:t>int *  pName = </a:t>
            </a:r>
            <a:r>
              <a:rPr lang="en-US" altLang="zh-CN" sz="2800" b="1" noProof="1">
                <a:solidFill>
                  <a:srgbClr val="0000FF"/>
                </a:solidFill>
                <a:latin typeface="+mn-ea"/>
                <a:sym typeface="+mn-ea"/>
              </a:rPr>
              <a:t>nullptr</a:t>
            </a:r>
            <a:r>
              <a:rPr lang="en-US" altLang="zh-CN" sz="2800" noProof="1">
                <a:latin typeface="+mn-ea"/>
                <a:sym typeface="+mn-ea"/>
              </a:rPr>
              <a:t>;   (C++1z)</a:t>
            </a:r>
            <a:endParaRPr lang="zh-CN" altLang="en-US" sz="2800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指针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9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15238" y="594360"/>
            <a:ext cx="9893554" cy="5861304"/>
          </a:xfrm>
        </p:spPr>
        <p:txBody>
          <a:bodyPr/>
          <a:lstStyle/>
          <a:p>
            <a:pPr>
              <a:spcBef>
                <a:spcPts val="700"/>
              </a:spcBef>
              <a:buClr>
                <a:srgbClr val="C00000"/>
              </a:buClr>
              <a:buSzPct val="100000"/>
            </a:pPr>
            <a:r>
              <a:rPr lang="en-US" altLang="zh-CN" sz="2800" noProof="1">
                <a:latin typeface="+mn-ea"/>
                <a:sym typeface="+mn-ea"/>
              </a:rPr>
              <a:t>dereference: </a:t>
            </a:r>
            <a:r>
              <a:rPr lang="zh-CN" altLang="en-US" sz="2800" noProof="1">
                <a:latin typeface="+mn-ea"/>
                <a:sym typeface="+mn-ea"/>
              </a:rPr>
              <a:t>解引用、间接引用、逆向引用</a:t>
            </a:r>
            <a:endParaRPr lang="en-US" altLang="zh-CN" sz="2800" noProof="1">
              <a:latin typeface="+mn-ea"/>
              <a:sym typeface="+mn-ea"/>
            </a:endParaRPr>
          </a:p>
          <a:p>
            <a:pPr>
              <a:spcBef>
                <a:spcPts val="700"/>
              </a:spcBef>
              <a:buClr>
                <a:srgbClr val="C00000"/>
              </a:buClr>
              <a:buSzPct val="100000"/>
            </a:pPr>
            <a:r>
              <a:rPr lang="zh-CN" altLang="en-US" sz="2800" noProof="1" smtClean="0">
                <a:latin typeface="+mn-ea"/>
                <a:sym typeface="+mn-ea"/>
              </a:rPr>
              <a:t>例：</a:t>
            </a:r>
            <a:r>
              <a:rPr lang="en-US" altLang="zh-CN" sz="2800" noProof="1" smtClean="0">
                <a:latin typeface="+mn-ea"/>
                <a:sym typeface="+mn-ea"/>
              </a:rPr>
              <a:t>  int </a:t>
            </a:r>
            <a:r>
              <a:rPr lang="en-US" altLang="zh-CN" sz="2800" noProof="1">
                <a:latin typeface="+mn-ea"/>
                <a:sym typeface="+mn-ea"/>
              </a:rPr>
              <a:t>a= 8;  int * pa = &amp;a;  int  ** ppa = &amp;pa;</a:t>
            </a:r>
            <a:r>
              <a:rPr lang="en-US" altLang="zh-CN" sz="2800" dirty="0">
                <a:latin typeface="+mn-ea"/>
                <a:sym typeface="+mn-ea"/>
              </a:rPr>
              <a:t/>
            </a:r>
            <a:br>
              <a:rPr lang="en-US" altLang="zh-CN" sz="2800" dirty="0">
                <a:latin typeface="+mn-ea"/>
                <a:sym typeface="+mn-ea"/>
              </a:rPr>
            </a:br>
            <a:r>
              <a:rPr lang="en-US" altLang="zh-CN" sz="2800" dirty="0">
                <a:latin typeface="+mn-ea"/>
                <a:sym typeface="+mn-ea"/>
              </a:rPr>
              <a:t/>
            </a:r>
            <a:br>
              <a:rPr lang="en-US" altLang="zh-CN" sz="2800" dirty="0">
                <a:latin typeface="+mn-ea"/>
                <a:sym typeface="+mn-ea"/>
              </a:rPr>
            </a:br>
            <a:r>
              <a:rPr lang="en-US" altLang="zh-CN" sz="2800" dirty="0" smtClean="0">
                <a:latin typeface="+mn-ea"/>
                <a:sym typeface="+mn-ea"/>
              </a:rPr>
              <a:t>        </a:t>
            </a:r>
            <a:r>
              <a:rPr lang="en-US" altLang="zh-CN" sz="2800" noProof="1" smtClean="0">
                <a:latin typeface="+mn-ea"/>
                <a:sym typeface="+mn-ea"/>
              </a:rPr>
              <a:t>int </a:t>
            </a:r>
            <a:r>
              <a:rPr lang="en-US" altLang="zh-CN" sz="2800" noProof="1">
                <a:latin typeface="+mn-ea"/>
                <a:sym typeface="+mn-ea"/>
              </a:rPr>
              <a:t>b =9;</a:t>
            </a:r>
            <a:r>
              <a:rPr lang="en-US" altLang="zh-CN" sz="2800" dirty="0">
                <a:latin typeface="+mn-ea"/>
                <a:sym typeface="+mn-ea"/>
              </a:rPr>
              <a:t/>
            </a:r>
            <a:br>
              <a:rPr lang="en-US" altLang="zh-CN" sz="2800" dirty="0">
                <a:latin typeface="+mn-ea"/>
                <a:sym typeface="+mn-ea"/>
              </a:rPr>
            </a:br>
            <a:r>
              <a:rPr lang="en-US" altLang="zh-CN" sz="2800" dirty="0" smtClean="0">
                <a:latin typeface="+mn-ea"/>
                <a:sym typeface="+mn-ea"/>
              </a:rPr>
              <a:t>        </a:t>
            </a:r>
            <a:r>
              <a:rPr lang="en-US" altLang="zh-CN" sz="2800" noProof="1" smtClean="0">
                <a:latin typeface="+mn-ea"/>
                <a:sym typeface="+mn-ea"/>
              </a:rPr>
              <a:t>*</a:t>
            </a:r>
            <a:r>
              <a:rPr lang="en-US" altLang="zh-CN" sz="2800" noProof="1">
                <a:latin typeface="+mn-ea"/>
                <a:sym typeface="+mn-ea"/>
              </a:rPr>
              <a:t>pa = b;</a:t>
            </a:r>
            <a:r>
              <a:rPr lang="en-US" altLang="zh-CN" sz="2800" dirty="0">
                <a:latin typeface="+mn-ea"/>
                <a:sym typeface="+mn-ea"/>
              </a:rPr>
              <a:t/>
            </a:r>
            <a:br>
              <a:rPr lang="en-US" altLang="zh-CN" sz="2800" dirty="0">
                <a:latin typeface="+mn-ea"/>
                <a:sym typeface="+mn-ea"/>
              </a:rPr>
            </a:br>
            <a:r>
              <a:rPr lang="en-US" altLang="zh-CN" sz="2800" dirty="0" smtClean="0">
                <a:latin typeface="+mn-ea"/>
                <a:sym typeface="+mn-ea"/>
              </a:rPr>
              <a:t>        </a:t>
            </a:r>
            <a:r>
              <a:rPr lang="en-US" altLang="zh-CN" sz="2800" noProof="1" smtClean="0">
                <a:latin typeface="+mn-ea"/>
                <a:sym typeface="+mn-ea"/>
              </a:rPr>
              <a:t>*</a:t>
            </a:r>
            <a:r>
              <a:rPr lang="en-US" altLang="zh-CN" sz="2800" noProof="1">
                <a:latin typeface="+mn-ea"/>
                <a:sym typeface="+mn-ea"/>
              </a:rPr>
              <a:t>ppa = &amp;b;</a:t>
            </a:r>
          </a:p>
          <a:p>
            <a:pPr marL="514350" lvl="1" indent="-514350">
              <a:spcBef>
                <a:spcPts val="700"/>
              </a:spcBef>
              <a:buClr>
                <a:srgbClr val="C00000"/>
              </a:buClr>
              <a:buSzPct val="100000"/>
            </a:pPr>
            <a:r>
              <a:rPr lang="zh-CN" altLang="en-US" sz="2800" noProof="1">
                <a:latin typeface="+mn-ea"/>
              </a:rPr>
              <a:t>指针的运算：</a:t>
            </a:r>
            <a:endParaRPr lang="en-US" altLang="zh-CN" sz="2800" noProof="1">
              <a:latin typeface="+mn-ea"/>
            </a:endParaRPr>
          </a:p>
          <a:p>
            <a:pPr marL="0" lvl="1" indent="0">
              <a:spcBef>
                <a:spcPts val="700"/>
              </a:spcBef>
              <a:buClr>
                <a:srgbClr val="C00000"/>
              </a:buClr>
              <a:buSzPct val="100000"/>
              <a:buNone/>
            </a:pPr>
            <a:r>
              <a:rPr lang="en-US" altLang="zh-CN" sz="2800" noProof="1">
                <a:latin typeface="+mn-ea"/>
              </a:rPr>
              <a:t>   </a:t>
            </a:r>
            <a:r>
              <a:rPr lang="en-US" altLang="zh-CN" sz="2800" noProof="1" smtClean="0">
                <a:latin typeface="+mn-ea"/>
              </a:rPr>
              <a:t>  </a:t>
            </a:r>
            <a:r>
              <a:rPr lang="zh-CN" altLang="en-US" sz="2800" noProof="1" smtClean="0">
                <a:latin typeface="+mn-ea"/>
              </a:rPr>
              <a:t>例</a:t>
            </a:r>
            <a:r>
              <a:rPr lang="zh-CN" altLang="en-US" sz="2800" noProof="1">
                <a:latin typeface="+mn-ea"/>
              </a:rPr>
              <a:t>：</a:t>
            </a:r>
            <a:r>
              <a:rPr lang="en-US" altLang="zh-CN" sz="2800" noProof="1">
                <a:latin typeface="+mn-ea"/>
                <a:sym typeface="+mn-ea"/>
              </a:rPr>
              <a:t>int  a[2] = { 1, 2 };  int * p = &amp;a[0]; </a:t>
            </a:r>
            <a:r>
              <a:rPr lang="en-US" altLang="zh-CN" sz="2800" dirty="0">
                <a:latin typeface="+mn-ea"/>
                <a:sym typeface="+mn-ea"/>
              </a:rPr>
              <a:t/>
            </a:r>
            <a:br>
              <a:rPr lang="en-US" altLang="zh-CN" sz="2800" dirty="0">
                <a:latin typeface="+mn-ea"/>
                <a:sym typeface="+mn-ea"/>
              </a:rPr>
            </a:br>
            <a:r>
              <a:rPr lang="en-US" altLang="zh-CN" sz="2800" dirty="0">
                <a:latin typeface="+mn-ea"/>
                <a:sym typeface="+mn-ea"/>
              </a:rPr>
              <a:t>           </a:t>
            </a:r>
            <a:r>
              <a:rPr lang="en-US" altLang="zh-CN" sz="2800" noProof="1">
                <a:latin typeface="+mn-ea"/>
                <a:sym typeface="+mn-ea"/>
              </a:rPr>
              <a:t>cout&lt;&lt;*(++p</a:t>
            </a:r>
            <a:r>
              <a:rPr lang="en-US" altLang="zh-CN" sz="2800" noProof="1">
                <a:latin typeface="+mn-ea"/>
                <a:sym typeface="+mn-ea"/>
              </a:rPr>
              <a:t>); </a:t>
            </a:r>
            <a:endParaRPr lang="en-US" altLang="zh-CN" sz="2800" noProof="1">
              <a:latin typeface="+mn-ea"/>
              <a:sym typeface="+mn-ea"/>
            </a:endParaRPr>
          </a:p>
          <a:p>
            <a:pPr marL="0" lvl="1" indent="0">
              <a:spcBef>
                <a:spcPts val="700"/>
              </a:spcBef>
              <a:buClr>
                <a:srgbClr val="C00000"/>
              </a:buClr>
              <a:buSzPct val="100000"/>
              <a:buNone/>
            </a:pPr>
            <a:r>
              <a:rPr lang="en-US" altLang="zh-CN" sz="2800" noProof="1" smtClean="0">
                <a:latin typeface="+mn-ea"/>
                <a:sym typeface="+mn-ea"/>
              </a:rPr>
              <a:t>     </a:t>
            </a:r>
            <a:r>
              <a:rPr lang="en-US" altLang="zh-CN" sz="2800" noProof="1">
                <a:latin typeface="+mn-ea"/>
                <a:sym typeface="+mn-ea"/>
              </a:rPr>
              <a:t>T </a:t>
            </a:r>
            <a:r>
              <a:rPr lang="zh-CN" altLang="en-US" sz="2800" noProof="1">
                <a:latin typeface="+mn-ea"/>
                <a:sym typeface="+mn-ea"/>
              </a:rPr>
              <a:t>* </a:t>
            </a:r>
            <a:r>
              <a:rPr lang="en-US" altLang="zh-CN" sz="2800" noProof="1">
                <a:latin typeface="+mn-ea"/>
                <a:sym typeface="+mn-ea"/>
              </a:rPr>
              <a:t>p = ….;</a:t>
            </a:r>
            <a:br>
              <a:rPr lang="en-US" altLang="zh-CN" sz="2800" noProof="1">
                <a:latin typeface="+mn-ea"/>
                <a:sym typeface="+mn-ea"/>
              </a:rPr>
            </a:br>
            <a:r>
              <a:rPr lang="en-US" altLang="zh-CN" sz="2800" noProof="1">
                <a:latin typeface="+mn-ea"/>
                <a:sym typeface="+mn-ea"/>
              </a:rPr>
              <a:t>    </a:t>
            </a:r>
            <a:r>
              <a:rPr lang="en-US" altLang="zh-CN" sz="2800" noProof="1" smtClean="0">
                <a:latin typeface="+mn-ea"/>
                <a:sym typeface="+mn-ea"/>
              </a:rPr>
              <a:t>  </a:t>
            </a:r>
            <a:r>
              <a:rPr lang="zh-CN" altLang="en-US" sz="2800" noProof="1" smtClean="0">
                <a:latin typeface="+mn-ea"/>
                <a:sym typeface="+mn-ea"/>
              </a:rPr>
              <a:t>则 </a:t>
            </a:r>
            <a:r>
              <a:rPr lang="en-US" altLang="zh-CN" sz="2800" noProof="1">
                <a:latin typeface="+mn-ea"/>
                <a:sym typeface="+mn-ea"/>
              </a:rPr>
              <a:t>p+n</a:t>
            </a:r>
            <a:r>
              <a:rPr lang="zh-CN" altLang="en-US" sz="2800" noProof="1">
                <a:latin typeface="+mn-ea"/>
                <a:sym typeface="+mn-ea"/>
              </a:rPr>
              <a:t>等价于  </a:t>
            </a:r>
            <a:r>
              <a:rPr lang="en-US" altLang="zh-CN" sz="2800" noProof="1">
                <a:latin typeface="+mn-ea"/>
                <a:sym typeface="+mn-ea"/>
              </a:rPr>
              <a:t>(T* ) (  (( char * ) p + sizeof(T) * n) )</a:t>
            </a:r>
          </a:p>
          <a:p>
            <a:pPr marL="0" lvl="1" indent="0">
              <a:spcBef>
                <a:spcPts val="700"/>
              </a:spcBef>
              <a:buClr>
                <a:srgbClr val="C00000"/>
              </a:buClr>
              <a:buSzPct val="100000"/>
              <a:buNone/>
            </a:pPr>
            <a:r>
              <a:rPr lang="zh-CN" altLang="en-US" sz="2800" noProof="1">
                <a:latin typeface="+mn-ea"/>
                <a:sym typeface="+mn-ea"/>
              </a:rPr>
              <a:t>     取数组元素</a:t>
            </a:r>
            <a:r>
              <a:rPr lang="en-US" altLang="zh-CN" sz="2800" noProof="1">
                <a:latin typeface="+mn-ea"/>
                <a:sym typeface="+mn-ea"/>
              </a:rPr>
              <a:t>a[k] </a:t>
            </a:r>
            <a:r>
              <a:rPr lang="zh-CN" altLang="en-US" sz="2800" noProof="1">
                <a:latin typeface="+mn-ea"/>
                <a:sym typeface="+mn-ea"/>
              </a:rPr>
              <a:t>就是  *（</a:t>
            </a:r>
            <a:r>
              <a:rPr lang="en-US" altLang="zh-CN" sz="2800" noProof="1">
                <a:latin typeface="+mn-ea"/>
                <a:sym typeface="+mn-ea"/>
              </a:rPr>
              <a:t>a+k</a:t>
            </a:r>
            <a:r>
              <a:rPr lang="zh-CN" altLang="en-US" sz="2800" noProof="1">
                <a:latin typeface="+mn-ea"/>
                <a:sym typeface="+mn-ea"/>
              </a:rPr>
              <a:t>）</a:t>
            </a:r>
            <a:endParaRPr lang="en-US" altLang="zh-CN" sz="2800" noProof="1">
              <a:latin typeface="+mn-ea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指针的</a:t>
            </a:r>
            <a:r>
              <a:rPr lang="en-US" altLang="zh-CN" dirty="0" smtClean="0"/>
              <a:t>dereference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5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9958216" cy="5266214"/>
          </a:xfrm>
        </p:spPr>
        <p:txBody>
          <a:bodyPr/>
          <a:lstStyle/>
          <a:p>
            <a:pPr marL="514350" indent="-514350">
              <a:spcBef>
                <a:spcPts val="7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 noProof="1">
                <a:latin typeface="+mn-ea"/>
                <a:sym typeface="+mn-ea"/>
              </a:rPr>
              <a:t>格式：  </a:t>
            </a:r>
            <a:r>
              <a:rPr lang="en-US" altLang="zh-CN" sz="2800" noProof="1">
                <a:latin typeface="+mn-ea"/>
                <a:sym typeface="+mn-ea"/>
              </a:rPr>
              <a:t>Type varName</a:t>
            </a:r>
            <a:r>
              <a:rPr lang="en-US" altLang="zh-CN" sz="2800" noProof="1">
                <a:latin typeface="+mn-ea"/>
                <a:sym typeface="+mn-ea"/>
              </a:rPr>
              <a:t>[ </a:t>
            </a:r>
            <a:r>
              <a:rPr lang="en-US" altLang="zh-CN" sz="2800" noProof="1" smtClean="0">
                <a:latin typeface="+mn-ea"/>
                <a:sym typeface="+mn-ea"/>
              </a:rPr>
              <a:t>constexp </a:t>
            </a:r>
            <a:r>
              <a:rPr lang="en-US" altLang="zh-CN" sz="2800" noProof="1">
                <a:latin typeface="+mn-ea"/>
                <a:sym typeface="+mn-ea"/>
              </a:rPr>
              <a:t>] [= {</a:t>
            </a:r>
            <a:r>
              <a:rPr lang="zh-CN" altLang="en-US" sz="2800" noProof="1">
                <a:latin typeface="+mn-ea"/>
                <a:sym typeface="+mn-ea"/>
              </a:rPr>
              <a:t>初值列表</a:t>
            </a:r>
            <a:r>
              <a:rPr lang="en-US" altLang="zh-CN" sz="2800" noProof="1">
                <a:latin typeface="+mn-ea"/>
                <a:sym typeface="+mn-ea"/>
              </a:rPr>
              <a:t>}];</a:t>
            </a:r>
            <a:endParaRPr lang="en-US" altLang="zh-CN" sz="2800" noProof="1">
              <a:latin typeface="+mn-ea"/>
            </a:endParaRPr>
          </a:p>
          <a:p>
            <a:pPr>
              <a:spcBef>
                <a:spcPts val="700"/>
              </a:spcBef>
              <a:buClr>
                <a:srgbClr val="C00000"/>
              </a:buClr>
              <a:buSzPct val="100000"/>
            </a:pPr>
            <a:endParaRPr lang="en-US" altLang="zh-CN" sz="2800" noProof="1" smtClean="0">
              <a:latin typeface="+mn-ea"/>
              <a:sym typeface="+mn-ea"/>
            </a:endParaRPr>
          </a:p>
          <a:p>
            <a:pPr>
              <a:spcBef>
                <a:spcPts val="700"/>
              </a:spcBef>
              <a:buClr>
                <a:srgbClr val="C00000"/>
              </a:buClr>
              <a:buSzPct val="100000"/>
            </a:pPr>
            <a:r>
              <a:rPr lang="zh-CN" altLang="en-US" sz="2800" noProof="1" smtClean="0">
                <a:latin typeface="+mn-ea"/>
                <a:sym typeface="+mn-ea"/>
              </a:rPr>
              <a:t>例</a:t>
            </a:r>
            <a:r>
              <a:rPr lang="zh-CN" altLang="en-US" sz="2800" noProof="1">
                <a:latin typeface="+mn-ea"/>
                <a:sym typeface="+mn-ea"/>
              </a:rPr>
              <a:t>（</a:t>
            </a:r>
            <a:r>
              <a:rPr lang="en-US" altLang="zh-CN" sz="2800" noProof="1">
                <a:latin typeface="+mn-ea"/>
                <a:sym typeface="+mn-ea"/>
              </a:rPr>
              <a:t>C++98)</a:t>
            </a:r>
            <a:r>
              <a:rPr lang="zh-CN" altLang="en-US" sz="2800" noProof="1">
                <a:latin typeface="+mn-ea"/>
                <a:sym typeface="+mn-ea"/>
              </a:rPr>
              <a:t>：</a:t>
            </a:r>
            <a:r>
              <a:rPr lang="zh-CN" altLang="en-US" sz="2800" dirty="0">
                <a:latin typeface="+mn-ea"/>
                <a:sym typeface="+mn-ea"/>
              </a:rPr>
              <a:t/>
            </a:r>
            <a:br>
              <a:rPr lang="zh-CN" altLang="en-US" sz="2800" dirty="0">
                <a:latin typeface="+mn-ea"/>
                <a:sym typeface="+mn-ea"/>
              </a:rPr>
            </a:br>
            <a:r>
              <a:rPr lang="en-US" altLang="zh-CN" sz="2800" noProof="1">
                <a:latin typeface="+mn-ea"/>
                <a:sym typeface="+mn-ea"/>
              </a:rPr>
              <a:t>int a[5] = {1,2,3,4,5};  int* b=a; int* c=&amp;a[0];</a:t>
            </a:r>
            <a:r>
              <a:rPr lang="zh-CN" altLang="en-US" sz="2800" noProof="1">
                <a:latin typeface="+mn-ea"/>
                <a:sym typeface="+mn-ea"/>
              </a:rPr>
              <a:t> </a:t>
            </a:r>
          </a:p>
          <a:p>
            <a:pPr>
              <a:spcBef>
                <a:spcPts val="700"/>
              </a:spcBef>
              <a:buClr>
                <a:srgbClr val="C00000"/>
              </a:buClr>
              <a:buSzPct val="100000"/>
            </a:pPr>
            <a:endParaRPr lang="en-US" altLang="zh-CN" sz="2800" noProof="1" smtClean="0">
              <a:latin typeface="+mn-ea"/>
              <a:sym typeface="+mn-ea"/>
            </a:endParaRPr>
          </a:p>
          <a:p>
            <a:pPr>
              <a:spcBef>
                <a:spcPts val="700"/>
              </a:spcBef>
              <a:buClr>
                <a:srgbClr val="C00000"/>
              </a:buClr>
              <a:buSzPct val="100000"/>
            </a:pPr>
            <a:r>
              <a:rPr lang="zh-CN" altLang="en-US" sz="2800" noProof="1" smtClean="0">
                <a:latin typeface="+mn-ea"/>
                <a:sym typeface="+mn-ea"/>
              </a:rPr>
              <a:t>例</a:t>
            </a:r>
            <a:r>
              <a:rPr lang="zh-CN" altLang="en-US" sz="2800" noProof="1">
                <a:latin typeface="+mn-ea"/>
                <a:sym typeface="+mn-ea"/>
              </a:rPr>
              <a:t>（</a:t>
            </a:r>
            <a:r>
              <a:rPr lang="en-US" altLang="zh-CN" sz="2800" noProof="1">
                <a:latin typeface="+mn-ea"/>
                <a:sym typeface="+mn-ea"/>
              </a:rPr>
              <a:t>C++1z</a:t>
            </a:r>
            <a:r>
              <a:rPr lang="zh-CN" altLang="en-US" sz="2800" noProof="1">
                <a:latin typeface="+mn-ea"/>
                <a:sym typeface="+mn-ea"/>
              </a:rPr>
              <a:t>新增</a:t>
            </a:r>
            <a:r>
              <a:rPr lang="en-US" altLang="zh-CN" sz="2800" noProof="1">
                <a:latin typeface="+mn-ea"/>
                <a:sym typeface="+mn-ea"/>
              </a:rPr>
              <a:t>)</a:t>
            </a:r>
            <a:r>
              <a:rPr lang="zh-CN" altLang="en-US" sz="2800" noProof="1">
                <a:latin typeface="+mn-ea"/>
                <a:sym typeface="+mn-ea"/>
              </a:rPr>
              <a:t>：</a:t>
            </a:r>
            <a:r>
              <a:rPr lang="zh-CN" altLang="en-US" sz="2800" dirty="0">
                <a:latin typeface="+mn-ea"/>
                <a:sym typeface="+mn-ea"/>
              </a:rPr>
              <a:t/>
            </a:r>
            <a:br>
              <a:rPr lang="zh-CN" altLang="en-US" sz="2800" dirty="0">
                <a:latin typeface="+mn-ea"/>
                <a:sym typeface="+mn-ea"/>
              </a:rPr>
            </a:br>
            <a:r>
              <a:rPr lang="en-US" altLang="zh-CN" sz="2800" noProof="1">
                <a:latin typeface="+mn-ea"/>
                <a:sym typeface="+mn-ea"/>
              </a:rPr>
              <a:t>int a[5] {1,2,3,4,5</a:t>
            </a:r>
            <a:r>
              <a:rPr lang="en-US" altLang="zh-CN" sz="2800" noProof="1">
                <a:latin typeface="+mn-ea"/>
                <a:sym typeface="+mn-ea"/>
              </a:rPr>
              <a:t>};  </a:t>
            </a:r>
            <a:r>
              <a:rPr lang="en-US" altLang="zh-CN" sz="2800" noProof="1" smtClean="0">
                <a:latin typeface="+mn-ea"/>
                <a:sym typeface="+mn-ea"/>
              </a:rPr>
              <a:t> int</a:t>
            </a:r>
            <a:r>
              <a:rPr lang="en-US" altLang="zh-CN" sz="2800" noProof="1">
                <a:latin typeface="+mn-ea"/>
                <a:sym typeface="+mn-ea"/>
              </a:rPr>
              <a:t>* b=a; int* c=&amp;a[0];</a:t>
            </a:r>
            <a:r>
              <a:rPr lang="zh-CN" altLang="en-US" sz="2800" noProof="1">
                <a:latin typeface="+mn-ea"/>
                <a:sym typeface="+mn-ea"/>
              </a:rPr>
              <a:t> </a:t>
            </a:r>
            <a:r>
              <a:rPr lang="zh-CN" altLang="en-US" sz="2800" dirty="0">
                <a:latin typeface="+mn-ea"/>
                <a:sym typeface="+mn-ea"/>
              </a:rPr>
              <a:t/>
            </a:r>
            <a:br>
              <a:rPr lang="zh-CN" altLang="en-US" sz="2800" dirty="0">
                <a:latin typeface="+mn-ea"/>
                <a:sym typeface="+mn-ea"/>
              </a:rPr>
            </a:br>
            <a:endParaRPr lang="zh-CN" altLang="en-US" sz="2800" noProof="1">
              <a:latin typeface="+mn-ea"/>
            </a:endParaRPr>
          </a:p>
          <a:p>
            <a:pPr marL="514350" indent="-514350">
              <a:spcBef>
                <a:spcPts val="7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 noProof="1">
                <a:latin typeface="+mn-ea"/>
                <a:sym typeface="+mn-ea"/>
              </a:rPr>
              <a:t>说明：</a:t>
            </a:r>
            <a:r>
              <a:rPr lang="zh-CN" altLang="en-US" sz="2800" dirty="0">
                <a:latin typeface="+mn-ea"/>
                <a:sym typeface="+mn-ea"/>
              </a:rPr>
              <a:t/>
            </a:r>
            <a:br>
              <a:rPr lang="zh-CN" altLang="en-US" sz="2800" dirty="0">
                <a:latin typeface="+mn-ea"/>
                <a:sym typeface="+mn-ea"/>
              </a:rPr>
            </a:br>
            <a:r>
              <a:rPr lang="en-US" altLang="zh-CN" sz="2800" noProof="1">
                <a:latin typeface="+mn-ea"/>
                <a:sym typeface="+mn-ea"/>
              </a:rPr>
              <a:t>Type name[ constexp ] </a:t>
            </a:r>
            <a:r>
              <a:rPr lang="en-US" altLang="zh-CN" sz="2800" noProof="1">
                <a:latin typeface="+mn-ea"/>
                <a:sym typeface="Wingdings" panose="05000000000000000000" pitchFamily="2" charset="2"/>
              </a:rPr>
              <a:t> Type[ constexp</a:t>
            </a:r>
            <a:r>
              <a:rPr lang="en-US" altLang="zh-CN" sz="2800" noProof="1">
                <a:latin typeface="+mn-ea"/>
                <a:sym typeface="Wingdings" panose="05000000000000000000" pitchFamily="2" charset="2"/>
              </a:rPr>
              <a:t>] name</a:t>
            </a:r>
            <a:endParaRPr lang="en-US" altLang="zh-CN" sz="2800" noProof="1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一维数组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81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8909" y="914400"/>
            <a:ext cx="11258019" cy="5266214"/>
          </a:xfrm>
        </p:spPr>
        <p:txBody>
          <a:bodyPr/>
          <a:lstStyle/>
          <a:p>
            <a:pPr lvl="0">
              <a:spcBef>
                <a:spcPts val="700"/>
              </a:spcBef>
              <a:buClr>
                <a:srgbClr val="C00000"/>
              </a:buClr>
              <a:buSzPct val="100000"/>
            </a:pPr>
            <a:r>
              <a:rPr lang="zh-CN" altLang="en-US" sz="2400" dirty="0">
                <a:latin typeface="+mn-ea"/>
              </a:rPr>
              <a:t>格式：  </a:t>
            </a:r>
            <a:br>
              <a:rPr lang="zh-CN" altLang="en-US" sz="2400" dirty="0">
                <a:latin typeface="+mn-ea"/>
              </a:rPr>
            </a:br>
            <a:r>
              <a:rPr lang="en-US" altLang="zh-CN" sz="2400" dirty="0">
                <a:latin typeface="+mn-ea"/>
              </a:rPr>
              <a:t>(C++98) Type </a:t>
            </a:r>
            <a:r>
              <a:rPr lang="en-US" altLang="zh-CN" sz="2400" dirty="0" err="1">
                <a:latin typeface="+mn-ea"/>
              </a:rPr>
              <a:t>varName</a:t>
            </a:r>
            <a:r>
              <a:rPr lang="en-US" altLang="zh-CN" sz="2400" dirty="0">
                <a:latin typeface="+mn-ea"/>
              </a:rPr>
              <a:t>[ </a:t>
            </a:r>
            <a:r>
              <a:rPr lang="en-US" altLang="zh-CN" sz="2400" dirty="0" smtClean="0">
                <a:latin typeface="+mn-ea"/>
              </a:rPr>
              <a:t>constexp1 </a:t>
            </a:r>
            <a:r>
              <a:rPr lang="en-US" altLang="zh-CN" sz="2400" dirty="0">
                <a:latin typeface="+mn-ea"/>
              </a:rPr>
              <a:t>][</a:t>
            </a:r>
            <a:r>
              <a:rPr lang="en-US" altLang="zh-CN" sz="2400" dirty="0" smtClean="0">
                <a:latin typeface="+mn-ea"/>
              </a:rPr>
              <a:t>constexp2</a:t>
            </a:r>
            <a:r>
              <a:rPr lang="en-US" altLang="zh-CN" sz="2400" dirty="0">
                <a:latin typeface="+mn-ea"/>
              </a:rPr>
              <a:t>]… [={</a:t>
            </a:r>
            <a:r>
              <a:rPr lang="zh-CN" altLang="en-US" sz="2400" dirty="0">
                <a:latin typeface="+mn-ea"/>
              </a:rPr>
              <a:t>初值列表</a:t>
            </a:r>
            <a:r>
              <a:rPr lang="en-US" altLang="zh-CN" sz="2400" dirty="0">
                <a:latin typeface="+mn-ea"/>
              </a:rPr>
              <a:t>}];</a:t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>
                <a:latin typeface="+mn-ea"/>
                <a:sym typeface="黑体" panose="02010609060101010101" pitchFamily="49" charset="-122"/>
              </a:rPr>
              <a:t>(C++1z) Type </a:t>
            </a:r>
            <a:r>
              <a:rPr lang="en-US" altLang="zh-CN" sz="2400" dirty="0" err="1">
                <a:latin typeface="+mn-ea"/>
                <a:sym typeface="黑体" panose="02010609060101010101" pitchFamily="49" charset="-122"/>
              </a:rPr>
              <a:t>varName</a:t>
            </a:r>
            <a:r>
              <a:rPr lang="en-US" altLang="zh-CN" sz="2400" dirty="0">
                <a:latin typeface="+mn-ea"/>
                <a:sym typeface="黑体" panose="02010609060101010101" pitchFamily="49" charset="-122"/>
              </a:rPr>
              <a:t>[ </a:t>
            </a:r>
            <a:r>
              <a:rPr lang="en-US" altLang="zh-CN" sz="2400" dirty="0" smtClean="0">
                <a:latin typeface="+mn-ea"/>
                <a:sym typeface="黑体" panose="02010609060101010101" pitchFamily="49" charset="-122"/>
              </a:rPr>
              <a:t>constexp1 </a:t>
            </a:r>
            <a:r>
              <a:rPr lang="en-US" altLang="zh-CN" sz="2400" dirty="0">
                <a:latin typeface="+mn-ea"/>
                <a:sym typeface="黑体" panose="02010609060101010101" pitchFamily="49" charset="-122"/>
              </a:rPr>
              <a:t>][</a:t>
            </a:r>
            <a:r>
              <a:rPr lang="en-US" altLang="zh-CN" sz="2400" dirty="0" smtClean="0">
                <a:latin typeface="+mn-ea"/>
                <a:sym typeface="黑体" panose="02010609060101010101" pitchFamily="49" charset="-122"/>
              </a:rPr>
              <a:t>constexp2</a:t>
            </a:r>
            <a:r>
              <a:rPr lang="en-US" altLang="zh-CN" sz="2400" dirty="0">
                <a:latin typeface="+mn-ea"/>
                <a:sym typeface="黑体" panose="02010609060101010101" pitchFamily="49" charset="-122"/>
              </a:rPr>
              <a:t>]… [ {</a:t>
            </a:r>
            <a:r>
              <a:rPr lang="zh-CN" altLang="en-US" sz="2400" dirty="0">
                <a:latin typeface="+mn-ea"/>
                <a:sym typeface="黑体" panose="02010609060101010101" pitchFamily="49" charset="-122"/>
              </a:rPr>
              <a:t>初值列表</a:t>
            </a:r>
            <a:r>
              <a:rPr lang="en-US" altLang="zh-CN" sz="2400" dirty="0">
                <a:latin typeface="+mn-ea"/>
                <a:sym typeface="黑体" panose="02010609060101010101" pitchFamily="49" charset="-122"/>
              </a:rPr>
              <a:t>} ];</a:t>
            </a:r>
            <a:endParaRPr lang="en-US" altLang="zh-CN" sz="2400" dirty="0">
              <a:latin typeface="+mn-ea"/>
            </a:endParaRPr>
          </a:p>
          <a:p>
            <a:pPr lvl="0">
              <a:spcBef>
                <a:spcPts val="700"/>
              </a:spcBef>
              <a:buClr>
                <a:srgbClr val="C00000"/>
              </a:buClr>
              <a:buSzPct val="100000"/>
            </a:pPr>
            <a:r>
              <a:rPr lang="zh-CN" altLang="en-US" sz="2400" dirty="0">
                <a:latin typeface="+mn-ea"/>
              </a:rPr>
              <a:t>指针数组与数组指针</a:t>
            </a:r>
            <a:br>
              <a:rPr lang="zh-CN" altLang="en-US" sz="2400" dirty="0">
                <a:latin typeface="+mn-ea"/>
              </a:rPr>
            </a:br>
            <a:r>
              <a:rPr lang="zh-CN" altLang="en-US" sz="2400" dirty="0">
                <a:latin typeface="+mn-ea"/>
              </a:rPr>
              <a:t/>
            </a:r>
            <a:br>
              <a:rPr lang="zh-CN" altLang="en-US" sz="2400" dirty="0">
                <a:latin typeface="+mn-ea"/>
              </a:rPr>
            </a:br>
            <a:r>
              <a:rPr lang="zh-CN" altLang="en-US" sz="2400" dirty="0">
                <a:latin typeface="+mn-ea"/>
              </a:rPr>
              <a:t>指针数组：</a:t>
            </a:r>
            <a:br>
              <a:rPr lang="zh-CN" altLang="en-US" sz="2400" dirty="0">
                <a:latin typeface="+mn-ea"/>
              </a:rPr>
            </a:br>
            <a:r>
              <a:rPr lang="en-US" altLang="zh-CN" sz="2400" dirty="0" err="1">
                <a:latin typeface="+mn-ea"/>
              </a:rPr>
              <a:t>int</a:t>
            </a:r>
            <a:r>
              <a:rPr lang="en-US" altLang="zh-CN" sz="2400" dirty="0">
                <a:latin typeface="+mn-ea"/>
              </a:rPr>
              <a:t> *  array[5];</a:t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>
                <a:latin typeface="+mn-ea"/>
              </a:rPr>
              <a:t/>
            </a:r>
            <a:br>
              <a:rPr lang="en-US" altLang="zh-CN" sz="2400" dirty="0">
                <a:latin typeface="+mn-ea"/>
              </a:rPr>
            </a:br>
            <a:r>
              <a:rPr lang="zh-CN" altLang="en-US" sz="2400" dirty="0">
                <a:latin typeface="+mn-ea"/>
              </a:rPr>
              <a:t>数组指针：</a:t>
            </a:r>
            <a:br>
              <a:rPr lang="zh-CN" altLang="en-US" sz="2400" dirty="0">
                <a:latin typeface="+mn-ea"/>
              </a:rPr>
            </a:br>
            <a:r>
              <a:rPr lang="en-US" altLang="zh-CN" sz="2400" dirty="0" err="1">
                <a:latin typeface="+mn-ea"/>
              </a:rPr>
              <a:t>int</a:t>
            </a:r>
            <a:r>
              <a:rPr lang="en-US" altLang="zh-CN" sz="2400" dirty="0">
                <a:latin typeface="+mn-ea"/>
              </a:rPr>
              <a:t> (</a:t>
            </a:r>
            <a:r>
              <a:rPr lang="zh-CN" altLang="en-US" sz="24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p)[5];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093208" y="3163824"/>
            <a:ext cx="6903720" cy="301679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例：</a:t>
            </a:r>
            <a:br>
              <a:rPr lang="zh-CN" altLang="en-US" sz="2800" dirty="0">
                <a:latin typeface="+mn-ea"/>
              </a:rPr>
            </a:br>
            <a:r>
              <a:rPr lang="en-US" altLang="zh-CN" sz="2800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   </a:t>
            </a:r>
            <a:r>
              <a:rPr lang="en-US" altLang="zh-CN" sz="2800" dirty="0" smtClean="0">
                <a:solidFill>
                  <a:srgbClr val="0000FF"/>
                </a:solidFill>
                <a:latin typeface="+mn-ea"/>
              </a:rPr>
              <a:t> a[4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] =  {1,2,3,4};</a:t>
            </a:r>
            <a:br>
              <a:rPr lang="en-US" altLang="zh-CN" sz="2800" dirty="0">
                <a:solidFill>
                  <a:srgbClr val="0000FF"/>
                </a:solidFill>
                <a:latin typeface="+mn-ea"/>
              </a:rPr>
            </a:br>
            <a:r>
              <a:rPr lang="en-US" altLang="zh-CN" sz="2800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 * b[4] =  {&amp;a[0],&amp;a[1],&amp;a[2],&amp;a[3]};</a:t>
            </a:r>
            <a:br>
              <a:rPr lang="en-US" altLang="zh-CN" sz="2800" dirty="0">
                <a:solidFill>
                  <a:srgbClr val="0000FF"/>
                </a:solidFill>
                <a:latin typeface="+mn-ea"/>
              </a:rPr>
            </a:b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zh-CN" sz="2800" dirty="0">
                <a:solidFill>
                  <a:srgbClr val="0000FF"/>
                </a:solidFill>
                <a:latin typeface="+mn-ea"/>
              </a:rPr>
            </a:br>
            <a:r>
              <a:rPr lang="en-US" altLang="zh-CN" sz="2800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 (*p)[4] = &amp;a;</a:t>
            </a:r>
            <a:br>
              <a:rPr lang="en-US" altLang="zh-CN" sz="2800" dirty="0">
                <a:solidFill>
                  <a:srgbClr val="0000FF"/>
                </a:solidFill>
                <a:latin typeface="+mn-ea"/>
              </a:rPr>
            </a:br>
            <a:r>
              <a:rPr lang="en-US" altLang="zh-CN" sz="2800" dirty="0" err="1">
                <a:solidFill>
                  <a:srgbClr val="0000FF"/>
                </a:solidFill>
                <a:latin typeface="+mn-ea"/>
              </a:rPr>
              <a:t>cout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&lt;&lt;(*p)[3]&lt;&lt;</a:t>
            </a:r>
            <a:r>
              <a:rPr lang="en-US" altLang="zh-CN" sz="2800" dirty="0" err="1">
                <a:solidFill>
                  <a:srgbClr val="0000FF"/>
                </a:solidFill>
                <a:latin typeface="+mn-ea"/>
              </a:rPr>
              <a:t>endl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73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10269112" cy="5266214"/>
          </a:xfrm>
        </p:spPr>
        <p:txBody>
          <a:bodyPr/>
          <a:lstStyle/>
          <a:p>
            <a:pPr marL="342900" lvl="0" indent="-342900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+mn-ea"/>
                <a:sym typeface="黑体" panose="02010609060101010101" pitchFamily="49" charset="-122"/>
              </a:rPr>
              <a:t>格式： </a:t>
            </a:r>
            <a:r>
              <a:rPr lang="en-US" altLang="zh-CN" sz="2800" dirty="0" smtClean="0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  <a:t>&lt;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  <a:t>类型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  <a:t>&gt; &amp; &lt;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  <a:t>变量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  <a:t>&gt;=&lt;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  <a:t>对象或变量</a:t>
            </a:r>
            <a:r>
              <a:rPr lang="en-US" altLang="zh-CN" sz="2800" dirty="0" smtClean="0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  <a:t>&gt;;</a:t>
            </a:r>
            <a:br>
              <a:rPr lang="en-US" altLang="zh-CN" sz="2800" dirty="0" smtClean="0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</a:br>
            <a:r>
              <a:rPr lang="en-US" altLang="zh-CN" sz="2800" dirty="0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  <a:t/>
            </a:r>
            <a:br>
              <a:rPr lang="en-US" altLang="zh-CN" sz="2800" dirty="0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</a:br>
            <a:r>
              <a:rPr lang="zh-CN" altLang="en-US" sz="2800" dirty="0">
                <a:latin typeface="+mn-ea"/>
                <a:sym typeface="黑体" panose="02010609060101010101" pitchFamily="49" charset="-122"/>
              </a:rPr>
              <a:t>例如： </a:t>
            </a:r>
            <a:r>
              <a:rPr lang="zh-CN" altLang="en-US" sz="2800" dirty="0" smtClean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sz="2800" dirty="0" err="1" smtClean="0">
                <a:latin typeface="+mn-ea"/>
                <a:sym typeface="黑体" panose="02010609060101010101" pitchFamily="49" charset="-122"/>
              </a:rPr>
              <a:t>int</a:t>
            </a:r>
            <a:r>
              <a:rPr lang="en-US" altLang="zh-CN" sz="2800" dirty="0" smtClean="0">
                <a:latin typeface="+mn-ea"/>
                <a:sym typeface="黑体" panose="02010609060101010101" pitchFamily="49" charset="-122"/>
              </a:rPr>
              <a:t>  </a:t>
            </a:r>
            <a:r>
              <a:rPr lang="en-US" altLang="zh-CN" sz="2800" dirty="0">
                <a:latin typeface="+mn-ea"/>
                <a:sym typeface="黑体" panose="02010609060101010101" pitchFamily="49" charset="-122"/>
              </a:rPr>
              <a:t>a =10</a:t>
            </a:r>
            <a:r>
              <a:rPr lang="zh-CN" altLang="en-US" sz="2800" dirty="0">
                <a:latin typeface="+mn-ea"/>
                <a:sym typeface="黑体" panose="02010609060101010101" pitchFamily="49" charset="-122"/>
              </a:rPr>
              <a:t>；  </a:t>
            </a:r>
            <a:r>
              <a:rPr lang="en-US" altLang="zh-CN" sz="2800" dirty="0" err="1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sym typeface="黑体" panose="02010609060101010101" pitchFamily="49" charset="-122"/>
              </a:rPr>
              <a:t> &amp;  b = a</a:t>
            </a:r>
            <a:r>
              <a:rPr lang="zh-CN" altLang="en-US" sz="2800" dirty="0">
                <a:latin typeface="+mn-ea"/>
                <a:sym typeface="黑体" panose="02010609060101010101" pitchFamily="49" charset="-122"/>
              </a:rPr>
              <a:t>；</a:t>
            </a:r>
            <a:br>
              <a:rPr lang="zh-CN" altLang="en-US" sz="2800" dirty="0">
                <a:latin typeface="+mn-ea"/>
                <a:sym typeface="黑体" panose="02010609060101010101" pitchFamily="49" charset="-122"/>
              </a:rPr>
            </a:br>
            <a:r>
              <a:rPr lang="zh-CN" altLang="en-US" sz="2800" dirty="0">
                <a:latin typeface="+mn-ea"/>
                <a:sym typeface="黑体" panose="02010609060101010101" pitchFamily="49" charset="-122"/>
              </a:rPr>
              <a:t>            </a:t>
            </a:r>
            <a:r>
              <a:rPr lang="en-US" altLang="zh-CN" sz="2800" dirty="0" err="1">
                <a:latin typeface="+mn-ea"/>
                <a:sym typeface="黑体" panose="02010609060101010101" pitchFamily="49" charset="-122"/>
              </a:rPr>
              <a:t>cout</a:t>
            </a:r>
            <a:r>
              <a:rPr lang="en-US" altLang="zh-CN" sz="2800" dirty="0">
                <a:latin typeface="+mn-ea"/>
                <a:sym typeface="黑体" panose="02010609060101010101" pitchFamily="49" charset="-122"/>
              </a:rPr>
              <a:t>&lt;&lt;a&lt;&lt;b&lt;&lt;</a:t>
            </a:r>
            <a:r>
              <a:rPr lang="en-US" altLang="zh-CN" sz="2800" dirty="0" err="1">
                <a:latin typeface="+mn-ea"/>
                <a:sym typeface="黑体" panose="02010609060101010101" pitchFamily="49" charset="-122"/>
              </a:rPr>
              <a:t>endl</a:t>
            </a:r>
            <a:r>
              <a:rPr lang="en-US" altLang="zh-CN" sz="2800" dirty="0">
                <a:latin typeface="+mn-ea"/>
                <a:sym typeface="黑体" panose="02010609060101010101" pitchFamily="49" charset="-122"/>
              </a:rPr>
              <a:t>;  //</a:t>
            </a:r>
            <a:r>
              <a:rPr lang="zh-CN" altLang="en-US" sz="2800" dirty="0">
                <a:latin typeface="+mn-ea"/>
                <a:sym typeface="黑体" panose="02010609060101010101" pitchFamily="49" charset="-122"/>
              </a:rPr>
              <a:t>输出</a:t>
            </a:r>
            <a:r>
              <a:rPr lang="en-US" altLang="zh-CN" sz="2800" dirty="0">
                <a:latin typeface="+mn-ea"/>
                <a:sym typeface="黑体" panose="02010609060101010101" pitchFamily="49" charset="-122"/>
              </a:rPr>
              <a:t>10</a:t>
            </a:r>
            <a:r>
              <a:rPr lang="zh-CN" altLang="en-US" sz="2800" dirty="0">
                <a:latin typeface="+mn-ea"/>
                <a:sym typeface="黑体" panose="02010609060101010101" pitchFamily="49" charset="-122"/>
              </a:rPr>
              <a:t>和</a:t>
            </a:r>
            <a:r>
              <a:rPr lang="en-US" altLang="zh-CN" sz="2800" dirty="0">
                <a:latin typeface="+mn-ea"/>
                <a:sym typeface="黑体" panose="02010609060101010101" pitchFamily="49" charset="-122"/>
              </a:rPr>
              <a:t>10</a:t>
            </a:r>
            <a:br>
              <a:rPr lang="en-US" altLang="zh-CN" sz="2800" dirty="0">
                <a:latin typeface="+mn-ea"/>
                <a:sym typeface="黑体" panose="02010609060101010101" pitchFamily="49" charset="-122"/>
              </a:rPr>
            </a:br>
            <a:r>
              <a:rPr lang="en-US" altLang="zh-CN" sz="2800" dirty="0">
                <a:latin typeface="+mn-ea"/>
                <a:sym typeface="黑体" panose="02010609060101010101" pitchFamily="49" charset="-122"/>
              </a:rPr>
              <a:t>            a = 6;</a:t>
            </a:r>
            <a:br>
              <a:rPr lang="en-US" altLang="zh-CN" sz="2800" dirty="0">
                <a:latin typeface="+mn-ea"/>
                <a:sym typeface="黑体" panose="02010609060101010101" pitchFamily="49" charset="-122"/>
              </a:rPr>
            </a:br>
            <a:r>
              <a:rPr lang="en-US" altLang="zh-CN" sz="2800" dirty="0">
                <a:latin typeface="+mn-ea"/>
                <a:sym typeface="黑体" panose="02010609060101010101" pitchFamily="49" charset="-122"/>
              </a:rPr>
              <a:t>            </a:t>
            </a:r>
            <a:r>
              <a:rPr lang="en-US" altLang="zh-CN" sz="2800" dirty="0" err="1">
                <a:latin typeface="+mn-ea"/>
                <a:sym typeface="黑体" panose="02010609060101010101" pitchFamily="49" charset="-122"/>
              </a:rPr>
              <a:t>cout</a:t>
            </a:r>
            <a:r>
              <a:rPr lang="en-US" altLang="zh-CN" sz="2800" dirty="0">
                <a:latin typeface="+mn-ea"/>
                <a:sym typeface="黑体" panose="02010609060101010101" pitchFamily="49" charset="-122"/>
              </a:rPr>
              <a:t>&lt;&lt;a&lt;&lt;b&lt;&lt;</a:t>
            </a:r>
            <a:r>
              <a:rPr lang="en-US" altLang="zh-CN" sz="2800" dirty="0" err="1">
                <a:latin typeface="+mn-ea"/>
                <a:sym typeface="黑体" panose="02010609060101010101" pitchFamily="49" charset="-122"/>
              </a:rPr>
              <a:t>endl</a:t>
            </a:r>
            <a:r>
              <a:rPr lang="en-US" altLang="zh-CN" sz="2800" dirty="0">
                <a:latin typeface="+mn-ea"/>
                <a:sym typeface="黑体" panose="02010609060101010101" pitchFamily="49" charset="-122"/>
              </a:rPr>
              <a:t>;  //</a:t>
            </a:r>
            <a:r>
              <a:rPr lang="zh-CN" altLang="en-US" sz="2800" dirty="0">
                <a:latin typeface="+mn-ea"/>
                <a:sym typeface="黑体" panose="02010609060101010101" pitchFamily="49" charset="-122"/>
              </a:rPr>
              <a:t>输出</a:t>
            </a:r>
            <a:r>
              <a:rPr lang="en-US" altLang="zh-CN" sz="2800" dirty="0">
                <a:latin typeface="+mn-ea"/>
                <a:sym typeface="黑体" panose="02010609060101010101" pitchFamily="49" charset="-122"/>
              </a:rPr>
              <a:t>6</a:t>
            </a:r>
            <a:r>
              <a:rPr lang="zh-CN" altLang="en-US" sz="2800" dirty="0">
                <a:latin typeface="+mn-ea"/>
                <a:sym typeface="黑体" panose="02010609060101010101" pitchFamily="49" charset="-122"/>
              </a:rPr>
              <a:t>和</a:t>
            </a:r>
            <a:r>
              <a:rPr lang="en-US" altLang="zh-CN" sz="2800" dirty="0">
                <a:latin typeface="+mn-ea"/>
                <a:sym typeface="黑体" panose="02010609060101010101" pitchFamily="49" charset="-122"/>
              </a:rPr>
              <a:t>6</a:t>
            </a:r>
            <a:br>
              <a:rPr lang="en-US" altLang="zh-CN" sz="2800" dirty="0">
                <a:latin typeface="+mn-ea"/>
                <a:sym typeface="黑体" panose="02010609060101010101" pitchFamily="49" charset="-122"/>
              </a:rPr>
            </a:br>
            <a:r>
              <a:rPr lang="en-US" altLang="zh-CN" sz="2800" dirty="0">
                <a:latin typeface="+mn-ea"/>
                <a:sym typeface="黑体" panose="02010609060101010101" pitchFamily="49" charset="-122"/>
              </a:rPr>
              <a:t>            b = 5;</a:t>
            </a:r>
            <a:br>
              <a:rPr lang="en-US" altLang="zh-CN" sz="2800" dirty="0">
                <a:latin typeface="+mn-ea"/>
                <a:sym typeface="黑体" panose="02010609060101010101" pitchFamily="49" charset="-122"/>
              </a:rPr>
            </a:br>
            <a:r>
              <a:rPr lang="en-US" altLang="zh-CN" sz="2800" dirty="0">
                <a:latin typeface="+mn-ea"/>
                <a:sym typeface="黑体" panose="02010609060101010101" pitchFamily="49" charset="-122"/>
              </a:rPr>
              <a:t>            </a:t>
            </a:r>
            <a:r>
              <a:rPr lang="en-US" altLang="zh-CN" sz="2800" dirty="0" err="1">
                <a:latin typeface="+mn-ea"/>
                <a:sym typeface="黑体" panose="02010609060101010101" pitchFamily="49" charset="-122"/>
              </a:rPr>
              <a:t>cout</a:t>
            </a:r>
            <a:r>
              <a:rPr lang="en-US" altLang="zh-CN" sz="2800" dirty="0">
                <a:latin typeface="+mn-ea"/>
                <a:sym typeface="黑体" panose="02010609060101010101" pitchFamily="49" charset="-122"/>
              </a:rPr>
              <a:t>&lt;&lt;a&lt;&lt;b&lt;&lt;</a:t>
            </a:r>
            <a:r>
              <a:rPr lang="en-US" altLang="zh-CN" sz="2800" dirty="0" err="1">
                <a:latin typeface="+mn-ea"/>
                <a:sym typeface="黑体" panose="02010609060101010101" pitchFamily="49" charset="-122"/>
              </a:rPr>
              <a:t>endl</a:t>
            </a:r>
            <a:r>
              <a:rPr lang="en-US" altLang="zh-CN" sz="2800" dirty="0">
                <a:latin typeface="+mn-ea"/>
                <a:sym typeface="黑体" panose="02010609060101010101" pitchFamily="49" charset="-122"/>
              </a:rPr>
              <a:t>;  //</a:t>
            </a:r>
            <a:r>
              <a:rPr lang="zh-CN" altLang="en-US" sz="2800" dirty="0">
                <a:latin typeface="+mn-ea"/>
                <a:sym typeface="黑体" panose="02010609060101010101" pitchFamily="49" charset="-122"/>
              </a:rPr>
              <a:t>输出</a:t>
            </a:r>
            <a:r>
              <a:rPr lang="en-US" altLang="zh-CN" sz="2800" dirty="0">
                <a:latin typeface="+mn-ea"/>
                <a:sym typeface="黑体" panose="02010609060101010101" pitchFamily="49" charset="-122"/>
              </a:rPr>
              <a:t>5</a:t>
            </a:r>
            <a:r>
              <a:rPr lang="zh-CN" altLang="en-US" sz="2800" dirty="0">
                <a:latin typeface="+mn-ea"/>
                <a:sym typeface="黑体" panose="02010609060101010101" pitchFamily="49" charset="-122"/>
              </a:rPr>
              <a:t>和</a:t>
            </a:r>
            <a:r>
              <a:rPr lang="en-US" altLang="zh-CN" sz="2800" dirty="0">
                <a:latin typeface="+mn-ea"/>
                <a:sym typeface="黑体" panose="02010609060101010101" pitchFamily="49" charset="-122"/>
              </a:rPr>
              <a:t>5</a:t>
            </a:r>
            <a:endParaRPr lang="en-US" altLang="zh-CN" sz="2800" dirty="0">
              <a:latin typeface="+mn-ea"/>
            </a:endParaRPr>
          </a:p>
          <a:p>
            <a:pPr marL="342900" lvl="0" indent="-342900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+mn-ea"/>
                <a:sym typeface="黑体" panose="02010609060101010101" pitchFamily="49" charset="-122"/>
              </a:rPr>
              <a:t>引用的含义</a:t>
            </a:r>
          </a:p>
          <a:p>
            <a:pPr marL="914400" lvl="1" indent="-45720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是一个别名</a:t>
            </a:r>
          </a:p>
          <a:p>
            <a:pPr marL="914400" lvl="1" indent="-45720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对应的变量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/</a:t>
            </a:r>
            <a:r>
              <a:rPr lang="zh-CN" altLang="zh-CN" sz="2800" dirty="0">
                <a:solidFill>
                  <a:srgbClr val="0000FF"/>
                </a:solidFill>
                <a:latin typeface="+mn-ea"/>
              </a:rPr>
              <a:t>对象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,</a:t>
            </a:r>
            <a:r>
              <a:rPr lang="zh-CN" altLang="zh-CN" sz="2800" dirty="0">
                <a:solidFill>
                  <a:srgbClr val="0000FF"/>
                </a:solidFill>
                <a:latin typeface="+mn-ea"/>
              </a:rPr>
              <a:t>必须存在</a:t>
            </a:r>
          </a:p>
          <a:p>
            <a:pPr marL="914400" lvl="1" indent="-45720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zh-CN" sz="2800" dirty="0">
                <a:solidFill>
                  <a:srgbClr val="0000FF"/>
                </a:solidFill>
                <a:latin typeface="+mn-ea"/>
              </a:rPr>
              <a:t>必须初始化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1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17582" y="562447"/>
            <a:ext cx="6009297" cy="1700969"/>
          </a:xfrm>
        </p:spPr>
        <p:txBody>
          <a:bodyPr/>
          <a:lstStyle/>
          <a:p>
            <a:pPr lvl="0">
              <a:lnSpc>
                <a:spcPct val="130000"/>
              </a:lnSpc>
            </a:pPr>
            <a:r>
              <a:rPr lang="en-US" altLang="zh-CN" dirty="0">
                <a:latin typeface="Tw Cen MT" panose="020B0602020104020603"/>
                <a:ea typeface="黑体" panose="02010609060101010101" pitchFamily="49" charset="-122"/>
              </a:rPr>
              <a:t>//</a:t>
            </a:r>
            <a:r>
              <a:rPr lang="zh-CN" altLang="en-US" dirty="0">
                <a:latin typeface="Tw Cen MT" panose="020B0602020104020603"/>
                <a:ea typeface="黑体" panose="02010609060101010101" pitchFamily="49" charset="-122"/>
              </a:rPr>
              <a:t>使用变量</a:t>
            </a:r>
            <a:r>
              <a:rPr lang="en-US" altLang="zh-CN" dirty="0">
                <a:latin typeface="Tw Cen MT" panose="020B0602020104020603"/>
                <a:ea typeface="黑体" panose="02010609060101010101" pitchFamily="49" charset="-122"/>
              </a:rPr>
              <a:t>a</a:t>
            </a:r>
            <a:r>
              <a:rPr lang="zh-CN" altLang="en-US" dirty="0">
                <a:latin typeface="Tw Cen MT" panose="020B0602020104020603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latin typeface="Tw Cen MT" panose="020B0602020104020603"/>
                <a:ea typeface="黑体" panose="02010609060101010101" pitchFamily="49" charset="-122"/>
              </a:rPr>
              <a:t>b</a:t>
            </a:r>
            <a:br>
              <a:rPr lang="en-US" altLang="zh-CN" dirty="0" smtClean="0">
                <a:latin typeface="Tw Cen MT" panose="020B0602020104020603"/>
                <a:ea typeface="黑体" panose="02010609060101010101" pitchFamily="49" charset="-122"/>
              </a:rPr>
            </a:br>
            <a:r>
              <a:rPr lang="en-US" altLang="zh-CN" dirty="0" err="1" smtClean="0">
                <a:latin typeface="Tw Cen MT" panose="020B0602020104020603"/>
                <a:ea typeface="黑体" panose="02010609060101010101" pitchFamily="49" charset="-122"/>
              </a:rPr>
              <a:t>int</a:t>
            </a:r>
            <a:r>
              <a:rPr lang="en-US" altLang="zh-CN" dirty="0" smtClean="0">
                <a:latin typeface="Tw Cen MT" panose="020B0602020104020603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Tw Cen MT" panose="020B0602020104020603"/>
                <a:ea typeface="黑体" panose="02010609060101010101" pitchFamily="49" charset="-122"/>
              </a:rPr>
              <a:t>a =7,b=8;  </a:t>
            </a:r>
            <a:r>
              <a:rPr lang="en-US" altLang="zh-CN" dirty="0" smtClean="0">
                <a:latin typeface="Tw Cen MT" panose="020B0602020104020603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Tw Cen MT" panose="020B0602020104020603"/>
                <a:ea typeface="黑体" panose="02010609060101010101" pitchFamily="49" charset="-122"/>
              </a:rPr>
            </a:br>
            <a:r>
              <a:rPr lang="en-US" altLang="zh-CN" dirty="0" smtClean="0">
                <a:latin typeface="Tw Cen MT" panose="020B0602020104020603"/>
                <a:ea typeface="黑体" panose="02010609060101010101" pitchFamily="49" charset="-122"/>
              </a:rPr>
              <a:t>void </a:t>
            </a:r>
            <a:r>
              <a:rPr lang="en-US" altLang="zh-CN" dirty="0">
                <a:latin typeface="Tw Cen MT" panose="020B0602020104020603"/>
                <a:ea typeface="黑体" panose="02010609060101010101" pitchFamily="49" charset="-122"/>
              </a:rPr>
              <a:t>f(</a:t>
            </a:r>
            <a:r>
              <a:rPr lang="en-US" altLang="zh-CN" dirty="0" err="1">
                <a:latin typeface="Tw Cen MT" panose="020B0602020104020603"/>
                <a:ea typeface="黑体" panose="02010609060101010101" pitchFamily="49" charset="-122"/>
              </a:rPr>
              <a:t>int</a:t>
            </a:r>
            <a:r>
              <a:rPr lang="en-US" altLang="zh-CN" dirty="0">
                <a:latin typeface="Tw Cen MT" panose="020B0602020104020603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Tw Cen MT" panose="020B0602020104020603"/>
                <a:ea typeface="黑体" panose="02010609060101010101" pitchFamily="49" charset="-122"/>
              </a:rPr>
              <a:t>a,int</a:t>
            </a:r>
            <a:r>
              <a:rPr lang="en-US" altLang="zh-CN" dirty="0">
                <a:latin typeface="Tw Cen MT" panose="020B0602020104020603"/>
                <a:ea typeface="黑体" panose="02010609060101010101" pitchFamily="49" charset="-122"/>
              </a:rPr>
              <a:t> b) </a:t>
            </a:r>
            <a:r>
              <a:rPr lang="en-US" altLang="zh-CN" dirty="0" smtClean="0">
                <a:latin typeface="Tw Cen MT" panose="020B0602020104020603"/>
                <a:ea typeface="黑体" panose="02010609060101010101" pitchFamily="49" charset="-122"/>
              </a:rPr>
              <a:t>   {  </a:t>
            </a:r>
            <a:r>
              <a:rPr lang="en-US" altLang="zh-CN" dirty="0" err="1">
                <a:latin typeface="Tw Cen MT" panose="020B0602020104020603"/>
                <a:ea typeface="黑体" panose="02010609060101010101" pitchFamily="49" charset="-122"/>
              </a:rPr>
              <a:t>cout</a:t>
            </a:r>
            <a:r>
              <a:rPr lang="en-US" altLang="zh-CN" dirty="0">
                <a:latin typeface="Tw Cen MT" panose="020B0602020104020603"/>
                <a:ea typeface="黑体" panose="02010609060101010101" pitchFamily="49" charset="-122"/>
              </a:rPr>
              <a:t>&lt;&lt;a&lt;&lt;b&lt;&lt;</a:t>
            </a:r>
            <a:r>
              <a:rPr lang="en-US" altLang="zh-CN" dirty="0" err="1">
                <a:latin typeface="Tw Cen MT" panose="020B0602020104020603"/>
                <a:ea typeface="黑体" panose="02010609060101010101" pitchFamily="49" charset="-122"/>
              </a:rPr>
              <a:t>endl</a:t>
            </a:r>
            <a:r>
              <a:rPr lang="en-US" altLang="zh-CN" dirty="0">
                <a:latin typeface="Tw Cen MT" panose="020B0602020104020603"/>
                <a:ea typeface="黑体" panose="02010609060101010101" pitchFamily="49" charset="-122"/>
              </a:rPr>
              <a:t>;  }</a:t>
            </a:r>
            <a:br>
              <a:rPr lang="en-US" altLang="zh-CN" dirty="0">
                <a:latin typeface="Tw Cen MT" panose="020B0602020104020603"/>
                <a:ea typeface="黑体" panose="02010609060101010101" pitchFamily="49" charset="-122"/>
              </a:rPr>
            </a:br>
            <a:r>
              <a:rPr lang="zh-CN" altLang="en-US" dirty="0">
                <a:latin typeface="Tw Cen MT" panose="020B0602020104020603"/>
                <a:ea typeface="黑体" panose="02010609060101010101" pitchFamily="49" charset="-122"/>
              </a:rPr>
              <a:t>调用方：</a:t>
            </a:r>
            <a:r>
              <a:rPr lang="en-US" altLang="zh-CN" b="1" dirty="0">
                <a:solidFill>
                  <a:srgbClr val="0000FF"/>
                </a:solidFill>
                <a:latin typeface="Tw Cen MT" panose="020B0602020104020603"/>
                <a:ea typeface="黑体" panose="02010609060101010101" pitchFamily="49" charset="-122"/>
              </a:rPr>
              <a:t>f(a, b</a:t>
            </a:r>
            <a:r>
              <a:rPr lang="en-US" altLang="zh-CN" b="1" dirty="0" smtClean="0">
                <a:solidFill>
                  <a:srgbClr val="0000FF"/>
                </a:solidFill>
                <a:latin typeface="Tw Cen MT" panose="020B0602020104020603"/>
                <a:ea typeface="黑体" panose="02010609060101010101" pitchFamily="49" charset="-122"/>
              </a:rPr>
              <a:t>);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38909" y="2580899"/>
            <a:ext cx="5200650" cy="1772819"/>
          </a:xfrm>
        </p:spPr>
        <p:txBody>
          <a:bodyPr/>
          <a:lstStyle/>
          <a:p>
            <a:pPr lvl="0">
              <a:lnSpc>
                <a:spcPct val="130000"/>
              </a:lnSpc>
            </a:pPr>
            <a:r>
              <a:rPr lang="en-US" altLang="zh-CN" dirty="0" smtClean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传</a:t>
            </a:r>
            <a:r>
              <a:rPr lang="zh-CN" altLang="en-US" dirty="0" smtClean="0">
                <a:latin typeface="+mn-ea"/>
              </a:rPr>
              <a:t>指针，修改</a:t>
            </a:r>
            <a:r>
              <a:rPr lang="zh-CN" altLang="en-US" dirty="0">
                <a:latin typeface="+mn-ea"/>
              </a:rPr>
              <a:t>变量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b</a:t>
            </a:r>
            <a:br>
              <a:rPr lang="en-US" altLang="zh-CN" dirty="0" smtClean="0">
                <a:latin typeface="+mn-ea"/>
              </a:rPr>
            </a:b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 =7,b=8;  </a:t>
            </a:r>
            <a:r>
              <a:rPr lang="en-US" altLang="zh-CN" dirty="0" smtClean="0">
                <a:latin typeface="+mn-ea"/>
              </a:rPr>
              <a:t/>
            </a:r>
            <a:br>
              <a:rPr lang="en-US" altLang="zh-CN" dirty="0" smtClean="0">
                <a:latin typeface="+mn-ea"/>
              </a:rPr>
            </a:br>
            <a:r>
              <a:rPr lang="en-US" altLang="zh-CN" dirty="0" smtClean="0">
                <a:latin typeface="+mn-ea"/>
              </a:rPr>
              <a:t>void </a:t>
            </a:r>
            <a:r>
              <a:rPr lang="en-US" altLang="zh-CN" dirty="0">
                <a:latin typeface="+mn-ea"/>
              </a:rPr>
              <a:t>f(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 err="1">
                <a:latin typeface="+mn-ea"/>
              </a:rPr>
              <a:t>pa,int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 err="1">
                <a:latin typeface="+mn-ea"/>
              </a:rPr>
              <a:t>pb</a:t>
            </a:r>
            <a:r>
              <a:rPr lang="en-US" altLang="zh-CN" dirty="0">
                <a:latin typeface="+mn-ea"/>
              </a:rPr>
              <a:t>) {  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>
                <a:latin typeface="+mn-ea"/>
              </a:rPr>
              <a:t>pa=1;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 err="1">
                <a:latin typeface="+mn-ea"/>
              </a:rPr>
              <a:t>pb</a:t>
            </a:r>
            <a:r>
              <a:rPr lang="en-US" altLang="zh-CN" dirty="0">
                <a:latin typeface="+mn-ea"/>
              </a:rPr>
              <a:t>=2;  }</a:t>
            </a:r>
            <a:br>
              <a:rPr lang="en-US" altLang="zh-CN" dirty="0">
                <a:latin typeface="+mn-ea"/>
              </a:rPr>
            </a:br>
            <a:r>
              <a:rPr lang="zh-CN" altLang="en-US" dirty="0">
                <a:latin typeface="+mn-ea"/>
              </a:rPr>
              <a:t>调用方：</a:t>
            </a:r>
            <a:r>
              <a:rPr lang="en-US" altLang="zh-CN" b="1" dirty="0">
                <a:solidFill>
                  <a:srgbClr val="0000FF"/>
                </a:solidFill>
                <a:latin typeface="+mn-ea"/>
              </a:rPr>
              <a:t>f(&amp;a, &amp;b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);</a:t>
            </a:r>
            <a:endParaRPr lang="en-US" altLang="zh-CN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引用的价值</a:t>
            </a:r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6223616" y="2577288"/>
            <a:ext cx="5200650" cy="1780581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en-US" altLang="zh-CN" dirty="0" smtClean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传</a:t>
            </a:r>
            <a:r>
              <a:rPr lang="zh-CN" altLang="en-US" dirty="0" smtClean="0">
                <a:latin typeface="+mn-ea"/>
              </a:rPr>
              <a:t>引用</a:t>
            </a:r>
            <a:r>
              <a:rPr lang="zh-CN" altLang="en-US" dirty="0">
                <a:latin typeface="+mn-ea"/>
              </a:rPr>
              <a:t>，修改变量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b</a:t>
            </a:r>
            <a:br>
              <a:rPr lang="en-US" altLang="zh-CN" dirty="0" smtClean="0">
                <a:latin typeface="+mn-ea"/>
              </a:rPr>
            </a:b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 =7,b=8;  </a:t>
            </a:r>
            <a:r>
              <a:rPr lang="en-US" altLang="zh-CN" dirty="0" smtClean="0">
                <a:latin typeface="+mn-ea"/>
              </a:rPr>
              <a:t/>
            </a:r>
            <a:br>
              <a:rPr lang="en-US" altLang="zh-CN" dirty="0" smtClean="0">
                <a:latin typeface="+mn-ea"/>
              </a:rPr>
            </a:br>
            <a:r>
              <a:rPr lang="en-US" altLang="zh-CN" dirty="0" smtClean="0">
                <a:latin typeface="+mn-ea"/>
              </a:rPr>
              <a:t>void </a:t>
            </a:r>
            <a:r>
              <a:rPr lang="en-US" altLang="zh-CN" dirty="0">
                <a:solidFill>
                  <a:srgbClr val="0000FF"/>
                </a:solidFill>
                <a:latin typeface="+mn-ea"/>
              </a:rPr>
              <a:t>f(</a:t>
            </a:r>
            <a:r>
              <a:rPr lang="en-US" altLang="zh-CN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+mn-ea"/>
              </a:rPr>
              <a:t> &amp; </a:t>
            </a:r>
            <a:r>
              <a:rPr lang="en-US" altLang="zh-CN" dirty="0" err="1">
                <a:solidFill>
                  <a:srgbClr val="0000FF"/>
                </a:solidFill>
                <a:latin typeface="+mn-ea"/>
              </a:rPr>
              <a:t>a,int</a:t>
            </a:r>
            <a:r>
              <a:rPr lang="en-US" altLang="zh-CN" dirty="0">
                <a:solidFill>
                  <a:srgbClr val="0000FF"/>
                </a:solidFill>
                <a:latin typeface="+mn-ea"/>
              </a:rPr>
              <a:t> &amp; b) </a:t>
            </a:r>
            <a:r>
              <a:rPr lang="en-US" altLang="zh-CN" dirty="0">
                <a:latin typeface="+mn-ea"/>
              </a:rPr>
              <a:t>{ a=1;b=2;  }</a:t>
            </a:r>
            <a:br>
              <a:rPr lang="en-US" altLang="zh-CN" dirty="0">
                <a:latin typeface="+mn-ea"/>
              </a:rPr>
            </a:br>
            <a:r>
              <a:rPr lang="zh-CN" altLang="en-US" dirty="0">
                <a:latin typeface="+mn-ea"/>
              </a:rPr>
              <a:t>调用方：</a:t>
            </a:r>
            <a:r>
              <a:rPr lang="en-US" altLang="zh-CN" b="1" dirty="0">
                <a:solidFill>
                  <a:srgbClr val="0000FF"/>
                </a:solidFill>
                <a:latin typeface="+mn-ea"/>
              </a:rPr>
              <a:t>f(a, b);</a:t>
            </a:r>
            <a:endParaRPr lang="en-US" altLang="zh-CN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435391" y="4671202"/>
            <a:ext cx="5891488" cy="1778567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</a:rPr>
              <a:t>指针和引用的差异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</a:rPr>
              <a:t>存取值的方法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</a:rPr>
              <a:t>初始化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</a:rPr>
              <a:t>对象或变量的存在性</a:t>
            </a:r>
            <a:r>
              <a:rPr lang="en-US" altLang="zh-CN" sz="25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/>
            </a:r>
            <a:br>
              <a:rPr lang="en-US" altLang="zh-CN" sz="2500" b="1" dirty="0" smtClean="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Tw Cen MT" panose="020B0602020104020603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Tw Cen MT" panose="020B0602020104020603"/>
                <a:ea typeface="黑体" panose="02010609060101010101" pitchFamily="49" charset="-122"/>
              </a:rPr>
            </a:br>
            <a:endParaRPr lang="en-US" altLang="zh-CN" noProof="1"/>
          </a:p>
        </p:txBody>
      </p:sp>
    </p:spTree>
    <p:extLst>
      <p:ext uri="{BB962C8B-B14F-4D97-AF65-F5344CB8AC3E}">
        <p14:creationId xmlns:p14="http://schemas.microsoft.com/office/powerpoint/2010/main" val="99247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36446" y="914400"/>
            <a:ext cx="5200650" cy="5266214"/>
          </a:xfrm>
        </p:spPr>
        <p:txBody>
          <a:bodyPr/>
          <a:lstStyle/>
          <a:p>
            <a:pPr marL="457200" indent="-457200" fontAlgn="auto">
              <a:lnSpc>
                <a:spcPct val="130000"/>
              </a:lnSpc>
              <a:buClrTx/>
              <a:buFont typeface="Wingdings" panose="05000000000000000000" charset="0"/>
              <a:buChar char="n"/>
            </a:pPr>
            <a:r>
              <a:rPr lang="zh-CN" altLang="en-US" b="1" noProof="1">
                <a:solidFill>
                  <a:srgbClr val="0000FF"/>
                </a:solidFill>
                <a:sym typeface="+mn-ea"/>
              </a:rPr>
              <a:t>文字</a:t>
            </a:r>
            <a:r>
              <a:rPr lang="zh-CN" altLang="en-US" b="1" noProof="1" smtClean="0">
                <a:solidFill>
                  <a:srgbClr val="0000FF"/>
                </a:solidFill>
                <a:sym typeface="+mn-ea"/>
              </a:rPr>
              <a:t>常量</a:t>
            </a:r>
            <a:r>
              <a:rPr lang="en-US" altLang="zh-CN" b="1" noProof="1" smtClean="0">
                <a:solidFill>
                  <a:srgbClr val="0000FF"/>
                </a:solidFill>
                <a:sym typeface="+mn-ea"/>
              </a:rPr>
              <a:t>(</a:t>
            </a:r>
            <a:r>
              <a:rPr lang="zh-CN" altLang="en-US" b="1" noProof="1" smtClean="0">
                <a:solidFill>
                  <a:srgbClr val="0000FF"/>
                </a:solidFill>
                <a:sym typeface="+mn-ea"/>
              </a:rPr>
              <a:t>字面常量</a:t>
            </a:r>
            <a:r>
              <a:rPr lang="en-US" altLang="zh-CN" b="1" noProof="1" smtClean="0">
                <a:solidFill>
                  <a:srgbClr val="0000FF"/>
                </a:solidFill>
                <a:sym typeface="+mn-ea"/>
              </a:rPr>
              <a:t>)</a:t>
            </a:r>
            <a:r>
              <a:rPr lang="zh-CN" altLang="en-US" b="1" dirty="0">
                <a:sym typeface="+mn-ea"/>
              </a:rPr>
              <a:t/>
            </a:r>
            <a:br>
              <a:rPr lang="zh-CN" altLang="en-US" b="1" dirty="0">
                <a:sym typeface="+mn-ea"/>
              </a:rPr>
            </a:br>
            <a:r>
              <a:rPr lang="en-US" altLang="zh-CN" b="1" noProof="1">
                <a:sym typeface="+mn-ea"/>
              </a:rPr>
              <a:t>100,  3.14,  true,  ’C’,  ”</a:t>
            </a:r>
            <a:r>
              <a:rPr lang="zh-CN" altLang="en-US" b="1" noProof="1">
                <a:sym typeface="+mn-ea"/>
              </a:rPr>
              <a:t>吉林大学”</a:t>
            </a:r>
            <a:r>
              <a:rPr lang="en-US" altLang="zh-CN" b="1" noProof="1">
                <a:sym typeface="+mn-ea"/>
              </a:rPr>
              <a:t>,..</a:t>
            </a:r>
            <a:endParaRPr lang="en-US" altLang="zh-CN" b="1" noProof="1"/>
          </a:p>
          <a:p>
            <a:pPr marL="457200" indent="-457200" fontAlgn="auto">
              <a:lnSpc>
                <a:spcPct val="130000"/>
              </a:lnSpc>
              <a:buClrTx/>
              <a:buFont typeface="Wingdings" panose="05000000000000000000" charset="0"/>
              <a:buChar char="n"/>
            </a:pPr>
            <a:r>
              <a:rPr lang="zh-CN" altLang="en-US" b="1" noProof="1"/>
              <a:t>宏定义</a:t>
            </a:r>
          </a:p>
          <a:p>
            <a:pPr indent="0" fontAlgn="auto">
              <a:lnSpc>
                <a:spcPct val="130000"/>
              </a:lnSpc>
              <a:buClrTx/>
              <a:buFont typeface="Wingdings" panose="05000000000000000000" charset="0"/>
              <a:buNone/>
            </a:pPr>
            <a:r>
              <a:rPr lang="zh-CN" altLang="en-US" b="1" noProof="1"/>
              <a:t>     </a:t>
            </a:r>
            <a:r>
              <a:rPr lang="en-US" altLang="zh-CN" b="1" noProof="1"/>
              <a:t>#define  VALUE  98</a:t>
            </a:r>
            <a:endParaRPr lang="zh-CN" altLang="en-US" b="1" noProof="1"/>
          </a:p>
          <a:p>
            <a:pPr marL="457200" indent="-457200" fontAlgn="auto">
              <a:lnSpc>
                <a:spcPct val="130000"/>
              </a:lnSpc>
              <a:buClrTx/>
              <a:buFont typeface="Wingdings" panose="05000000000000000000" charset="0"/>
              <a:buChar char="n"/>
            </a:pPr>
            <a:r>
              <a:rPr lang="zh-CN" altLang="en-US" b="1" noProof="1">
                <a:sym typeface="+mn-ea"/>
              </a:rPr>
              <a:t>命名常量</a:t>
            </a:r>
            <a:r>
              <a:rPr lang="zh-CN" altLang="en-US" b="1" dirty="0">
                <a:sym typeface="+mn-ea"/>
              </a:rPr>
              <a:t/>
            </a:r>
            <a:br>
              <a:rPr lang="zh-CN" altLang="en-US" b="1" dirty="0">
                <a:sym typeface="+mn-ea"/>
              </a:rPr>
            </a:br>
            <a:r>
              <a:rPr lang="en-US" altLang="zh-CN" b="1" noProof="1">
                <a:sym typeface="+mn-ea"/>
              </a:rPr>
              <a:t>const int CARD_COUNT = 54;</a:t>
            </a:r>
          </a:p>
          <a:p>
            <a:pPr marL="457200" indent="-457200" fontAlgn="auto">
              <a:lnSpc>
                <a:spcPct val="130000"/>
              </a:lnSpc>
              <a:buClrTx/>
              <a:buFont typeface="Wingdings" panose="05000000000000000000" charset="0"/>
              <a:buChar char="n"/>
            </a:pPr>
            <a:r>
              <a:rPr lang="en-US" altLang="zh-CN" b="1" noProof="1">
                <a:sym typeface="+mn-ea"/>
              </a:rPr>
              <a:t>const</a:t>
            </a:r>
            <a:r>
              <a:rPr lang="zh-CN" altLang="en-US" b="1" noProof="1">
                <a:sym typeface="+mn-ea"/>
              </a:rPr>
              <a:t>和指针</a:t>
            </a:r>
            <a:endParaRPr lang="en-US" altLang="zh-CN" b="1" noProof="1">
              <a:sym typeface="+mn-ea"/>
            </a:endParaRPr>
          </a:p>
          <a:p>
            <a:pPr marL="457200" indent="-457200" fontAlgn="auto">
              <a:lnSpc>
                <a:spcPct val="130000"/>
              </a:lnSpc>
              <a:buClrTx/>
              <a:buFont typeface="Wingdings" panose="05000000000000000000" charset="0"/>
              <a:buChar char="n"/>
            </a:pPr>
            <a:r>
              <a:rPr lang="en-US" altLang="zh-CN" b="1" noProof="1">
                <a:sym typeface="+mn-ea"/>
              </a:rPr>
              <a:t>const</a:t>
            </a:r>
            <a:r>
              <a:rPr lang="zh-CN" altLang="en-US" b="1" noProof="1">
                <a:sym typeface="+mn-ea"/>
              </a:rPr>
              <a:t>和引用</a:t>
            </a:r>
            <a:endParaRPr lang="en-US" altLang="zh-CN" b="1" noProof="1">
              <a:sym typeface="+mn-ea"/>
            </a:endParaRP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050023" y="914400"/>
            <a:ext cx="4601649" cy="5266214"/>
          </a:xfrm>
        </p:spPr>
        <p:txBody>
          <a:bodyPr/>
          <a:lstStyle/>
          <a:p>
            <a:pPr lvl="0" indent="0">
              <a:lnSpc>
                <a:spcPct val="130000"/>
              </a:lnSpc>
              <a:buNone/>
            </a:pPr>
            <a:r>
              <a:rPr lang="en-US" altLang="zh-CN" dirty="0">
                <a:latin typeface="Tw Cen MT" panose="020B0602020104020603"/>
                <a:ea typeface="黑体" panose="02010609060101010101" pitchFamily="49" charset="-122"/>
              </a:rPr>
              <a:t>//</a:t>
            </a:r>
            <a:r>
              <a:rPr lang="zh-CN" altLang="en-US" dirty="0">
                <a:latin typeface="Tw Cen MT" panose="020B0602020104020603"/>
                <a:ea typeface="黑体" panose="02010609060101010101" pitchFamily="49" charset="-122"/>
              </a:rPr>
              <a:t>这段代码好理解吗？易维护吗？</a:t>
            </a:r>
            <a:endParaRPr lang="en-US" altLang="zh-CN" dirty="0">
              <a:latin typeface="Tw Cen MT" panose="020B0602020104020603"/>
              <a:ea typeface="黑体" panose="02010609060101010101" pitchFamily="49" charset="-122"/>
            </a:endParaRPr>
          </a:p>
          <a:p>
            <a:pPr lvl="0" indent="0">
              <a:lnSpc>
                <a:spcPct val="130000"/>
              </a:lnSpc>
              <a:buNone/>
            </a:pPr>
            <a:r>
              <a:rPr lang="en-US" altLang="zh-CN" b="1" dirty="0">
                <a:latin typeface="Tw Cen MT" panose="020B0602020104020603"/>
                <a:ea typeface="黑体" panose="02010609060101010101" pitchFamily="49" charset="-122"/>
              </a:rPr>
              <a:t>if </a:t>
            </a:r>
            <a:r>
              <a:rPr lang="zh-CN" altLang="en-US" b="1" dirty="0">
                <a:latin typeface="Tw Cen MT" panose="020B0602020104020603"/>
                <a:ea typeface="黑体" panose="02010609060101010101" pitchFamily="49" charset="-122"/>
              </a:rPr>
              <a:t>（</a:t>
            </a:r>
            <a:r>
              <a:rPr lang="en-US" altLang="zh-CN" b="1" dirty="0" err="1">
                <a:latin typeface="Tw Cen MT" panose="020B0602020104020603"/>
                <a:ea typeface="黑体" panose="02010609060101010101" pitchFamily="49" charset="-122"/>
              </a:rPr>
              <a:t>var</a:t>
            </a:r>
            <a:r>
              <a:rPr lang="en-US" altLang="zh-CN" b="1" dirty="0">
                <a:latin typeface="Tw Cen MT" panose="020B0602020104020603"/>
                <a:ea typeface="黑体" panose="02010609060101010101" pitchFamily="49" charset="-122"/>
              </a:rPr>
              <a:t>==1</a:t>
            </a:r>
            <a:r>
              <a:rPr lang="zh-CN" altLang="en-US" b="1" dirty="0">
                <a:latin typeface="Tw Cen MT" panose="020B0602020104020603"/>
                <a:ea typeface="黑体" panose="02010609060101010101" pitchFamily="49" charset="-122"/>
              </a:rPr>
              <a:t>） </a:t>
            </a:r>
            <a:r>
              <a:rPr lang="en-US" altLang="zh-CN" b="1" dirty="0">
                <a:latin typeface="Tw Cen MT" panose="020B0602020104020603"/>
                <a:ea typeface="黑体" panose="02010609060101010101" pitchFamily="49" charset="-122"/>
              </a:rPr>
              <a:t>{</a:t>
            </a:r>
            <a:br>
              <a:rPr lang="en-US" altLang="zh-CN" b="1" dirty="0">
                <a:latin typeface="Tw Cen MT" panose="020B0602020104020603"/>
                <a:ea typeface="黑体" panose="02010609060101010101" pitchFamily="49" charset="-122"/>
              </a:rPr>
            </a:br>
            <a:r>
              <a:rPr lang="en-US" altLang="zh-CN" b="1" dirty="0">
                <a:latin typeface="Tw Cen MT" panose="020B0602020104020603"/>
                <a:ea typeface="黑体" panose="02010609060101010101" pitchFamily="49" charset="-122"/>
              </a:rPr>
              <a:t>   value = 3.14*2.5*2.5;</a:t>
            </a:r>
          </a:p>
          <a:p>
            <a:pPr lvl="0" indent="0">
              <a:lnSpc>
                <a:spcPct val="130000"/>
              </a:lnSpc>
              <a:buNone/>
            </a:pPr>
            <a:r>
              <a:rPr lang="en-US" altLang="zh-CN" b="1" dirty="0">
                <a:latin typeface="Tw Cen MT" panose="020B0602020104020603"/>
                <a:ea typeface="黑体" panose="02010609060101010101" pitchFamily="49" charset="-122"/>
              </a:rPr>
              <a:t>} else if(</a:t>
            </a:r>
            <a:r>
              <a:rPr lang="en-US" altLang="zh-CN" b="1" dirty="0" err="1">
                <a:latin typeface="Tw Cen MT" panose="020B0602020104020603"/>
                <a:ea typeface="黑体" panose="02010609060101010101" pitchFamily="49" charset="-122"/>
              </a:rPr>
              <a:t>var</a:t>
            </a:r>
            <a:r>
              <a:rPr lang="en-US" altLang="zh-CN" b="1" dirty="0">
                <a:latin typeface="Tw Cen MT" panose="020B0602020104020603"/>
                <a:ea typeface="黑体" panose="02010609060101010101" pitchFamily="49" charset="-122"/>
              </a:rPr>
              <a:t> ==2)</a:t>
            </a:r>
            <a:r>
              <a:rPr lang="zh-CN" altLang="en-US" b="1" dirty="0">
                <a:latin typeface="Tw Cen MT" panose="020B0602020104020603"/>
                <a:ea typeface="黑体" panose="02010609060101010101" pitchFamily="49" charset="-122"/>
              </a:rPr>
              <a:t>  </a:t>
            </a:r>
            <a:r>
              <a:rPr lang="en-US" altLang="zh-CN" b="1" dirty="0">
                <a:latin typeface="Tw Cen MT" panose="020B0602020104020603"/>
                <a:ea typeface="黑体" panose="02010609060101010101" pitchFamily="49" charset="-122"/>
              </a:rPr>
              <a:t>{</a:t>
            </a:r>
            <a:br>
              <a:rPr lang="en-US" altLang="zh-CN" b="1" dirty="0">
                <a:latin typeface="Tw Cen MT" panose="020B0602020104020603"/>
                <a:ea typeface="黑体" panose="02010609060101010101" pitchFamily="49" charset="-122"/>
              </a:rPr>
            </a:br>
            <a:r>
              <a:rPr lang="en-US" altLang="zh-CN" b="1" dirty="0">
                <a:latin typeface="Tw Cen MT" panose="020B0602020104020603"/>
                <a:ea typeface="黑体" panose="02010609060101010101" pitchFamily="49" charset="-122"/>
              </a:rPr>
              <a:t>    value = 3.14*2.5*2.5*2.5</a:t>
            </a:r>
            <a:r>
              <a:rPr lang="zh-CN" altLang="en-US" b="1" dirty="0">
                <a:latin typeface="Tw Cen MT" panose="020B0602020104020603"/>
                <a:ea typeface="黑体" panose="02010609060101010101" pitchFamily="49" charset="-122"/>
              </a:rPr>
              <a:t>*</a:t>
            </a:r>
            <a:r>
              <a:rPr lang="en-US" altLang="zh-CN" b="1" dirty="0">
                <a:latin typeface="Tw Cen MT" panose="020B0602020104020603"/>
                <a:ea typeface="黑体" panose="02010609060101010101" pitchFamily="49" charset="-122"/>
              </a:rPr>
              <a:t>4/3;</a:t>
            </a:r>
            <a:br>
              <a:rPr lang="en-US" altLang="zh-CN" b="1" dirty="0">
                <a:latin typeface="Tw Cen MT" panose="020B0602020104020603"/>
                <a:ea typeface="黑体" panose="02010609060101010101" pitchFamily="49" charset="-122"/>
              </a:rPr>
            </a:br>
            <a:r>
              <a:rPr lang="en-US" altLang="zh-CN" b="1" dirty="0">
                <a:latin typeface="Tw Cen MT" panose="020B0602020104020603"/>
                <a:ea typeface="黑体" panose="02010609060101010101" pitchFamily="49" charset="-122"/>
              </a:rPr>
              <a:t>}else {</a:t>
            </a:r>
            <a:br>
              <a:rPr lang="en-US" altLang="zh-CN" b="1" dirty="0">
                <a:latin typeface="Tw Cen MT" panose="020B0602020104020603"/>
                <a:ea typeface="黑体" panose="02010609060101010101" pitchFamily="49" charset="-122"/>
              </a:rPr>
            </a:br>
            <a:r>
              <a:rPr lang="en-US" altLang="zh-CN" b="1" dirty="0">
                <a:latin typeface="Tw Cen MT" panose="020B0602020104020603"/>
                <a:ea typeface="黑体" panose="02010609060101010101" pitchFamily="49" charset="-122"/>
              </a:rPr>
              <a:t>    value = 2.5*2.5;</a:t>
            </a:r>
          </a:p>
          <a:p>
            <a:pPr lvl="0" indent="0">
              <a:lnSpc>
                <a:spcPct val="130000"/>
              </a:lnSpc>
              <a:buNone/>
            </a:pPr>
            <a:r>
              <a:rPr lang="en-US" altLang="zh-CN" b="1" dirty="0">
                <a:latin typeface="Tw Cen MT" panose="020B0602020104020603"/>
                <a:ea typeface="黑体" panose="02010609060101010101" pitchFamily="49" charset="-122"/>
              </a:rPr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常量</a:t>
            </a:r>
          </a:p>
        </p:txBody>
      </p:sp>
    </p:spTree>
    <p:extLst>
      <p:ext uri="{BB962C8B-B14F-4D97-AF65-F5344CB8AC3E}">
        <p14:creationId xmlns:p14="http://schemas.microsoft.com/office/powerpoint/2010/main" val="61348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7_2018_2_oop模板">
  <a:themeElements>
    <a:clrScheme name="自定义 18">
      <a:dk1>
        <a:srgbClr val="103754"/>
      </a:dk1>
      <a:lt1>
        <a:sysClr val="window" lastClr="FFFFFF"/>
      </a:lt1>
      <a:dk2>
        <a:srgbClr val="174F78"/>
      </a:dk2>
      <a:lt2>
        <a:srgbClr val="E7E6E6"/>
      </a:lt2>
      <a:accent1>
        <a:srgbClr val="E61A4B"/>
      </a:accent1>
      <a:accent2>
        <a:srgbClr val="2DAEB7"/>
      </a:accent2>
      <a:accent3>
        <a:srgbClr val="F85360"/>
      </a:accent3>
      <a:accent4>
        <a:srgbClr val="36D3DE"/>
      </a:accent4>
      <a:accent5>
        <a:srgbClr val="174F78"/>
      </a:accent5>
      <a:accent6>
        <a:srgbClr val="F85360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85360"/>
          </a:solidFill>
          <a:prstDash val="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4B434F8B-D841-4719-A788-87DDFB7D58E5}" vid="{CF69729E-2C4A-4BA3-A951-AF7A5F0E62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2017_2018_2_oop模板</Template>
  <TotalTime>278</TotalTime>
  <Words>819</Words>
  <Application>Microsoft Office PowerPoint</Application>
  <PresentationFormat>宽屏</PresentationFormat>
  <Paragraphs>244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Microsoft YaHei UI</vt:lpstr>
      <vt:lpstr>黑体</vt:lpstr>
      <vt:lpstr>宋体</vt:lpstr>
      <vt:lpstr>微软雅黑</vt:lpstr>
      <vt:lpstr>Arial</vt:lpstr>
      <vt:lpstr>Impact</vt:lpstr>
      <vt:lpstr>Tw Cen MT</vt:lpstr>
      <vt:lpstr>Wingdings</vt:lpstr>
      <vt:lpstr>2017_2018_2_oop模板</vt:lpstr>
      <vt:lpstr>PowerPoint 演示文稿</vt:lpstr>
      <vt:lpstr>指针、数组、引用、常量</vt:lpstr>
      <vt:lpstr>指针</vt:lpstr>
      <vt:lpstr>指针的dereference</vt:lpstr>
      <vt:lpstr>一维数组</vt:lpstr>
      <vt:lpstr>数组</vt:lpstr>
      <vt:lpstr>引用</vt:lpstr>
      <vt:lpstr>引用的价值</vt:lpstr>
      <vt:lpstr>常量</vt:lpstr>
      <vt:lpstr>#define的优缺点</vt:lpstr>
      <vt:lpstr>宏的使用(例)</vt:lpstr>
      <vt:lpstr>命名常量</vt:lpstr>
      <vt:lpstr>指向常量的指针</vt:lpstr>
      <vt:lpstr>常指针-必须初始化</vt:lpstr>
      <vt:lpstr>const和指针</vt:lpstr>
      <vt:lpstr>const和指针（表）</vt:lpstr>
      <vt:lpstr>关于字符串的说明</vt:lpstr>
      <vt:lpstr>const和引用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ChenWei</dc:creator>
  <cp:lastModifiedBy>ChenWei</cp:lastModifiedBy>
  <cp:revision>19</cp:revision>
  <dcterms:created xsi:type="dcterms:W3CDTF">2018-03-11T13:57:33Z</dcterms:created>
  <dcterms:modified xsi:type="dcterms:W3CDTF">2018-03-11T18:35:33Z</dcterms:modified>
</cp:coreProperties>
</file>