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1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17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11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74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13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962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589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7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6950" y="781437"/>
            <a:ext cx="10588498" cy="74980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多个同名函数，但它们</a:t>
            </a:r>
            <a:r>
              <a:rPr lang="zh-CN" altLang="en-US" noProof="1"/>
              <a:t>具有不同参数类型、参数顺序、参数个数、</a:t>
            </a:r>
            <a:r>
              <a:rPr lang="en-US" altLang="zh-CN" noProof="1"/>
              <a:t>const</a:t>
            </a:r>
            <a:r>
              <a:rPr lang="zh-CN" altLang="en-US" noProof="1"/>
              <a:t>修饰、异常说明数时，可以同时存在，称为</a:t>
            </a:r>
            <a:r>
              <a:rPr lang="zh-CN" altLang="en-US" b="1" noProof="1">
                <a:solidFill>
                  <a:srgbClr val="0000FF"/>
                </a:solidFill>
              </a:rPr>
              <a:t>函数重载</a:t>
            </a:r>
            <a:r>
              <a:rPr lang="zh-CN" altLang="en-US" noProof="1"/>
              <a:t>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276856" y="1911096"/>
            <a:ext cx="7891271" cy="4379976"/>
          </a:xfrm>
        </p:spPr>
        <p:txBody>
          <a:bodyPr/>
          <a:lstStyle/>
          <a:p>
            <a:r>
              <a:rPr lang="zh-CN" altLang="en-US" sz="2800" noProof="1">
                <a:latin typeface="+mn-ea"/>
              </a:rPr>
              <a:t>例：</a:t>
            </a:r>
            <a:endParaRPr lang="en-US" altLang="zh-CN" sz="2800" noProof="1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/>
            </a:r>
            <a:br>
              <a:rPr lang="en-US" altLang="zh-CN" sz="1800" dirty="0">
                <a:latin typeface="+mn-ea"/>
              </a:rPr>
            </a:br>
            <a:r>
              <a:rPr lang="en-US" altLang="zh-CN" sz="2800" noProof="1">
                <a:latin typeface="+mn-ea"/>
              </a:rPr>
              <a:t>int Func();</a:t>
            </a:r>
            <a:r>
              <a:rPr lang="en-US" altLang="zh-CN" sz="2800" dirty="0">
                <a:latin typeface="+mn-ea"/>
              </a:rPr>
              <a:t/>
            </a:r>
            <a:br>
              <a:rPr lang="en-US" altLang="zh-CN" sz="2800" dirty="0">
                <a:latin typeface="+mn-ea"/>
              </a:rPr>
            </a:br>
            <a:r>
              <a:rPr lang="en-US" altLang="zh-CN" sz="2800" noProof="1">
                <a:latin typeface="+mn-ea"/>
              </a:rPr>
              <a:t>int Func(int);</a:t>
            </a:r>
            <a:r>
              <a:rPr lang="en-US" altLang="zh-CN" sz="2800" dirty="0">
                <a:latin typeface="+mn-ea"/>
              </a:rPr>
              <a:t/>
            </a:r>
            <a:br>
              <a:rPr lang="en-US" altLang="zh-CN" sz="2800" dirty="0">
                <a:latin typeface="+mn-ea"/>
              </a:rPr>
            </a:br>
            <a:r>
              <a:rPr lang="en-US" altLang="zh-CN" sz="2800" noProof="1">
                <a:latin typeface="+mn-ea"/>
              </a:rPr>
              <a:t>int Func(int,int);</a:t>
            </a:r>
            <a:r>
              <a:rPr lang="en-US" altLang="zh-CN" sz="2800" dirty="0">
                <a:latin typeface="+mn-ea"/>
              </a:rPr>
              <a:t/>
            </a:r>
            <a:br>
              <a:rPr lang="en-US" altLang="zh-CN" sz="2800" dirty="0">
                <a:latin typeface="+mn-ea"/>
              </a:rPr>
            </a:br>
            <a:r>
              <a:rPr lang="en-US" altLang="zh-CN" sz="2800" noProof="1">
                <a:latin typeface="+mn-ea"/>
              </a:rPr>
              <a:t>int Func(int,int) const</a:t>
            </a:r>
            <a:r>
              <a:rPr lang="en-US" altLang="zh-CN" sz="2800" noProof="1">
                <a:latin typeface="+mn-ea"/>
              </a:rPr>
              <a:t>;  </a:t>
            </a:r>
            <a:r>
              <a:rPr lang="en-US" altLang="zh-CN" sz="2800" noProof="1" smtClean="0">
                <a:latin typeface="+mn-ea"/>
              </a:rPr>
              <a:t>//</a:t>
            </a:r>
            <a:r>
              <a:rPr lang="zh-CN" altLang="en-US" sz="2800" noProof="1" smtClean="0">
                <a:latin typeface="+mn-ea"/>
              </a:rPr>
              <a:t>只能是成员</a:t>
            </a:r>
            <a:r>
              <a:rPr lang="zh-CN" altLang="en-US" sz="2800" noProof="1">
                <a:latin typeface="+mn-ea"/>
              </a:rPr>
              <a:t>函数</a:t>
            </a:r>
            <a:r>
              <a:rPr lang="en-US" altLang="zh-CN" sz="2800" dirty="0">
                <a:latin typeface="+mn-ea"/>
              </a:rPr>
              <a:t/>
            </a:r>
            <a:br>
              <a:rPr lang="en-US" altLang="zh-CN" sz="2800" dirty="0">
                <a:latin typeface="+mn-ea"/>
              </a:rPr>
            </a:br>
            <a:r>
              <a:rPr lang="en-US" altLang="zh-CN" sz="2800" noProof="1">
                <a:latin typeface="+mn-ea"/>
              </a:rPr>
              <a:t>int Func(int) throw( );</a:t>
            </a:r>
            <a:r>
              <a:rPr lang="en-US" altLang="zh-CN" sz="2800" dirty="0">
                <a:latin typeface="+mn-ea"/>
              </a:rPr>
              <a:t/>
            </a:r>
            <a:br>
              <a:rPr lang="en-US" altLang="zh-CN" sz="2800" dirty="0">
                <a:latin typeface="+mn-ea"/>
              </a:rPr>
            </a:br>
            <a:r>
              <a:rPr lang="en-US" altLang="zh-CN" sz="2800" noProof="1">
                <a:latin typeface="+mn-ea"/>
              </a:rPr>
              <a:t>int Func(int) throw(int,MyE,YourE);</a:t>
            </a:r>
            <a:r>
              <a:rPr lang="en-US" altLang="zh-CN" sz="2800" dirty="0">
                <a:latin typeface="+mn-ea"/>
              </a:rPr>
              <a:t/>
            </a:r>
            <a:br>
              <a:rPr lang="en-US" altLang="zh-CN" sz="2800" dirty="0">
                <a:latin typeface="+mn-ea"/>
              </a:rPr>
            </a:br>
            <a:r>
              <a:rPr lang="en-US" altLang="zh-CN" sz="2800" noProof="1">
                <a:latin typeface="+mn-ea"/>
              </a:rPr>
              <a:t>int Func(MyClass obj);</a:t>
            </a:r>
          </a:p>
          <a:p>
            <a:endParaRPr lang="zh-CN" altLang="en-US" sz="2800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函数重载</a:t>
            </a:r>
          </a:p>
        </p:txBody>
      </p:sp>
    </p:spTree>
    <p:extLst>
      <p:ext uri="{BB962C8B-B14F-4D97-AF65-F5344CB8AC3E}">
        <p14:creationId xmlns:p14="http://schemas.microsoft.com/office/powerpoint/2010/main" val="30871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96366" y="836301"/>
            <a:ext cx="7580122" cy="1883664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342900" indent="-342900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函数参数的</a:t>
            </a:r>
            <a:r>
              <a:rPr lang="zh-CN" altLang="en-US" b="1" dirty="0">
                <a:solidFill>
                  <a:srgbClr val="0000FF"/>
                </a:solidFill>
              </a:rPr>
              <a:t>个数、类型、顺序、</a:t>
            </a:r>
            <a:r>
              <a:rPr lang="en-US" altLang="zh-CN" b="1" dirty="0" err="1">
                <a:solidFill>
                  <a:srgbClr val="0000FF"/>
                </a:solidFill>
              </a:rPr>
              <a:t>const</a:t>
            </a:r>
            <a:r>
              <a:rPr lang="zh-CN" altLang="en-US" b="1" dirty="0">
                <a:solidFill>
                  <a:srgbClr val="0000FF"/>
                </a:solidFill>
              </a:rPr>
              <a:t>修饰、异常等</a:t>
            </a:r>
            <a:r>
              <a:rPr lang="zh-CN" altLang="en-US" dirty="0"/>
              <a:t>不完全相同</a:t>
            </a:r>
          </a:p>
          <a:p>
            <a:pPr marL="342900" indent="-342900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返回值类型不作为区分标志</a:t>
            </a:r>
            <a:endParaRPr lang="en-US" altLang="zh-CN" dirty="0"/>
          </a:p>
          <a:p>
            <a:pPr marL="342900" indent="-342900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缺省参数不作为区分标志</a:t>
            </a:r>
            <a:endParaRPr lang="en-US" altLang="zh-CN" dirty="0"/>
          </a:p>
          <a:p>
            <a:pPr marL="342900" indent="-342900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值类型参数的</a:t>
            </a:r>
            <a:r>
              <a:rPr lang="en-US" altLang="zh-CN" dirty="0" err="1">
                <a:solidFill>
                  <a:srgbClr val="0000FF"/>
                </a:solidFill>
              </a:rPr>
              <a:t>const</a:t>
            </a:r>
            <a:r>
              <a:rPr lang="zh-CN" altLang="en-US" dirty="0">
                <a:solidFill>
                  <a:srgbClr val="0000FF"/>
                </a:solidFill>
              </a:rPr>
              <a:t>型与非</a:t>
            </a:r>
            <a:r>
              <a:rPr lang="en-US" altLang="zh-CN" dirty="0" err="1">
                <a:solidFill>
                  <a:srgbClr val="0000FF"/>
                </a:solidFill>
              </a:rPr>
              <a:t>const</a:t>
            </a:r>
            <a:r>
              <a:rPr lang="zh-CN" altLang="en-US" dirty="0">
                <a:solidFill>
                  <a:srgbClr val="0000FF"/>
                </a:solidFill>
              </a:rPr>
              <a:t>型不作为区分标志</a:t>
            </a:r>
            <a:endParaRPr lang="en-US" altLang="zh-CN" dirty="0">
              <a:solidFill>
                <a:srgbClr val="0000FF"/>
              </a:solidFill>
            </a:endParaRPr>
          </a:p>
          <a:p>
            <a:pPr marL="342900" indent="-342900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引用和指针类型参数，是否可以改变实参，可作为区分</a:t>
            </a:r>
            <a:r>
              <a:rPr lang="zh-CN" altLang="en-US" dirty="0" smtClean="0">
                <a:solidFill>
                  <a:srgbClr val="0000FF"/>
                </a:solidFill>
              </a:rPr>
              <a:t>标志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6366" y="3118104"/>
            <a:ext cx="5797042" cy="28895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noProof="1">
                <a:solidFill>
                  <a:srgbClr val="FF0000"/>
                </a:solidFill>
              </a:rPr>
              <a:t>//</a:t>
            </a:r>
            <a:r>
              <a:rPr lang="zh-CN" altLang="en-US" noProof="1">
                <a:solidFill>
                  <a:srgbClr val="FF0000"/>
                </a:solidFill>
              </a:rPr>
              <a:t>不合法的重载</a:t>
            </a:r>
            <a:endParaRPr lang="en-US" altLang="zh-CN" noProof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noProof="1" smtClean="0">
                <a:solidFill>
                  <a:srgbClr val="FF0000"/>
                </a:solidFill>
              </a:rPr>
              <a:t>int  </a:t>
            </a:r>
            <a:r>
              <a:rPr lang="en-US" altLang="zh-CN" noProof="1">
                <a:solidFill>
                  <a:srgbClr val="FF0000"/>
                </a:solidFill>
              </a:rPr>
              <a:t>Fun</a:t>
            </a:r>
            <a:r>
              <a:rPr lang="en-US" altLang="zh-CN" noProof="1">
                <a:solidFill>
                  <a:srgbClr val="FF0000"/>
                </a:solidFill>
              </a:rPr>
              <a:t>( </a:t>
            </a:r>
            <a:r>
              <a:rPr lang="en-US" altLang="zh-CN" noProof="1" smtClean="0">
                <a:solidFill>
                  <a:srgbClr val="FF0000"/>
                </a:solidFill>
              </a:rPr>
              <a:t>);      void </a:t>
            </a:r>
            <a:r>
              <a:rPr lang="en-US" altLang="zh-CN" noProof="1">
                <a:solidFill>
                  <a:srgbClr val="FF0000"/>
                </a:solidFill>
              </a:rPr>
              <a:t>Fun( ); </a:t>
            </a:r>
          </a:p>
          <a:p>
            <a:pPr marL="0" indent="0">
              <a:buNone/>
            </a:pPr>
            <a:r>
              <a:rPr lang="en-US" altLang="zh-CN" noProof="1">
                <a:solidFill>
                  <a:srgbClr val="FF0000"/>
                </a:solidFill>
              </a:rPr>
              <a:t>int Fun(int);    int Fun(int&amp;);</a:t>
            </a:r>
          </a:p>
          <a:p>
            <a:pPr marL="0" indent="0">
              <a:buNone/>
            </a:pPr>
            <a:r>
              <a:rPr lang="en-US" altLang="zh-CN" noProof="1">
                <a:solidFill>
                  <a:srgbClr val="FF0000"/>
                </a:solidFill>
              </a:rPr>
              <a:t>int Fun(int);    int Fun(int=5);</a:t>
            </a:r>
          </a:p>
          <a:p>
            <a:pPr marL="0" indent="0">
              <a:buNone/>
            </a:pPr>
            <a:r>
              <a:rPr lang="en-US" altLang="zh-CN" noProof="1">
                <a:solidFill>
                  <a:srgbClr val="FF0000"/>
                </a:solidFill>
              </a:rPr>
              <a:t>int Fun(int);    int Fun(const int);</a:t>
            </a:r>
          </a:p>
          <a:p>
            <a:pPr marL="0" indent="0">
              <a:buNone/>
            </a:pPr>
            <a:r>
              <a:rPr lang="en-US" altLang="zh-CN" b="1" noProof="1">
                <a:solidFill>
                  <a:srgbClr val="FF0000"/>
                </a:solidFill>
              </a:rPr>
              <a:t>int Fun(int *);  int Fun(int* </a:t>
            </a:r>
            <a:r>
              <a:rPr lang="en-US" altLang="zh-CN" b="1" noProof="1">
                <a:solidFill>
                  <a:srgbClr val="FF0000"/>
                </a:solidFill>
              </a:rPr>
              <a:t>const</a:t>
            </a:r>
            <a:r>
              <a:rPr lang="en-US" altLang="zh-CN" b="1" noProof="1" smtClean="0">
                <a:solidFill>
                  <a:srgbClr val="FF0000"/>
                </a:solidFill>
              </a:rPr>
              <a:t>);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函数重载的条件</a:t>
            </a: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8647430" y="1389888"/>
            <a:ext cx="3111754" cy="4617720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noProof="1">
                <a:solidFill>
                  <a:srgbClr val="0000FF"/>
                </a:solidFill>
              </a:rPr>
              <a:t>//</a:t>
            </a:r>
            <a:r>
              <a:rPr lang="zh-CN" altLang="en-US" b="1" noProof="1">
                <a:solidFill>
                  <a:srgbClr val="0000FF"/>
                </a:solidFill>
              </a:rPr>
              <a:t>合法的重载</a:t>
            </a:r>
            <a:r>
              <a:rPr lang="en-US" altLang="zh-CN" b="1" noProof="1">
                <a:solidFill>
                  <a:srgbClr val="0000FF"/>
                </a:solidFill>
              </a:rPr>
              <a:t>,</a:t>
            </a:r>
            <a:r>
              <a:rPr lang="zh-CN" altLang="en-US" b="1" noProof="1">
                <a:solidFill>
                  <a:srgbClr val="0000FF"/>
                </a:solidFill>
              </a:rPr>
              <a:t>例</a:t>
            </a:r>
            <a:endParaRPr lang="en-US" altLang="zh-CN" sz="2800" b="1" noProof="1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1" noProof="1">
                <a:solidFill>
                  <a:srgbClr val="0000FF"/>
                </a:solidFill>
              </a:rPr>
              <a:t>void Fun( );    </a:t>
            </a:r>
            <a:r>
              <a:rPr lang="en-US" altLang="zh-CN" sz="2800" b="1" dirty="0">
                <a:solidFill>
                  <a:srgbClr val="0000FF"/>
                </a:solidFill>
              </a:rPr>
              <a:t/>
            </a:r>
            <a:br>
              <a:rPr lang="en-US" altLang="zh-CN" sz="2800" b="1" dirty="0">
                <a:solidFill>
                  <a:srgbClr val="0000FF"/>
                </a:solidFill>
              </a:rPr>
            </a:br>
            <a:r>
              <a:rPr lang="en-US" altLang="zh-CN" b="1" noProof="1">
                <a:solidFill>
                  <a:srgbClr val="0000FF"/>
                </a:solidFill>
              </a:rPr>
              <a:t>void Fun( ) const;</a:t>
            </a:r>
            <a:r>
              <a:rPr lang="en-US" altLang="zh-CN" sz="2800" b="1" dirty="0">
                <a:solidFill>
                  <a:srgbClr val="0000FF"/>
                </a:solidFill>
              </a:rPr>
              <a:t/>
            </a:r>
            <a:br>
              <a:rPr lang="en-US" altLang="zh-CN" sz="2800" b="1" dirty="0">
                <a:solidFill>
                  <a:srgbClr val="0000FF"/>
                </a:solidFill>
              </a:rPr>
            </a:br>
            <a:r>
              <a:rPr lang="en-US" altLang="zh-CN" sz="2800" b="1" dirty="0">
                <a:solidFill>
                  <a:srgbClr val="0000FF"/>
                </a:solidFill>
              </a:rPr>
              <a:t/>
            </a:r>
            <a:br>
              <a:rPr lang="en-US" altLang="zh-CN" sz="2800" b="1" dirty="0">
                <a:solidFill>
                  <a:srgbClr val="0000FF"/>
                </a:solidFill>
              </a:rPr>
            </a:br>
            <a:r>
              <a:rPr lang="en-US" altLang="zh-CN" b="1" noProof="1">
                <a:solidFill>
                  <a:srgbClr val="0000FF"/>
                </a:solidFill>
              </a:rPr>
              <a:t>int </a:t>
            </a:r>
            <a:r>
              <a:rPr lang="en-US" altLang="zh-CN" b="1" noProof="1" smtClean="0">
                <a:solidFill>
                  <a:srgbClr val="0000FF"/>
                </a:solidFill>
              </a:rPr>
              <a:t>Fun1(int</a:t>
            </a:r>
            <a:r>
              <a:rPr lang="en-US" altLang="zh-CN" b="1" noProof="1">
                <a:solidFill>
                  <a:srgbClr val="0000FF"/>
                </a:solidFill>
              </a:rPr>
              <a:t>);    </a:t>
            </a:r>
            <a:r>
              <a:rPr lang="en-US" altLang="zh-CN" sz="2800" b="1" dirty="0">
                <a:solidFill>
                  <a:srgbClr val="0000FF"/>
                </a:solidFill>
              </a:rPr>
              <a:t/>
            </a:r>
            <a:br>
              <a:rPr lang="en-US" altLang="zh-CN" sz="2800" b="1" dirty="0">
                <a:solidFill>
                  <a:srgbClr val="0000FF"/>
                </a:solidFill>
              </a:rPr>
            </a:br>
            <a:r>
              <a:rPr lang="en-US" altLang="zh-CN" b="1" noProof="1">
                <a:solidFill>
                  <a:srgbClr val="0000FF"/>
                </a:solidFill>
              </a:rPr>
              <a:t>int </a:t>
            </a:r>
            <a:r>
              <a:rPr lang="en-US" altLang="zh-CN" b="1" noProof="1" smtClean="0">
                <a:solidFill>
                  <a:srgbClr val="0000FF"/>
                </a:solidFill>
              </a:rPr>
              <a:t>Fun1(int </a:t>
            </a:r>
            <a:r>
              <a:rPr lang="en-US" altLang="zh-CN" b="1" noProof="1">
                <a:solidFill>
                  <a:srgbClr val="0000FF"/>
                </a:solidFill>
              </a:rPr>
              <a:t>*);</a:t>
            </a:r>
            <a:r>
              <a:rPr lang="en-US" altLang="zh-CN" sz="2800" b="1" dirty="0">
                <a:solidFill>
                  <a:srgbClr val="0000FF"/>
                </a:solidFill>
              </a:rPr>
              <a:t/>
            </a:r>
            <a:br>
              <a:rPr lang="en-US" altLang="zh-CN" sz="2800" b="1" dirty="0">
                <a:solidFill>
                  <a:srgbClr val="0000FF"/>
                </a:solidFill>
              </a:rPr>
            </a:br>
            <a:r>
              <a:rPr lang="en-US" altLang="zh-CN" sz="2800" b="1" dirty="0">
                <a:solidFill>
                  <a:srgbClr val="0000FF"/>
                </a:solidFill>
              </a:rPr>
              <a:t/>
            </a:r>
            <a:br>
              <a:rPr lang="en-US" altLang="zh-CN" sz="2800" b="1" dirty="0">
                <a:solidFill>
                  <a:srgbClr val="0000FF"/>
                </a:solidFill>
              </a:rPr>
            </a:br>
            <a:r>
              <a:rPr lang="en-US" altLang="zh-CN" b="1" i="1" noProof="1">
                <a:solidFill>
                  <a:srgbClr val="0000FF"/>
                </a:solidFill>
              </a:rPr>
              <a:t>int </a:t>
            </a:r>
            <a:r>
              <a:rPr lang="en-US" altLang="zh-CN" b="1" i="1" noProof="1" smtClean="0">
                <a:solidFill>
                  <a:srgbClr val="0000FF"/>
                </a:solidFill>
              </a:rPr>
              <a:t>Fun2(int</a:t>
            </a:r>
            <a:r>
              <a:rPr lang="en-US" altLang="zh-CN" b="1" i="1" noProof="1">
                <a:solidFill>
                  <a:srgbClr val="0000FF"/>
                </a:solidFill>
              </a:rPr>
              <a:t>&amp;); </a:t>
            </a:r>
            <a:r>
              <a:rPr lang="en-US" altLang="zh-CN" sz="2800" b="1" i="1" dirty="0">
                <a:solidFill>
                  <a:srgbClr val="0000FF"/>
                </a:solidFill>
              </a:rPr>
              <a:t/>
            </a:r>
            <a:br>
              <a:rPr lang="en-US" altLang="zh-CN" sz="2800" b="1" i="1" dirty="0">
                <a:solidFill>
                  <a:srgbClr val="0000FF"/>
                </a:solidFill>
              </a:rPr>
            </a:br>
            <a:r>
              <a:rPr lang="en-US" altLang="zh-CN" b="1" i="1" noProof="1">
                <a:solidFill>
                  <a:srgbClr val="0000FF"/>
                </a:solidFill>
              </a:rPr>
              <a:t>int </a:t>
            </a:r>
            <a:r>
              <a:rPr lang="en-US" altLang="zh-CN" b="1" i="1" noProof="1" smtClean="0">
                <a:solidFill>
                  <a:srgbClr val="0000FF"/>
                </a:solidFill>
              </a:rPr>
              <a:t>Fun2(const </a:t>
            </a:r>
            <a:r>
              <a:rPr lang="en-US" altLang="zh-CN" b="1" i="1" noProof="1">
                <a:solidFill>
                  <a:srgbClr val="0000FF"/>
                </a:solidFill>
              </a:rPr>
              <a:t>int&amp;);</a:t>
            </a:r>
            <a:r>
              <a:rPr lang="en-US" altLang="zh-CN" sz="2800" b="1" i="1" dirty="0">
                <a:solidFill>
                  <a:srgbClr val="0000FF"/>
                </a:solidFill>
              </a:rPr>
              <a:t/>
            </a:r>
            <a:br>
              <a:rPr lang="en-US" altLang="zh-CN" sz="2800" b="1" i="1" dirty="0">
                <a:solidFill>
                  <a:srgbClr val="0000FF"/>
                </a:solidFill>
              </a:rPr>
            </a:br>
            <a:r>
              <a:rPr lang="en-US" altLang="zh-CN" b="1" i="1" noProof="1">
                <a:solidFill>
                  <a:srgbClr val="0000FF"/>
                </a:solidFill>
              </a:rPr>
              <a:t>int </a:t>
            </a:r>
            <a:r>
              <a:rPr lang="en-US" altLang="zh-CN" b="1" i="1" noProof="1" smtClean="0">
                <a:solidFill>
                  <a:srgbClr val="0000FF"/>
                </a:solidFill>
              </a:rPr>
              <a:t>Fun2(int</a:t>
            </a:r>
            <a:r>
              <a:rPr lang="en-US" altLang="zh-CN" b="1" i="1" noProof="1">
                <a:solidFill>
                  <a:srgbClr val="0000FF"/>
                </a:solidFill>
              </a:rPr>
              <a:t>&amp;) throw</a:t>
            </a:r>
            <a:r>
              <a:rPr lang="en-US" altLang="zh-CN" b="1" i="1" noProof="1">
                <a:solidFill>
                  <a:srgbClr val="0000FF"/>
                </a:solidFill>
              </a:rPr>
              <a:t>( </a:t>
            </a:r>
            <a:r>
              <a:rPr lang="en-US" altLang="zh-CN" b="1" i="1" noProof="1" smtClean="0">
                <a:solidFill>
                  <a:srgbClr val="0000FF"/>
                </a:solidFill>
              </a:rPr>
              <a:t>);</a:t>
            </a:r>
            <a:br>
              <a:rPr lang="en-US" altLang="zh-CN" b="1" i="1" noProof="1" smtClean="0">
                <a:solidFill>
                  <a:srgbClr val="0000FF"/>
                </a:solidFill>
              </a:rPr>
            </a:br>
            <a:endParaRPr lang="en-US" altLang="zh-CN" b="1" noProof="1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1" i="1" noProof="1" smtClean="0">
                <a:solidFill>
                  <a:srgbClr val="0000FF"/>
                </a:solidFill>
              </a:rPr>
              <a:t>int Fun3(int </a:t>
            </a:r>
            <a:r>
              <a:rPr lang="en-US" altLang="zh-CN" b="1" i="1" noProof="1">
                <a:solidFill>
                  <a:srgbClr val="0000FF"/>
                </a:solidFill>
              </a:rPr>
              <a:t>*);</a:t>
            </a:r>
            <a:r>
              <a:rPr lang="en-US" altLang="zh-CN" b="1" i="1" noProof="1">
                <a:solidFill>
                  <a:srgbClr val="0000FF"/>
                </a:solidFill>
              </a:rPr>
              <a:t/>
            </a:r>
            <a:br>
              <a:rPr lang="en-US" altLang="zh-CN" b="1" i="1" noProof="1">
                <a:solidFill>
                  <a:srgbClr val="0000FF"/>
                </a:solidFill>
              </a:rPr>
            </a:br>
            <a:r>
              <a:rPr lang="en-US" altLang="zh-CN" b="1" i="1" noProof="1" smtClean="0">
                <a:solidFill>
                  <a:srgbClr val="0000FF"/>
                </a:solidFill>
              </a:rPr>
              <a:t>int Fun3(const </a:t>
            </a:r>
            <a:r>
              <a:rPr lang="en-US" altLang="zh-CN" b="1" i="1" noProof="1">
                <a:solidFill>
                  <a:srgbClr val="0000FF"/>
                </a:solidFill>
              </a:rPr>
              <a:t>int *);</a:t>
            </a:r>
            <a:r>
              <a:rPr lang="en-US" altLang="zh-CN" b="1" i="1" noProof="1">
                <a:solidFill>
                  <a:srgbClr val="0000FF"/>
                </a:solidFill>
              </a:rPr>
              <a:t/>
            </a:r>
            <a:br>
              <a:rPr lang="en-US" altLang="zh-CN" b="1" i="1" noProof="1">
                <a:solidFill>
                  <a:srgbClr val="0000FF"/>
                </a:solidFill>
              </a:rPr>
            </a:br>
            <a:r>
              <a:rPr lang="en-US" altLang="zh-CN" b="1" i="1" noProof="1" smtClean="0">
                <a:solidFill>
                  <a:srgbClr val="0000FF"/>
                </a:solidFill>
              </a:rPr>
              <a:t>int Fun3(int</a:t>
            </a:r>
            <a:r>
              <a:rPr lang="en-US" altLang="zh-CN" b="1" i="1" noProof="1">
                <a:solidFill>
                  <a:srgbClr val="0000FF"/>
                </a:solidFill>
              </a:rPr>
              <a:t>*,int=6);</a:t>
            </a:r>
            <a:endParaRPr lang="en-US" altLang="zh-CN" sz="3600" b="1" i="1" noProof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3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01622" y="676656"/>
            <a:ext cx="8631682" cy="5614416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名字重整</a:t>
            </a:r>
            <a:r>
              <a:rPr lang="en-US" altLang="zh-CN" b="1" dirty="0">
                <a:solidFill>
                  <a:srgbClr val="0000FF"/>
                </a:solidFill>
              </a:rPr>
              <a:t>: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zh-CN" altLang="en-US" dirty="0"/>
              <a:t>由编译器在函数名字的基本信息之上，添加必要的参数信息，形成新的函数名，用于区分不同的重载函数。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  例</a:t>
            </a:r>
            <a:r>
              <a:rPr lang="zh-CN" altLang="en-US" dirty="0"/>
              <a:t>：</a:t>
            </a:r>
            <a:r>
              <a:rPr lang="en-US" altLang="zh-CN" dirty="0"/>
              <a:t>void Fun(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经重整后，生成类似</a:t>
            </a:r>
            <a:r>
              <a:rPr lang="en-US" altLang="zh-CN" dirty="0"/>
              <a:t>_</a:t>
            </a:r>
            <a:r>
              <a:rPr lang="en-US" altLang="zh-CN" dirty="0" err="1"/>
              <a:t>Fun_int</a:t>
            </a:r>
            <a:r>
              <a:rPr lang="zh-CN" altLang="en-US" dirty="0"/>
              <a:t>的新函数名</a:t>
            </a:r>
            <a:endParaRPr lang="en-US" altLang="zh-CN" dirty="0"/>
          </a:p>
          <a:p>
            <a:endParaRPr lang="en-US" altLang="zh-CN" noProof="1">
              <a:solidFill>
                <a:srgbClr val="0000FF"/>
              </a:solidFill>
              <a:sym typeface="+mn-ea"/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缺点</a:t>
            </a:r>
            <a:r>
              <a:rPr lang="en-US" altLang="zh-CN" b="1" dirty="0">
                <a:solidFill>
                  <a:srgbClr val="0000FF"/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noProof="1" smtClean="0">
                <a:solidFill>
                  <a:srgbClr val="FF0000"/>
                </a:solidFill>
                <a:sym typeface="+mn-ea"/>
              </a:rPr>
              <a:t>       一</a:t>
            </a:r>
            <a:r>
              <a:rPr lang="zh-CN" altLang="en-US" noProof="1">
                <a:solidFill>
                  <a:srgbClr val="FF0000"/>
                </a:solidFill>
                <a:sym typeface="+mn-ea"/>
              </a:rPr>
              <a:t>个程序中难以确定另一个程序中的经重整的函数名</a:t>
            </a:r>
            <a:endParaRPr lang="en-US" altLang="zh-CN" noProof="1">
              <a:solidFill>
                <a:srgbClr val="FF0000"/>
              </a:solidFill>
              <a:sym typeface="+mn-ea"/>
            </a:endParaRPr>
          </a:p>
          <a:p>
            <a:endParaRPr lang="en-US" altLang="zh-CN" noProof="1">
              <a:solidFill>
                <a:srgbClr val="FF0000"/>
              </a:solidFill>
              <a:sym typeface="+mn-ea"/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禁止函数重载和名字重载：</a:t>
            </a:r>
            <a:r>
              <a:rPr lang="en-US" altLang="zh-CN" b="1" dirty="0">
                <a:solidFill>
                  <a:srgbClr val="0000FF"/>
                </a:solidFill>
              </a:rPr>
              <a:t/>
            </a:r>
            <a:br>
              <a:rPr lang="en-US" altLang="zh-CN" b="1" dirty="0">
                <a:solidFill>
                  <a:srgbClr val="0000FF"/>
                </a:solidFill>
              </a:rPr>
            </a:br>
            <a:r>
              <a:rPr lang="zh-CN" altLang="en-US" dirty="0"/>
              <a:t>例：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extern </a:t>
            </a:r>
            <a:r>
              <a:rPr lang="en-US" altLang="zh-CN" dirty="0"/>
              <a:t>“C” 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int</a:t>
            </a:r>
            <a:r>
              <a:rPr lang="en-US" altLang="zh-CN" dirty="0"/>
              <a:t>  Fun( );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Func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); //</a:t>
            </a:r>
            <a:r>
              <a:rPr lang="zh-CN" altLang="en-US" dirty="0">
                <a:solidFill>
                  <a:srgbClr val="FF0000"/>
                </a:solidFill>
              </a:rPr>
              <a:t>非法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OtherFun</a:t>
            </a:r>
            <a:r>
              <a:rPr lang="en-US" altLang="zh-CN" dirty="0"/>
              <a:t>( );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</a:rPr>
              <a:t>       </a:t>
            </a:r>
            <a:r>
              <a:rPr lang="en-US" altLang="zh-CN" dirty="0" smtClean="0">
                <a:latin typeface="Arial" panose="020B0604020202020204" pitchFamily="34" charset="0"/>
              </a:rPr>
              <a:t>extern 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>
                <a:latin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</a:rPr>
              <a:t>” </a:t>
            </a:r>
            <a:r>
              <a:rPr lang="en-US" altLang="zh-CN" dirty="0">
                <a:latin typeface="Arial" panose="020B0604020202020204" pitchFamily="34" charset="0"/>
              </a:rPr>
              <a:t>void  </a:t>
            </a:r>
            <a:r>
              <a:rPr lang="en-US" altLang="zh-CN" dirty="0" err="1">
                <a:latin typeface="Arial" panose="020B0604020202020204" pitchFamily="34" charset="0"/>
              </a:rPr>
              <a:t>MyFunc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函数重载的实现</a:t>
            </a:r>
            <a:r>
              <a:rPr lang="en-US" altLang="zh-CN" dirty="0"/>
              <a:t>-</a:t>
            </a:r>
            <a:r>
              <a:rPr lang="zh-CN" altLang="en-US" dirty="0"/>
              <a:t>名字重整</a:t>
            </a:r>
          </a:p>
        </p:txBody>
      </p:sp>
    </p:spTree>
    <p:extLst>
      <p:ext uri="{BB962C8B-B14F-4D97-AF65-F5344CB8AC3E}">
        <p14:creationId xmlns:p14="http://schemas.microsoft.com/office/powerpoint/2010/main" val="11470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6949" y="777240"/>
            <a:ext cx="9728962" cy="5550408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/>
              <a:t>声明中的参数表（函数原型）：</a:t>
            </a:r>
          </a:p>
          <a:p>
            <a:pPr lvl="1" indent="635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void f( );</a:t>
            </a:r>
          </a:p>
          <a:p>
            <a:pPr lvl="1" indent="635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 f(void);</a:t>
            </a:r>
          </a:p>
          <a:p>
            <a:pPr lvl="1" indent="635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&amp;  f(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&amp; </a:t>
            </a:r>
            <a:r>
              <a:rPr lang="en-US" altLang="zh-CN" sz="2400" dirty="0" err="1"/>
              <a:t>var,const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&amp;,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*,char=‘a’,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=1);</a:t>
            </a:r>
            <a:br>
              <a:rPr lang="en-US" altLang="zh-CN" sz="2400" dirty="0"/>
            </a:br>
            <a:endParaRPr lang="en-US" altLang="zh-CN" sz="24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/>
              <a:t>定义中的参数表</a:t>
            </a:r>
          </a:p>
          <a:p>
            <a:pPr marL="0" indent="0">
              <a:buNone/>
            </a:pPr>
            <a:r>
              <a:rPr lang="zh-CN" altLang="en-US" sz="2800" dirty="0"/>
              <a:t>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f(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var,int</a:t>
            </a:r>
            <a:r>
              <a:rPr lang="en-US" altLang="zh-CN" sz="2800" dirty="0"/>
              <a:t>) </a:t>
            </a:r>
            <a:br>
              <a:rPr lang="en-US" altLang="zh-CN" sz="2800" dirty="0"/>
            </a:br>
            <a:r>
              <a:rPr lang="en-US" altLang="zh-CN" sz="2800" dirty="0"/>
              <a:t>     {</a:t>
            </a:r>
            <a:br>
              <a:rPr lang="en-US" altLang="zh-CN" sz="2800" dirty="0"/>
            </a:br>
            <a:r>
              <a:rPr lang="en-US" altLang="zh-CN" sz="2800" dirty="0"/>
              <a:t>         //…</a:t>
            </a:r>
            <a:br>
              <a:rPr lang="en-US" altLang="zh-CN" sz="2800" dirty="0"/>
            </a:br>
            <a:r>
              <a:rPr lang="en-US" altLang="zh-CN" sz="2800" dirty="0"/>
              <a:t>         return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;</a:t>
            </a:r>
          </a:p>
          <a:p>
            <a:pPr marL="0" indent="0">
              <a:buNone/>
            </a:pPr>
            <a:r>
              <a:rPr lang="en-US" altLang="zh-CN" sz="2800" dirty="0"/>
              <a:t>     }</a:t>
            </a:r>
            <a:endParaRPr lang="en-US" altLang="zh-CN" noProof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864608" y="3008376"/>
            <a:ext cx="5861303" cy="1737360"/>
          </a:xfrm>
          <a:ln>
            <a:solidFill>
              <a:srgbClr val="C00000"/>
            </a:solidFill>
          </a:ln>
        </p:spPr>
        <p:txBody>
          <a:bodyPr/>
          <a:lstStyle/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85800" lvl="0" indent="-457200">
              <a:spcBef>
                <a:spcPts val="7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缺省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参数，应在函数原型中提供；若无函数原型，才在定义中给出；</a:t>
            </a:r>
            <a:endParaRPr lang="en-US" altLang="zh-CN" dirty="0">
              <a:solidFill>
                <a:srgbClr val="0000FF"/>
              </a:solidFill>
              <a:latin typeface="+mn-ea"/>
            </a:endParaRPr>
          </a:p>
          <a:p>
            <a:pPr marL="685800" lvl="0" indent="-457200">
              <a:spcBef>
                <a:spcPts val="7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定义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中的参数，也可以无名</a:t>
            </a:r>
            <a:endParaRPr lang="zh-CN" altLang="en-US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参数表</a:t>
            </a:r>
          </a:p>
        </p:txBody>
      </p:sp>
    </p:spTree>
    <p:extLst>
      <p:ext uri="{BB962C8B-B14F-4D97-AF65-F5344CB8AC3E}">
        <p14:creationId xmlns:p14="http://schemas.microsoft.com/office/powerpoint/2010/main" val="213964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635">
              <a:buFont typeface="Wingdings" panose="05000000000000000000" pitchFamily="2" charset="2"/>
              <a:buChar char="l"/>
            </a:pPr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压</a:t>
            </a:r>
            <a:r>
              <a:rPr lang="zh-CN" altLang="en-US" sz="2800" b="1" dirty="0">
                <a:solidFill>
                  <a:srgbClr val="0000FF"/>
                </a:solidFill>
              </a:rPr>
              <a:t>栈顺序由调用约定确定</a:t>
            </a: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</a:rPr>
              <a:t>但计算顺序是不确定的</a:t>
            </a: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/>
              <a:t>缺省参数的匹配</a:t>
            </a:r>
            <a:endParaRPr lang="en-US" altLang="zh-CN" sz="2800" dirty="0"/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/>
              <a:t>实参的类型转换</a:t>
            </a: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/>
              <a:t>值传递</a:t>
            </a:r>
            <a:endParaRPr lang="en-US" altLang="zh-CN" sz="2800" dirty="0"/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/>
              <a:t>指针传递</a:t>
            </a:r>
            <a:endParaRPr lang="en-US" altLang="zh-CN" sz="2800" dirty="0"/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/>
              <a:t>数组的传递</a:t>
            </a: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/>
              <a:t>引用传递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实参与形参的匹配</a:t>
            </a:r>
          </a:p>
        </p:txBody>
      </p:sp>
      <p:sp>
        <p:nvSpPr>
          <p:cNvPr id="5" name="Rectangle 2"/>
          <p:cNvSpPr txBox="1"/>
          <p:nvPr/>
        </p:nvSpPr>
        <p:spPr>
          <a:xfrm>
            <a:off x="6556249" y="1743988"/>
            <a:ext cx="4561982" cy="1849604"/>
          </a:xfrm>
          <a:prstGeom prst="rect">
            <a:avLst/>
          </a:prstGeom>
          <a:noFill/>
          <a:ln w="38100" cap="flat" cmpd="dbl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29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9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a =10</a:t>
            </a:r>
            <a:r>
              <a:rPr lang="zh-CN" altLang="en-US" sz="29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；</a:t>
            </a:r>
            <a:r>
              <a:rPr lang="en-US" altLang="zh-CN" sz="29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9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9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f(++a,++a,++a</a:t>
            </a:r>
            <a:r>
              <a:rPr lang="en-US" altLang="zh-CN" sz="29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2900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func</a:t>
            </a:r>
            <a:r>
              <a:rPr lang="en-US" altLang="zh-CN" sz="29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 </a:t>
            </a:r>
            <a:r>
              <a:rPr lang="en-US" altLang="zh-CN" sz="2900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MyF</a:t>
            </a:r>
            <a:r>
              <a:rPr lang="en-US" altLang="zh-CN" sz="29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(a),</a:t>
            </a:r>
            <a:r>
              <a:rPr lang="en-US" altLang="zh-CN" sz="2900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YourF</a:t>
            </a:r>
            <a:r>
              <a:rPr lang="en-US" altLang="zh-CN" sz="29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(a)+6 );</a:t>
            </a:r>
            <a:endParaRPr lang="en-US" altLang="zh-CN" sz="2900" dirty="0" smtClean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endParaRPr lang="en-US" altLang="zh-CN" sz="29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8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41502" y="754793"/>
            <a:ext cx="4873498" cy="5266214"/>
          </a:xfrm>
        </p:spPr>
        <p:txBody>
          <a:bodyPr/>
          <a:lstStyle/>
          <a:p>
            <a:pPr indent="635"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rgbClr val="0000FF"/>
              </a:solidFill>
              <a:latin typeface="+mn-ea"/>
            </a:endParaRP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压栈顺序由调用约定确定</a:t>
            </a: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但计算顺序是不确定的</a:t>
            </a: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缺省参数的匹配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实参的类型转换</a:t>
            </a: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值传递</a:t>
            </a:r>
            <a:endParaRPr lang="en-US" altLang="zh-CN" sz="2800" dirty="0">
              <a:latin typeface="+mn-ea"/>
            </a:endParaRP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指针传递</a:t>
            </a:r>
            <a:endParaRPr lang="en-US" altLang="zh-CN" sz="2800" dirty="0">
              <a:latin typeface="+mn-ea"/>
            </a:endParaRP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数组的传递</a:t>
            </a: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引用传递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实参与形参的匹配</a:t>
            </a:r>
          </a:p>
        </p:txBody>
      </p:sp>
      <p:sp>
        <p:nvSpPr>
          <p:cNvPr id="5" name="Rectangle 2"/>
          <p:cNvSpPr txBox="1"/>
          <p:nvPr/>
        </p:nvSpPr>
        <p:spPr>
          <a:xfrm>
            <a:off x="5971032" y="595186"/>
            <a:ext cx="5944985" cy="5585428"/>
          </a:xfrm>
          <a:prstGeom prst="rect">
            <a:avLst/>
          </a:prstGeom>
          <a:noFill/>
          <a:ln w="38100" cap="flat" cmpd="dbl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缺省参数：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spcBef>
                <a:spcPts val="7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在编译时匹配，而不是运行时；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0" indent="-514350">
              <a:spcBef>
                <a:spcPts val="7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个带缺省值参数的右侧必须都有缺省值；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void f(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int,char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=‘c’,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//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void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int,char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=‘c’,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=9);//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转换：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若不存在完全匹配的函数，尝试类型转换（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每个参数只一次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void f(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b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void f(double);</a:t>
            </a:r>
          </a:p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调用：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f(2.5f);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77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42086" y="740664"/>
            <a:ext cx="5200650" cy="5266214"/>
          </a:xfrm>
        </p:spPr>
        <p:txBody>
          <a:bodyPr/>
          <a:lstStyle/>
          <a:p>
            <a:pPr indent="635">
              <a:buFont typeface="Wingdings" panose="05000000000000000000" pitchFamily="2" charset="2"/>
              <a:buChar char="l"/>
            </a:pP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压栈顺序由调用约定确定</a:t>
            </a: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但计算顺序是不确定的</a:t>
            </a: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缺省参数的匹配</a:t>
            </a:r>
            <a:endParaRPr lang="en-US" altLang="zh-CN" sz="2800" dirty="0">
              <a:latin typeface="+mn-ea"/>
            </a:endParaRP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实参的类型转换</a:t>
            </a: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值传递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指针传递</a:t>
            </a:r>
            <a:endParaRPr lang="en-US" altLang="zh-CN" sz="2800" dirty="0">
              <a:latin typeface="+mn-ea"/>
            </a:endParaRP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数组的传递</a:t>
            </a:r>
          </a:p>
          <a:p>
            <a:pPr marL="324000" indent="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引用传递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359583" y="740664"/>
            <a:ext cx="5200650" cy="5266214"/>
          </a:xfrm>
          <a:ln>
            <a:solidFill>
              <a:srgbClr val="C00000"/>
            </a:solidFill>
          </a:ln>
        </p:spPr>
        <p:txBody>
          <a:bodyPr/>
          <a:lstStyle/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 a =10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；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 b=20;</a:t>
            </a:r>
            <a:br>
              <a:rPr lang="en-US" altLang="zh-CN" sz="2800" dirty="0">
                <a:solidFill>
                  <a:srgbClr val="0000FF"/>
                </a:solidFill>
                <a:latin typeface="+mn-ea"/>
              </a:rPr>
            </a:b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My 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</a:rPr>
              <a:t>mObj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;  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 My 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</a:rPr>
              <a:t>cmObj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;</a:t>
            </a:r>
          </a:p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2800" dirty="0">
                <a:latin typeface="+mn-ea"/>
              </a:rPr>
              <a:t>void f(</a:t>
            </a:r>
            <a:r>
              <a:rPr lang="en-US" altLang="zh-CN" sz="2800" dirty="0" err="1">
                <a:latin typeface="+mn-ea"/>
              </a:rPr>
              <a:t>int</a:t>
            </a:r>
            <a:r>
              <a:rPr lang="en-US" altLang="zh-CN" sz="2800" dirty="0">
                <a:latin typeface="+mn-ea"/>
              </a:rPr>
              <a:t> ,My);</a:t>
            </a:r>
          </a:p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zh-CN" altLang="en-US" sz="2800" dirty="0">
                <a:latin typeface="+mn-ea"/>
              </a:rPr>
              <a:t>或</a:t>
            </a:r>
            <a:r>
              <a:rPr lang="en-US" altLang="zh-CN" sz="2800" dirty="0">
                <a:latin typeface="+mn-ea"/>
              </a:rPr>
              <a:t/>
            </a:r>
            <a:br>
              <a:rPr lang="en-US" altLang="zh-CN" sz="2800" dirty="0">
                <a:latin typeface="+mn-ea"/>
              </a:rPr>
            </a:br>
            <a:r>
              <a:rPr lang="en-US" altLang="zh-CN" sz="2800" dirty="0">
                <a:latin typeface="+mn-ea"/>
              </a:rPr>
              <a:t>void f(</a:t>
            </a:r>
            <a:r>
              <a:rPr lang="en-US" altLang="zh-CN" sz="2800" dirty="0" err="1">
                <a:latin typeface="+mn-ea"/>
              </a:rPr>
              <a:t>const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err="1">
                <a:latin typeface="+mn-ea"/>
              </a:rPr>
              <a:t>int,const</a:t>
            </a:r>
            <a:r>
              <a:rPr lang="en-US" altLang="zh-CN" sz="2800" dirty="0">
                <a:latin typeface="+mn-ea"/>
              </a:rPr>
              <a:t> My);</a:t>
            </a:r>
          </a:p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CN" sz="2800" dirty="0">
                <a:solidFill>
                  <a:srgbClr val="FF0000"/>
                </a:solidFill>
                <a:latin typeface="+mn-ea"/>
              </a:rPr>
            </a:b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f(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</a:rPr>
              <a:t>a,mObj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); //OK</a:t>
            </a:r>
          </a:p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f(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</a:rPr>
              <a:t>b,mObj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);  //OK</a:t>
            </a:r>
          </a:p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f(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</a:rPr>
              <a:t>a,cmObj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); //OK</a:t>
            </a:r>
          </a:p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f(</a:t>
            </a:r>
            <a:r>
              <a:rPr lang="en-US" altLang="zh-CN" sz="2800" dirty="0" err="1">
                <a:solidFill>
                  <a:srgbClr val="0000FF"/>
                </a:solidFill>
                <a:latin typeface="+mn-ea"/>
              </a:rPr>
              <a:t>b,cmObj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); //OK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实参与形参的匹配</a:t>
            </a:r>
          </a:p>
        </p:txBody>
      </p:sp>
    </p:spTree>
    <p:extLst>
      <p:ext uri="{BB962C8B-B14F-4D97-AF65-F5344CB8AC3E}">
        <p14:creationId xmlns:p14="http://schemas.microsoft.com/office/powerpoint/2010/main" val="350895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8909" y="832104"/>
            <a:ext cx="5200650" cy="5266214"/>
          </a:xfrm>
        </p:spPr>
        <p:txBody>
          <a:bodyPr/>
          <a:lstStyle/>
          <a:p>
            <a:pPr lvl="0" indent="635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endParaRPr lang="en-US" altLang="zh-CN" sz="2800" b="1" dirty="0">
              <a:solidFill>
                <a:srgbClr val="0000FF"/>
              </a:solidFill>
              <a:latin typeface="微软雅黑"/>
            </a:endParaRP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压栈顺序由调用约定确定</a:t>
            </a: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但计算顺序是不确定的</a:t>
            </a: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缺省参数的匹配</a:t>
            </a:r>
            <a:endParaRPr lang="en-US" altLang="zh-CN" sz="2800" dirty="0">
              <a:solidFill>
                <a:srgbClr val="E7E6E6">
                  <a:lumMod val="25000"/>
                </a:srgbClr>
              </a:solidFill>
              <a:latin typeface="微软雅黑"/>
            </a:endParaRP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实参的类型转换</a:t>
            </a: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值传递</a:t>
            </a:r>
            <a:endParaRPr lang="en-US" altLang="zh-CN" sz="2800" dirty="0">
              <a:solidFill>
                <a:srgbClr val="E7E6E6">
                  <a:lumMod val="25000"/>
                </a:srgbClr>
              </a:solidFill>
              <a:latin typeface="微软雅黑"/>
            </a:endParaRPr>
          </a:p>
          <a:p>
            <a:pPr marL="32400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微软雅黑"/>
              </a:rPr>
              <a:t>指针传递</a:t>
            </a:r>
            <a:endParaRPr lang="en-US" altLang="zh-CN" sz="2800" b="1" dirty="0">
              <a:solidFill>
                <a:srgbClr val="0000FF"/>
              </a:solidFill>
              <a:latin typeface="微软雅黑"/>
            </a:endParaRP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数组的传递</a:t>
            </a: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引用传递</a:t>
            </a:r>
            <a:endParaRPr lang="en-US" altLang="zh-CN" sz="2800" dirty="0">
              <a:solidFill>
                <a:srgbClr val="E7E6E6">
                  <a:lumMod val="25000"/>
                </a:srgbClr>
              </a:solidFill>
              <a:latin typeface="微软雅黑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227064" y="585216"/>
            <a:ext cx="5477255" cy="5669280"/>
          </a:xfrm>
          <a:ln>
            <a:solidFill>
              <a:srgbClr val="C00000"/>
            </a:solidFill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ED7D31"/>
              </a:buClr>
              <a:buSzPct val="60000"/>
              <a:buNone/>
            </a:pPr>
            <a:r>
              <a:rPr lang="en-US" altLang="zh-CN" sz="29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9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a =10;  My </a:t>
            </a:r>
            <a:r>
              <a:rPr lang="en-US" altLang="zh-CN" sz="29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mObj</a:t>
            </a:r>
            <a:r>
              <a:rPr lang="en-US" altLang="zh-CN" sz="29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ED7D31"/>
              </a:buClr>
              <a:buSzPct val="60000"/>
              <a:buNone/>
            </a:pP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* pa =&amp;a; My * </a:t>
            </a: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pmy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=&amp;</a:t>
            </a: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mObj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b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* </a:t>
            </a: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cpa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= pa;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ED7D31"/>
              </a:buClr>
              <a:buSzPct val="60000"/>
              <a:buNone/>
            </a:pP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My * </a:t>
            </a: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cpmy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pmy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ED7D31"/>
              </a:buClr>
              <a:buSzPct val="60000"/>
              <a:buNone/>
            </a:pPr>
            <a:endParaRPr lang="en-US" altLang="zh-CN" sz="29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ED7D31"/>
              </a:buClr>
              <a:buSzPct val="60000"/>
              <a:buNone/>
            </a:pPr>
            <a:r>
              <a:rPr lang="en-US" altLang="zh-CN" sz="29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f(</a:t>
            </a:r>
            <a:r>
              <a:rPr lang="en-US" altLang="zh-CN" sz="29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9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* ,My *);</a:t>
            </a:r>
            <a:br>
              <a:rPr lang="en-US" altLang="zh-CN" sz="29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9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f(</a:t>
            </a:r>
            <a:r>
              <a:rPr lang="en-US" altLang="zh-CN" sz="29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9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9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9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*,</a:t>
            </a:r>
            <a:r>
              <a:rPr lang="en-US" altLang="zh-CN" sz="29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9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My *);</a:t>
            </a:r>
            <a:r>
              <a:rPr lang="en-US" altLang="zh-CN" sz="29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9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f(</a:t>
            </a: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pa,pmy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 //</a:t>
            </a:r>
            <a:r>
              <a:rPr lang="zh-CN" altLang="en-US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对应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(1)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ED7D31"/>
              </a:buClr>
              <a:buSzPct val="60000"/>
              <a:buNone/>
            </a:pP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f(</a:t>
            </a: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pa,cpmy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  //</a:t>
            </a:r>
            <a:r>
              <a:rPr lang="zh-CN" altLang="en-US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对应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(2)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ED7D31"/>
              </a:buClr>
              <a:buSzPct val="60000"/>
              <a:buNone/>
            </a:pP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f(</a:t>
            </a: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cpa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pmy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 //</a:t>
            </a:r>
            <a:r>
              <a:rPr lang="zh-CN" altLang="en-US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对应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(2) 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ED7D31"/>
              </a:buClr>
              <a:buSzPct val="60000"/>
              <a:buNone/>
            </a:pP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f(</a:t>
            </a: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cpa,cpmy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 //</a:t>
            </a:r>
            <a:r>
              <a:rPr lang="zh-CN" altLang="en-US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对应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(2)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实参与形参的匹配</a:t>
            </a:r>
          </a:p>
        </p:txBody>
      </p:sp>
    </p:spTree>
    <p:extLst>
      <p:ext uri="{BB962C8B-B14F-4D97-AF65-F5344CB8AC3E}">
        <p14:creationId xmlns:p14="http://schemas.microsoft.com/office/powerpoint/2010/main" val="119328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indent="635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endParaRPr lang="en-US" altLang="zh-CN" sz="2800" b="1" dirty="0">
              <a:solidFill>
                <a:srgbClr val="0000FF"/>
              </a:solidFill>
              <a:latin typeface="微软雅黑"/>
            </a:endParaRP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压栈顺序由调用约定确定</a:t>
            </a: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但计算顺序是不确定的</a:t>
            </a: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缺省参数的匹配</a:t>
            </a:r>
            <a:endParaRPr lang="en-US" altLang="zh-CN" sz="2800" dirty="0">
              <a:solidFill>
                <a:srgbClr val="E7E6E6">
                  <a:lumMod val="25000"/>
                </a:srgbClr>
              </a:solidFill>
              <a:latin typeface="微软雅黑"/>
            </a:endParaRP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实参的类型转换</a:t>
            </a: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值传递</a:t>
            </a:r>
            <a:endParaRPr lang="en-US" altLang="zh-CN" sz="2800" dirty="0">
              <a:solidFill>
                <a:srgbClr val="E7E6E6">
                  <a:lumMod val="25000"/>
                </a:srgbClr>
              </a:solidFill>
              <a:latin typeface="微软雅黑"/>
            </a:endParaRP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指针传递</a:t>
            </a:r>
            <a:endParaRPr lang="en-US" altLang="zh-CN" sz="2800" dirty="0">
              <a:solidFill>
                <a:srgbClr val="E7E6E6">
                  <a:lumMod val="25000"/>
                </a:srgbClr>
              </a:solidFill>
              <a:latin typeface="微软雅黑"/>
            </a:endParaRPr>
          </a:p>
          <a:p>
            <a:pPr marL="32400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微软雅黑"/>
              </a:rPr>
              <a:t>数组的传递</a:t>
            </a: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引用传递</a:t>
            </a:r>
            <a:endParaRPr lang="en-US" altLang="zh-CN" sz="2800" dirty="0">
              <a:solidFill>
                <a:srgbClr val="E7E6E6">
                  <a:lumMod val="25000"/>
                </a:srgbClr>
              </a:solidFill>
              <a:latin typeface="微软雅黑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ED7D31"/>
              </a:buClr>
              <a:buSzPct val="60000"/>
              <a:buNone/>
            </a:pPr>
            <a:r>
              <a:rPr lang="en-US" altLang="zh-CN" sz="29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9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a[3]={1,2,3};</a:t>
            </a:r>
            <a:br>
              <a:rPr lang="en-US" altLang="zh-CN" sz="29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sz="29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ED7D31"/>
              </a:buClr>
              <a:buSzPct val="60000"/>
              <a:buNone/>
            </a:pPr>
            <a:r>
              <a:rPr lang="zh-CN" altLang="en-US" sz="29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以下几个等价</a:t>
            </a:r>
            <a:r>
              <a:rPr lang="en-US" altLang="zh-CN" sz="29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9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f(</a:t>
            </a: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 ]);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ED7D31"/>
              </a:buClr>
              <a:buSzPct val="60000"/>
              <a:buNone/>
            </a:pP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f(</a:t>
            </a: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a[ ]);</a:t>
            </a:r>
            <a:b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f(</a:t>
            </a: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a[3]);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ED7D31"/>
              </a:buClr>
              <a:buSzPct val="60000"/>
              <a:buNone/>
            </a:pP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f(</a:t>
            </a: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a[5]);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Clr>
                <a:srgbClr val="ED7D31"/>
              </a:buClr>
              <a:buSzPct val="60000"/>
              <a:buNone/>
            </a:pP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f(</a:t>
            </a:r>
            <a:r>
              <a:rPr lang="en-US" altLang="zh-CN" sz="29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9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* a);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实参与形参的匹配</a:t>
            </a:r>
          </a:p>
        </p:txBody>
      </p:sp>
    </p:spTree>
    <p:extLst>
      <p:ext uri="{BB962C8B-B14F-4D97-AF65-F5344CB8AC3E}">
        <p14:creationId xmlns:p14="http://schemas.microsoft.com/office/powerpoint/2010/main" val="5420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indent="635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endParaRPr lang="en-US" altLang="zh-CN" sz="2800" b="1" dirty="0">
              <a:solidFill>
                <a:srgbClr val="0000FF"/>
              </a:solidFill>
              <a:latin typeface="微软雅黑"/>
            </a:endParaRP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压栈顺序由调用约定确定</a:t>
            </a: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但计算顺序是不确定的</a:t>
            </a: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缺省参数的匹配</a:t>
            </a:r>
            <a:endParaRPr lang="en-US" altLang="zh-CN" sz="2800" dirty="0">
              <a:solidFill>
                <a:srgbClr val="E7E6E6">
                  <a:lumMod val="25000"/>
                </a:srgbClr>
              </a:solidFill>
              <a:latin typeface="微软雅黑"/>
            </a:endParaRP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实参的类型转换</a:t>
            </a: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值传递</a:t>
            </a:r>
            <a:endParaRPr lang="en-US" altLang="zh-CN" sz="2800" dirty="0">
              <a:solidFill>
                <a:srgbClr val="E7E6E6">
                  <a:lumMod val="25000"/>
                </a:srgbClr>
              </a:solidFill>
              <a:latin typeface="微软雅黑"/>
            </a:endParaRP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指针传递</a:t>
            </a:r>
            <a:endParaRPr lang="en-US" altLang="zh-CN" sz="2800" dirty="0">
              <a:solidFill>
                <a:srgbClr val="E7E6E6">
                  <a:lumMod val="25000"/>
                </a:srgbClr>
              </a:solidFill>
              <a:latin typeface="微软雅黑"/>
            </a:endParaRPr>
          </a:p>
          <a:p>
            <a:pPr marL="32400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数组的传递</a:t>
            </a:r>
          </a:p>
          <a:p>
            <a:pPr marL="324000" lvl="0" indent="0">
              <a:buClr>
                <a:srgbClr val="E61A4B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微软雅黑"/>
              </a:rPr>
              <a:t>引用传递</a:t>
            </a:r>
            <a:endParaRPr lang="en-US" altLang="zh-CN" sz="2800" b="1" dirty="0">
              <a:solidFill>
                <a:srgbClr val="0000FF"/>
              </a:solidFill>
              <a:latin typeface="微软雅黑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1691640"/>
          </a:xfrm>
          <a:ln>
            <a:solidFill>
              <a:srgbClr val="C00000"/>
            </a:solidFill>
          </a:ln>
        </p:spPr>
        <p:txBody>
          <a:bodyPr/>
          <a:lstStyle/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29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900" dirty="0">
                <a:latin typeface="Arial" panose="020B0604020202020204" pitchFamily="34" charset="0"/>
                <a:ea typeface="黑体" panose="02010609060101010101" pitchFamily="49" charset="-122"/>
              </a:rPr>
              <a:t> a=1; </a:t>
            </a:r>
          </a:p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2900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9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9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900" dirty="0">
                <a:latin typeface="Arial" panose="020B0604020202020204" pitchFamily="34" charset="0"/>
                <a:ea typeface="黑体" panose="02010609060101010101" pitchFamily="49" charset="-122"/>
              </a:rPr>
              <a:t> &amp; b = a;</a:t>
            </a:r>
          </a:p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2900" dirty="0" err="1"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9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9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900" dirty="0">
                <a:latin typeface="Arial" panose="020B0604020202020204" pitchFamily="34" charset="0"/>
                <a:ea typeface="黑体" panose="02010609060101010101" pitchFamily="49" charset="-122"/>
              </a:rPr>
              <a:t> c=2;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实参与形参的匹配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85965"/>
              </p:ext>
            </p:extLst>
          </p:nvPr>
        </p:nvGraphicFramePr>
        <p:xfrm>
          <a:off x="2215527" y="3547507"/>
          <a:ext cx="967047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9709"/>
                <a:gridCol w="5070762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f(</a:t>
                      </a:r>
                      <a:r>
                        <a:rPr lang="en-US" altLang="zh-CN" sz="2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2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</a:t>
                      </a: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a,a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);f(</a:t>
                      </a: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);f(</a:t>
                      </a: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a,c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),f(a,3)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f(</a:t>
                      </a:r>
                      <a:r>
                        <a:rPr lang="en-US" altLang="zh-CN" sz="2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&amp;, </a:t>
                      </a:r>
                      <a:r>
                        <a:rPr lang="en-US" altLang="zh-CN" sz="2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&amp;);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</a:t>
                      </a: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a,a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</a:t>
                      </a:r>
                      <a:r>
                        <a:rPr lang="en-US" altLang="zh-CN" sz="240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 f(</a:t>
                      </a:r>
                      <a:r>
                        <a:rPr lang="en-US" altLang="zh-CN" sz="240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a,c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);f(a,3);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f(</a:t>
                      </a:r>
                      <a:r>
                        <a:rPr lang="en-US" altLang="zh-CN" sz="2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2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&amp;);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</a:t>
                      </a: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a,a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);f(</a:t>
                      </a: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 f(</a:t>
                      </a: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a,c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);f(a,3);f(b,3);</a:t>
                      </a:r>
                      <a:endParaRPr lang="zh-CN" altLang="en-US" sz="2400" dirty="0" smtClean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f(</a:t>
                      </a:r>
                      <a:r>
                        <a:rPr lang="en-US" altLang="zh-CN" sz="2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&amp;, </a:t>
                      </a:r>
                      <a:r>
                        <a:rPr lang="en-US" altLang="zh-CN" sz="2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&amp;);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</a:t>
                      </a: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a,a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);f(</a:t>
                      </a: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 f(</a:t>
                      </a: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a,c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);f(a,3);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</a:t>
                      </a:r>
                      <a:r>
                        <a:rPr lang="en-US" altLang="zh-CN" sz="240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b,b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</a:t>
                      </a:r>
                      <a:endParaRPr lang="zh-CN" altLang="en-US" sz="24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void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f(</a:t>
                      </a:r>
                      <a:r>
                        <a:rPr lang="en-US" altLang="zh-CN" sz="2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&amp;, </a:t>
                      </a:r>
                      <a:r>
                        <a:rPr lang="en-US" altLang="zh-CN" sz="2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&amp;);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</a:t>
                      </a: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a,a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);f(</a:t>
                      </a: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 f(</a:t>
                      </a: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a,c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);f(a,3);f(</a:t>
                      </a: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b,b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);f(3,3);</a:t>
                      </a:r>
                      <a:endParaRPr lang="zh-CN" altLang="en-US" sz="2400" dirty="0" smtClean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59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7616" y="738322"/>
            <a:ext cx="1959404" cy="813812"/>
          </a:xfrm>
        </p:spPr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526576" y="1709395"/>
            <a:ext cx="52032" cy="4373680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91869" y="2578240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函数调用过程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1869" y="1827850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函数声明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91869" y="3349423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调用约定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91870" y="4106333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函数重载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91869" y="4870996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函数的参数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91870" y="5591495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函数的返回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93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返回类型</a:t>
            </a: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87806" y="768096"/>
            <a:ext cx="10935970" cy="5660136"/>
          </a:xfrm>
        </p:spPr>
        <p:txBody>
          <a:bodyPr/>
          <a:lstStyle/>
          <a:p>
            <a:pPr marL="571500" lvl="0" indent="-571500">
              <a:buClr>
                <a:srgbClr val="C00000"/>
              </a:buClr>
            </a:pPr>
            <a:r>
              <a:rPr lang="zh-CN" altLang="en-US" sz="32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按值返回</a:t>
            </a:r>
            <a:endParaRPr lang="en-US" altLang="zh-CN" sz="3200" noProof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ClrTx/>
              <a:buFont typeface="Wingdings" panose="05000000000000000000" pitchFamily="2" charset="2"/>
              <a:buChar char="l"/>
            </a:pPr>
            <a:r>
              <a:rPr lang="zh-CN" altLang="en-US" sz="32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默认返回</a:t>
            </a:r>
            <a:r>
              <a:rPr lang="en-US" altLang="zh-CN" sz="32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3200" noProof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ClrTx/>
              <a:buFont typeface="Wingdings" panose="05000000000000000000" pitchFamily="2" charset="2"/>
              <a:buChar char="l"/>
            </a:pPr>
            <a:r>
              <a:rPr lang="en-US" altLang="zh-CN" sz="32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</a:p>
          <a:p>
            <a:pPr marL="685800" lvl="1" indent="-228600">
              <a:buClrTx/>
              <a:buFont typeface="Wingdings" panose="05000000000000000000" pitchFamily="2" charset="2"/>
              <a:buChar char="l"/>
            </a:pPr>
            <a:r>
              <a:rPr lang="zh-CN" altLang="en-US" sz="32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内置类型（基本</a:t>
            </a:r>
            <a:r>
              <a:rPr lang="zh-CN" altLang="en-US" sz="32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3200" noProof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2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zh-CN" altLang="en-US" sz="3200" noProof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32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3200" noProof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ClrTx/>
              <a:buNone/>
            </a:pPr>
            <a:r>
              <a:rPr lang="zh-CN" altLang="en-US" sz="3200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</a:t>
            </a:r>
            <a:r>
              <a:rPr lang="zh-CN" altLang="en-US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普通内置类型值</a:t>
            </a:r>
            <a:r>
              <a:rPr lang="en-US" altLang="zh-CN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非引用，非指针</a:t>
            </a:r>
            <a:r>
              <a:rPr lang="en-US" altLang="zh-CN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都是</a:t>
            </a:r>
            <a:r>
              <a:rPr lang="en-US" altLang="zh-CN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const.</a:t>
            </a:r>
            <a:br>
              <a:rPr lang="en-US" altLang="zh-CN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unsigned int f</a:t>
            </a:r>
            <a:r>
              <a:rPr lang="zh-CN" altLang="en-US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en-US" altLang="zh-CN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 </a:t>
            </a:r>
            <a:r>
              <a:rPr lang="en-US" altLang="zh-CN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unsigned int f( );</a:t>
            </a:r>
            <a:endParaRPr lang="zh-CN" altLang="en-US" sz="3200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ClrTx/>
              <a:buFont typeface="Wingdings" panose="05000000000000000000" pitchFamily="2" charset="2"/>
              <a:buChar char="l"/>
            </a:pPr>
            <a:r>
              <a:rPr lang="zh-CN" altLang="en-US" sz="32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自定义类型</a:t>
            </a:r>
          </a:p>
          <a:p>
            <a:pPr marL="571500" lvl="0" indent="-571500">
              <a:buClr>
                <a:srgbClr val="C00000"/>
              </a:buClr>
            </a:pPr>
            <a:r>
              <a:rPr lang="zh-CN" altLang="en-US" sz="32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指针：</a:t>
            </a:r>
            <a:r>
              <a:rPr lang="en-US" altLang="zh-CN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* f( ); </a:t>
            </a:r>
            <a:br>
              <a:rPr lang="en-US" altLang="zh-CN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f( );</a:t>
            </a:r>
            <a:br>
              <a:rPr lang="en-US" altLang="zh-CN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32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但不等价于 </a:t>
            </a:r>
            <a:r>
              <a:rPr lang="en-US" altLang="zh-CN" sz="32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T </a:t>
            </a:r>
            <a:r>
              <a:rPr lang="zh-CN" altLang="en-US" sz="32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32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 );</a:t>
            </a:r>
            <a:endParaRPr lang="zh-CN" altLang="en-US" sz="32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lvl="0" indent="-571500">
              <a:buClr>
                <a:srgbClr val="C00000"/>
              </a:buClr>
            </a:pPr>
            <a:r>
              <a:rPr lang="zh-CN" altLang="en-US" sz="32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引用：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9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6951" y="507117"/>
            <a:ext cx="9966706" cy="1024128"/>
          </a:xfrm>
        </p:spPr>
        <p:txBody>
          <a:bodyPr/>
          <a:lstStyle/>
          <a:p>
            <a:pPr marL="571500" lvl="0" indent="-571500">
              <a:buClr>
                <a:srgbClr val="C00000"/>
              </a:buClr>
            </a:pPr>
            <a:r>
              <a:rPr lang="en-US" altLang="zh-CN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&amp; f( ); 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不等价于 </a:t>
            </a:r>
            <a:r>
              <a:rPr lang="en-US" altLang="zh-CN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T &amp;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 );</a:t>
            </a:r>
          </a:p>
          <a:p>
            <a:pPr marL="571500" lvl="0" indent="-571500">
              <a:buClr>
                <a:srgbClr val="C00000"/>
              </a:buClr>
            </a:pPr>
            <a:r>
              <a:rPr lang="zh-CN" altLang="en-US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必须返回一个有效对象</a:t>
            </a:r>
            <a:r>
              <a:rPr lang="zh-CN" altLang="en-US" sz="28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800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96951" y="1531245"/>
            <a:ext cx="9966706" cy="5074920"/>
          </a:xfrm>
        </p:spPr>
        <p:txBody>
          <a:bodyPr/>
          <a:lstStyle/>
          <a:p>
            <a:pPr marL="0" lvl="0" indent="0">
              <a:buClr>
                <a:srgbClr val="C00000"/>
              </a:buClr>
              <a:buNone/>
            </a:pPr>
            <a:r>
              <a:rPr lang="en-US" altLang="zh-CN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500" noProof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=100; </a:t>
            </a:r>
            <a:r>
              <a:rPr lang="en-US" altLang="zh-CN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500" noProof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en-US" altLang="zh-CN" sz="2500" noProof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500" noProof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500" noProof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500" noProof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500" noProof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other(int &amp;, const int &amp;  );</a:t>
            </a:r>
          </a:p>
          <a:p>
            <a:pPr marL="0" lvl="0" indent="0">
              <a:buClr>
                <a:srgbClr val="C00000"/>
              </a:buClr>
              <a:buNone/>
            </a:pPr>
            <a:r>
              <a:rPr lang="en-US" altLang="zh-CN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&amp; f(int a, int &amp; b,const int &amp; c) {</a:t>
            </a:r>
          </a:p>
          <a:p>
            <a:pPr marL="0" lvl="0" indent="0">
              <a:buClr>
                <a:srgbClr val="C00000"/>
              </a:buClr>
              <a:buNone/>
            </a:pPr>
            <a:r>
              <a:rPr lang="en-US" altLang="zh-CN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int lVar = 88</a:t>
            </a:r>
            <a:r>
              <a:rPr lang="zh-CN" altLang="en-US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r>
              <a:rPr lang="en-US" altLang="zh-CN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局部临时量</a:t>
            </a:r>
            <a:endParaRPr lang="en-US" altLang="zh-CN" sz="2500" noProof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Clr>
                <a:srgbClr val="C00000"/>
              </a:buClr>
              <a:buNone/>
            </a:pPr>
            <a:r>
              <a:rPr lang="en-US" altLang="zh-CN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static int  sVar=99</a:t>
            </a:r>
            <a:r>
              <a:rPr lang="zh-CN" altLang="en-US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r>
              <a:rPr lang="en-US" altLang="zh-CN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r>
              <a:rPr lang="zh-CN" altLang="en-US" sz="25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en-US" altLang="zh-CN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0" lvl="0" indent="0">
              <a:buClr>
                <a:srgbClr val="C00000"/>
              </a:buClr>
              <a:buNone/>
            </a:pPr>
            <a:r>
              <a:rPr lang="en-US" altLang="zh-CN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5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 a;     </a:t>
            </a:r>
            <a:r>
              <a:rPr lang="en-US" altLang="zh-CN" sz="2500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 b;     </a:t>
            </a:r>
            <a:r>
              <a:rPr lang="en-US" altLang="zh-CN" sz="25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 c;  </a:t>
            </a:r>
          </a:p>
          <a:p>
            <a:pPr marL="0" lvl="0" indent="0">
              <a:buClr>
                <a:srgbClr val="C00000"/>
              </a:buClr>
              <a:buNone/>
            </a:pPr>
            <a:r>
              <a:rPr lang="en-US" altLang="zh-CN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5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global; </a:t>
            </a:r>
            <a:r>
              <a:rPr lang="en-US" altLang="zh-CN" sz="25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global+8;</a:t>
            </a:r>
          </a:p>
          <a:p>
            <a:pPr marL="0" lvl="0" indent="0">
              <a:buClr>
                <a:srgbClr val="C00000"/>
              </a:buClr>
              <a:buNone/>
            </a:pPr>
            <a:r>
              <a:rPr lang="en-US" altLang="zh-CN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5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 lVar; </a:t>
            </a:r>
            <a:r>
              <a:rPr lang="en-US" altLang="zh-CN" sz="2500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sVar;  </a:t>
            </a:r>
            <a:r>
              <a:rPr lang="en-US" altLang="zh-CN" sz="25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sVar+2; </a:t>
            </a:r>
            <a:r>
              <a:rPr lang="en-US" altLang="zh-CN" sz="25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sVar+=3;</a:t>
            </a:r>
          </a:p>
          <a:p>
            <a:pPr marL="0" lvl="0" indent="0">
              <a:buClr>
                <a:srgbClr val="C00000"/>
              </a:buClr>
              <a:buNone/>
            </a:pPr>
            <a:r>
              <a:rPr lang="en-US" altLang="zh-CN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500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other(lVar,b); </a:t>
            </a:r>
            <a:r>
              <a:rPr lang="en-US" altLang="zh-CN" sz="25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other(sVar+2,global);</a:t>
            </a:r>
            <a:br>
              <a:rPr lang="en-US" altLang="zh-CN" sz="25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5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500" noProof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引用返回</a:t>
            </a:r>
          </a:p>
        </p:txBody>
      </p:sp>
    </p:spTree>
    <p:extLst>
      <p:ext uri="{BB962C8B-B14F-4D97-AF65-F5344CB8AC3E}">
        <p14:creationId xmlns:p14="http://schemas.microsoft.com/office/powerpoint/2010/main" val="303561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25550" y="521208"/>
            <a:ext cx="8970010" cy="2020824"/>
          </a:xfrm>
        </p:spPr>
        <p:txBody>
          <a:bodyPr/>
          <a:lstStyle/>
          <a:p>
            <a:r>
              <a:rPr lang="zh-CN" altLang="en-US" noProof="1"/>
              <a:t>比较：</a:t>
            </a:r>
            <a:r>
              <a:rPr lang="zh-CN" altLang="en-US" noProof="1">
                <a:sym typeface="+mn-ea"/>
              </a:rPr>
              <a:t>取两个整数中的最大一个</a:t>
            </a:r>
            <a:r>
              <a:rPr lang="en-US" altLang="zh-CN" noProof="1">
                <a:sym typeface="+mn-ea"/>
              </a:rPr>
              <a:t>(max2</a:t>
            </a:r>
            <a:r>
              <a:rPr lang="zh-CN" altLang="en-US" noProof="1">
                <a:sym typeface="+mn-ea"/>
              </a:rPr>
              <a:t>函数</a:t>
            </a:r>
            <a:r>
              <a:rPr lang="en-US" altLang="zh-CN" noProof="1">
                <a:sym typeface="+mn-ea"/>
              </a:rPr>
              <a:t>)</a:t>
            </a:r>
          </a:p>
          <a:p>
            <a:pPr marL="457200" indent="-457200">
              <a:buClr>
                <a:srgbClr val="046FB6"/>
              </a:buClr>
              <a:buFont typeface="+mj-lt"/>
              <a:buAutoNum type="arabicPeriod"/>
            </a:pPr>
            <a:r>
              <a:rPr lang="zh-CN" altLang="en-US" noProof="1"/>
              <a:t> </a:t>
            </a:r>
            <a:r>
              <a:rPr lang="en-US" altLang="zh-CN" noProof="1"/>
              <a:t>int max21(int a,int b)                      { return a&gt;b?a:b; }</a:t>
            </a:r>
          </a:p>
          <a:p>
            <a:pPr marL="457200" indent="-457200">
              <a:buClr>
                <a:srgbClr val="046FB6"/>
              </a:buClr>
              <a:buFont typeface="+mj-lt"/>
              <a:buAutoNum type="arabicPeriod"/>
            </a:pPr>
            <a:r>
              <a:rPr lang="en-US" altLang="zh-CN" noProof="1"/>
              <a:t> </a:t>
            </a:r>
            <a:r>
              <a:rPr lang="en-US" altLang="zh-CN" noProof="1">
                <a:solidFill>
                  <a:srgbClr val="0000FF"/>
                </a:solidFill>
              </a:rPr>
              <a:t>int&amp; </a:t>
            </a:r>
            <a:r>
              <a:rPr lang="en-US" altLang="zh-CN" noProof="1"/>
              <a:t>max22(int&amp; a,int&amp; b)               { return a&gt;b?a:b; }</a:t>
            </a:r>
          </a:p>
          <a:p>
            <a:pPr marL="457200" indent="-457200">
              <a:buClr>
                <a:srgbClr val="046FB6"/>
              </a:buClr>
              <a:buFont typeface="+mj-lt"/>
              <a:buAutoNum type="arabicPeriod"/>
            </a:pPr>
            <a:r>
              <a:rPr lang="en-US" altLang="zh-CN" noProof="1"/>
              <a:t> </a:t>
            </a:r>
            <a:r>
              <a:rPr lang="en-US" altLang="zh-CN" noProof="1">
                <a:solidFill>
                  <a:srgbClr val="0000FF"/>
                </a:solidFill>
              </a:rPr>
              <a:t>const int&amp; </a:t>
            </a:r>
            <a:r>
              <a:rPr lang="en-US" altLang="zh-CN" noProof="1"/>
              <a:t>max23( int&amp; a,  int&amp; b)   { return a&gt;b?a:b; }</a:t>
            </a:r>
          </a:p>
          <a:p>
            <a:pPr marL="457200" indent="-457200">
              <a:buClr>
                <a:srgbClr val="046FB6"/>
              </a:buClr>
              <a:buFont typeface="+mj-lt"/>
              <a:buAutoNum type="arabicPeriod"/>
            </a:pPr>
            <a:r>
              <a:rPr lang="en-US" altLang="zh-CN" noProof="1"/>
              <a:t> </a:t>
            </a:r>
            <a:r>
              <a:rPr lang="en-US" altLang="zh-CN" noProof="1">
                <a:solidFill>
                  <a:srgbClr val="0000FF"/>
                </a:solidFill>
              </a:rPr>
              <a:t>const int&amp; </a:t>
            </a:r>
            <a:r>
              <a:rPr lang="en-US" altLang="zh-CN" noProof="1"/>
              <a:t>max24(const int&amp; a, const int&amp; b)   { return a&gt;b?a:b</a:t>
            </a:r>
            <a:r>
              <a:rPr lang="en-US" altLang="zh-CN" noProof="1"/>
              <a:t>; </a:t>
            </a:r>
            <a:r>
              <a:rPr lang="en-US" altLang="zh-CN" noProof="1" smtClean="0"/>
              <a:t>}</a:t>
            </a:r>
            <a:endParaRPr lang="en-US" altLang="zh-CN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82880" y="2734056"/>
            <a:ext cx="5748528" cy="3693446"/>
          </a:xfrm>
        </p:spPr>
        <p:txBody>
          <a:bodyPr/>
          <a:lstStyle/>
          <a:p>
            <a:pPr marL="0" lvl="0" indent="0">
              <a:buClrTx/>
              <a:buNone/>
            </a:pPr>
            <a:r>
              <a:rPr lang="en-US" altLang="zh-CN" sz="24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 =3</a:t>
            </a:r>
            <a:r>
              <a:rPr lang="zh-CN" altLang="en-US" sz="24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b=4;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m1 = max21(a,b);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cout&lt;&lt;a&lt;&lt;b&lt;&lt;m1&lt;&lt;endl; //</a:t>
            </a: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344</a:t>
            </a:r>
          </a:p>
          <a:p>
            <a:pPr marL="0" lvl="0" indent="0"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m2=max22(a,b);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cout&lt;&lt;a&lt;&lt;b&lt;&lt;m2&lt;&lt;endl; //</a:t>
            </a: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344</a:t>
            </a:r>
          </a:p>
          <a:p>
            <a:pPr marL="0" lvl="0" indent="0"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max22(a,b)=5;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m2 = max22(a,b);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cout&lt;&lt;a&lt;&lt;b&lt;&lt;m2&lt;&lt;endl; //</a:t>
            </a: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355</a:t>
            </a:r>
            <a:endParaRPr lang="en-US" altLang="zh-CN" sz="2400" noProof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引用返回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6199632" y="2734056"/>
            <a:ext cx="5422392" cy="3693446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int m3=max23(a,10);</a:t>
            </a:r>
            <a:r>
              <a:rPr lang="en-US" altLang="zh-CN" sz="2400" noProof="1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sz="2400" noProof="1">
                <a:solidFill>
                  <a:srgbClr val="FF0000"/>
                </a:solidFill>
                <a:sym typeface="+mn-ea"/>
              </a:rPr>
              <a:t>错误</a:t>
            </a:r>
            <a:endParaRPr lang="en-US" altLang="zh-CN" sz="2400" noProof="1">
              <a:solidFill>
                <a:srgbClr val="FF0000"/>
              </a:solidFill>
            </a:endParaRPr>
          </a:p>
          <a:p>
            <a:pPr marL="0" indent="0" fontAlgn="auto">
              <a:buNone/>
            </a:pPr>
            <a:r>
              <a:rPr lang="en-US" altLang="zh-CN" sz="2400" noProof="1">
                <a:solidFill>
                  <a:srgbClr val="FF0000"/>
                </a:solidFill>
              </a:rPr>
              <a:t>max23(a,b)=6;//</a:t>
            </a:r>
            <a:r>
              <a:rPr lang="zh-CN" altLang="en-US" sz="2400" noProof="1">
                <a:solidFill>
                  <a:srgbClr val="FF0000"/>
                </a:solidFill>
              </a:rPr>
              <a:t>错误</a:t>
            </a:r>
          </a:p>
          <a:p>
            <a:pPr marL="0" indent="0" fontAlgn="auto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/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noProof="1">
                <a:solidFill>
                  <a:srgbClr val="0000FF"/>
                </a:solidFill>
              </a:rPr>
              <a:t>int m3 = max23(a,b);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noProof="1">
                <a:solidFill>
                  <a:srgbClr val="0000FF"/>
                </a:solidFill>
              </a:rPr>
              <a:t>cout&lt;&lt;a&lt;&lt;b&lt;&lt;m3 &lt;&lt;endl; //</a:t>
            </a:r>
            <a:r>
              <a:rPr lang="zh-CN" altLang="en-US" sz="2400" noProof="1">
                <a:solidFill>
                  <a:srgbClr val="0000FF"/>
                </a:solidFill>
              </a:rPr>
              <a:t>输出</a:t>
            </a:r>
            <a:r>
              <a:rPr lang="en-US" altLang="zh-CN" sz="2400" noProof="1">
                <a:solidFill>
                  <a:srgbClr val="0000FF"/>
                </a:solidFill>
              </a:rPr>
              <a:t>355</a:t>
            </a:r>
          </a:p>
          <a:p>
            <a:pPr marL="0" indent="0" fontAlgn="auto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noProof="1">
                <a:solidFill>
                  <a:srgbClr val="FF0000"/>
                </a:solidFill>
              </a:rPr>
              <a:t>max24(a,b)=7;//</a:t>
            </a:r>
            <a:r>
              <a:rPr lang="zh-CN" altLang="en-US" sz="2400" noProof="1">
                <a:solidFill>
                  <a:srgbClr val="FF0000"/>
                </a:solidFill>
              </a:rPr>
              <a:t>错误</a:t>
            </a:r>
            <a:r>
              <a:rPr lang="en-US" altLang="zh-CN" sz="2400" dirty="0">
                <a:solidFill>
                  <a:srgbClr val="FF0000"/>
                </a:solidFill>
              </a:rPr>
              <a:t/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noProof="1">
                <a:solidFill>
                  <a:srgbClr val="0000FF"/>
                </a:solidFill>
              </a:rPr>
              <a:t>int m4 = max24(a,b);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noProof="1">
                <a:solidFill>
                  <a:srgbClr val="0000FF"/>
                </a:solidFill>
              </a:rPr>
              <a:t>cout&lt;&lt;a&lt;&lt;b&lt;&lt;m4 &lt;&lt;endl; //</a:t>
            </a:r>
            <a:r>
              <a:rPr lang="zh-CN" altLang="en-US" sz="2400" noProof="1">
                <a:solidFill>
                  <a:srgbClr val="0000FF"/>
                </a:solidFill>
              </a:rPr>
              <a:t>输出</a:t>
            </a:r>
            <a:r>
              <a:rPr lang="en-US" altLang="zh-CN" sz="2400" noProof="1">
                <a:solidFill>
                  <a:srgbClr val="0000FF"/>
                </a:solidFill>
              </a:rPr>
              <a:t>355</a:t>
            </a:r>
            <a:endParaRPr lang="en-US" altLang="zh-CN" sz="2400" noProof="1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71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14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14070" y="667512"/>
            <a:ext cx="10661650" cy="5632704"/>
          </a:xfrm>
        </p:spPr>
        <p:txBody>
          <a:bodyPr/>
          <a:lstStyle/>
          <a:p>
            <a:pPr marL="342900" indent="-342900">
              <a:buClr>
                <a:srgbClr val="C00000"/>
              </a:buClr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即函数原型（函数签名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/signature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指明函数的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参数个数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参数顺序、参数类型、异常等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</a:pP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[extern] [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调用约定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返回类型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(&lt;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&gt;) 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异常说明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</a:pPr>
            <a:endParaRPr lang="en-US" altLang="zh-CN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Buy(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	            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//C++98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下，标准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调用；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C++1z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stdcall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cdecl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MyFunc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);     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形参名可省略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stdcall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Sell(Sheep &amp;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aSheep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; 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//__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stdcall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 Max(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one,int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two) throw( );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不会抛出任何异常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返回类型、缺省参数值不能作为区分标志。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函数声明</a:t>
            </a:r>
          </a:p>
        </p:txBody>
      </p:sp>
    </p:spTree>
    <p:extLst>
      <p:ext uri="{BB962C8B-B14F-4D97-AF65-F5344CB8AC3E}">
        <p14:creationId xmlns:p14="http://schemas.microsoft.com/office/powerpoint/2010/main" val="30500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4416952" cy="5266214"/>
          </a:xfrm>
        </p:spPr>
        <p:txBody>
          <a:bodyPr/>
          <a:lstStyle/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返回类型不能作为区分标志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func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 ){  }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func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 ){  }//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错误，重复定义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main( ) {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func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n=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func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 );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 return 0;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504688" y="914400"/>
            <a:ext cx="5349240" cy="5266214"/>
          </a:xfrm>
        </p:spPr>
        <p:txBody>
          <a:bodyPr/>
          <a:lstStyle/>
          <a:p>
            <a:r>
              <a:rPr lang="en-US" altLang="zh-CN" b="1" noProof="1">
                <a:solidFill>
                  <a:srgbClr val="FF0000"/>
                </a:solidFill>
              </a:rPr>
              <a:t>//</a:t>
            </a:r>
            <a:r>
              <a:rPr lang="zh-CN" altLang="en-US" b="1" noProof="1">
                <a:solidFill>
                  <a:srgbClr val="FF0000"/>
                </a:solidFill>
              </a:rPr>
              <a:t>缺省参数不能作为区分标志，</a:t>
            </a:r>
            <a:endParaRPr lang="en-US" altLang="zh-CN" b="1" noProof="1">
              <a:solidFill>
                <a:srgbClr val="FF0000"/>
              </a:solidFill>
            </a:endParaRPr>
          </a:p>
          <a:p>
            <a:r>
              <a:rPr lang="en-US" altLang="zh-CN" b="1" noProof="1">
                <a:solidFill>
                  <a:srgbClr val="FF0000"/>
                </a:solidFill>
              </a:rPr>
              <a:t>//</a:t>
            </a:r>
            <a:r>
              <a:rPr lang="zh-CN" altLang="en-US" b="1" noProof="1">
                <a:solidFill>
                  <a:srgbClr val="FF0000"/>
                </a:solidFill>
              </a:rPr>
              <a:t>且编译时匹配</a:t>
            </a:r>
            <a:endParaRPr lang="en-US" altLang="zh-CN" b="1" noProof="1">
              <a:solidFill>
                <a:srgbClr val="FF0000"/>
              </a:solidFill>
            </a:endParaRPr>
          </a:p>
          <a:p>
            <a:r>
              <a:rPr lang="en-US" altLang="zh-CN" b="1" noProof="1"/>
              <a:t>//a.cpp</a:t>
            </a:r>
            <a:endParaRPr lang="zh-CN" altLang="en-US" noProof="1"/>
          </a:p>
          <a:p>
            <a:r>
              <a:rPr lang="en-US" altLang="zh-CN" noProof="1"/>
              <a:t>void func(int n=6) { cout&lt;&lt;n; 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void k( 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int main( ) 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  func( ); </a:t>
            </a:r>
            <a:r>
              <a:rPr lang="en-US" altLang="zh-CN" b="1" noProof="1">
                <a:solidFill>
                  <a:srgbClr val="0000FF"/>
                </a:solidFill>
              </a:rPr>
              <a:t>//</a:t>
            </a:r>
            <a:r>
              <a:rPr lang="zh-CN" altLang="en-US" b="1" noProof="1">
                <a:solidFill>
                  <a:srgbClr val="0000FF"/>
                </a:solidFill>
              </a:rPr>
              <a:t>预编译</a:t>
            </a:r>
            <a:r>
              <a:rPr lang="en-US" altLang="zh-CN" b="1" noProof="1">
                <a:solidFill>
                  <a:srgbClr val="0000FF"/>
                </a:solidFill>
              </a:rPr>
              <a:t>=&gt;func(6)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  k( );</a:t>
            </a:r>
            <a:br>
              <a:rPr lang="en-US" altLang="zh-CN" noProof="1"/>
            </a:br>
            <a:r>
              <a:rPr lang="en-US" altLang="zh-CN" noProof="1"/>
              <a:t>  return 0;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}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noProof="1"/>
              <a:t>//b.cpp</a:t>
            </a:r>
          </a:p>
          <a:p>
            <a:r>
              <a:rPr lang="en-US" altLang="zh-CN" noProof="1"/>
              <a:t>void func(int =8);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void k( ) 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/>
              <a:t>   func(); </a:t>
            </a:r>
            <a:r>
              <a:rPr lang="en-US" altLang="zh-CN" b="1" noProof="1">
                <a:solidFill>
                  <a:srgbClr val="0000FF"/>
                </a:solidFill>
              </a:rPr>
              <a:t>//</a:t>
            </a:r>
            <a:r>
              <a:rPr lang="zh-CN" altLang="en-US" b="1" noProof="1">
                <a:solidFill>
                  <a:srgbClr val="0000FF"/>
                </a:solidFill>
              </a:rPr>
              <a:t>预编译</a:t>
            </a:r>
            <a:r>
              <a:rPr lang="en-US" altLang="zh-CN" b="1" noProof="1">
                <a:solidFill>
                  <a:srgbClr val="0000FF"/>
                </a:solidFill>
              </a:rPr>
              <a:t>=&gt;func(8)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noProof="1" smtClean="0"/>
              <a:t>}</a:t>
            </a:r>
            <a:endParaRPr lang="en-US" altLang="zh-CN" noProof="1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函数的缺省参数</a:t>
            </a:r>
          </a:p>
        </p:txBody>
      </p:sp>
    </p:spTree>
    <p:extLst>
      <p:ext uri="{BB962C8B-B14F-4D97-AF65-F5344CB8AC3E}">
        <p14:creationId xmlns:p14="http://schemas.microsoft.com/office/powerpoint/2010/main" val="422229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44352" y="868495"/>
            <a:ext cx="9171832" cy="5266214"/>
          </a:xfrm>
        </p:spPr>
        <p:txBody>
          <a:bodyPr/>
          <a:lstStyle/>
          <a:p>
            <a:r>
              <a:rPr lang="en-US" altLang="zh-CN" sz="2400" noProof="1">
                <a:latin typeface="+mn-ea"/>
              </a:rPr>
              <a:t>#include &lt;cstdio&gt; </a:t>
            </a:r>
          </a:p>
          <a:p>
            <a:r>
              <a:rPr lang="en-US" altLang="zh-CN" sz="2400" noProof="1">
                <a:latin typeface="+mn-ea"/>
              </a:rPr>
              <a:t>void __cdecl func(int param1, int param2, int param3)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noProof="1">
                <a:latin typeface="+mn-ea"/>
              </a:rPr>
              <a:t>{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noProof="1">
                <a:latin typeface="+mn-ea"/>
              </a:rPr>
              <a:t>  int var1 = param1;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noProof="1">
                <a:latin typeface="+mn-ea"/>
              </a:rPr>
              <a:t>  int var2 = param2;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noProof="1">
                <a:latin typeface="+mn-ea"/>
              </a:rPr>
              <a:t>  int var3 = param3;</a:t>
            </a:r>
          </a:p>
          <a:p>
            <a:r>
              <a:rPr lang="en-US" altLang="zh-CN" sz="2400" noProof="1">
                <a:latin typeface="+mn-ea"/>
              </a:rPr>
              <a:t>  ….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noProof="1">
                <a:latin typeface="+mn-ea"/>
              </a:rPr>
              <a:t>  return ;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noProof="1">
                <a:latin typeface="+mn-ea"/>
              </a:rPr>
              <a:t>}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endParaRPr lang="en-US" altLang="zh-CN" sz="2400" noProof="1">
              <a:latin typeface="+mn-ea"/>
            </a:endParaRPr>
          </a:p>
          <a:p>
            <a:r>
              <a:rPr lang="en-US" altLang="zh-CN" sz="2400" noProof="1">
                <a:latin typeface="+mn-ea"/>
              </a:rPr>
              <a:t>int main() {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noProof="1">
                <a:latin typeface="+mn-ea"/>
              </a:rPr>
              <a:t>  </a:t>
            </a:r>
            <a:r>
              <a:rPr lang="en-US" altLang="zh-CN" sz="2400" noProof="1">
                <a:solidFill>
                  <a:srgbClr val="0000FF"/>
                </a:solidFill>
                <a:latin typeface="+mn-ea"/>
              </a:rPr>
              <a:t>func(1, 2, 3);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noProof="1">
                <a:latin typeface="+mn-ea"/>
              </a:rPr>
              <a:t>  return 0;</a:t>
            </a:r>
            <a:r>
              <a:rPr lang="en-US" altLang="zh-CN" sz="2400" dirty="0">
                <a:latin typeface="+mn-ea"/>
              </a:rPr>
              <a:t/>
            </a:r>
            <a:br>
              <a:rPr lang="en-US" altLang="zh-CN" sz="2400" dirty="0">
                <a:latin typeface="+mn-ea"/>
              </a:rPr>
            </a:br>
            <a:r>
              <a:rPr lang="en-US" altLang="zh-CN" sz="2400" noProof="1" smtClean="0">
                <a:latin typeface="+mn-ea"/>
              </a:rPr>
              <a:t>}</a:t>
            </a:r>
            <a:endParaRPr lang="zh-CN" altLang="en-US" sz="2400" noProof="1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函数的调用过程</a:t>
            </a:r>
            <a:r>
              <a:rPr lang="en-US" altLang="zh-CN" dirty="0"/>
              <a:t>-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摘自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http://www.jb51.net/article/34554.htm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3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函数的调用过程</a:t>
            </a:r>
            <a:r>
              <a:rPr lang="en-US" altLang="zh-CN" dirty="0"/>
              <a:t>-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摘自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http://www.jb51.net/article/34554.htm</a:t>
            </a:r>
            <a:endParaRPr lang="zh-CN" altLang="en-US" dirty="0"/>
          </a:p>
        </p:txBody>
      </p:sp>
      <p:sp>
        <p:nvSpPr>
          <p:cNvPr id="4" name="Rectangle 2"/>
          <p:cNvSpPr txBox="1"/>
          <p:nvPr/>
        </p:nvSpPr>
        <p:spPr>
          <a:xfrm>
            <a:off x="1251353" y="614129"/>
            <a:ext cx="9919853" cy="5874327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2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latin typeface="+mn-lt"/>
                <a:ea typeface="+mn-ea"/>
                <a:cs typeface="+mn-cs"/>
              </a:rPr>
              <a:t>18:   int main() {</a:t>
            </a:r>
            <a:endParaRPr lang="en-US" altLang="zh-CN" sz="6400" strike="noStrike" noProof="1" smtClean="0"/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latin typeface="+mn-lt"/>
                <a:ea typeface="+mn-ea"/>
                <a:cs typeface="+mn-cs"/>
              </a:rPr>
              <a:t>...............................................       ; </a:t>
            </a:r>
            <a:r>
              <a:rPr lang="zh-CN" altLang="en-US" sz="6400" strike="noStrike" noProof="1" smtClean="0">
                <a:latin typeface="+mn-lt"/>
                <a:ea typeface="+mn-ea"/>
                <a:cs typeface="+mn-cs"/>
              </a:rPr>
              <a:t>省略了建立堆栈的代码</a:t>
            </a:r>
            <a:endParaRPr lang="zh-CN" altLang="en-US" sz="6400" strike="noStrike" noProof="1" smtClean="0"/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latin typeface="+mn-lt"/>
                <a:ea typeface="+mn-ea"/>
                <a:cs typeface="+mn-cs"/>
              </a:rPr>
              <a:t>19:     func(1, 2, 3);</a:t>
            </a:r>
            <a:endParaRPr lang="en-US" altLang="zh-CN" sz="6400" strike="noStrike" noProof="1" smtClean="0"/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00401118   push        3                              ; </a:t>
            </a:r>
            <a:r>
              <a:rPr lang="zh-CN" altLang="en-US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将 </a:t>
            </a:r>
            <a:r>
              <a:rPr lang="en-US" altLang="zh-CN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param3 </a:t>
            </a:r>
            <a:r>
              <a:rPr lang="zh-CN" altLang="en-US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压入栈</a:t>
            </a:r>
            <a:endParaRPr lang="zh-CN" altLang="en-US" sz="6400" strike="noStrike" noProof="1" smtClean="0">
              <a:solidFill>
                <a:srgbClr val="0000FF"/>
              </a:solidFill>
            </a:endParaRPr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0040111A   push        2                              ; </a:t>
            </a:r>
            <a:r>
              <a:rPr lang="zh-CN" altLang="en-US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将 </a:t>
            </a:r>
            <a:r>
              <a:rPr lang="en-US" altLang="zh-CN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param2 </a:t>
            </a:r>
            <a:r>
              <a:rPr lang="zh-CN" altLang="en-US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压入栈</a:t>
            </a:r>
            <a:endParaRPr lang="zh-CN" altLang="en-US" sz="6400" strike="noStrike" noProof="1" smtClean="0">
              <a:solidFill>
                <a:srgbClr val="0000FF"/>
              </a:solidFill>
            </a:endParaRPr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0040111C   push        1                              ; </a:t>
            </a:r>
            <a:r>
              <a:rPr lang="zh-CN" altLang="en-US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将 </a:t>
            </a:r>
            <a:r>
              <a:rPr lang="en-US" altLang="zh-CN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param1 </a:t>
            </a:r>
            <a:r>
              <a:rPr lang="zh-CN" altLang="en-US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压入栈</a:t>
            </a:r>
            <a:endParaRPr lang="zh-CN" altLang="en-US" sz="6400" strike="noStrike" noProof="1" smtClean="0">
              <a:solidFill>
                <a:srgbClr val="0000FF"/>
              </a:solidFill>
            </a:endParaRPr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latin typeface="+mn-lt"/>
                <a:ea typeface="+mn-ea"/>
                <a:cs typeface="+mn-cs"/>
              </a:rPr>
              <a:t>0040111E   call        </a:t>
            </a:r>
            <a:r>
              <a:rPr lang="en-US" altLang="zh-CN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@ILT+5(func) (0040100a)        </a:t>
            </a:r>
            <a:r>
              <a:rPr lang="en-US" altLang="zh-CN" sz="6400" strike="noStrike" noProof="1" smtClean="0">
                <a:latin typeface="+mn-lt"/>
                <a:ea typeface="+mn-ea"/>
                <a:cs typeface="+mn-cs"/>
              </a:rPr>
              <a:t>; @ILT+5(func) </a:t>
            </a:r>
            <a:r>
              <a:rPr lang="zh-CN" altLang="en-US" sz="6400" strike="noStrike" noProof="1" smtClean="0">
                <a:latin typeface="+mn-lt"/>
                <a:ea typeface="+mn-ea"/>
                <a:cs typeface="+mn-cs"/>
              </a:rPr>
              <a:t>是函数</a:t>
            </a:r>
            <a:r>
              <a:rPr lang="en-US" altLang="zh-CN" sz="6400" strike="noStrike" noProof="1" smtClean="0">
                <a:latin typeface="+mn-lt"/>
                <a:ea typeface="+mn-ea"/>
                <a:cs typeface="+mn-cs"/>
              </a:rPr>
              <a:t>func</a:t>
            </a:r>
            <a:r>
              <a:rPr lang="zh-CN" altLang="en-US" sz="6400" strike="noStrike" noProof="1" smtClean="0">
                <a:latin typeface="+mn-lt"/>
                <a:ea typeface="+mn-ea"/>
                <a:cs typeface="+mn-cs"/>
              </a:rPr>
              <a:t>的修饰名，而</a:t>
            </a:r>
            <a:r>
              <a:rPr lang="en-US" altLang="zh-CN" sz="6400" strike="noStrike" noProof="1" smtClean="0">
                <a:latin typeface="+mn-lt"/>
                <a:ea typeface="+mn-ea"/>
                <a:cs typeface="+mn-cs"/>
              </a:rPr>
              <a:t>0040100a</a:t>
            </a:r>
            <a:r>
              <a:rPr lang="zh-CN" altLang="en-US" sz="6400" strike="noStrike" noProof="1" smtClean="0">
                <a:latin typeface="+mn-lt"/>
                <a:ea typeface="+mn-ea"/>
                <a:cs typeface="+mn-cs"/>
              </a:rPr>
              <a:t>则</a:t>
            </a:r>
            <a:r>
              <a:rPr lang="zh-CN" altLang="en-US" sz="6400" strike="noStrike" noProof="1" smtClean="0">
                <a:latin typeface="+mn-lt"/>
                <a:ea typeface="+mn-ea"/>
                <a:cs typeface="+mn-cs"/>
              </a:rPr>
              <a:t>是它的</a:t>
            </a:r>
            <a:r>
              <a:rPr lang="zh-CN" altLang="en-US" sz="6400" strike="noStrike" noProof="1" smtClean="0">
                <a:latin typeface="+mn-lt"/>
                <a:ea typeface="+mn-ea"/>
                <a:cs typeface="+mn-cs"/>
              </a:rPr>
              <a:t>地址</a:t>
            </a:r>
            <a:endParaRPr lang="zh-CN" altLang="en-US" sz="6400" strike="noStrike" noProof="1" smtClean="0"/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00401123   add         esp,0Ch                     </a:t>
            </a:r>
            <a:r>
              <a:rPr lang="en-US" altLang="zh-CN" sz="6400" strike="noStrike" noProof="1" smtClean="0">
                <a:latin typeface="+mn-lt"/>
                <a:ea typeface="+mn-ea"/>
                <a:cs typeface="+mn-cs"/>
              </a:rPr>
              <a:t>; </a:t>
            </a:r>
            <a:r>
              <a:rPr lang="zh-CN" altLang="en-US" sz="6400" strike="noStrike" noProof="1" smtClean="0">
                <a:latin typeface="+mn-lt"/>
                <a:ea typeface="+mn-ea"/>
                <a:cs typeface="+mn-cs"/>
              </a:rPr>
              <a:t>恢复堆栈，</a:t>
            </a:r>
            <a:r>
              <a:rPr lang="en-US" altLang="zh-CN" sz="6400" strike="noStrike" noProof="1" smtClean="0">
                <a:latin typeface="+mn-lt"/>
                <a:ea typeface="+mn-ea"/>
                <a:cs typeface="+mn-cs"/>
              </a:rPr>
              <a:t>__cdecl </a:t>
            </a:r>
            <a:r>
              <a:rPr lang="zh-CN" altLang="en-US" sz="6400" strike="noStrike" noProof="1" smtClean="0">
                <a:latin typeface="+mn-lt"/>
                <a:ea typeface="+mn-ea"/>
                <a:cs typeface="+mn-cs"/>
              </a:rPr>
              <a:t>规则由调用者（这里是</a:t>
            </a:r>
            <a:r>
              <a:rPr lang="en-US" altLang="zh-CN" sz="6400" strike="noStrike" noProof="1" smtClean="0">
                <a:latin typeface="+mn-lt"/>
                <a:ea typeface="+mn-ea"/>
                <a:cs typeface="+mn-cs"/>
              </a:rPr>
              <a:t>main</a:t>
            </a:r>
            <a:r>
              <a:rPr lang="zh-CN" altLang="en-US" sz="6400" strike="noStrike" noProof="1" smtClean="0">
                <a:latin typeface="+mn-lt"/>
                <a:ea typeface="+mn-ea"/>
                <a:cs typeface="+mn-cs"/>
              </a:rPr>
              <a:t>）恢复堆栈</a:t>
            </a:r>
            <a:endParaRPr lang="zh-CN" altLang="en-US" sz="6400" strike="noStrike" noProof="1" smtClean="0"/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latin typeface="+mn-lt"/>
                <a:ea typeface="+mn-ea"/>
                <a:cs typeface="+mn-cs"/>
              </a:rPr>
              <a:t>20:     return 0;</a:t>
            </a:r>
            <a:endParaRPr lang="en-US" altLang="zh-CN" sz="6400" strike="noStrike" noProof="1" smtClean="0"/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latin typeface="+mn-lt"/>
                <a:ea typeface="+mn-ea"/>
                <a:cs typeface="+mn-cs"/>
              </a:rPr>
              <a:t>00401126   xor         eax,eax</a:t>
            </a:r>
            <a:endParaRPr lang="en-US" altLang="zh-CN" sz="6400" strike="noStrike" noProof="1" smtClean="0"/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latin typeface="+mn-lt"/>
                <a:ea typeface="+mn-ea"/>
                <a:cs typeface="+mn-cs"/>
              </a:rPr>
              <a:t>21:   }</a:t>
            </a:r>
            <a:endParaRPr lang="en-US" altLang="zh-CN" sz="6400" strike="noStrike" noProof="1" smtClean="0"/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00401128   pop         edi</a:t>
            </a:r>
            <a:endParaRPr lang="en-US" altLang="zh-CN" sz="6400" strike="noStrike" noProof="1" smtClean="0">
              <a:solidFill>
                <a:srgbClr val="0000FF"/>
              </a:solidFill>
            </a:endParaRPr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00401129   pop         esi</a:t>
            </a:r>
            <a:endParaRPr lang="en-US" altLang="zh-CN" sz="6400" strike="noStrike" noProof="1" smtClean="0">
              <a:solidFill>
                <a:srgbClr val="0000FF"/>
              </a:solidFill>
            </a:endParaRPr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0040112A   pop         ebx</a:t>
            </a:r>
            <a:endParaRPr lang="en-US" altLang="zh-CN" sz="6400" strike="noStrike" noProof="1" smtClean="0">
              <a:solidFill>
                <a:srgbClr val="0000FF"/>
              </a:solidFill>
            </a:endParaRPr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0040112B   add         esp,40h</a:t>
            </a:r>
            <a:endParaRPr lang="en-US" altLang="zh-CN" sz="6400" strike="noStrike" noProof="1" smtClean="0">
              <a:solidFill>
                <a:srgbClr val="0000FF"/>
              </a:solidFill>
            </a:endParaRPr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0040112E   cmp         ebp,esp</a:t>
            </a:r>
            <a:endParaRPr lang="en-US" altLang="zh-CN" sz="6400" strike="noStrike" noProof="1" smtClean="0">
              <a:solidFill>
                <a:srgbClr val="0000FF"/>
              </a:solidFill>
            </a:endParaRPr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00401130   call        __chkesp (004011d0)</a:t>
            </a:r>
            <a:endParaRPr lang="en-US" altLang="zh-CN" sz="6400" strike="noStrike" noProof="1" smtClean="0">
              <a:solidFill>
                <a:srgbClr val="0000FF"/>
              </a:solidFill>
            </a:endParaRPr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00401135   mov         esp,ebp</a:t>
            </a:r>
            <a:endParaRPr lang="en-US" altLang="zh-CN" sz="6400" strike="noStrike" noProof="1" smtClean="0">
              <a:solidFill>
                <a:srgbClr val="0000FF"/>
              </a:solidFill>
            </a:endParaRPr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00401137   pop         ebp</a:t>
            </a:r>
            <a:endParaRPr lang="en-US" altLang="zh-CN" sz="6400" strike="noStrike" noProof="1" smtClean="0">
              <a:solidFill>
                <a:srgbClr val="0000FF"/>
              </a:solidFill>
            </a:endParaRPr>
          </a:p>
          <a:p>
            <a:pPr marL="0" indent="0" fontAlgn="auto">
              <a:buFont typeface="Wingdings" panose="05000000000000000000"/>
              <a:buNone/>
            </a:pPr>
            <a:r>
              <a:rPr lang="en-US" altLang="zh-CN" sz="64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00401138   ret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trike="noStrike" noProof="1" smtClean="0"/>
          </a:p>
          <a:p>
            <a:pPr marL="320040" lvl="1" indent="-320040" fontAlgn="auto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160168" y="3713162"/>
            <a:ext cx="287338" cy="244792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>
                <a:solidFill>
                  <a:schemeClr val="tx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endParaRPr lang="zh-CN" altLang="en-US" strike="noStrike" noProof="1"/>
          </a:p>
        </p:txBody>
      </p:sp>
      <p:sp>
        <p:nvSpPr>
          <p:cNvPr id="6" name="文本框 4"/>
          <p:cNvSpPr txBox="1"/>
          <p:nvPr/>
        </p:nvSpPr>
        <p:spPr>
          <a:xfrm>
            <a:off x="5663406" y="3643312"/>
            <a:ext cx="360363" cy="173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trike="noStrike" noProof="1" smtClean="0">
                <a:solidFill>
                  <a:srgbClr val="FF0000"/>
                </a:solidFill>
              </a:rPr>
              <a:t>恢复调用现场</a:t>
            </a:r>
            <a:endParaRPr lang="zh-CN" altLang="en-US" strike="noStrike" noProof="1">
              <a:solidFill>
                <a:srgbClr val="FF0000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7392193" y="1336675"/>
            <a:ext cx="255588" cy="71913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>
                <a:solidFill>
                  <a:schemeClr val="tx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endParaRPr lang="zh-CN" altLang="en-US" strike="noStrike" noProof="1"/>
          </a:p>
        </p:txBody>
      </p:sp>
      <p:sp>
        <p:nvSpPr>
          <p:cNvPr id="8" name="文本框 6"/>
          <p:cNvSpPr txBox="1"/>
          <p:nvPr/>
        </p:nvSpPr>
        <p:spPr>
          <a:xfrm>
            <a:off x="7812881" y="1501775"/>
            <a:ext cx="2808288" cy="3667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trike="noStrike" noProof="1" smtClean="0">
                <a:solidFill>
                  <a:srgbClr val="FF0000"/>
                </a:solidFill>
              </a:rPr>
              <a:t>从右至左依次压参数</a:t>
            </a:r>
            <a:r>
              <a:rPr lang="zh-CN" altLang="en-US" strike="noStrike" noProof="1">
                <a:solidFill>
                  <a:srgbClr val="FF0000"/>
                </a:solidFill>
              </a:rPr>
              <a:t>入</a:t>
            </a:r>
            <a:r>
              <a:rPr lang="zh-CN" altLang="en-US" strike="noStrike" noProof="1" smtClean="0">
                <a:solidFill>
                  <a:srgbClr val="FF0000"/>
                </a:solidFill>
              </a:rPr>
              <a:t>栈</a:t>
            </a:r>
            <a:endParaRPr lang="zh-CN" altLang="en-US" strike="noStrike" noProof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3593" y="3006781"/>
            <a:ext cx="823913" cy="365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trike="noStrike" noProof="1" smtClean="0">
                <a:solidFill>
                  <a:srgbClr val="FF0000"/>
                </a:solidFill>
              </a:rPr>
              <a:t>清栈</a:t>
            </a:r>
            <a:endParaRPr lang="zh-CN" altLang="en-US" strike="noStrike" noProof="1">
              <a:solidFill>
                <a:srgbClr val="FF000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1589754">
            <a:off x="4065983" y="2927407"/>
            <a:ext cx="504825" cy="1587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8250802" y="5920796"/>
            <a:ext cx="1150938" cy="358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trike="noStrike" noProof="1" smtClean="0"/>
              <a:t>3</a:t>
            </a:r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8250802" y="5555671"/>
            <a:ext cx="1150938" cy="360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trike="noStrike" noProof="1" smtClean="0"/>
              <a:t>2</a:t>
            </a:r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8250802" y="5189594"/>
            <a:ext cx="1150938" cy="358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trike="noStrike" noProof="1"/>
              <a:t>1</a:t>
            </a:r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8250802" y="4829231"/>
            <a:ext cx="1150938" cy="360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trike="noStrike" noProof="1" smtClean="0"/>
              <a:t>…</a:t>
            </a:r>
            <a:endParaRPr lang="zh-CN" altLang="en-US" strike="noStrike" noProof="1"/>
          </a:p>
        </p:txBody>
      </p:sp>
      <p:sp>
        <p:nvSpPr>
          <p:cNvPr id="15" name="矩形 14"/>
          <p:cNvSpPr/>
          <p:nvPr/>
        </p:nvSpPr>
        <p:spPr>
          <a:xfrm>
            <a:off x="8250802" y="4102156"/>
            <a:ext cx="1152525" cy="360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trike="noStrike" noProof="1" smtClean="0"/>
              <a:t>var2</a:t>
            </a:r>
            <a:endParaRPr lang="zh-CN" altLang="en-US" strike="noStrike" noProof="1"/>
          </a:p>
        </p:txBody>
      </p:sp>
      <p:sp>
        <p:nvSpPr>
          <p:cNvPr id="16" name="矩形 15"/>
          <p:cNvSpPr/>
          <p:nvPr/>
        </p:nvSpPr>
        <p:spPr>
          <a:xfrm>
            <a:off x="8250802" y="3738619"/>
            <a:ext cx="1152525" cy="360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trike="noStrike" noProof="1"/>
              <a:t>var3</a:t>
            </a:r>
            <a:endParaRPr lang="zh-CN" altLang="en-US" strike="noStrike" noProof="1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8250802" y="2905181"/>
            <a:ext cx="9525" cy="825500"/>
          </a:xfrm>
          <a:prstGeom prst="line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250802" y="2962331"/>
            <a:ext cx="0" cy="711200"/>
          </a:xfrm>
          <a:prstGeom prst="line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250802" y="4468234"/>
            <a:ext cx="1152525" cy="360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trike="noStrike" noProof="1" smtClean="0"/>
              <a:t>var1</a:t>
            </a:r>
            <a:endParaRPr lang="zh-CN" altLang="en-US" strike="noStrike" noProof="1"/>
          </a:p>
        </p:txBody>
      </p:sp>
      <p:sp>
        <p:nvSpPr>
          <p:cNvPr id="20" name="矩形 19"/>
          <p:cNvSpPr/>
          <p:nvPr/>
        </p:nvSpPr>
        <p:spPr>
          <a:xfrm>
            <a:off x="8250802" y="3371906"/>
            <a:ext cx="1150938" cy="358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trike="noStrike" noProof="1" smtClean="0"/>
              <a:t>…</a:t>
            </a:r>
            <a:endParaRPr lang="zh-CN" altLang="en-US" strike="noStrike" noProof="1"/>
          </a:p>
        </p:txBody>
      </p:sp>
      <p:sp>
        <p:nvSpPr>
          <p:cNvPr id="21" name="文本框 20"/>
          <p:cNvSpPr txBox="1"/>
          <p:nvPr/>
        </p:nvSpPr>
        <p:spPr>
          <a:xfrm>
            <a:off x="9618187" y="5976421"/>
            <a:ext cx="9421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高地址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545251" y="3006781"/>
            <a:ext cx="9421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低</a:t>
            </a:r>
            <a:r>
              <a:rPr lang="zh-CN" altLang="en-US" dirty="0" smtClean="0">
                <a:solidFill>
                  <a:srgbClr val="0000FF"/>
                </a:solidFill>
              </a:rPr>
              <a:t>地址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2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函数的调用过程</a:t>
            </a:r>
          </a:p>
        </p:txBody>
      </p:sp>
      <p:sp>
        <p:nvSpPr>
          <p:cNvPr id="3" name="Rectangle 2"/>
          <p:cNvSpPr txBox="1"/>
          <p:nvPr/>
        </p:nvSpPr>
        <p:spPr>
          <a:xfrm>
            <a:off x="1147349" y="543178"/>
            <a:ext cx="5043139" cy="6038851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2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en-US" altLang="zh-CN" sz="5600" strike="noStrike" noProof="1">
                <a:latin typeface="+mn-lt"/>
                <a:ea typeface="+mn-ea"/>
                <a:cs typeface="+mn-cs"/>
              </a:rPr>
              <a:t>3:    void __cdecl func(int param1, int param2, int param3) {</a:t>
            </a:r>
            <a:endParaRPr lang="en-US" altLang="zh-CN" sz="5600" strike="noStrike" noProof="1"/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00401020   push        ebp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00401021   mov         ebp,esp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00401023   sub         esp,4Ch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00401026   push        ebx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00401027   push        esi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00401028   push        edi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00401029   lea         edi,[ebp-4Ch]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0040102C   mov         ecx,13h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00401031   mov         eax,0CCCCCCCCh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00401036   rep stos    dword ptr [edi</a:t>
            </a:r>
            <a:r>
              <a:rPr lang="en-US" altLang="zh-CN" sz="56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]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b="1" strike="noStrike" noProof="1"/>
              <a:t> ; </a:t>
            </a:r>
            <a:r>
              <a:rPr lang="zh-CN" altLang="en-US" sz="5600" b="1" strike="noStrike" noProof="1"/>
              <a:t>注意</a:t>
            </a:r>
            <a:r>
              <a:rPr lang="en-US" altLang="zh-CN" sz="5600" b="1" strike="noStrike" noProof="1"/>
              <a:t>var1</a:t>
            </a:r>
            <a:r>
              <a:rPr lang="zh-CN" altLang="en-US" sz="5600" b="1" strike="noStrike" noProof="1"/>
              <a:t>，</a:t>
            </a:r>
            <a:r>
              <a:rPr lang="en-US" altLang="zh-CN" sz="5600" b="1" strike="noStrike" noProof="1"/>
              <a:t>var2</a:t>
            </a:r>
            <a:r>
              <a:rPr lang="zh-CN" altLang="en-US" sz="5600" b="1" strike="noStrike" noProof="1"/>
              <a:t>，</a:t>
            </a:r>
            <a:r>
              <a:rPr lang="en-US" altLang="zh-CN" sz="5600" b="1" strike="noStrike" noProof="1"/>
              <a:t>var3 </a:t>
            </a:r>
            <a:r>
              <a:rPr lang="zh-CN" altLang="en-US" sz="5600" b="1" strike="noStrike" noProof="1"/>
              <a:t>压入堆栈的顺序！</a:t>
            </a:r>
            <a:endParaRPr lang="en-US" altLang="zh-CN" sz="5600" b="1" strike="noStrike" noProof="1"/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4:      int var1 = param1;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00401038   mov         eax,dword ptr [ebp+8]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0040103B   mov         dword ptr [ebp-4],</a:t>
            </a:r>
            <a:r>
              <a:rPr lang="en-US" altLang="zh-CN" sz="5600" strike="noStrike" noProof="1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eax</a:t>
            </a:r>
            <a:endParaRPr lang="zh-CN" altLang="en-US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5:      int var2 = param2;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0040103E   mov         ecx,dword ptr [ebp+0Ch]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00401041   mov         dword ptr [ebp-8],ecx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6:      int var3 = param3;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00401044   mov         edx,dword ptr [ebp+10h]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00401047   mov         dword ptr [ebp-0Ch],edx</a:t>
            </a:r>
            <a:endParaRPr lang="en-US" altLang="zh-CN" sz="5600" strike="noStrike" noProof="1">
              <a:solidFill>
                <a:srgbClr val="0000FF"/>
              </a:solidFill>
            </a:endParaRPr>
          </a:p>
          <a:p>
            <a:pPr marL="0" indent="0" fontAlgn="auto">
              <a:buNone/>
            </a:pPr>
            <a:r>
              <a:rPr lang="en-US" altLang="zh-CN" sz="5600" strike="noStrike" noProof="1">
                <a:latin typeface="+mn-lt"/>
                <a:ea typeface="+mn-ea"/>
                <a:cs typeface="+mn-cs"/>
              </a:rPr>
              <a:t>...............................................        ; </a:t>
            </a:r>
            <a:r>
              <a:rPr lang="zh-CN" altLang="en-US" sz="5600" strike="noStrike" noProof="1">
                <a:latin typeface="+mn-lt"/>
                <a:ea typeface="+mn-ea"/>
                <a:cs typeface="+mn-cs"/>
              </a:rPr>
              <a:t>省略</a:t>
            </a:r>
            <a:r>
              <a:rPr lang="zh-CN" altLang="en-US" sz="5600" strike="noStrike" noProof="1" smtClean="0">
                <a:latin typeface="+mn-lt"/>
                <a:ea typeface="+mn-ea"/>
                <a:cs typeface="+mn-cs"/>
              </a:rPr>
              <a:t>了</a:t>
            </a:r>
            <a:r>
              <a:rPr lang="en-US" altLang="zh-CN" sz="5600" strike="noStrike" noProof="1" smtClean="0">
                <a:latin typeface="+mn-lt"/>
                <a:ea typeface="+mn-ea"/>
                <a:cs typeface="+mn-cs"/>
              </a:rPr>
              <a:t>…</a:t>
            </a:r>
            <a:r>
              <a:rPr lang="zh-CN" altLang="en-US" sz="5600" strike="noStrike" noProof="1" smtClean="0">
                <a:latin typeface="+mn-lt"/>
                <a:ea typeface="+mn-ea"/>
                <a:cs typeface="+mn-cs"/>
              </a:rPr>
              <a:t>的</a:t>
            </a:r>
            <a:r>
              <a:rPr lang="zh-CN" altLang="en-US" sz="5600" strike="noStrike" noProof="1">
                <a:latin typeface="+mn-lt"/>
                <a:ea typeface="+mn-ea"/>
                <a:cs typeface="+mn-cs"/>
              </a:rPr>
              <a:t>代码</a:t>
            </a:r>
            <a:endParaRPr lang="zh-CN" altLang="en-US" sz="5600" strike="noStrike" noProof="1"/>
          </a:p>
          <a:p>
            <a:pPr marL="0" indent="0" fontAlgn="auto">
              <a:buNone/>
            </a:pPr>
            <a:r>
              <a:rPr lang="en-US" altLang="zh-CN" sz="5600" strike="noStrike" noProof="1">
                <a:latin typeface="+mn-lt"/>
                <a:ea typeface="+mn-ea"/>
                <a:cs typeface="+mn-cs"/>
              </a:rPr>
              <a:t>15:     return ;</a:t>
            </a:r>
            <a:endParaRPr lang="en-US" altLang="zh-CN" sz="5600" strike="noStrike" noProof="1"/>
          </a:p>
          <a:p>
            <a:pPr marL="0" indent="0" fontAlgn="auto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trike="noStrike" noProof="1" smtClean="0"/>
          </a:p>
          <a:p>
            <a:pPr marL="320040" lvl="1" indent="-320040" fontAlgn="auto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/>
          <p:nvPr/>
        </p:nvSpPr>
        <p:spPr>
          <a:xfrm>
            <a:off x="6559715" y="543180"/>
            <a:ext cx="5144606" cy="6038850"/>
          </a:xfrm>
          <a:prstGeom prst="rect">
            <a:avLst/>
          </a:prstGeom>
          <a:noFill/>
          <a:ln w="19050" cap="flat" cmpd="dbl">
            <a:solidFill>
              <a:srgbClr val="1985A7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16:   }</a:t>
            </a:r>
          </a:p>
          <a:p>
            <a:pPr lvl="0" inden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004010BD   pop         </a:t>
            </a:r>
            <a:r>
              <a:rPr lang="en-US" altLang="zh-CN" sz="1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edi</a:t>
            </a:r>
            <a:endParaRPr lang="en-US" altLang="zh-CN" sz="14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004010BE   pop         </a:t>
            </a:r>
            <a:r>
              <a:rPr lang="en-US" altLang="zh-CN" sz="1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esi</a:t>
            </a:r>
            <a:endParaRPr lang="en-US" altLang="zh-CN" sz="14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004010BF   pop         </a:t>
            </a:r>
            <a:r>
              <a:rPr lang="en-US" altLang="zh-CN" sz="1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ebx</a:t>
            </a:r>
            <a:endParaRPr lang="en-US" altLang="zh-CN" sz="14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004010C0   add         esp,4Ch</a:t>
            </a:r>
          </a:p>
          <a:p>
            <a:pPr lvl="0" inden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004010C3   </a:t>
            </a:r>
            <a:r>
              <a:rPr lang="en-US" altLang="zh-CN" sz="1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cmp</a:t>
            </a:r>
            <a:r>
              <a:rPr lang="en-US" altLang="zh-CN" sz="1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ebp,esp</a:t>
            </a:r>
            <a:endParaRPr lang="en-US" altLang="zh-CN" sz="14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004010C5   call        __</a:t>
            </a:r>
            <a:r>
              <a:rPr lang="en-US" altLang="zh-CN" sz="1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chkesp</a:t>
            </a:r>
            <a:r>
              <a:rPr lang="en-US" altLang="zh-CN" sz="1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(004011d0)</a:t>
            </a:r>
          </a:p>
          <a:p>
            <a:pPr lvl="0" inden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004010CA   </a:t>
            </a:r>
            <a:r>
              <a:rPr lang="en-US" altLang="zh-CN" sz="1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mov</a:t>
            </a:r>
            <a:r>
              <a:rPr lang="en-US" altLang="zh-CN" sz="1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</a:t>
            </a:r>
            <a:r>
              <a:rPr lang="en-US" altLang="zh-CN" sz="1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esp,ebp</a:t>
            </a:r>
            <a:endParaRPr lang="en-US" altLang="zh-CN" sz="14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004010CC   pop         </a:t>
            </a:r>
            <a:r>
              <a:rPr lang="en-US" altLang="zh-CN" sz="1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ebp</a:t>
            </a:r>
            <a:endParaRPr lang="en-US" altLang="zh-CN" sz="14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inden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004010CD   ret               ; </a:t>
            </a:r>
            <a:r>
              <a:rPr lang="zh-CN" altLang="en-US" sz="1400" dirty="0">
                <a:latin typeface="Arial" panose="020B0604020202020204" pitchFamily="34" charset="0"/>
                <a:ea typeface="黑体" panose="02010609060101010101" pitchFamily="49" charset="-122"/>
              </a:rPr>
              <a:t>这里是 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ret</a:t>
            </a:r>
            <a:r>
              <a:rPr lang="zh-CN" altLang="en-US" sz="1400" dirty="0">
                <a:latin typeface="Arial" panose="020B0604020202020204" pitchFamily="34" charset="0"/>
                <a:ea typeface="黑体" panose="02010609060101010101" pitchFamily="49" charset="-122"/>
              </a:rPr>
              <a:t>，由调用者（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main</a:t>
            </a:r>
            <a:r>
              <a:rPr lang="zh-CN" altLang="en-US" sz="1400" dirty="0">
                <a:latin typeface="Arial" panose="020B0604020202020204" pitchFamily="34" charset="0"/>
                <a:ea typeface="黑体" panose="02010609060101010101" pitchFamily="49" charset="-122"/>
              </a:rPr>
              <a:t>）恢复堆栈，但如果是 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__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stdcall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400" dirty="0">
                <a:latin typeface="Arial" panose="020B0604020202020204" pitchFamily="34" charset="0"/>
                <a:ea typeface="黑体" panose="02010609060101010101" pitchFamily="49" charset="-122"/>
              </a:rPr>
              <a:t>的话，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400" dirty="0">
                <a:latin typeface="Arial" panose="020B0604020202020204" pitchFamily="34" charset="0"/>
                <a:ea typeface="黑体" panose="02010609060101010101" pitchFamily="49" charset="-122"/>
              </a:rPr>
              <a:t>恢复堆栈就在这里进行</a:t>
            </a:r>
          </a:p>
          <a:p>
            <a:pPr lvl="0" inden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</a:pPr>
            <a:r>
              <a:rPr lang="en-US" altLang="zh-CN" sz="2900" dirty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900" dirty="0"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en-US" altLang="zh-CN" sz="29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20675" lvl="1" indent="-320675">
              <a:spcBef>
                <a:spcPts val="700"/>
              </a:spcBef>
              <a:buClr>
                <a:srgbClr val="FEB80A"/>
              </a:buClr>
              <a:buSzPct val="60000"/>
              <a:buFont typeface="Wingdings" panose="05000000000000000000"/>
              <a:buChar char="Ø"/>
            </a:pPr>
            <a:endParaRPr lang="zh-CN" altLang="en-US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4943709" y="3852538"/>
            <a:ext cx="252413" cy="201612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>
                <a:solidFill>
                  <a:schemeClr val="tx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endParaRPr lang="zh-CN" altLang="en-US" strike="noStrike" noProof="1"/>
          </a:p>
        </p:txBody>
      </p:sp>
      <p:sp>
        <p:nvSpPr>
          <p:cNvPr id="6" name="文本框 6"/>
          <p:cNvSpPr txBox="1"/>
          <p:nvPr/>
        </p:nvSpPr>
        <p:spPr>
          <a:xfrm>
            <a:off x="5310422" y="3562604"/>
            <a:ext cx="360363" cy="2560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trike="noStrike" noProof="1" smtClean="0">
                <a:solidFill>
                  <a:srgbClr val="FF0000"/>
                </a:solidFill>
              </a:rPr>
              <a:t>在栈中建立局部变量</a:t>
            </a:r>
            <a:endParaRPr lang="zh-CN" altLang="en-US" strike="noStrike" noProof="1">
              <a:solidFill>
                <a:srgbClr val="FF0000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9876002" y="754317"/>
            <a:ext cx="252413" cy="201612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>
                <a:solidFill>
                  <a:schemeClr val="tx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endParaRPr lang="zh-CN" altLang="en-US" strike="noStrike" noProof="1"/>
          </a:p>
        </p:txBody>
      </p:sp>
      <p:sp>
        <p:nvSpPr>
          <p:cNvPr id="8" name="文本框 8"/>
          <p:cNvSpPr txBox="1"/>
          <p:nvPr/>
        </p:nvSpPr>
        <p:spPr>
          <a:xfrm>
            <a:off x="10303040" y="884492"/>
            <a:ext cx="360363" cy="173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trike="noStrike" noProof="1" smtClean="0">
                <a:solidFill>
                  <a:srgbClr val="FF0000"/>
                </a:solidFill>
              </a:rPr>
              <a:t>恢复调用现场</a:t>
            </a:r>
            <a:endParaRPr lang="zh-CN" altLang="en-US" strike="noStrike" noProof="1">
              <a:solidFill>
                <a:srgbClr val="FF0000"/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4638261" y="874965"/>
            <a:ext cx="252413" cy="237331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>
                <a:solidFill>
                  <a:schemeClr val="tx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endParaRPr lang="zh-CN" altLang="en-US" strike="noStrike" noProof="1"/>
          </a:p>
        </p:txBody>
      </p:sp>
      <p:sp>
        <p:nvSpPr>
          <p:cNvPr id="10" name="文本框 10"/>
          <p:cNvSpPr txBox="1"/>
          <p:nvPr/>
        </p:nvSpPr>
        <p:spPr>
          <a:xfrm>
            <a:off x="5077999" y="1193258"/>
            <a:ext cx="360363" cy="1736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trike="noStrike" noProof="1" smtClean="0">
                <a:solidFill>
                  <a:srgbClr val="FF0000"/>
                </a:solidFill>
              </a:rPr>
              <a:t>记录调用现场</a:t>
            </a:r>
            <a:endParaRPr lang="zh-CN" altLang="en-US" strike="noStrike" noProof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45746" y="6111494"/>
            <a:ext cx="1150938" cy="358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trike="noStrike" noProof="1" smtClean="0"/>
              <a:t>3</a:t>
            </a:r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8545746" y="5746369"/>
            <a:ext cx="1150938" cy="360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trike="noStrike" noProof="1" smtClean="0"/>
              <a:t>2</a:t>
            </a:r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8545746" y="5380292"/>
            <a:ext cx="1150938" cy="358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trike="noStrike" noProof="1"/>
              <a:t>1</a:t>
            </a:r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8545746" y="5019929"/>
            <a:ext cx="1150938" cy="360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trike="noStrike" noProof="1" smtClean="0"/>
              <a:t>…</a:t>
            </a:r>
            <a:endParaRPr lang="zh-CN" altLang="en-US" strike="noStrike" noProof="1"/>
          </a:p>
        </p:txBody>
      </p:sp>
      <p:sp>
        <p:nvSpPr>
          <p:cNvPr id="15" name="矩形 14"/>
          <p:cNvSpPr/>
          <p:nvPr/>
        </p:nvSpPr>
        <p:spPr>
          <a:xfrm>
            <a:off x="8545746" y="4292854"/>
            <a:ext cx="1152525" cy="360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trike="noStrike" noProof="1" smtClean="0"/>
              <a:t>var2</a:t>
            </a:r>
            <a:endParaRPr lang="zh-CN" altLang="en-US" strike="noStrike" noProof="1"/>
          </a:p>
        </p:txBody>
      </p:sp>
      <p:sp>
        <p:nvSpPr>
          <p:cNvPr id="16" name="矩形 15"/>
          <p:cNvSpPr/>
          <p:nvPr/>
        </p:nvSpPr>
        <p:spPr>
          <a:xfrm>
            <a:off x="8545746" y="3929317"/>
            <a:ext cx="1152525" cy="360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trike="noStrike" noProof="1"/>
              <a:t>var3</a:t>
            </a:r>
            <a:endParaRPr lang="zh-CN" altLang="en-US" strike="noStrike" noProof="1"/>
          </a:p>
        </p:txBody>
      </p:sp>
      <p:cxnSp>
        <p:nvCxnSpPr>
          <p:cNvPr id="17" name="直接连接符 16"/>
          <p:cNvCxnSpPr/>
          <p:nvPr/>
        </p:nvCxnSpPr>
        <p:spPr>
          <a:xfrm>
            <a:off x="8545746" y="3153029"/>
            <a:ext cx="0" cy="711200"/>
          </a:xfrm>
          <a:prstGeom prst="line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545746" y="4658932"/>
            <a:ext cx="1152525" cy="360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trike="noStrike" noProof="1" smtClean="0"/>
              <a:t>var1</a:t>
            </a:r>
            <a:endParaRPr lang="zh-CN" altLang="en-US" strike="noStrike" noProof="1"/>
          </a:p>
        </p:txBody>
      </p:sp>
      <p:sp>
        <p:nvSpPr>
          <p:cNvPr id="19" name="矩形 18"/>
          <p:cNvSpPr/>
          <p:nvPr/>
        </p:nvSpPr>
        <p:spPr>
          <a:xfrm>
            <a:off x="8545746" y="3562604"/>
            <a:ext cx="1150938" cy="358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altLang="zh-CN" strike="noStrike" noProof="1" smtClean="0"/>
              <a:t>…</a:t>
            </a:r>
            <a:endParaRPr lang="zh-CN" altLang="en-US" strike="noStrike" noProof="1"/>
          </a:p>
        </p:txBody>
      </p:sp>
      <p:sp>
        <p:nvSpPr>
          <p:cNvPr id="20" name="文本框 19"/>
          <p:cNvSpPr txBox="1"/>
          <p:nvPr/>
        </p:nvSpPr>
        <p:spPr>
          <a:xfrm>
            <a:off x="9890601" y="5938576"/>
            <a:ext cx="9421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高地址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890601" y="3667872"/>
            <a:ext cx="9421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低</a:t>
            </a:r>
            <a:r>
              <a:rPr lang="zh-CN" altLang="en-US" dirty="0" smtClean="0">
                <a:solidFill>
                  <a:srgbClr val="0000FF"/>
                </a:solidFill>
              </a:rPr>
              <a:t>地址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9317482" cy="8686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格式：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[extern] [</a:t>
            </a:r>
            <a:r>
              <a:rPr lang="zh-CN" altLang="en-US" dirty="0">
                <a:solidFill>
                  <a:srgbClr val="0000FF"/>
                </a:solidFill>
              </a:rPr>
              <a:t>调用约定</a:t>
            </a:r>
            <a:r>
              <a:rPr lang="en-US" altLang="zh-CN" dirty="0"/>
              <a:t>] &lt;</a:t>
            </a:r>
            <a:r>
              <a:rPr lang="zh-CN" altLang="en-US" dirty="0"/>
              <a:t>返回类型</a:t>
            </a:r>
            <a:r>
              <a:rPr lang="en-US" altLang="zh-CN" dirty="0"/>
              <a:t>&gt;&lt;</a:t>
            </a:r>
            <a:r>
              <a:rPr lang="zh-CN" altLang="en-US" dirty="0"/>
              <a:t>函数名</a:t>
            </a:r>
            <a:r>
              <a:rPr lang="en-US" altLang="zh-CN" dirty="0"/>
              <a:t>&gt; (&lt;</a:t>
            </a:r>
            <a:r>
              <a:rPr lang="zh-CN" altLang="en-US" dirty="0">
                <a:solidFill>
                  <a:srgbClr val="0000FF"/>
                </a:solidFill>
              </a:rPr>
              <a:t>参数表</a:t>
            </a:r>
            <a:r>
              <a:rPr lang="en-US" altLang="zh-CN" dirty="0"/>
              <a:t>&gt;) [</a:t>
            </a:r>
            <a:r>
              <a:rPr lang="en-US" altLang="zh-CN" dirty="0" err="1"/>
              <a:t>const</a:t>
            </a:r>
            <a:r>
              <a:rPr lang="en-US" altLang="zh-CN" dirty="0"/>
              <a:t>][</a:t>
            </a:r>
            <a:r>
              <a:rPr lang="zh-CN" altLang="en-US" dirty="0"/>
              <a:t>异常说明</a:t>
            </a:r>
            <a:r>
              <a:rPr lang="en-US" altLang="zh-CN" dirty="0"/>
              <a:t>]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459737" y="2048256"/>
            <a:ext cx="6501384" cy="405006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buClr>
                <a:srgbClr val="FF0000"/>
              </a:buClr>
              <a:buSzPct val="150000"/>
              <a:buFont typeface="Calibri" panose="020F0502020204030204" pitchFamily="34" charset="0"/>
              <a:buChar char="?"/>
            </a:pPr>
            <a:endParaRPr lang="en-US" altLang="zh-CN" b="1" dirty="0"/>
          </a:p>
          <a:p>
            <a:pPr marL="342900" indent="-342900">
              <a:buClr>
                <a:srgbClr val="FF0000"/>
              </a:buClr>
              <a:buSzPct val="150000"/>
              <a:buFont typeface="Calibri" panose="020F0502020204030204" pitchFamily="34" charset="0"/>
              <a:buChar char="?"/>
            </a:pPr>
            <a:r>
              <a:rPr lang="zh-CN" altLang="en-US" b="1" dirty="0"/>
              <a:t>为什么从右到左进行参数压栈？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  </a:t>
            </a:r>
            <a:r>
              <a:rPr lang="zh-CN" altLang="en-US" b="1" dirty="0"/>
              <a:t>历史原因</a:t>
            </a:r>
          </a:p>
          <a:p>
            <a:pPr>
              <a:buClr>
                <a:srgbClr val="3891A7"/>
              </a:buClr>
            </a:pPr>
            <a:endParaRPr lang="zh-CN" altLang="en-US" sz="2400" b="1" dirty="0">
              <a:solidFill>
                <a:srgbClr val="0000FF"/>
              </a:solidFill>
            </a:endParaRPr>
          </a:p>
          <a:p>
            <a:pPr marL="342900" indent="-342900">
              <a:buClr>
                <a:srgbClr val="FF0000"/>
              </a:buClr>
              <a:buSzPct val="150000"/>
              <a:buFont typeface="Calibri" panose="020F0502020204030204" pitchFamily="34" charset="0"/>
              <a:buChar char="?"/>
            </a:pPr>
            <a:r>
              <a:rPr lang="zh-CN" altLang="en-US" b="1" dirty="0"/>
              <a:t>谁来负责清栈或恢复堆栈？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>
                <a:solidFill>
                  <a:srgbClr val="0000FF"/>
                </a:solidFill>
              </a:rPr>
              <a:t>调用者负责：可处理变参</a:t>
            </a:r>
            <a:r>
              <a:rPr lang="zh-CN" altLang="en-US" b="1" dirty="0" smtClean="0">
                <a:solidFill>
                  <a:srgbClr val="0000FF"/>
                </a:solidFill>
              </a:rPr>
              <a:t>和确定参数个数的函数</a:t>
            </a:r>
            <a:r>
              <a:rPr lang="zh-CN" altLang="en-US" b="1" dirty="0">
                <a:solidFill>
                  <a:srgbClr val="0000FF"/>
                </a:solidFill>
              </a:rPr>
              <a:t>；</a:t>
            </a:r>
            <a:r>
              <a:rPr lang="en-US" altLang="zh-CN" b="1" dirty="0">
                <a:solidFill>
                  <a:srgbClr val="0000FF"/>
                </a:solidFill>
              </a:rPr>
              <a:t/>
            </a:r>
            <a:br>
              <a:rPr lang="en-US" altLang="zh-CN" b="1" dirty="0">
                <a:solidFill>
                  <a:srgbClr val="0000FF"/>
                </a:solidFill>
              </a:rPr>
            </a:br>
            <a:r>
              <a:rPr lang="zh-CN" altLang="en-US" b="1" dirty="0">
                <a:solidFill>
                  <a:srgbClr val="0000FF"/>
                </a:solidFill>
              </a:rPr>
              <a:t>被调用者负责：只能</a:t>
            </a:r>
            <a:r>
              <a:rPr lang="zh-CN" altLang="en-US" b="1" dirty="0" smtClean="0">
                <a:solidFill>
                  <a:srgbClr val="0000FF"/>
                </a:solidFill>
              </a:rPr>
              <a:t>处理确定参数个数的函数</a:t>
            </a:r>
            <a:r>
              <a:rPr lang="zh-CN" altLang="en-US" b="1" dirty="0">
                <a:solidFill>
                  <a:srgbClr val="0000FF"/>
                </a:solidFill>
              </a:rPr>
              <a:t>；</a:t>
            </a:r>
          </a:p>
          <a:p>
            <a:pPr marL="457200" indent="-457200">
              <a:buClr>
                <a:srgbClr val="3891A7"/>
              </a:buClr>
              <a:buFont typeface="Calibri" panose="020F0502020204030204" pitchFamily="34" charset="0"/>
              <a:buChar char="?"/>
            </a:pPr>
            <a:endParaRPr lang="zh-CN" altLang="en-US" sz="2400" b="1" dirty="0">
              <a:solidFill>
                <a:srgbClr val="0000FF"/>
              </a:solidFill>
            </a:endParaRPr>
          </a:p>
          <a:p>
            <a:pPr marL="342900" indent="-342900">
              <a:buClr>
                <a:srgbClr val="FF0000"/>
              </a:buClr>
              <a:buSzPct val="150000"/>
              <a:buFont typeface="Calibri" panose="020F0502020204030204" pitchFamily="34" charset="0"/>
              <a:buChar char="?"/>
            </a:pPr>
            <a:r>
              <a:rPr lang="zh-CN" altLang="en-US" b="1" dirty="0"/>
              <a:t>被调用函数的名字如何表示？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>
                <a:solidFill>
                  <a:srgbClr val="0000FF"/>
                </a:solidFill>
              </a:rPr>
              <a:t>同一个项目中的函数名字表示</a:t>
            </a:r>
            <a:r>
              <a:rPr lang="zh-CN" altLang="en-US" b="1" dirty="0" smtClean="0">
                <a:solidFill>
                  <a:srgbClr val="0000FF"/>
                </a:solidFill>
              </a:rPr>
              <a:t>，限定名不同即</a:t>
            </a:r>
            <a:r>
              <a:rPr lang="zh-CN" altLang="en-US" b="1" dirty="0">
                <a:solidFill>
                  <a:srgbClr val="0000FF"/>
                </a:solidFill>
              </a:rPr>
              <a:t>可区分；</a:t>
            </a:r>
            <a:r>
              <a:rPr lang="en-US" altLang="zh-CN" b="1" dirty="0">
                <a:solidFill>
                  <a:srgbClr val="0000FF"/>
                </a:solidFill>
              </a:rPr>
              <a:t/>
            </a:r>
            <a:br>
              <a:rPr lang="en-US" altLang="zh-CN" b="1" dirty="0">
                <a:solidFill>
                  <a:srgbClr val="0000FF"/>
                </a:solidFill>
              </a:rPr>
            </a:br>
            <a:r>
              <a:rPr lang="zh-CN" altLang="en-US" b="1" dirty="0">
                <a:solidFill>
                  <a:srgbClr val="0000FF"/>
                </a:solidFill>
              </a:rPr>
              <a:t>不同项目中的函数名字表示，需要区分</a:t>
            </a:r>
            <a:r>
              <a:rPr lang="zh-CN" altLang="en-US" b="1" dirty="0" smtClean="0"/>
              <a:t>；</a:t>
            </a:r>
            <a:endParaRPr lang="en-US" altLang="zh-CN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函数声明</a:t>
            </a:r>
            <a:r>
              <a:rPr lang="zh-CN" altLang="en-US" dirty="0"/>
              <a:t>与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9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调用约定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10580"/>
              </p:ext>
            </p:extLst>
          </p:nvPr>
        </p:nvGraphicFramePr>
        <p:xfrm>
          <a:off x="628073" y="720435"/>
          <a:ext cx="11074399" cy="526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85"/>
                <a:gridCol w="1556690"/>
                <a:gridCol w="2852945"/>
                <a:gridCol w="1461359"/>
                <a:gridCol w="2203611"/>
                <a:gridCol w="2567709"/>
              </a:tblGrid>
              <a:tr h="578096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调用约定</a:t>
                      </a:r>
                    </a:p>
                    <a:p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简要说明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栈的清理者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参数压栈顺序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函数名的</a:t>
                      </a:r>
                      <a:r>
                        <a:rPr lang="zh-CN" alt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表示（</a:t>
                      </a:r>
                      <a:r>
                        <a:rPr lang="zh-CN" alt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不同编译器</a:t>
                      </a:r>
                      <a:r>
                        <a:rPr lang="zh-CN" alt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有细微差别</a:t>
                      </a:r>
                      <a:r>
                        <a:rPr lang="zh-CN" alt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90363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kern="1200" dirty="0" smtClean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__</a:t>
                      </a:r>
                      <a:r>
                        <a:rPr lang="en-US" altLang="zh-CN" sz="2000" b="1" i="0" kern="1200" dirty="0" err="1" smtClean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cdecl</a:t>
                      </a:r>
                      <a:endParaRPr lang="zh-CN" altLang="en-US" sz="2000" b="1" i="0" kern="1200" dirty="0" smtClean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2000" b="1" i="0" kern="1200" dirty="0" smtClean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</a:t>
                      </a:r>
                      <a:r>
                        <a:rPr lang="en-US" altLang="zh-CN" sz="2000" b="1" i="0" kern="1200" dirty="0" smtClean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C/C++</a:t>
                      </a:r>
                      <a:r>
                        <a:rPr lang="zh-CN" altLang="en-US" sz="2000" b="1" i="0" kern="1200" dirty="0" smtClean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调用约定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2000" b="1" i="0" kern="1200" dirty="0" smtClean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调用者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20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从右至左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en-US" altLang="zh-CN" sz="2000" b="1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MyFuncName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89017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2000" b="1" i="0" kern="1200" dirty="0" smtClean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__</a:t>
                      </a:r>
                      <a:r>
                        <a:rPr lang="en-US" altLang="zh-CN" sz="2000" b="1" i="0" kern="1200" dirty="0" err="1" smtClean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stdcall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kern="1200" dirty="0" smtClean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新标准</a:t>
                      </a:r>
                      <a:r>
                        <a:rPr lang="en-US" altLang="zh-CN" sz="2000" b="1" i="0" kern="1200" dirty="0" smtClean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C/C++</a:t>
                      </a:r>
                      <a:r>
                        <a:rPr lang="zh-CN" altLang="en-US" sz="2000" b="1" i="0" kern="1200" dirty="0" smtClean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调用约定</a:t>
                      </a:r>
                      <a:endParaRPr lang="zh-CN" altLang="en-US" sz="2000" b="1" dirty="0" smtClean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20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被调用者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从右至左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MyFuncName</a:t>
                      </a:r>
                      <a:endParaRPr lang="zh-CN" altLang="en-US" sz="2000" b="1" dirty="0" smtClean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8969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</a:t>
                      </a:r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pascall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PASCAL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风格调用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被调用者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从左到右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MYFUNCNAME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8969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</a:t>
                      </a:r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fastcall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前两个参数尽可能放入寄存器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被调用者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从左到右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(VC6.0)</a:t>
                      </a:r>
                    </a:p>
                    <a:p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从右到左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(BCB6.0)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MyFuncName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8969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</a:t>
                      </a:r>
                      <a:r>
                        <a:rPr lang="en-US" altLang="zh-CN" sz="2000" b="1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thiscall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成员函数时，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this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指针放入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ECX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寄存器，其它默认同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</a:t>
                      </a:r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cdecl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调用者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从右至左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MyFuncNameXXX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10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4B434F8B-D841-4719-A788-87DDFB7D58E5}" vid="{CF69729E-2C4A-4BA3-A951-AF7A5F0E62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62</TotalTime>
  <Words>1419</Words>
  <Application>Microsoft Office PowerPoint</Application>
  <PresentationFormat>宽屏</PresentationFormat>
  <Paragraphs>339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黑体</vt:lpstr>
      <vt:lpstr>宋体</vt:lpstr>
      <vt:lpstr>微软雅黑</vt:lpstr>
      <vt:lpstr>Arial</vt:lpstr>
      <vt:lpstr>Calibri</vt:lpstr>
      <vt:lpstr>Impact</vt:lpstr>
      <vt:lpstr>Wingdings</vt:lpstr>
      <vt:lpstr>2017_2018_2_oop模板</vt:lpstr>
      <vt:lpstr>PowerPoint 演示文稿</vt:lpstr>
      <vt:lpstr>函数</vt:lpstr>
      <vt:lpstr>函数声明</vt:lpstr>
      <vt:lpstr>函数的缺省参数</vt:lpstr>
      <vt:lpstr>函数的调用过程-摘自http://www.jb51.net/article/34554.htm</vt:lpstr>
      <vt:lpstr>函数的调用过程-摘自http://www.jb51.net/article/34554.htm</vt:lpstr>
      <vt:lpstr>函数的调用过程</vt:lpstr>
      <vt:lpstr>函数声明与调用</vt:lpstr>
      <vt:lpstr>调用约定</vt:lpstr>
      <vt:lpstr>函数重载</vt:lpstr>
      <vt:lpstr>函数重载的条件</vt:lpstr>
      <vt:lpstr>函数重载的实现-名字重整</vt:lpstr>
      <vt:lpstr>参数表</vt:lpstr>
      <vt:lpstr>实参与形参的匹配</vt:lpstr>
      <vt:lpstr>实参与形参的匹配</vt:lpstr>
      <vt:lpstr>实参与形参的匹配</vt:lpstr>
      <vt:lpstr>实参与形参的匹配</vt:lpstr>
      <vt:lpstr>实参与形参的匹配</vt:lpstr>
      <vt:lpstr>实参与形参的匹配</vt:lpstr>
      <vt:lpstr>返回类型</vt:lpstr>
      <vt:lpstr>引用返回</vt:lpstr>
      <vt:lpstr>引用返回-例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16</cp:revision>
  <dcterms:created xsi:type="dcterms:W3CDTF">2018-03-18T16:38:02Z</dcterms:created>
  <dcterms:modified xsi:type="dcterms:W3CDTF">2018-03-18T17:40:23Z</dcterms:modified>
</cp:coreProperties>
</file>