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81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2" r:id="rId14"/>
    <p:sldId id="274" r:id="rId15"/>
    <p:sldId id="275" r:id="rId16"/>
    <p:sldId id="276" r:id="rId17"/>
    <p:sldId id="278" r:id="rId18"/>
    <p:sldId id="28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0173"/>
            <a:ext cx="12192000" cy="1584960"/>
            <a:chOff x="0" y="853440"/>
            <a:chExt cx="12192000" cy="1584960"/>
          </a:xfrm>
          <a:solidFill>
            <a:srgbClr val="2DAEB7"/>
          </a:solidFill>
        </p:grpSpPr>
        <p:sp>
          <p:nvSpPr>
            <p:cNvPr id="4" name="矩形 3"/>
            <p:cNvSpPr/>
            <p:nvPr/>
          </p:nvSpPr>
          <p:spPr>
            <a:xfrm>
              <a:off x="0" y="944880"/>
              <a:ext cx="12192000" cy="1402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85360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0" y="85344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243840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00" y="2585186"/>
            <a:ext cx="5845246" cy="3733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9" y="2916642"/>
            <a:ext cx="5029769" cy="32158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869678"/>
            <a:ext cx="12192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5400" b="1" dirty="0">
                <a:solidFill>
                  <a:schemeClr val="bg1"/>
                </a:solidFill>
              </a:rPr>
              <a:t>面向对象程序设计</a:t>
            </a:r>
          </a:p>
          <a:p>
            <a:pPr marL="0" lvl="1" algn="ctr"/>
            <a:r>
              <a:rPr lang="en-US" altLang="zh-CN" b="1" dirty="0">
                <a:solidFill>
                  <a:schemeClr val="bg1"/>
                </a:solidFill>
              </a:rPr>
              <a:t>Object Oriented Programming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49" y="2792425"/>
            <a:ext cx="1222467" cy="12224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138" y="3331813"/>
            <a:ext cx="893171" cy="8931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25944" y="6471261"/>
            <a:ext cx="4095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174F78"/>
                </a:solidFill>
              </a:rPr>
              <a:t>计算机科学与技术学院     陈伟     </a:t>
            </a:r>
            <a:r>
              <a:rPr lang="en-US" altLang="zh-CN" sz="1400" dirty="0" smtClean="0">
                <a:solidFill>
                  <a:srgbClr val="174F78"/>
                </a:solidFill>
              </a:rPr>
              <a:t>2017-2018-2</a:t>
            </a:r>
            <a:endParaRPr lang="zh-CN" altLang="en-US" sz="1400" dirty="0">
              <a:solidFill>
                <a:srgbClr val="174F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1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.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32016"/>
            <a:ext cx="7022307" cy="35333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780919" y="1085792"/>
            <a:ext cx="5181600" cy="3162935"/>
          </a:xfrm>
          <a:prstGeom prst="rect">
            <a:avLst/>
          </a:prstGeom>
          <a:ln w="635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class A {</a:t>
            </a:r>
            <a:br>
              <a:rPr lang="en-US" altLang="zh-CN" dirty="0" smtClean="0"/>
            </a:br>
            <a:r>
              <a:rPr lang="en-US" altLang="zh-CN" dirty="0" err="1" smtClean="0"/>
              <a:t>public:ABCD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abcdefghijklml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3" hasCustomPrompt="1"/>
          </p:nvPr>
        </p:nvSpPr>
        <p:spPr>
          <a:xfrm>
            <a:off x="6281174" y="1085792"/>
            <a:ext cx="5181600" cy="3162935"/>
          </a:xfrm>
          <a:prstGeom prst="rect">
            <a:avLst/>
          </a:prstGeom>
          <a:ln w="635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400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class A 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 smtClean="0"/>
          </a:p>
        </p:txBody>
      </p:sp>
      <p:sp>
        <p:nvSpPr>
          <p:cNvPr id="5" name="内容占位符 2"/>
          <p:cNvSpPr>
            <a:spLocks noGrp="1"/>
          </p:cNvSpPr>
          <p:nvPr>
            <p:ph sz="half" idx="14" hasCustomPrompt="1"/>
          </p:nvPr>
        </p:nvSpPr>
        <p:spPr>
          <a:xfrm>
            <a:off x="780919" y="4405746"/>
            <a:ext cx="5181600" cy="191654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class A {</a:t>
            </a:r>
            <a:br>
              <a:rPr lang="en-US" altLang="zh-CN" dirty="0" smtClean="0"/>
            </a:br>
            <a:r>
              <a:rPr lang="en-US" altLang="zh-CN" dirty="0" err="1" smtClean="0"/>
              <a:t>public:ABCD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abcdefghijklml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5" hasCustomPrompt="1"/>
          </p:nvPr>
        </p:nvSpPr>
        <p:spPr>
          <a:xfrm>
            <a:off x="6281174" y="4405746"/>
            <a:ext cx="5181600" cy="191654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class A {</a:t>
            </a:r>
            <a:br>
              <a:rPr lang="en-US" altLang="zh-CN" dirty="0" smtClean="0"/>
            </a:br>
            <a:r>
              <a:rPr lang="en-US" altLang="zh-CN" dirty="0" err="1" smtClean="0"/>
              <a:t>public:ABCD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abcdefghijklml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224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32016"/>
            <a:ext cx="7022307" cy="35333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780919" y="1085792"/>
            <a:ext cx="5181600" cy="4351338"/>
          </a:xfrm>
          <a:prstGeom prst="rect">
            <a:avLst/>
          </a:prstGeom>
          <a:ln w="85725">
            <a:solidFill>
              <a:srgbClr val="FF6600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class A {</a:t>
            </a:r>
            <a:br>
              <a:rPr lang="en-US" altLang="zh-CN" dirty="0" smtClean="0"/>
            </a:br>
            <a:r>
              <a:rPr lang="en-US" altLang="zh-CN" dirty="0" err="1" smtClean="0"/>
              <a:t>public:ABCD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abcdefghijklml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3" hasCustomPrompt="1"/>
          </p:nvPr>
        </p:nvSpPr>
        <p:spPr>
          <a:xfrm>
            <a:off x="6281174" y="1085792"/>
            <a:ext cx="5181600" cy="4351338"/>
          </a:xfrm>
          <a:prstGeom prst="rect">
            <a:avLst/>
          </a:prstGeom>
          <a:ln w="85725">
            <a:solidFill>
              <a:srgbClr val="FF6600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400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class A 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3774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每章题目和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77423" y="82296"/>
            <a:ext cx="9756973" cy="1710355"/>
            <a:chOff x="1211325" y="389755"/>
            <a:chExt cx="9769351" cy="2094753"/>
          </a:xfrm>
          <a:solidFill>
            <a:srgbClr val="2DAEB7"/>
          </a:solidFill>
        </p:grpSpPr>
        <p:sp>
          <p:nvSpPr>
            <p:cNvPr id="4" name="五边形 3"/>
            <p:cNvSpPr/>
            <p:nvPr/>
          </p:nvSpPr>
          <p:spPr bwMode="auto">
            <a:xfrm>
              <a:off x="2904339" y="1527593"/>
              <a:ext cx="8076337" cy="469096"/>
            </a:xfrm>
            <a:prstGeom prst="homePlate">
              <a:avLst>
                <a:gd name="adj" fmla="val 34062"/>
              </a:avLst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任意多边形 4"/>
            <p:cNvSpPr/>
            <p:nvPr/>
          </p:nvSpPr>
          <p:spPr bwMode="auto">
            <a:xfrm flipV="1">
              <a:off x="1211325" y="389755"/>
              <a:ext cx="1606929" cy="1606934"/>
            </a:xfrm>
            <a:custGeom>
              <a:avLst/>
              <a:gdLst>
                <a:gd name="connsiteX0" fmla="*/ 1008112 w 2016224"/>
                <a:gd name="connsiteY0" fmla="*/ 0 h 2016224"/>
                <a:gd name="connsiteX1" fmla="*/ 2016224 w 2016224"/>
                <a:gd name="connsiteY1" fmla="*/ 0 h 2016224"/>
                <a:gd name="connsiteX2" fmla="*/ 2016224 w 2016224"/>
                <a:gd name="connsiteY2" fmla="*/ 1008112 h 2016224"/>
                <a:gd name="connsiteX3" fmla="*/ 1008112 w 2016224"/>
                <a:gd name="connsiteY3" fmla="*/ 2016224 h 2016224"/>
                <a:gd name="connsiteX4" fmla="*/ 0 w 2016224"/>
                <a:gd name="connsiteY4" fmla="*/ 1008112 h 2016224"/>
                <a:gd name="connsiteX5" fmla="*/ 1008112 w 2016224"/>
                <a:gd name="connsiteY5" fmla="*/ 0 h 2016224"/>
                <a:gd name="connsiteX6" fmla="*/ 1008112 w 2016224"/>
                <a:gd name="connsiteY6" fmla="*/ 598566 h 2016224"/>
                <a:gd name="connsiteX7" fmla="*/ 598566 w 2016224"/>
                <a:gd name="connsiteY7" fmla="*/ 1008112 h 2016224"/>
                <a:gd name="connsiteX8" fmla="*/ 598565 w 2016224"/>
                <a:gd name="connsiteY8" fmla="*/ 1008112 h 2016224"/>
                <a:gd name="connsiteX9" fmla="*/ 1008111 w 2016224"/>
                <a:gd name="connsiteY9" fmla="*/ 1417658 h 2016224"/>
                <a:gd name="connsiteX10" fmla="*/ 1417657 w 2016224"/>
                <a:gd name="connsiteY10" fmla="*/ 1008112 h 2016224"/>
                <a:gd name="connsiteX11" fmla="*/ 1417657 w 2016224"/>
                <a:gd name="connsiteY11" fmla="*/ 598566 h 2016224"/>
                <a:gd name="connsiteX12" fmla="*/ 1008112 w 2016224"/>
                <a:gd name="connsiteY12" fmla="*/ 598566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6224" h="2016224">
                  <a:moveTo>
                    <a:pt x="1008112" y="0"/>
                  </a:moveTo>
                  <a:lnTo>
                    <a:pt x="2016224" y="0"/>
                  </a:lnTo>
                  <a:lnTo>
                    <a:pt x="2016224" y="1008112"/>
                  </a:lnTo>
                  <a:cubicBezTo>
                    <a:pt x="2016224" y="1564877"/>
                    <a:pt x="1564877" y="2016224"/>
                    <a:pt x="1008112" y="2016224"/>
                  </a:cubicBezTo>
                  <a:cubicBezTo>
                    <a:pt x="451347" y="2016224"/>
                    <a:pt x="0" y="1564877"/>
                    <a:pt x="0" y="1008112"/>
                  </a:cubicBezTo>
                  <a:cubicBezTo>
                    <a:pt x="0" y="451347"/>
                    <a:pt x="451347" y="0"/>
                    <a:pt x="1008112" y="0"/>
                  </a:cubicBezTo>
                  <a:close/>
                  <a:moveTo>
                    <a:pt x="1008112" y="598566"/>
                  </a:moveTo>
                  <a:cubicBezTo>
                    <a:pt x="781926" y="598566"/>
                    <a:pt x="598566" y="781926"/>
                    <a:pt x="598566" y="1008112"/>
                  </a:cubicBezTo>
                  <a:lnTo>
                    <a:pt x="598565" y="1008112"/>
                  </a:lnTo>
                  <a:cubicBezTo>
                    <a:pt x="598565" y="1234298"/>
                    <a:pt x="781925" y="1417658"/>
                    <a:pt x="1008111" y="1417658"/>
                  </a:cubicBezTo>
                  <a:cubicBezTo>
                    <a:pt x="1234297" y="1417658"/>
                    <a:pt x="1417657" y="1234298"/>
                    <a:pt x="1417657" y="1008112"/>
                  </a:cubicBezTo>
                  <a:lnTo>
                    <a:pt x="1417657" y="598566"/>
                  </a:lnTo>
                  <a:lnTo>
                    <a:pt x="1008112" y="598566"/>
                  </a:lnTo>
                  <a:close/>
                </a:path>
              </a:pathLst>
            </a:cu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五边形 5"/>
            <p:cNvSpPr/>
            <p:nvPr/>
          </p:nvSpPr>
          <p:spPr bwMode="auto">
            <a:xfrm rot="5400000">
              <a:off x="2206195" y="1872449"/>
              <a:ext cx="746076" cy="478042"/>
            </a:xfrm>
            <a:prstGeom prst="homePlate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35133" y="738322"/>
            <a:ext cx="4381887" cy="8138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85" y="2705390"/>
            <a:ext cx="3380801" cy="351894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539" y="3241843"/>
            <a:ext cx="2366275" cy="23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3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2517432" y="959587"/>
            <a:ext cx="45719" cy="5229546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82725" y="1828432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编程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泛型和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82725" y="1078042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课程内容及目的</a:t>
              </a:r>
              <a:endParaRPr lang="zh-CN" altLang="en-US" sz="2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661D584-2B36-4135-848C-E7FD28CD82C5}"/>
              </a:ext>
            </a:extLst>
          </p:cNvPr>
          <p:cNvGrpSpPr/>
          <p:nvPr/>
        </p:nvGrpSpPr>
        <p:grpSpPr>
          <a:xfrm>
            <a:off x="2182725" y="2599615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:a16="http://schemas.microsoft.com/office/drawing/2014/main" xmlns="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:a16="http://schemas.microsoft.com/office/drawing/2014/main" xmlns="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 b="1" dirty="0" smtClean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语言和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2726" y="3356525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语言发展历史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E4CAFD4-0A3E-4803-848C-50C356889851}"/>
              </a:ext>
            </a:extLst>
          </p:cNvPr>
          <p:cNvGrpSpPr/>
          <p:nvPr/>
        </p:nvGrpSpPr>
        <p:grpSpPr>
          <a:xfrm>
            <a:off x="2182725" y="4121188"/>
            <a:ext cx="1675689" cy="707826"/>
            <a:chOff x="2279324" y="2504103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:a16="http://schemas.microsoft.com/office/drawing/2014/main" xmlns="" id="{E4212DD5-01A9-464B-84B9-7B5F2A071F5C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:a16="http://schemas.microsoft.com/office/drawing/2014/main" xmlns="" id="{A3A7206D-D959-4668-8130-A769920352B9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集成开发环境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2726" y="4841687"/>
            <a:ext cx="2396604" cy="707826"/>
            <a:chOff x="2279324" y="3339051"/>
            <a:chExt cx="2113970" cy="624351"/>
          </a:xfrm>
        </p:grpSpPr>
        <p:sp>
          <p:nvSpPr>
            <p:cNvPr id="20" name="菱形 19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参考资料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菱形 21">
            <a:extLst>
              <a:ext uri="{FF2B5EF4-FFF2-40B4-BE49-F238E27FC236}">
                <a16:creationId xmlns:a16="http://schemas.microsoft.com/office/drawing/2014/main" xmlns="" id="{E4212DD5-01A9-464B-84B9-7B5F2A071F5C}"/>
              </a:ext>
            </a:extLst>
          </p:cNvPr>
          <p:cNvSpPr/>
          <p:nvPr/>
        </p:nvSpPr>
        <p:spPr>
          <a:xfrm>
            <a:off x="2182724" y="5598597"/>
            <a:ext cx="707825" cy="707826"/>
          </a:xfrm>
          <a:prstGeom prst="diamond">
            <a:avLst/>
          </a:prstGeom>
          <a:solidFill>
            <a:srgbClr val="F85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200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07</a:t>
            </a:r>
            <a:endParaRPr lang="en-US" altLang="zh-CN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xmlns="" id="{A3A7206D-D959-4668-8130-A769920352B9}"/>
              </a:ext>
            </a:extLst>
          </p:cNvPr>
          <p:cNvSpPr txBox="1"/>
          <p:nvPr/>
        </p:nvSpPr>
        <p:spPr>
          <a:xfrm>
            <a:off x="2754546" y="5844227"/>
            <a:ext cx="1145657" cy="27533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C++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集成开发环境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7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6D7D2B9B-7047-4584-A1FC-5FF4787AF1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221" y="4345968"/>
            <a:ext cx="1859119" cy="1935087"/>
          </a:xfrm>
          <a:prstGeom prst="rect">
            <a:avLst/>
          </a:prstGeom>
        </p:spPr>
      </p:pic>
      <p:sp>
        <p:nvSpPr>
          <p:cNvPr id="3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3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93725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90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84955BC-D1A7-46F9-BC74-D432D7F865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0" y="5200895"/>
            <a:ext cx="979719" cy="9797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2E4E903-D91B-4775-AB8B-19FDCC2B9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94" y="5616287"/>
            <a:ext cx="715812" cy="715812"/>
          </a:xfrm>
          <a:prstGeom prst="rect">
            <a:avLst/>
          </a:prstGeom>
        </p:spPr>
      </p:pic>
      <p:sp>
        <p:nvSpPr>
          <p:cNvPr id="11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02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内容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F85360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43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代码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174F78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13416" y="895927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13808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85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87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1070" y="447440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本章结束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660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ADDB3756-3506-41A5-9783-35C557317CE8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-1219" y="82687"/>
            <a:chExt cx="12192001" cy="6858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76C0EC14-CB36-464E-A15B-3539EB001906}"/>
                </a:ext>
              </a:extLst>
            </p:cNvPr>
            <p:cNvSpPr/>
            <p:nvPr/>
          </p:nvSpPr>
          <p:spPr>
            <a:xfrm>
              <a:off x="0" y="82687"/>
              <a:ext cx="12190781" cy="6858000"/>
            </a:xfrm>
            <a:prstGeom prst="rect">
              <a:avLst/>
            </a:prstGeom>
            <a:solidFill>
              <a:srgbClr val="14B0C0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7B7F928A-E42E-4166-92EC-B277C50FDAEE}"/>
                </a:ext>
              </a:extLst>
            </p:cNvPr>
            <p:cNvSpPr/>
            <p:nvPr/>
          </p:nvSpPr>
          <p:spPr>
            <a:xfrm>
              <a:off x="-1219" y="498611"/>
              <a:ext cx="12192001" cy="62896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7B2EB8DC-B7E1-408C-879A-558BDD23F5B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" y="-1"/>
            <a:ext cx="685315" cy="4159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48574" y="6662296"/>
            <a:ext cx="13377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bg2"/>
                </a:solidFill>
              </a:rPr>
              <a:t>第 </a:t>
            </a:r>
            <a:fld id="{22679C40-B174-4387-B61D-ED5522942AC7}" type="slidenum">
              <a:rPr lang="zh-CN" altLang="en-US" sz="1050" smtClean="0">
                <a:solidFill>
                  <a:schemeClr val="bg2"/>
                </a:solidFill>
              </a:rPr>
              <a:pPr algn="ctr"/>
              <a:t>‹#›</a:t>
            </a:fld>
            <a:r>
              <a:rPr lang="zh-CN" altLang="en-US" sz="1050" dirty="0" smtClean="0">
                <a:solidFill>
                  <a:schemeClr val="bg2"/>
                </a:solidFill>
              </a:rPr>
              <a:t> 页</a:t>
            </a:r>
            <a:endParaRPr lang="zh-CN" altLang="en-US" sz="1050" dirty="0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3959" y="6662296"/>
            <a:ext cx="16811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吉林大学     </a:t>
            </a:r>
            <a:r>
              <a:rPr lang="en-US" altLang="zh-CN" sz="1050" dirty="0" smtClean="0">
                <a:solidFill>
                  <a:schemeClr val="bg2"/>
                </a:solidFill>
                <a:latin typeface="+mn-ea"/>
                <a:ea typeface="+mn-ea"/>
              </a:rPr>
              <a:t>2017</a:t>
            </a:r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级</a:t>
            </a:r>
            <a:endParaRPr lang="zh-CN" altLang="en-US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678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02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类的定义</a:t>
            </a:r>
            <a:r>
              <a:rPr lang="en-US" altLang="zh-CN" dirty="0" smtClean="0"/>
              <a:t>-</a:t>
            </a:r>
            <a:r>
              <a:rPr lang="zh-CN" altLang="en-US" dirty="0" smtClean="0"/>
              <a:t>可使用前置声明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471055" y="718255"/>
            <a:ext cx="5800436" cy="5519818"/>
          </a:xfrm>
          <a:ln w="38100"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/>
              <a:t>//</a:t>
            </a:r>
            <a:r>
              <a:rPr lang="en-US" altLang="zh-CN" noProof="1"/>
              <a:t>dog.h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noProof="1"/>
              <a:t>#ifndef  DOGH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noProof="1"/>
              <a:t>#define DOGH</a:t>
            </a:r>
          </a:p>
          <a:p>
            <a:pPr fontAlgn="auto"/>
            <a:r>
              <a:rPr lang="en-US" altLang="zh-CN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Bone; </a:t>
            </a:r>
            <a:r>
              <a:rPr lang="en-US" altLang="zh-CN" noProof="1">
                <a:solidFill>
                  <a:srgbClr val="FF0000"/>
                </a:solidFill>
              </a:rPr>
              <a:t>//</a:t>
            </a:r>
            <a:r>
              <a:rPr lang="zh-CN" altLang="en-US" noProof="1">
                <a:solidFill>
                  <a:srgbClr val="FF0000"/>
                </a:solidFill>
              </a:rPr>
              <a:t>对比</a:t>
            </a:r>
            <a:r>
              <a:rPr lang="en-US" altLang="zh-CN" noProof="1">
                <a:solidFill>
                  <a:srgbClr val="FF0000"/>
                </a:solidFill>
              </a:rPr>
              <a:t>#include “bone.h”</a:t>
            </a:r>
            <a:r>
              <a:rPr lang="en-US" altLang="zh-CN" dirty="0">
                <a:solidFill>
                  <a:schemeClr val="accent1"/>
                </a:solidFill>
              </a:rPr>
              <a:t/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altLang="zh-CN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Cat;</a:t>
            </a:r>
          </a:p>
          <a:p>
            <a:pPr fontAlgn="auto"/>
            <a:r>
              <a:rPr lang="en-US" altLang="zh-CN" noProof="1"/>
              <a:t>class Dog 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noProof="1"/>
              <a:t>public: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noProof="1"/>
              <a:t>      void setAge( ing theAge);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noProof="1"/>
              <a:t>      void eat( </a:t>
            </a:r>
            <a:r>
              <a:rPr lang="en-US" altLang="zh-CN" noProof="1">
                <a:solidFill>
                  <a:srgbClr val="FF0000"/>
                </a:solidFill>
              </a:rPr>
              <a:t>Bone</a:t>
            </a:r>
            <a:r>
              <a:rPr lang="en-US" altLang="zh-CN" noProof="1"/>
              <a:t> &amp; aBone);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noProof="1"/>
              <a:t>      </a:t>
            </a:r>
            <a:r>
              <a:rPr lang="en-US" altLang="zh-CN" noProof="1">
                <a:solidFill>
                  <a:srgbClr val="FF0000"/>
                </a:solidFill>
              </a:rPr>
              <a:t>Dog</a:t>
            </a:r>
            <a:r>
              <a:rPr lang="en-US" altLang="zh-CN" noProof="1"/>
              <a:t> birth( 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noProof="1"/>
              <a:t>      void fight(</a:t>
            </a:r>
            <a:r>
              <a:rPr lang="en-US" altLang="zh-CN" noProof="1">
                <a:solidFill>
                  <a:srgbClr val="FF0000"/>
                </a:solidFill>
              </a:rPr>
              <a:t>Cat</a:t>
            </a:r>
            <a:r>
              <a:rPr lang="en-US" altLang="zh-CN" noProof="1"/>
              <a:t> &amp; aCat);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noProof="1"/>
              <a:t>private: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noProof="1"/>
              <a:t>      int  age;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noProof="1"/>
              <a:t>};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noProof="1"/>
              <a:t>#endif</a:t>
            </a:r>
            <a:endParaRPr lang="zh-CN" altLang="en-US" noProof="1"/>
          </a:p>
          <a:p>
            <a:pPr>
              <a:spcBef>
                <a:spcPts val="550"/>
              </a:spcBef>
              <a:buClr>
                <a:schemeClr val="accent1"/>
              </a:buClr>
              <a:buSzPct val="70000"/>
            </a:pPr>
            <a:endParaRPr lang="en-US" altLang="zh-CN" sz="1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6469134" y="2109219"/>
            <a:ext cx="4647770" cy="1976582"/>
          </a:xfrm>
          <a:ln w="38100"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pPr lvl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bone.h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ifndef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BONEH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#define BONEH</a:t>
            </a:r>
          </a:p>
          <a:p>
            <a:pPr lvl="0"/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..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修改之后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..</a:t>
            </a:r>
          </a:p>
          <a:p>
            <a:pPr lvl="0"/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endif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69134" y="696255"/>
            <a:ext cx="4647770" cy="1200329"/>
          </a:xfrm>
          <a:prstGeom prst="rect">
            <a:avLst/>
          </a:prstGeom>
          <a:ln w="38100"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  <a:buSzPct val="100000"/>
            </a:pPr>
            <a:r>
              <a:rPr lang="zh-CN" altLang="en-US" sz="2400" b="1" noProof="1" smtClean="0">
                <a:solidFill>
                  <a:srgbClr val="FF0000"/>
                </a:solidFill>
              </a:rPr>
              <a:t>作用：</a:t>
            </a:r>
            <a:endParaRPr lang="en-US" altLang="zh-CN" sz="2400" b="1" noProof="1" smtClean="0">
              <a:solidFill>
                <a:srgbClr val="FF0000"/>
              </a:solidFill>
            </a:endParaRPr>
          </a:p>
          <a:p>
            <a:pPr marL="800100" lvl="1" indent="-342900" fontAlgn="auto">
              <a:buClr>
                <a:srgbClr val="0070C0"/>
              </a:buClr>
              <a:buSzPct val="100000"/>
              <a:buFont typeface="Wingdings" panose="05000000000000000000" charset="0"/>
              <a:buChar char="n"/>
            </a:pPr>
            <a:r>
              <a:rPr lang="zh-CN" altLang="zh-CN" sz="2400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防止</a:t>
            </a:r>
            <a:r>
              <a:rPr lang="zh-CN" altLang="zh-CN" sz="24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循环定义</a:t>
            </a:r>
          </a:p>
          <a:p>
            <a:pPr marL="800100" lvl="1" indent="-342900" fontAlgn="auto">
              <a:buClr>
                <a:srgbClr val="0070C0"/>
              </a:buClr>
              <a:buSzPct val="100000"/>
              <a:buFont typeface="Wingdings" panose="05000000000000000000" charset="0"/>
              <a:buChar char="n"/>
            </a:pPr>
            <a:r>
              <a:rPr lang="zh-CN" altLang="en-US" sz="2400" b="1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降低文件间依赖性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half" idx="1"/>
          </p:nvPr>
        </p:nvSpPr>
        <p:spPr>
          <a:xfrm>
            <a:off x="6469134" y="4261491"/>
            <a:ext cx="4647770" cy="1976582"/>
          </a:xfrm>
          <a:ln w="38100"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lvl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//xxx.cpp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include “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dog.h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</a:p>
          <a:p>
            <a:pPr lvl="0"/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89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</a:t>
            </a:r>
            <a:r>
              <a:rPr lang="zh-CN" altLang="en-US" dirty="0"/>
              <a:t>组成</a:t>
            </a: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471054" y="3237402"/>
            <a:ext cx="4647770" cy="3264998"/>
          </a:xfrm>
          <a:ln w="38100"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lvl="1" indent="0">
              <a:lnSpc>
                <a:spcPct val="8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class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Dog  {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public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b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Dog(Person&amp;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pers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void run(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Person &amp; owner;     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Leg       legs[4];  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Ring  * 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pRing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 age;  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Dog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parter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  //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非法</a:t>
            </a:r>
            <a:endParaRPr lang="en-US" altLang="zh-CN" sz="2000" dirty="0" smtClean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1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Dog   </a:t>
            </a: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* 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parter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  //</a:t>
            </a: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合法</a:t>
            </a:r>
            <a:endParaRPr lang="en-US" altLang="zh-CN" sz="20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1" indent="0">
              <a:lnSpc>
                <a:spcPct val="8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；</a:t>
            </a:r>
            <a:endParaRPr lang="zh-CN" altLang="en-US" sz="2000" dirty="0"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1055" y="718255"/>
            <a:ext cx="6040582" cy="2420663"/>
          </a:xfrm>
          <a:prstGeom prst="rect">
            <a:avLst/>
          </a:prstGeom>
          <a:ln w="38100"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pPr marL="365125" indent="-457200">
              <a:spcBef>
                <a:spcPts val="55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6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数据成员</a:t>
            </a:r>
            <a:endParaRPr lang="en-US" altLang="zh-CN" sz="2600" dirty="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1" indent="-457200">
              <a:lnSpc>
                <a:spcPct val="80000"/>
              </a:lnSpc>
              <a:spcBef>
                <a:spcPts val="70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普通类型（指针、数组、引用等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1" indent="-457200">
              <a:lnSpc>
                <a:spcPct val="80000"/>
              </a:lnSpc>
              <a:spcBef>
                <a:spcPts val="70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enum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类型、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类型、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static </a:t>
            </a:r>
          </a:p>
          <a:p>
            <a:pPr marL="914400" lvl="1" indent="-457200">
              <a:lnSpc>
                <a:spcPct val="80000"/>
              </a:lnSpc>
              <a:spcBef>
                <a:spcPts val="70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struct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class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不能递归定义，但可用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指针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65125" indent="-457200">
              <a:spcBef>
                <a:spcPts val="55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Arial" panose="020B0604020202020204" pitchFamily="34" charset="0"/>
                <a:ea typeface="黑体" panose="02010609060101010101" pitchFamily="49" charset="-122"/>
              </a:rPr>
              <a:t>成员</a:t>
            </a:r>
            <a:r>
              <a:rPr lang="zh-CN" altLang="en-US" sz="2600" dirty="0" smtClean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函数</a:t>
            </a:r>
            <a:endParaRPr lang="en-US" altLang="zh-CN" sz="26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half" idx="1"/>
          </p:nvPr>
        </p:nvSpPr>
        <p:spPr>
          <a:xfrm>
            <a:off x="6714837" y="718255"/>
            <a:ext cx="5190836" cy="5682545"/>
          </a:xfrm>
          <a:ln w="38100"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lvl="1" indent="0">
              <a:lnSpc>
                <a:spcPct val="80000"/>
              </a:lnSpc>
              <a:buNone/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例： 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(C++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1z)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1" indent="0">
              <a:lnSpc>
                <a:spcPct val="80000"/>
              </a:lnSpc>
              <a:buNone/>
            </a:pP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enum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class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DogColor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{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1" indent="0">
              <a:lnSpc>
                <a:spcPct val="8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WHITE = 1,    BLACK = 2,     GRAY   = 3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};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</a:rPr>
              <a:t>class Dog {</a:t>
            </a:r>
            <a:br>
              <a:rPr lang="en-US" altLang="zh-CN" sz="2000" dirty="0">
                <a:latin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</a:rPr>
              <a:t>  ...</a:t>
            </a:r>
            <a:br>
              <a:rPr lang="en-US" altLang="zh-CN" sz="2000" dirty="0">
                <a:latin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</a:rPr>
              <a:t>private</a:t>
            </a:r>
            <a:r>
              <a:rPr lang="en-US" altLang="zh-CN" sz="2000" dirty="0" smtClean="0">
                <a:latin typeface="Arial" panose="020B0604020202020204" pitchFamily="34" charset="0"/>
              </a:rPr>
              <a:t>:   </a:t>
            </a:r>
            <a:endParaRPr lang="en-US" altLang="zh-CN" sz="2000" dirty="0" smtClean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lvl="1" indent="0">
              <a:lnSpc>
                <a:spcPct val="80000"/>
              </a:lnSpc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</a:rPr>
              <a:t>const</a:t>
            </a:r>
            <a:r>
              <a:rPr lang="en-US" altLang="zh-CN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</a:rPr>
              <a:t>DogColor</a:t>
            </a:r>
            <a:r>
              <a:rPr lang="en-US" altLang="zh-CN" sz="2000" dirty="0">
                <a:latin typeface="Arial" panose="020B0604020202020204" pitchFamily="34" charset="0"/>
              </a:rPr>
              <a:t> color = </a:t>
            </a:r>
            <a:r>
              <a:rPr lang="en-US" altLang="zh-CN" sz="2000" dirty="0" err="1">
                <a:latin typeface="Arial" panose="020B0604020202020204" pitchFamily="34" charset="0"/>
              </a:rPr>
              <a:t>DogColor</a:t>
            </a:r>
            <a:r>
              <a:rPr lang="en-US" altLang="zh-CN" sz="2000" dirty="0">
                <a:latin typeface="Arial" panose="020B0604020202020204" pitchFamily="34" charset="0"/>
              </a:rPr>
              <a:t>::WHITE</a:t>
            </a:r>
            <a:r>
              <a:rPr lang="en-US" altLang="zh-CN" sz="2000" dirty="0" smtClean="0">
                <a:latin typeface="Arial" panose="020B0604020202020204" pitchFamily="34" charset="0"/>
              </a:rPr>
              <a:t>;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</a:rPr>
              <a:t>const</a:t>
            </a:r>
            <a:r>
              <a:rPr lang="en-US" altLang="zh-CN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</a:rPr>
              <a:t> age = 30</a:t>
            </a:r>
            <a:r>
              <a:rPr lang="en-US" altLang="zh-CN" sz="2000" dirty="0" smtClean="0">
                <a:latin typeface="Arial" panose="020B0604020202020204" pitchFamily="34" charset="0"/>
              </a:rPr>
              <a:t>;       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    </a:t>
            </a:r>
            <a:r>
              <a:rPr lang="en-US" altLang="zh-CN" sz="2000" dirty="0">
                <a:latin typeface="Arial" panose="020B0604020202020204" pitchFamily="34" charset="0"/>
              </a:rPr>
              <a:t>float  pi = 3.14</a:t>
            </a:r>
            <a:r>
              <a:rPr lang="zh-CN" altLang="en-US" sz="2000" dirty="0">
                <a:latin typeface="Arial" panose="020B0604020202020204" pitchFamily="34" charset="0"/>
              </a:rPr>
              <a:t>；    </a:t>
            </a:r>
            <a:r>
              <a:rPr lang="en-US" altLang="zh-CN" sz="2000" dirty="0">
                <a:latin typeface="Arial" panose="020B0604020202020204" pitchFamily="34" charset="0"/>
              </a:rPr>
              <a:t>  </a:t>
            </a:r>
            <a:endParaRPr lang="en-US" altLang="zh-CN" sz="2000" dirty="0" smtClean="0">
              <a:latin typeface="Arial" panose="020B0604020202020204" pitchFamily="34" charset="0"/>
            </a:endParaRPr>
          </a:p>
          <a:p>
            <a:pPr marL="0" lvl="1" indent="0">
              <a:lnSpc>
                <a:spcPct val="80000"/>
              </a:lnSpc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 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</a:rPr>
              <a:t>对静态数据，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++1z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下只</a:t>
            </a: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</a:rPr>
              <a:t>允许类内初始化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const</a:t>
            </a: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</a:rPr>
              <a:t>型且为整型的静态数据成员</a:t>
            </a:r>
            <a:endParaRPr lang="en-US" altLang="zh-CN" sz="2000" dirty="0" smtClean="0">
              <a:latin typeface="Arial" panose="020B0604020202020204" pitchFamily="34" charset="0"/>
            </a:endParaRPr>
          </a:p>
          <a:p>
            <a:pPr marL="0" lvl="1" indent="0">
              <a:lnSpc>
                <a:spcPct val="80000"/>
              </a:lnSpc>
              <a:buNone/>
            </a:pPr>
            <a:r>
              <a:rPr lang="zh-CN" altLang="en-US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dirty="0">
                <a:latin typeface="Arial" panose="020B0604020202020204" pitchFamily="34" charset="0"/>
                <a:sym typeface="黑体" panose="02010609060101010101" pitchFamily="49" charset="-122"/>
              </a:rPr>
              <a:t>static </a:t>
            </a:r>
            <a:r>
              <a:rPr lang="en-US" altLang="zh-CN" sz="2000" dirty="0" err="1">
                <a:latin typeface="Arial" panose="020B0604020202020204" pitchFamily="34" charset="0"/>
                <a:sym typeface="黑体" panose="02010609060101010101" pitchFamily="49" charset="-122"/>
              </a:rPr>
              <a:t>const</a:t>
            </a:r>
            <a:r>
              <a:rPr lang="en-US" altLang="zh-CN" sz="2000" dirty="0"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  <a:sym typeface="黑体" panose="02010609060101010101" pitchFamily="49" charset="-122"/>
              </a:rPr>
              <a:t> v=50;</a:t>
            </a: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</a:rPr>
              <a:t>    </a:t>
            </a: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0" lvl="1" indent="0">
              <a:lnSpc>
                <a:spcPct val="80000"/>
              </a:lnSpc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static 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k =60;                //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非法</a:t>
            </a:r>
            <a:b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static 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const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float 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vv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=2.5; //</a:t>
            </a:r>
            <a:r>
              <a:rPr lang="zh-CN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非法</a:t>
            </a: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</a:rPr>
              <a:t/>
            </a:r>
            <a:b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</a:rPr>
              <a:t>};</a:t>
            </a:r>
          </a:p>
          <a:p>
            <a:pPr lvl="0"/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47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行为</a:t>
            </a:r>
            <a:r>
              <a:rPr lang="zh-CN" altLang="en-US" dirty="0" smtClean="0"/>
              <a:t>的抽象和表示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6483926" y="456735"/>
            <a:ext cx="5155770" cy="2377906"/>
          </a:xfrm>
          <a:ln w="38100">
            <a:solidFill>
              <a:srgbClr val="00B0F0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</a:pPr>
            <a:r>
              <a:rPr lang="en-US" altLang="zh-CN" sz="1600" b="1" noProof="1">
                <a:solidFill>
                  <a:srgbClr val="0000FF"/>
                </a:solidFill>
                <a:latin typeface="Arial" panose="020B0604020202020204" pitchFamily="34" charset="0"/>
              </a:rPr>
              <a:t>class IntList {</a:t>
            </a: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  <a:t/>
            </a:r>
            <a:b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en-US" altLang="zh-CN" sz="1600" b="1" noProof="1">
                <a:solidFill>
                  <a:srgbClr val="0000FF"/>
                </a:solidFill>
                <a:latin typeface="Arial" panose="020B0604020202020204" pitchFamily="34" charset="0"/>
              </a:rPr>
              <a:t>public:</a:t>
            </a: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  <a:t/>
            </a:r>
            <a:b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en-US" altLang="zh-CN" sz="1600" b="1" noProof="1">
                <a:solidFill>
                  <a:srgbClr val="0000FF"/>
                </a:solidFill>
                <a:latin typeface="Arial" panose="020B0604020202020204" pitchFamily="34" charset="0"/>
              </a:rPr>
              <a:t>         </a:t>
            </a:r>
            <a:r>
              <a:rPr lang="en-US" altLang="zh-CN" sz="1600" b="1" noProof="1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void  add(int n</a:t>
            </a:r>
            <a:r>
              <a:rPr lang="en-US" altLang="zh-CN" sz="1600" b="1" noProof="1" smtClean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</a:pPr>
            <a:r>
              <a:rPr lang="en-US" altLang="zh-CN" sz="1600" b="1" noProof="1" smtClean="0">
                <a:solidFill>
                  <a:srgbClr val="0000FF"/>
                </a:solidFill>
                <a:latin typeface="Arial" panose="020B0604020202020204" pitchFamily="34" charset="0"/>
              </a:rPr>
              <a:t>         </a:t>
            </a:r>
            <a:r>
              <a:rPr lang="en-US" altLang="zh-CN" sz="1600" b="1" noProof="1">
                <a:solidFill>
                  <a:srgbClr val="0000FF"/>
                </a:solidFill>
                <a:latin typeface="Arial" panose="020B0604020202020204" pitchFamily="34" charset="0"/>
              </a:rPr>
              <a:t>void  preAdd(int n);         </a:t>
            </a:r>
            <a:endParaRPr lang="en-US" altLang="zh-CN" sz="1600" b="1" noProof="1" smtClean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</a:pPr>
            <a:r>
              <a:rPr lang="en-US" altLang="zh-CN" sz="1600" b="1" noProof="1" smtClean="0">
                <a:solidFill>
                  <a:srgbClr val="0000FF"/>
                </a:solidFill>
                <a:latin typeface="Arial" panose="020B0604020202020204" pitchFamily="34" charset="0"/>
              </a:rPr>
              <a:t>          </a:t>
            </a:r>
            <a:r>
              <a:rPr lang="en-US" altLang="zh-CN" sz="1600" b="1" noProof="1">
                <a:solidFill>
                  <a:srgbClr val="0000FF"/>
                </a:solidFill>
                <a:latin typeface="Arial" panose="020B0604020202020204" pitchFamily="34" charset="0"/>
              </a:rPr>
              <a:t>int    at(int pos) const</a:t>
            </a:r>
            <a:r>
              <a:rPr lang="en-US" altLang="zh-CN" sz="1600" b="1" noProof="1" smtClean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</a:pPr>
            <a:r>
              <a:rPr lang="en-US" altLang="zh-CN" sz="1600" b="1" noProof="1" smtClean="0">
                <a:solidFill>
                  <a:srgbClr val="0000FF"/>
                </a:solidFill>
                <a:latin typeface="Arial" panose="020B0604020202020204" pitchFamily="34" charset="0"/>
              </a:rPr>
              <a:t>          </a:t>
            </a:r>
            <a:r>
              <a:rPr lang="en-US" altLang="zh-CN" sz="1600" b="1" noProof="1">
                <a:solidFill>
                  <a:srgbClr val="0000FF"/>
                </a:solidFill>
                <a:latin typeface="Arial" panose="020B0604020202020204" pitchFamily="34" charset="0"/>
              </a:rPr>
              <a:t>void setInt(int pos,int n);</a:t>
            </a: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  <a:t/>
            </a:r>
            <a:b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en-US" altLang="zh-CN" sz="1600" b="1" noProof="1">
                <a:solidFill>
                  <a:srgbClr val="0000FF"/>
                </a:solidFill>
                <a:latin typeface="Arial" panose="020B0604020202020204" pitchFamily="34" charset="0"/>
              </a:rPr>
              <a:t>         ...</a:t>
            </a: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  <a:t/>
            </a:r>
            <a:b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en-US" altLang="zh-CN" sz="1600" b="1" noProof="1">
                <a:solidFill>
                  <a:srgbClr val="0000FF"/>
                </a:solidFill>
                <a:latin typeface="Arial" panose="020B0604020202020204" pitchFamily="34" charset="0"/>
              </a:rPr>
              <a:t>};</a:t>
            </a:r>
          </a:p>
        </p:txBody>
      </p:sp>
      <p:sp>
        <p:nvSpPr>
          <p:cNvPr id="3" name="矩形 2"/>
          <p:cNvSpPr/>
          <p:nvPr/>
        </p:nvSpPr>
        <p:spPr>
          <a:xfrm>
            <a:off x="1052946" y="756179"/>
            <a:ext cx="4017818" cy="2249847"/>
          </a:xfrm>
          <a:prstGeom prst="rect">
            <a:avLst/>
          </a:prstGeom>
          <a:ln w="38100"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</a:pPr>
            <a:r>
              <a:rPr lang="zh-CN" altLang="en-US" sz="1400" noProof="1">
                <a:latin typeface="Arial" panose="020B0604020202020204" pitchFamily="34" charset="0"/>
                <a:ea typeface="微软雅黑" panose="020B0503020204020204" pitchFamily="34" charset="-122"/>
              </a:rPr>
              <a:t>双向</a:t>
            </a:r>
            <a:r>
              <a:rPr lang="zh-CN" altLang="en-US" sz="1400" noProof="1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整数</a:t>
            </a:r>
            <a:r>
              <a:rPr lang="zh-CN" altLang="en-US" sz="1400" noProof="1">
                <a:latin typeface="Arial" panose="020B0604020202020204" pitchFamily="34" charset="0"/>
                <a:ea typeface="微软雅黑" panose="020B0503020204020204" pitchFamily="34" charset="-122"/>
              </a:rPr>
              <a:t>链表的行为</a:t>
            </a:r>
          </a:p>
          <a:p>
            <a:pPr marL="742950" lvl="1" indent="-285750">
              <a:lnSpc>
                <a:spcPct val="130000"/>
              </a:lnSpc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1400" b="1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从后添加整数</a:t>
            </a:r>
          </a:p>
          <a:p>
            <a:pPr marL="742950" lvl="1" indent="-285750">
              <a:lnSpc>
                <a:spcPct val="130000"/>
              </a:lnSpc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1400" b="1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从前添加整数</a:t>
            </a:r>
          </a:p>
          <a:p>
            <a:pPr marL="742950" lvl="1" indent="-285750">
              <a:lnSpc>
                <a:spcPct val="130000"/>
              </a:lnSpc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1400" b="1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取得某个位置的整数</a:t>
            </a:r>
          </a:p>
          <a:p>
            <a:pPr marL="742950" lvl="1" indent="-285750">
              <a:lnSpc>
                <a:spcPct val="130000"/>
              </a:lnSpc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1400" b="1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设置某个位置的整数</a:t>
            </a:r>
          </a:p>
          <a:p>
            <a:pPr marL="742950" lvl="1" indent="-285750">
              <a:lnSpc>
                <a:spcPct val="130000"/>
              </a:lnSpc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en-US" altLang="zh-CN" sz="1400" b="1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...</a:t>
            </a:r>
          </a:p>
          <a:p>
            <a:pPr>
              <a:spcBef>
                <a:spcPts val="550"/>
              </a:spcBef>
              <a:buClr>
                <a:srgbClr val="0000FF"/>
              </a:buClr>
              <a:buSzPct val="80000"/>
            </a:pPr>
            <a:endParaRPr lang="en-US" altLang="zh-CN" sz="26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half" idx="1"/>
          </p:nvPr>
        </p:nvSpPr>
        <p:spPr>
          <a:xfrm>
            <a:off x="6483926" y="3045222"/>
            <a:ext cx="5155770" cy="3473270"/>
          </a:xfrm>
          <a:ln w="38100">
            <a:solidFill>
              <a:srgbClr val="00B0F0"/>
            </a:solidFill>
          </a:ln>
        </p:spPr>
        <p:txBody>
          <a:bodyPr>
            <a:normAutofit fontScale="92500" lnSpcReduction="10000"/>
          </a:bodyPr>
          <a:lstStyle/>
          <a:p>
            <a:pPr lvl="0">
              <a:lnSpc>
                <a:spcPct val="130000"/>
              </a:lnSpc>
              <a:buClr>
                <a:srgbClr val="0000FF"/>
              </a:buClr>
            </a:pP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  <a:t>class Car  {</a:t>
            </a:r>
            <a:b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  <a:t>public:</a:t>
            </a:r>
            <a:b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  <a:t>     void start( );</a:t>
            </a:r>
            <a:b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  <a:t>     void </a:t>
            </a:r>
            <a:r>
              <a:rPr lang="en-US" altLang="zh-CN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speedUp</a:t>
            </a: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  <a:t>();</a:t>
            </a:r>
            <a:b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  <a:t>     void </a:t>
            </a:r>
            <a:r>
              <a:rPr lang="en-US" altLang="zh-CN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speedDown</a:t>
            </a: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  <a:t>();</a:t>
            </a:r>
            <a:b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  <a:t>     void </a:t>
            </a:r>
            <a:r>
              <a:rPr lang="en-US" altLang="zh-CN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shiftGear</a:t>
            </a: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  <a:t>( </a:t>
            </a:r>
            <a:r>
              <a:rPr lang="en-US" altLang="zh-CN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  <a:t> gear );</a:t>
            </a:r>
            <a:b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  <a:t>     void brake( );</a:t>
            </a:r>
            <a:b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</a:rPr>
              <a:t>void hit( Car &amp; </a:t>
            </a:r>
            <a:r>
              <a:rPr lang="en-US" altLang="zh-CN" sz="1600" b="1" dirty="0" err="1">
                <a:solidFill>
                  <a:srgbClr val="C00000"/>
                </a:solidFill>
                <a:latin typeface="Arial" panose="020B0604020202020204" pitchFamily="34" charset="0"/>
              </a:rPr>
              <a:t>otherCar</a:t>
            </a:r>
            <a:r>
              <a:rPr lang="en-US" altLang="zh-CN" sz="16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);</a:t>
            </a:r>
          </a:p>
          <a:p>
            <a:pPr lvl="0">
              <a:lnSpc>
                <a:spcPct val="130000"/>
              </a:lnSpc>
              <a:buClr>
                <a:srgbClr val="0000FF"/>
              </a:buClr>
            </a:pPr>
            <a:r>
              <a:rPr lang="en-US" altLang="zh-CN" sz="16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private</a:t>
            </a: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  <a:t>:</a:t>
            </a:r>
          </a:p>
          <a:p>
            <a:pPr lvl="0">
              <a:lnSpc>
                <a:spcPct val="130000"/>
              </a:lnSpc>
              <a:buClr>
                <a:srgbClr val="0000FF"/>
              </a:buClr>
            </a:pP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  <a:t>     ....</a:t>
            </a:r>
            <a:b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  <a:t>};</a:t>
            </a:r>
          </a:p>
          <a:p>
            <a:pPr lvl="0"/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52946" y="3376857"/>
            <a:ext cx="4017818" cy="2810000"/>
          </a:xfrm>
          <a:prstGeom prst="rect">
            <a:avLst/>
          </a:prstGeom>
          <a:ln w="38100"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</a:pPr>
            <a:r>
              <a:rPr lang="zh-CN" altLang="en-US" sz="1400" noProof="1">
                <a:latin typeface="Arial" panose="020B0604020202020204" pitchFamily="34" charset="0"/>
                <a:ea typeface="微软雅黑" panose="020B0503020204020204" pitchFamily="34" charset="-122"/>
              </a:rPr>
              <a:t>模拟赛车中的</a:t>
            </a:r>
            <a:r>
              <a:rPr lang="en-US" altLang="zh-CN" sz="1400" noProof="1">
                <a:latin typeface="Arial" panose="020B0604020202020204" pitchFamily="34" charset="0"/>
                <a:ea typeface="微软雅黑" panose="020B0503020204020204" pitchFamily="34" charset="-122"/>
              </a:rPr>
              <a:t>Car</a:t>
            </a:r>
            <a:endParaRPr lang="zh-CN" altLang="en-US" sz="1400" noProof="1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1400" b="1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启动</a:t>
            </a:r>
          </a:p>
          <a:p>
            <a:pPr marL="742950" lvl="1" indent="-285750">
              <a:lnSpc>
                <a:spcPct val="130000"/>
              </a:lnSpc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1400" b="1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加速</a:t>
            </a:r>
          </a:p>
          <a:p>
            <a:pPr marL="742950" lvl="1" indent="-285750">
              <a:lnSpc>
                <a:spcPct val="130000"/>
              </a:lnSpc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1400" b="1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减速</a:t>
            </a:r>
          </a:p>
          <a:p>
            <a:pPr marL="742950" lvl="1" indent="-285750">
              <a:lnSpc>
                <a:spcPct val="130000"/>
              </a:lnSpc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1400" b="1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换挡位</a:t>
            </a:r>
          </a:p>
          <a:p>
            <a:pPr marL="742950" lvl="1" indent="-285750">
              <a:lnSpc>
                <a:spcPct val="130000"/>
              </a:lnSpc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1400" b="1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刹车</a:t>
            </a:r>
          </a:p>
          <a:p>
            <a:pPr lvl="1">
              <a:lnSpc>
                <a:spcPct val="130000"/>
              </a:lnSpc>
              <a:buClr>
                <a:srgbClr val="0000FF"/>
              </a:buClr>
            </a:pPr>
            <a:endParaRPr lang="zh-CN" altLang="en-US" sz="1400" b="1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1400" b="1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撞车</a:t>
            </a:r>
          </a:p>
          <a:p>
            <a:pPr>
              <a:spcBef>
                <a:spcPts val="550"/>
              </a:spcBef>
              <a:buClr>
                <a:srgbClr val="0000FF"/>
              </a:buClr>
              <a:buSzPct val="80000"/>
            </a:pPr>
            <a:endParaRPr lang="en-US" altLang="zh-CN" sz="26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77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3" grpId="0" animBg="1"/>
      <p:bldP spid="7" grpId="0" build="p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行为的抽象和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5744924" y="590198"/>
            <a:ext cx="5892802" cy="5545425"/>
          </a:xfrm>
          <a:ln w="38100">
            <a:solidFill>
              <a:srgbClr val="00B0F0"/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b="1" dirty="0"/>
              <a:t>class Bottle {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b="1" dirty="0"/>
              <a:t>public: 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b="1" dirty="0"/>
              <a:t>    Bottle(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maxCapacity,int</a:t>
            </a:r>
            <a:r>
              <a:rPr lang="en-US" altLang="zh-CN" sz="2000" b="1" dirty="0"/>
              <a:t> </a:t>
            </a:r>
            <a:r>
              <a:rPr lang="en-US" altLang="zh-CN" sz="2000" b="1" dirty="0" err="1" smtClean="0"/>
              <a:t>curUsed</a:t>
            </a:r>
            <a:r>
              <a:rPr lang="en-US" altLang="zh-CN" sz="2000" b="1" dirty="0" smtClean="0"/>
              <a:t>);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void </a:t>
            </a:r>
            <a:r>
              <a:rPr lang="en-US" altLang="zh-CN" sz="2000" b="1" dirty="0">
                <a:solidFill>
                  <a:srgbClr val="0000FF"/>
                </a:solidFill>
              </a:rPr>
              <a:t>Pour(Bottle&amp; other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);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GetUsed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( )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const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;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b="1" dirty="0" smtClean="0"/>
              <a:t>private</a:t>
            </a:r>
            <a:r>
              <a:rPr lang="en-US" altLang="zh-CN" sz="2000" b="1" dirty="0"/>
              <a:t>: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const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capacity</a:t>
            </a:r>
            <a:r>
              <a:rPr lang="en-US" altLang="zh-CN" sz="2000" b="1" dirty="0" smtClean="0"/>
              <a:t>; //</a:t>
            </a:r>
            <a:r>
              <a:rPr lang="zh-CN" altLang="en-US" sz="2000" b="1" dirty="0" smtClean="0"/>
              <a:t>最大容量</a:t>
            </a:r>
            <a:endParaRPr lang="en-US" altLang="zh-CN" sz="2000" b="1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  used</a:t>
            </a:r>
            <a:r>
              <a:rPr lang="en-US" altLang="zh-CN" sz="2000" b="1" dirty="0" smtClean="0"/>
              <a:t>;   //</a:t>
            </a:r>
            <a:r>
              <a:rPr lang="zh-CN" altLang="en-US" sz="2000" b="1" dirty="0" smtClean="0"/>
              <a:t>当前使用量</a:t>
            </a:r>
            <a:endParaRPr lang="en-US" altLang="zh-CN" sz="2000" b="1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b="1" dirty="0"/>
              <a:t>};</a:t>
            </a:r>
          </a:p>
        </p:txBody>
      </p:sp>
      <p:sp>
        <p:nvSpPr>
          <p:cNvPr id="3" name="矩形 2"/>
          <p:cNvSpPr/>
          <p:nvPr/>
        </p:nvSpPr>
        <p:spPr>
          <a:xfrm>
            <a:off x="807243" y="1602043"/>
            <a:ext cx="4470400" cy="2492990"/>
          </a:xfrm>
          <a:prstGeom prst="rect">
            <a:avLst/>
          </a:prstGeom>
          <a:ln w="38100"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</a:pPr>
            <a:r>
              <a:rPr lang="zh-CN" altLang="en-US" sz="2000" noProof="1">
                <a:latin typeface="Arial" panose="020B0604020202020204" pitchFamily="34" charset="0"/>
                <a:ea typeface="微软雅黑" panose="020B0503020204020204" pitchFamily="34" charset="-122"/>
              </a:rPr>
              <a:t>分</a:t>
            </a:r>
            <a:r>
              <a:rPr lang="zh-CN" altLang="en-US" sz="2000" noProof="1" smtClean="0">
                <a:latin typeface="Arial" panose="020B0604020202020204" pitchFamily="34" charset="0"/>
                <a:ea typeface="微软雅黑" panose="020B0503020204020204" pitchFamily="34" charset="-122"/>
              </a:rPr>
              <a:t>油问题：有</a:t>
            </a:r>
            <a:r>
              <a:rPr lang="zh-CN" altLang="en-US" sz="2000" noProof="1">
                <a:latin typeface="Arial" panose="020B0604020202020204" pitchFamily="34" charset="0"/>
                <a:ea typeface="微软雅黑" panose="020B0503020204020204" pitchFamily="34" charset="-122"/>
              </a:rPr>
              <a:t>三个油瓶子，容量分别为</a:t>
            </a:r>
            <a:r>
              <a:rPr lang="en-US" altLang="zh-CN" sz="2000" noProof="1">
                <a:latin typeface="Arial" panose="020B0604020202020204" pitchFamily="34" charset="0"/>
                <a:ea typeface="微软雅黑" panose="020B0503020204020204" pitchFamily="34" charset="-122"/>
              </a:rPr>
              <a:t>10</a:t>
            </a:r>
            <a:r>
              <a:rPr lang="zh-CN" altLang="en-US" sz="2000" noProof="1">
                <a:latin typeface="Arial" panose="020B0604020202020204" pitchFamily="34" charset="0"/>
                <a:ea typeface="微软雅黑" panose="020B0503020204020204" pitchFamily="34" charset="-122"/>
              </a:rPr>
              <a:t>斤、</a:t>
            </a:r>
            <a:r>
              <a:rPr lang="en-US" altLang="zh-CN" sz="2000" noProof="1">
                <a:latin typeface="Arial" panose="020B0604020202020204" pitchFamily="34" charset="0"/>
                <a:ea typeface="微软雅黑" panose="020B0503020204020204" pitchFamily="34" charset="-122"/>
              </a:rPr>
              <a:t>7</a:t>
            </a:r>
            <a:r>
              <a:rPr lang="zh-CN" altLang="en-US" sz="2000" noProof="1">
                <a:latin typeface="Arial" panose="020B0604020202020204" pitchFamily="34" charset="0"/>
                <a:ea typeface="微软雅黑" panose="020B0503020204020204" pitchFamily="34" charset="-122"/>
              </a:rPr>
              <a:t>斤、</a:t>
            </a:r>
            <a:r>
              <a:rPr lang="en-US" altLang="zh-CN" sz="2000" noProof="1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2000" noProof="1">
                <a:latin typeface="Arial" panose="020B0604020202020204" pitchFamily="34" charset="0"/>
                <a:ea typeface="微软雅黑" panose="020B0503020204020204" pitchFamily="34" charset="-122"/>
              </a:rPr>
              <a:t>斤。初始时，</a:t>
            </a:r>
            <a:r>
              <a:rPr lang="en-US" altLang="zh-CN" sz="2000" noProof="1">
                <a:latin typeface="Arial" panose="020B0604020202020204" pitchFamily="34" charset="0"/>
                <a:ea typeface="微软雅黑" panose="020B0503020204020204" pitchFamily="34" charset="-122"/>
              </a:rPr>
              <a:t>10</a:t>
            </a:r>
            <a:r>
              <a:rPr lang="zh-CN" altLang="en-US" sz="2000" noProof="1">
                <a:latin typeface="Arial" panose="020B0604020202020204" pitchFamily="34" charset="0"/>
                <a:ea typeface="微软雅黑" panose="020B0503020204020204" pitchFamily="34" charset="-122"/>
              </a:rPr>
              <a:t>斤瓶是满的，</a:t>
            </a:r>
            <a:r>
              <a:rPr lang="en-US" altLang="zh-CN" sz="2000" noProof="1">
                <a:latin typeface="Arial" panose="020B0604020202020204" pitchFamily="34" charset="0"/>
                <a:ea typeface="微软雅黑" panose="020B0503020204020204" pitchFamily="34" charset="-122"/>
              </a:rPr>
              <a:t>7</a:t>
            </a:r>
            <a:r>
              <a:rPr lang="zh-CN" altLang="en-US" sz="2000" noProof="1">
                <a:latin typeface="Arial" panose="020B0604020202020204" pitchFamily="34" charset="0"/>
                <a:ea typeface="微软雅黑" panose="020B0503020204020204" pitchFamily="34" charset="-122"/>
              </a:rPr>
              <a:t>斤和</a:t>
            </a:r>
            <a:r>
              <a:rPr lang="en-US" altLang="zh-CN" sz="2000" noProof="1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2000" noProof="1">
                <a:latin typeface="Arial" panose="020B0604020202020204" pitchFamily="34" charset="0"/>
                <a:ea typeface="微软雅黑" panose="020B0503020204020204" pitchFamily="34" charset="-122"/>
              </a:rPr>
              <a:t>斤瓶是空的</a:t>
            </a:r>
            <a:r>
              <a:rPr lang="zh-CN" altLang="en-US" sz="2000" noProof="1" smtClean="0">
                <a:latin typeface="Arial" panose="020B0604020202020204" pitchFamily="34" charset="0"/>
                <a:ea typeface="微软雅黑" panose="020B0503020204020204" pitchFamily="34" charset="-122"/>
              </a:rPr>
              <a:t>。如何</a:t>
            </a:r>
            <a:r>
              <a:rPr lang="zh-CN" altLang="en-US" sz="2000" noProof="1">
                <a:latin typeface="Arial" panose="020B0604020202020204" pitchFamily="34" charset="0"/>
                <a:ea typeface="微软雅黑" panose="020B0503020204020204" pitchFamily="34" charset="-122"/>
              </a:rPr>
              <a:t>将油分成两个</a:t>
            </a:r>
            <a:r>
              <a:rPr lang="en-US" altLang="zh-CN" sz="2000" noProof="1"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2000" noProof="1">
                <a:latin typeface="Arial" panose="020B0604020202020204" pitchFamily="34" charset="0"/>
                <a:ea typeface="微软雅黑" panose="020B0503020204020204" pitchFamily="34" charset="-122"/>
              </a:rPr>
              <a:t>斤</a:t>
            </a:r>
            <a:r>
              <a:rPr lang="zh-CN" altLang="en-US" sz="2000" noProof="1" smtClean="0">
                <a:latin typeface="Arial" panose="020B0604020202020204" pitchFamily="34" charset="0"/>
                <a:ea typeface="微软雅黑" panose="020B0503020204020204" pitchFamily="34" charset="-122"/>
              </a:rPr>
              <a:t>？</a:t>
            </a:r>
            <a:endParaRPr lang="en-US" altLang="zh-CN" sz="2000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00FF"/>
              </a:buClr>
            </a:pPr>
            <a:endParaRPr lang="en-US" altLang="zh-CN" sz="2000" noProof="1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00FF"/>
              </a:buClr>
            </a:pPr>
            <a:r>
              <a:rPr lang="zh-CN" altLang="en-US" sz="2000" noProof="1" smtClean="0">
                <a:latin typeface="Arial" panose="020B0604020202020204" pitchFamily="34" charset="0"/>
                <a:ea typeface="微软雅黑" panose="020B0503020204020204" pitchFamily="34" charset="-122"/>
              </a:rPr>
              <a:t>定义</a:t>
            </a:r>
            <a:r>
              <a:rPr lang="en-US" altLang="zh-CN" sz="2000" noProof="1" smtClean="0">
                <a:latin typeface="Arial" panose="020B0604020202020204" pitchFamily="34" charset="0"/>
                <a:ea typeface="微软雅黑" panose="020B0503020204020204" pitchFamily="34" charset="-122"/>
              </a:rPr>
              <a:t>Bottle</a:t>
            </a:r>
            <a:r>
              <a:rPr lang="zh-CN" altLang="en-US" sz="2000" noProof="1" smtClean="0">
                <a:latin typeface="Arial" panose="020B0604020202020204" pitchFamily="34" charset="0"/>
                <a:ea typeface="微软雅黑" panose="020B0503020204020204" pitchFamily="34" charset="-122"/>
              </a:rPr>
              <a:t>类。</a:t>
            </a:r>
            <a:endParaRPr lang="en-US" altLang="zh-CN" sz="32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42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类和对象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026443" y="4082473"/>
            <a:ext cx="8586139" cy="2152072"/>
          </a:xfrm>
          <a:ln w="38100">
            <a:solidFill>
              <a:srgbClr val="00B0F0"/>
            </a:solidFill>
          </a:ln>
        </p:spPr>
        <p:txBody>
          <a:bodyPr>
            <a:noAutofit/>
          </a:bodyPr>
          <a:lstStyle/>
          <a:p>
            <a:r>
              <a:rPr lang="zh-CN" altLang="en-US" sz="2000" b="1" dirty="0" smtClean="0"/>
              <a:t>例：</a:t>
            </a:r>
            <a:endParaRPr lang="en-US" altLang="zh-CN" sz="2000" b="1" dirty="0" smtClean="0"/>
          </a:p>
          <a:p>
            <a:pPr marL="457200" indent="-457200"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</a:rPr>
              <a:t>学生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-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张三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学校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2000" b="1" dirty="0">
                <a:solidFill>
                  <a:srgbClr val="FF0000"/>
                </a:solidFill>
              </a:rPr>
              <a:t>计算机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学院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菜单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清蒸鳜鱼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书店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图书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zh-CN" sz="2000" b="1" dirty="0"/>
          </a:p>
        </p:txBody>
      </p:sp>
      <p:sp>
        <p:nvSpPr>
          <p:cNvPr id="3" name="矩形 2"/>
          <p:cNvSpPr/>
          <p:nvPr/>
        </p:nvSpPr>
        <p:spPr>
          <a:xfrm>
            <a:off x="2026443" y="844661"/>
            <a:ext cx="8586139" cy="2905411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的实例化结果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一个对象总是有类型的</a:t>
            </a:r>
            <a:endParaRPr lang="en-US" altLang="zh-CN" sz="24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个类型可实例化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个或多个对象</a:t>
            </a:r>
            <a:endParaRPr lang="en-US" altLang="zh-CN" sz="24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对象的定义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实例化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025" lvl="1" indent="-342900">
              <a:spcBef>
                <a:spcPts val="55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[class]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708025" lvl="1" indent="-342900">
              <a:spcBef>
                <a:spcPts val="55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[class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pObj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58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对象的访问</a:t>
            </a: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6936509" y="737846"/>
            <a:ext cx="4692073" cy="5662954"/>
          </a:xfrm>
          <a:ln w="38100">
            <a:solidFill>
              <a:srgbClr val="00B0F0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b="1" noProof="1"/>
              <a:t>class My {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noProof="1"/>
              <a:t>public</a:t>
            </a:r>
            <a:r>
              <a:rPr lang="zh-CN" altLang="en-US" b="1" noProof="1"/>
              <a:t>：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noProof="1"/>
              <a:t>      void f(int n);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noProof="1"/>
              <a:t>}</a:t>
            </a:r>
            <a:r>
              <a:rPr lang="zh-CN" altLang="en-US" b="1" noProof="1"/>
              <a:t>；</a:t>
            </a:r>
            <a:endParaRPr lang="en-US" altLang="zh-CN" b="1" noProof="1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b="1" noProof="1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b="1" noProof="1"/>
              <a:t>int main( ) {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noProof="1"/>
              <a:t>    My obj;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noProof="1"/>
              <a:t>    obj.f(20);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noProof="1"/>
              <a:t>    My&amp; </a:t>
            </a:r>
            <a:r>
              <a:rPr lang="en-US" altLang="zh-CN" b="1" noProof="1" smtClean="0"/>
              <a:t>obj2 </a:t>
            </a:r>
            <a:r>
              <a:rPr lang="en-US" altLang="zh-CN" b="1" noProof="1"/>
              <a:t>= obj;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noProof="1"/>
              <a:t>    </a:t>
            </a:r>
            <a:r>
              <a:rPr lang="en-US" altLang="zh-CN" b="1" noProof="1" smtClean="0"/>
              <a:t>obj2.f(99</a:t>
            </a:r>
            <a:r>
              <a:rPr lang="en-US" altLang="zh-CN" b="1" noProof="1"/>
              <a:t>);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noProof="1"/>
              <a:t>    My * p1 = &amp;obj;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noProof="1"/>
              <a:t>    p1-&gt;f(5);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noProof="1"/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1259826" y="1364855"/>
            <a:ext cx="5214866" cy="1800493"/>
          </a:xfrm>
          <a:prstGeom prst="rect">
            <a:avLst/>
          </a:prstGeom>
          <a:ln w="38100"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spcBef>
                <a:spcPts val="7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的访问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调用函数与发送消息</a:t>
            </a:r>
          </a:p>
          <a:p>
            <a:pPr marL="708025" lvl="1" indent="-342900">
              <a:spcBef>
                <a:spcPts val="55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直接向对象发送消息</a:t>
            </a:r>
          </a:p>
          <a:p>
            <a:pPr marL="708025" lvl="1" indent="-342900">
              <a:spcBef>
                <a:spcPts val="55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向指针指向的对象发送消息</a:t>
            </a:r>
          </a:p>
          <a:p>
            <a:pPr marL="708025" lvl="1" indent="-342900">
              <a:spcBef>
                <a:spcPts val="55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向引用对象发送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710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类的实例化与对象访问例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sz="half" idx="1"/>
          </p:nvPr>
        </p:nvSpPr>
        <p:spPr>
          <a:xfrm>
            <a:off x="232127" y="1217644"/>
            <a:ext cx="5314657" cy="4475484"/>
          </a:xfrm>
          <a:ln w="38100">
            <a:solidFill>
              <a:srgbClr val="FFC000"/>
            </a:solidFill>
          </a:ln>
        </p:spPr>
        <p:txBody>
          <a:bodyPr>
            <a:noAutofit/>
          </a:bodyPr>
          <a:lstStyle/>
          <a:p>
            <a:r>
              <a:rPr lang="en-US" altLang="zh-CN" sz="2000" b="1" dirty="0"/>
              <a:t>class Bottle {</a:t>
            </a:r>
          </a:p>
          <a:p>
            <a:r>
              <a:rPr lang="en-US" altLang="zh-CN" sz="2000" b="1" dirty="0"/>
              <a:t>public:  </a:t>
            </a:r>
          </a:p>
          <a:p>
            <a:r>
              <a:rPr lang="en-US" altLang="zh-CN" sz="2000" b="1" dirty="0"/>
              <a:t>    Bottle(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maxCapacity,int</a:t>
            </a:r>
            <a:r>
              <a:rPr lang="en-US" altLang="zh-CN" sz="2000" b="1" dirty="0"/>
              <a:t> </a:t>
            </a:r>
            <a:r>
              <a:rPr lang="en-US" altLang="zh-CN" sz="2000" b="1" dirty="0" err="1" smtClean="0"/>
              <a:t>curUsed</a:t>
            </a:r>
            <a:r>
              <a:rPr lang="en-US" altLang="zh-CN" sz="2000" b="1" dirty="0" smtClean="0"/>
              <a:t>); 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void </a:t>
            </a:r>
            <a:r>
              <a:rPr lang="en-US" altLang="zh-CN" sz="2000" b="1" dirty="0">
                <a:solidFill>
                  <a:srgbClr val="0000FF"/>
                </a:solidFill>
              </a:rPr>
              <a:t>Pour(Bottle&amp; other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);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GetUsed</a:t>
            </a:r>
            <a:r>
              <a:rPr lang="en-US" altLang="zh-CN" sz="2000" b="1" dirty="0" smtClean="0"/>
              <a:t>( ) </a:t>
            </a:r>
            <a:r>
              <a:rPr lang="en-US" altLang="zh-CN" sz="2000" b="1" dirty="0" err="1" smtClean="0"/>
              <a:t>const</a:t>
            </a:r>
            <a:r>
              <a:rPr lang="en-US" altLang="zh-CN" sz="2000" b="1" dirty="0" smtClean="0"/>
              <a:t>; </a:t>
            </a:r>
          </a:p>
          <a:p>
            <a:r>
              <a:rPr lang="en-US" altLang="zh-CN" sz="2000" b="1" dirty="0" smtClean="0"/>
              <a:t>private</a:t>
            </a:r>
            <a:r>
              <a:rPr lang="en-US" altLang="zh-CN" sz="2000" b="1" dirty="0"/>
              <a:t>: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const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capacity</a:t>
            </a:r>
            <a:r>
              <a:rPr lang="en-US" altLang="zh-CN" sz="2000" b="1" dirty="0" smtClean="0"/>
              <a:t>; //</a:t>
            </a:r>
            <a:r>
              <a:rPr lang="zh-CN" altLang="en-US" sz="2000" b="1" dirty="0" smtClean="0"/>
              <a:t>最大容量</a:t>
            </a:r>
            <a:endParaRPr lang="en-US" altLang="zh-CN" sz="2000" b="1" dirty="0"/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  </a:t>
            </a:r>
            <a:r>
              <a:rPr lang="en-US" altLang="zh-CN" sz="2000" b="1" dirty="0" smtClean="0"/>
              <a:t>used;   //</a:t>
            </a:r>
            <a:r>
              <a:rPr lang="zh-CN" altLang="en-US" sz="2000" b="1" dirty="0" smtClean="0"/>
              <a:t>当前使用量</a:t>
            </a:r>
            <a:endParaRPr lang="en-US" altLang="zh-CN" sz="2000" b="1" dirty="0"/>
          </a:p>
          <a:p>
            <a:r>
              <a:rPr lang="en-US" altLang="zh-CN" sz="2000" b="1" dirty="0"/>
              <a:t>};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5926347" y="647994"/>
            <a:ext cx="5736566" cy="5882201"/>
          </a:xfrm>
          <a:ln w="38100">
            <a:solidFill>
              <a:srgbClr val="00B0F0"/>
            </a:solidFill>
          </a:ln>
        </p:spPr>
        <p:txBody>
          <a:bodyPr>
            <a:noAutofit/>
          </a:bodyPr>
          <a:lstStyle/>
          <a:p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main( ) {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</a:rPr>
              <a:t>   Bottle b10(10,10),b7(7,0),b3(3,0);</a:t>
            </a:r>
          </a:p>
          <a:p>
            <a:r>
              <a:rPr lang="en-US" altLang="zh-CN" sz="1800" b="1" dirty="0" smtClean="0"/>
              <a:t>    //</a:t>
            </a:r>
            <a:r>
              <a:rPr lang="zh-CN" altLang="en-US" sz="1800" b="1" dirty="0" smtClean="0"/>
              <a:t>对象访问</a:t>
            </a:r>
            <a:endParaRPr lang="en-US" altLang="zh-CN" sz="1800" b="1" dirty="0"/>
          </a:p>
          <a:p>
            <a:r>
              <a:rPr lang="en-US" altLang="zh-CN" sz="1800" b="1" dirty="0" smtClean="0"/>
              <a:t>    b10.Pour(b7);   //10</a:t>
            </a:r>
            <a:r>
              <a:rPr lang="zh-CN" altLang="zh-CN" sz="1800" b="1" dirty="0"/>
              <a:t>斤倒</a:t>
            </a:r>
            <a:r>
              <a:rPr lang="en-US" altLang="zh-CN" sz="1800" b="1" dirty="0"/>
              <a:t>7</a:t>
            </a:r>
            <a:r>
              <a:rPr lang="zh-CN" altLang="zh-CN" sz="1800" b="1" dirty="0" smtClean="0"/>
              <a:t>斤</a:t>
            </a:r>
            <a:r>
              <a:rPr lang="en-US" altLang="zh-CN" sz="1800" b="1" dirty="0" smtClean="0"/>
              <a:t>,(3,7,0)</a:t>
            </a:r>
            <a:endParaRPr lang="zh-CN" altLang="zh-CN" sz="1800" b="1" dirty="0"/>
          </a:p>
          <a:p>
            <a:r>
              <a:rPr lang="en-US" altLang="zh-CN" sz="1800" b="1" dirty="0"/>
              <a:t>    b7.Pour(b3</a:t>
            </a:r>
            <a:r>
              <a:rPr lang="en-US" altLang="zh-CN" sz="1800" b="1" dirty="0" smtClean="0"/>
              <a:t>);</a:t>
            </a:r>
            <a:r>
              <a:rPr lang="en-US" altLang="zh-CN" sz="1800" b="1" dirty="0"/>
              <a:t> </a:t>
            </a:r>
            <a:r>
              <a:rPr lang="en-US" altLang="zh-CN" sz="1800" b="1" dirty="0" smtClean="0"/>
              <a:t>    //7</a:t>
            </a:r>
            <a:r>
              <a:rPr lang="zh-CN" altLang="zh-CN" sz="1800" b="1" dirty="0"/>
              <a:t>斤倒</a:t>
            </a:r>
            <a:r>
              <a:rPr lang="en-US" altLang="zh-CN" sz="1800" b="1" dirty="0"/>
              <a:t>3</a:t>
            </a:r>
            <a:r>
              <a:rPr lang="zh-CN" altLang="zh-CN" sz="1800" b="1" dirty="0" smtClean="0"/>
              <a:t>斤</a:t>
            </a:r>
            <a:r>
              <a:rPr lang="en-US" altLang="zh-CN" sz="1800" b="1" dirty="0"/>
              <a:t>,(</a:t>
            </a:r>
            <a:r>
              <a:rPr lang="en-US" altLang="zh-CN" sz="1800" b="1" dirty="0" smtClean="0"/>
              <a:t>3,4,3)</a:t>
            </a:r>
            <a:endParaRPr lang="zh-CN" altLang="zh-CN" sz="1800" b="1" dirty="0"/>
          </a:p>
          <a:p>
            <a:r>
              <a:rPr lang="en-US" altLang="zh-CN" sz="1800" b="1" dirty="0"/>
              <a:t>    b3.Pour(b10</a:t>
            </a:r>
            <a:r>
              <a:rPr lang="en-US" altLang="zh-CN" sz="1800" b="1" dirty="0" smtClean="0"/>
              <a:t>);   //3</a:t>
            </a:r>
            <a:r>
              <a:rPr lang="zh-CN" altLang="zh-CN" sz="1800" b="1" dirty="0"/>
              <a:t>斤倒</a:t>
            </a:r>
            <a:r>
              <a:rPr lang="en-US" altLang="zh-CN" sz="1800" b="1" dirty="0"/>
              <a:t>10</a:t>
            </a:r>
            <a:r>
              <a:rPr lang="zh-CN" altLang="zh-CN" sz="1800" b="1" dirty="0" smtClean="0"/>
              <a:t>斤</a:t>
            </a:r>
            <a:r>
              <a:rPr lang="en-US" altLang="zh-CN" sz="1800" b="1" dirty="0" smtClean="0"/>
              <a:t>,(6,4,0</a:t>
            </a:r>
            <a:r>
              <a:rPr lang="en-US" altLang="zh-CN" sz="1800" b="1" dirty="0"/>
              <a:t>)</a:t>
            </a:r>
            <a:endParaRPr lang="zh-CN" altLang="zh-CN" sz="1800" b="1" dirty="0"/>
          </a:p>
          <a:p>
            <a:r>
              <a:rPr lang="en-US" altLang="zh-CN" sz="1800" b="1" dirty="0"/>
              <a:t>    b7.Pour(b3);     //7</a:t>
            </a:r>
            <a:r>
              <a:rPr lang="zh-CN" altLang="zh-CN" sz="1800" b="1" dirty="0"/>
              <a:t>斤倒</a:t>
            </a:r>
            <a:r>
              <a:rPr lang="en-US" altLang="zh-CN" sz="1800" b="1" dirty="0"/>
              <a:t>3</a:t>
            </a:r>
            <a:r>
              <a:rPr lang="zh-CN" altLang="zh-CN" sz="1800" b="1" dirty="0" smtClean="0"/>
              <a:t>斤</a:t>
            </a:r>
            <a:r>
              <a:rPr lang="en-US" altLang="zh-CN" sz="1800" b="1" dirty="0" smtClean="0"/>
              <a:t>,(6,1,3)</a:t>
            </a:r>
            <a:endParaRPr lang="zh-CN" altLang="zh-CN" sz="1800" b="1" dirty="0"/>
          </a:p>
          <a:p>
            <a:r>
              <a:rPr lang="en-US" altLang="zh-CN" sz="1800" b="1" dirty="0" smtClean="0"/>
              <a:t>    </a:t>
            </a:r>
            <a:r>
              <a:rPr lang="en-US" altLang="zh-CN" sz="1800" b="1" dirty="0"/>
              <a:t>b3.Pour(b10);   </a:t>
            </a:r>
            <a:r>
              <a:rPr lang="en-US" altLang="zh-CN" sz="1800" b="1" dirty="0" smtClean="0"/>
              <a:t>//3</a:t>
            </a:r>
            <a:r>
              <a:rPr lang="zh-CN" altLang="zh-CN" sz="1800" b="1" dirty="0"/>
              <a:t>斤倒</a:t>
            </a:r>
            <a:r>
              <a:rPr lang="en-US" altLang="zh-CN" sz="1800" b="1" dirty="0"/>
              <a:t>10</a:t>
            </a:r>
            <a:r>
              <a:rPr lang="zh-CN" altLang="zh-CN" sz="1800" b="1" dirty="0" smtClean="0"/>
              <a:t>斤</a:t>
            </a:r>
            <a:r>
              <a:rPr lang="en-US" altLang="zh-CN" sz="1800" b="1" dirty="0" smtClean="0"/>
              <a:t>, (9,1,0)</a:t>
            </a:r>
            <a:endParaRPr lang="zh-CN" altLang="zh-CN" sz="1800" b="1" dirty="0"/>
          </a:p>
          <a:p>
            <a:r>
              <a:rPr lang="en-US" altLang="zh-CN" sz="1800" b="1" dirty="0" smtClean="0"/>
              <a:t>    b7.Pour(b3</a:t>
            </a:r>
            <a:r>
              <a:rPr lang="en-US" altLang="zh-CN" sz="1800" b="1" dirty="0"/>
              <a:t>);     //7</a:t>
            </a:r>
            <a:r>
              <a:rPr lang="zh-CN" altLang="zh-CN" sz="1800" b="1" dirty="0"/>
              <a:t>斤倒</a:t>
            </a:r>
            <a:r>
              <a:rPr lang="en-US" altLang="zh-CN" sz="1800" b="1" dirty="0"/>
              <a:t>3</a:t>
            </a:r>
            <a:r>
              <a:rPr lang="zh-CN" altLang="zh-CN" sz="1800" b="1" dirty="0" smtClean="0"/>
              <a:t>斤</a:t>
            </a:r>
            <a:r>
              <a:rPr lang="en-US" altLang="zh-CN" sz="1800" b="1" dirty="0" smtClean="0"/>
              <a:t>,(9,0,1)</a:t>
            </a:r>
            <a:endParaRPr lang="zh-CN" altLang="zh-CN" sz="1800" b="1" dirty="0"/>
          </a:p>
          <a:p>
            <a:r>
              <a:rPr lang="en-US" altLang="zh-CN" sz="1800" b="1" dirty="0" smtClean="0"/>
              <a:t>    b10.Pour(b7);   //10</a:t>
            </a:r>
            <a:r>
              <a:rPr lang="zh-CN" altLang="zh-CN" sz="1800" b="1" dirty="0"/>
              <a:t>斤倒</a:t>
            </a:r>
            <a:r>
              <a:rPr lang="en-US" altLang="zh-CN" sz="1800" b="1" dirty="0"/>
              <a:t>7</a:t>
            </a:r>
            <a:r>
              <a:rPr lang="zh-CN" altLang="zh-CN" sz="1800" b="1" dirty="0" smtClean="0"/>
              <a:t>斤</a:t>
            </a:r>
            <a:r>
              <a:rPr lang="en-US" altLang="zh-CN" sz="1800" b="1" dirty="0" smtClean="0"/>
              <a:t>,(2,7,1)</a:t>
            </a:r>
            <a:endParaRPr lang="zh-CN" altLang="zh-CN" sz="1800" b="1" dirty="0"/>
          </a:p>
          <a:p>
            <a:r>
              <a:rPr lang="en-US" altLang="zh-CN" sz="1800" b="1" dirty="0" smtClean="0"/>
              <a:t>    </a:t>
            </a:r>
            <a:r>
              <a:rPr lang="en-US" altLang="zh-CN" sz="1800" b="1" dirty="0"/>
              <a:t>b7.Pour(b3);     //7</a:t>
            </a:r>
            <a:r>
              <a:rPr lang="zh-CN" altLang="zh-CN" sz="1800" b="1" dirty="0"/>
              <a:t>斤倒</a:t>
            </a:r>
            <a:r>
              <a:rPr lang="en-US" altLang="zh-CN" sz="1800" b="1" dirty="0"/>
              <a:t>3</a:t>
            </a:r>
            <a:r>
              <a:rPr lang="zh-CN" altLang="zh-CN" sz="1800" b="1" dirty="0" smtClean="0"/>
              <a:t>斤</a:t>
            </a:r>
            <a:r>
              <a:rPr lang="en-US" altLang="zh-CN" sz="1800" b="1" dirty="0" smtClean="0"/>
              <a:t>,(2,5,3)</a:t>
            </a:r>
            <a:endParaRPr lang="zh-CN" altLang="zh-CN" sz="1800" b="1" dirty="0"/>
          </a:p>
          <a:p>
            <a:r>
              <a:rPr lang="en-US" altLang="zh-CN" sz="1800" b="1" dirty="0" smtClean="0"/>
              <a:t>    </a:t>
            </a:r>
            <a:r>
              <a:rPr lang="en-US" altLang="zh-CN" sz="1800" b="1" dirty="0"/>
              <a:t>b3.Pour(b10);   </a:t>
            </a:r>
            <a:r>
              <a:rPr lang="en-US" altLang="zh-CN" sz="1800" b="1" dirty="0" smtClean="0"/>
              <a:t>//3</a:t>
            </a:r>
            <a:r>
              <a:rPr lang="zh-CN" altLang="zh-CN" sz="1800" b="1" dirty="0"/>
              <a:t>斤倒</a:t>
            </a:r>
            <a:r>
              <a:rPr lang="en-US" altLang="zh-CN" sz="1800" b="1" dirty="0"/>
              <a:t>10</a:t>
            </a:r>
            <a:r>
              <a:rPr lang="zh-CN" altLang="zh-CN" sz="1800" b="1" dirty="0" smtClean="0"/>
              <a:t>斤</a:t>
            </a:r>
            <a:r>
              <a:rPr lang="en-US" altLang="zh-CN" sz="1800" b="1" dirty="0" smtClean="0"/>
              <a:t>,(5,5,0)</a:t>
            </a:r>
            <a:endParaRPr lang="zh-CN" altLang="zh-CN" sz="1800" b="1" dirty="0"/>
          </a:p>
          <a:p>
            <a:r>
              <a:rPr lang="en-US" altLang="zh-CN" sz="1800" dirty="0" smtClean="0"/>
              <a:t>    </a:t>
            </a:r>
            <a:r>
              <a:rPr lang="en-US" altLang="zh-CN" sz="1800" dirty="0"/>
              <a:t>///</a:t>
            </a:r>
            <a:r>
              <a:rPr lang="zh-CN" altLang="zh-CN" sz="1800" dirty="0"/>
              <a:t>这时，</a:t>
            </a:r>
            <a:r>
              <a:rPr lang="en-US" altLang="zh-CN" sz="1800" dirty="0"/>
              <a:t>10</a:t>
            </a:r>
            <a:r>
              <a:rPr lang="zh-CN" altLang="zh-CN" sz="1800" dirty="0"/>
              <a:t>斤瓶和</a:t>
            </a:r>
            <a:r>
              <a:rPr lang="en-US" altLang="zh-CN" sz="1800" dirty="0"/>
              <a:t>7</a:t>
            </a:r>
            <a:r>
              <a:rPr lang="zh-CN" altLang="zh-CN" sz="1800" dirty="0"/>
              <a:t>斤瓶</a:t>
            </a:r>
          </a:p>
          <a:p>
            <a:r>
              <a:rPr lang="en-US" altLang="zh-CN" sz="1800" dirty="0"/>
              <a:t>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&lt;&lt;"B10 = "&lt;&lt;</a:t>
            </a:r>
            <a:r>
              <a:rPr lang="en-US" altLang="zh-CN" sz="1800" dirty="0" smtClean="0"/>
              <a:t>b10.GetUsed</a:t>
            </a:r>
            <a:r>
              <a:rPr lang="en-US" altLang="zh-CN" sz="1800" dirty="0"/>
              <a:t>()&lt;&lt;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r>
              <a:rPr lang="en-US" altLang="zh-CN" sz="1800" dirty="0"/>
              <a:t>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&lt;&lt;"B7  = "&lt;&lt;</a:t>
            </a:r>
            <a:r>
              <a:rPr lang="en-US" altLang="zh-CN" sz="1800" dirty="0" smtClean="0"/>
              <a:t>b7.GetUsed</a:t>
            </a:r>
            <a:r>
              <a:rPr lang="en-US" altLang="zh-CN" sz="1800" dirty="0"/>
              <a:t>()&lt;&lt;</a:t>
            </a:r>
            <a:r>
              <a:rPr lang="en-US" altLang="zh-CN" sz="1800" dirty="0" err="1"/>
              <a:t>endl</a:t>
            </a:r>
            <a:r>
              <a:rPr lang="en-US" altLang="zh-CN" sz="1800" dirty="0" smtClean="0"/>
              <a:t>;</a:t>
            </a:r>
            <a:endParaRPr lang="en-US" altLang="zh-CN" sz="1800" b="1" dirty="0"/>
          </a:p>
          <a:p>
            <a:r>
              <a:rPr lang="en-US" altLang="zh-CN" sz="1800" b="1" dirty="0" smtClean="0"/>
              <a:t>};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55797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9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</a:t>
            </a:r>
            <a:r>
              <a:rPr lang="zh-CN" altLang="en-US" dirty="0"/>
              <a:t>占用的</a:t>
            </a:r>
            <a:r>
              <a:rPr lang="zh-CN" altLang="en-US" dirty="0" smtClean="0"/>
              <a:t>存储空间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6936509" y="737846"/>
            <a:ext cx="4692073" cy="5662954"/>
          </a:xfrm>
          <a:ln w="38100">
            <a:solidFill>
              <a:srgbClr val="00B0F0"/>
            </a:solidFill>
          </a:ln>
        </p:spPr>
        <p:txBody>
          <a:bodyPr>
            <a:noAutofit/>
          </a:bodyPr>
          <a:lstStyle/>
          <a:p>
            <a:r>
              <a:rPr lang="en-US" altLang="zh-CN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A {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</a:t>
            </a:r>
            <a:r>
              <a:rPr lang="zh-CN" altLang="en-US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</a:p>
          <a:p>
            <a:r>
              <a:rPr lang="en-US" altLang="zh-CN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void f( );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altLang="zh-CN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 v1</a:t>
            </a:r>
            <a:r>
              <a:rPr lang="zh-CN" altLang="en-US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CN" dirty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</a:t>
            </a:r>
            <a:r>
              <a:rPr lang="zh-CN" altLang="en-US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int  g( );</a:t>
            </a:r>
          </a:p>
          <a:p>
            <a:r>
              <a:rPr lang="en-US" altLang="zh-CN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int  v2</a:t>
            </a:r>
            <a:r>
              <a:rPr lang="zh-CN" altLang="en-US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</a:t>
            </a:r>
          </a:p>
          <a:p>
            <a:r>
              <a:rPr lang="en-US" altLang="zh-CN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char  c</a:t>
            </a:r>
            <a:r>
              <a:rPr lang="zh-CN" altLang="en-US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</a:t>
            </a:r>
          </a:p>
          <a:p>
            <a:r>
              <a:rPr lang="en-US" altLang="zh-CN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int   va[2];</a:t>
            </a:r>
          </a:p>
          <a:p>
            <a:r>
              <a:rPr lang="en-US" altLang="zh-CN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Person  person;</a:t>
            </a:r>
          </a:p>
          <a:p>
            <a:r>
              <a:rPr lang="en-US" altLang="zh-CN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Car  *   pCar;</a:t>
            </a:r>
          </a:p>
          <a:p>
            <a:r>
              <a:rPr lang="en-US" altLang="zh-CN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Person&amp; obj;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static int num;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r>
              <a:rPr lang="zh-CN" altLang="en-US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</a:t>
            </a:r>
          </a:p>
        </p:txBody>
      </p:sp>
      <p:sp>
        <p:nvSpPr>
          <p:cNvPr id="3" name="矩形 2"/>
          <p:cNvSpPr/>
          <p:nvPr/>
        </p:nvSpPr>
        <p:spPr>
          <a:xfrm>
            <a:off x="576073" y="1240766"/>
            <a:ext cx="5909702" cy="3170099"/>
          </a:xfrm>
          <a:prstGeom prst="rect">
            <a:avLst/>
          </a:prstGeom>
          <a:ln w="38100"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pPr marL="457200" indent="-457200" fontAlgn="auto"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8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与非静态数据成员的个数、</a:t>
            </a:r>
            <a:r>
              <a:rPr lang="zh-CN" altLang="en-US" sz="28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类型有关</a:t>
            </a:r>
            <a:endParaRPr lang="zh-CN" altLang="en-US" sz="2800" noProof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与成员函数的个数无关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与静态数据成员的多少、类型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与访问控制无关</a:t>
            </a:r>
          </a:p>
          <a:p>
            <a:pPr marL="114300" indent="-457200"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8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一定非</a:t>
            </a:r>
            <a:r>
              <a:rPr lang="en-US" altLang="zh-CN" sz="28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114300" indent="-457200"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8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与是否含有虚函数有关</a:t>
            </a:r>
          </a:p>
          <a:p>
            <a:pPr marL="114300" indent="-457200"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8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与编译时字节</a:t>
            </a:r>
            <a:r>
              <a:rPr lang="zh-CN" altLang="en-US" sz="28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</a:t>
            </a:r>
            <a:r>
              <a:rPr lang="zh-CN" altLang="en-US" sz="28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方式设置有关</a:t>
            </a:r>
            <a:endParaRPr lang="zh-CN" altLang="en-US" sz="2800" noProof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7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93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07808" y="738322"/>
            <a:ext cx="2709212" cy="813812"/>
          </a:xfrm>
        </p:spPr>
        <p:txBody>
          <a:bodyPr/>
          <a:lstStyle/>
          <a:p>
            <a:r>
              <a:rPr lang="zh-CN" altLang="en-US" dirty="0" smtClean="0"/>
              <a:t>类和对象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2535720" y="1511164"/>
            <a:ext cx="45719" cy="5229546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201013" y="2380009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类型的表示及定义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201013" y="1629619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类型的抽象</a:t>
              </a:r>
              <a:endParaRPr lang="en-US" altLang="zh-CN" sz="2400" b="1" dirty="0" smtClea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661D584-2B36-4135-848C-E7FD28CD82C5}"/>
              </a:ext>
            </a:extLst>
          </p:cNvPr>
          <p:cNvGrpSpPr/>
          <p:nvPr/>
        </p:nvGrpSpPr>
        <p:grpSpPr>
          <a:xfrm>
            <a:off x="2201013" y="3151192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:a16="http://schemas.microsoft.com/office/drawing/2014/main" xmlns="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:a16="http://schemas.microsoft.com/office/drawing/2014/main" xmlns="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类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定义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201014" y="3908102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类的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成员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E4CAFD4-0A3E-4803-848C-50C356889851}"/>
              </a:ext>
            </a:extLst>
          </p:cNvPr>
          <p:cNvGrpSpPr/>
          <p:nvPr/>
        </p:nvGrpSpPr>
        <p:grpSpPr>
          <a:xfrm>
            <a:off x="2201013" y="4672765"/>
            <a:ext cx="1675689" cy="707826"/>
            <a:chOff x="2279324" y="2504103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:a16="http://schemas.microsoft.com/office/drawing/2014/main" xmlns="" id="{E4212DD5-01A9-464B-84B9-7B5F2A071F5C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:a16="http://schemas.microsoft.com/office/drawing/2014/main" xmlns="" id="{A3A7206D-D959-4668-8130-A769920352B9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类定义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例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201014" y="5393264"/>
            <a:ext cx="2396604" cy="707826"/>
            <a:chOff x="2279324" y="3339051"/>
            <a:chExt cx="2113970" cy="624351"/>
          </a:xfrm>
        </p:grpSpPr>
        <p:sp>
          <p:nvSpPr>
            <p:cNvPr id="20" name="菱形 19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类和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对象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菱形 21">
            <a:extLst>
              <a:ext uri="{FF2B5EF4-FFF2-40B4-BE49-F238E27FC236}">
                <a16:creationId xmlns:a16="http://schemas.microsoft.com/office/drawing/2014/main" xmlns="" id="{E4212DD5-01A9-464B-84B9-7B5F2A071F5C}"/>
              </a:ext>
            </a:extLst>
          </p:cNvPr>
          <p:cNvSpPr/>
          <p:nvPr/>
        </p:nvSpPr>
        <p:spPr>
          <a:xfrm>
            <a:off x="2201012" y="6150174"/>
            <a:ext cx="707825" cy="707826"/>
          </a:xfrm>
          <a:prstGeom prst="diamond">
            <a:avLst/>
          </a:prstGeom>
          <a:solidFill>
            <a:srgbClr val="F85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200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07</a:t>
            </a:r>
            <a:endParaRPr lang="en-US" altLang="zh-CN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xmlns="" id="{A3A7206D-D959-4668-8130-A769920352B9}"/>
              </a:ext>
            </a:extLst>
          </p:cNvPr>
          <p:cNvSpPr txBox="1"/>
          <p:nvPr/>
        </p:nvSpPr>
        <p:spPr>
          <a:xfrm>
            <a:off x="2772834" y="6395804"/>
            <a:ext cx="1145657" cy="27533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对象的存储</a:t>
            </a: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大小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97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抽象数据类型</a:t>
            </a:r>
            <a:r>
              <a:rPr lang="en-US" altLang="zh-CN" dirty="0" smtClean="0"/>
              <a:t>(ADT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5637" y="636659"/>
            <a:ext cx="5933531" cy="224676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fontAlgn="auto"/>
            <a:r>
              <a:rPr lang="zh-CN" altLang="en-US" sz="2000" b="1" noProof="1"/>
              <a:t>一个</a:t>
            </a:r>
            <a:r>
              <a:rPr lang="en-US" altLang="zh-CN" sz="2000" b="1" noProof="1"/>
              <a:t>ADT</a:t>
            </a:r>
            <a:r>
              <a:rPr lang="zh-CN" altLang="en-US" sz="2000" b="1" noProof="1"/>
              <a:t>：一个数学模型</a:t>
            </a:r>
            <a:r>
              <a:rPr lang="en-US" altLang="zh-CN" sz="2000" b="1" noProof="1"/>
              <a:t>+</a:t>
            </a:r>
            <a:r>
              <a:rPr lang="zh-CN" altLang="zh-CN" sz="2000" b="1" noProof="1"/>
              <a:t>可施加其上的操作集合。</a:t>
            </a:r>
          </a:p>
          <a:p>
            <a:pPr fontAlgn="auto"/>
            <a:r>
              <a:rPr lang="zh-CN" altLang="zh-CN" sz="2000" b="1" noProof="1"/>
              <a:t>（</a:t>
            </a:r>
            <a:r>
              <a:rPr lang="zh-CN" altLang="zh-CN" sz="2000" b="1" noProof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类型名称，数据集，数据间的关系，操作集</a:t>
            </a:r>
            <a:r>
              <a:rPr lang="zh-CN" altLang="zh-CN" sz="2000" b="1" noProof="1"/>
              <a:t>）</a:t>
            </a:r>
          </a:p>
          <a:p>
            <a:pPr fontAlgn="auto"/>
            <a:endParaRPr lang="zh-CN" altLang="zh-CN" sz="2000" b="1" noProof="1"/>
          </a:p>
          <a:p>
            <a:pPr marL="342900" indent="-342900" fontAlgn="auto"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000" b="1" noProof="1"/>
              <a:t>与具体表示无关</a:t>
            </a:r>
          </a:p>
          <a:p>
            <a:pPr marL="342900" indent="-342900" fontAlgn="auto"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000" b="1" noProof="1"/>
              <a:t>与现实世界无关</a:t>
            </a:r>
          </a:p>
          <a:p>
            <a:pPr marL="342900" indent="-342900" fontAlgn="auto"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000" b="1" noProof="1"/>
              <a:t>任意性和无穷性</a:t>
            </a:r>
          </a:p>
          <a:p>
            <a:pPr algn="ctr"/>
            <a:endParaRPr lang="zh-CN" altLang="en-US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8402595" y="645618"/>
            <a:ext cx="2501900" cy="2252924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lnSpc>
                <a:spcPct val="130000"/>
              </a:lnSpc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 ADT :</a:t>
            </a:r>
            <a:b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  {</a:t>
            </a:r>
            <a:b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数据：</a:t>
            </a:r>
            <a:b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关系：</a:t>
            </a:r>
            <a:b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操作：</a:t>
            </a:r>
            <a:b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6" name="右箭头 5"/>
          <p:cNvSpPr/>
          <p:nvPr/>
        </p:nvSpPr>
        <p:spPr>
          <a:xfrm>
            <a:off x="6985687" y="1367481"/>
            <a:ext cx="1260389" cy="8402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5637" y="3443482"/>
            <a:ext cx="2051222" cy="2613023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Person {</a:t>
            </a:r>
          </a:p>
          <a:p>
            <a:pPr lvl="0" indent="0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数据：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age</a:t>
            </a:r>
          </a:p>
          <a:p>
            <a:pPr lvl="0" indent="0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关系：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age&gt;=0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操作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birth </a:t>
            </a:r>
          </a:p>
          <a:p>
            <a:pPr lvl="0" indent="0">
              <a:lnSpc>
                <a:spcPct val="13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     grow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 indent="0">
              <a:lnSpc>
                <a:spcPct val="13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     dead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8" name="云形 7"/>
          <p:cNvSpPr/>
          <p:nvPr/>
        </p:nvSpPr>
        <p:spPr>
          <a:xfrm>
            <a:off x="4736691" y="3880087"/>
            <a:ext cx="1342833" cy="1491049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02595" y="3179870"/>
            <a:ext cx="2982097" cy="3333220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Person {</a:t>
            </a:r>
          </a:p>
          <a:p>
            <a:pPr lvl="0" indent="0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数据：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knowlege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 indent="0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              fatigue</a:t>
            </a:r>
          </a:p>
          <a:p>
            <a:pPr lvl="0" indent="0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关系：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49" charset="-122"/>
              </a:rPr>
              <a:t>knowlege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49" charset="-122"/>
              </a:rPr>
              <a:t>&gt;0</a:t>
            </a:r>
            <a:b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49" charset="-122"/>
              </a:rPr>
              <a:t>            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49" charset="-122"/>
              </a:rPr>
              <a:t>fatgue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49" charset="-122"/>
              </a:rPr>
              <a:t>&gt;=0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  操作：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study </a:t>
            </a:r>
          </a:p>
          <a:p>
            <a:pPr lvl="0" indent="0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              sleep</a:t>
            </a:r>
          </a:p>
          <a:p>
            <a:pPr lvl="0" indent="0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              play</a:t>
            </a:r>
            <a:b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0" name="左箭头 9"/>
          <p:cNvSpPr/>
          <p:nvPr/>
        </p:nvSpPr>
        <p:spPr>
          <a:xfrm>
            <a:off x="3237471" y="4456670"/>
            <a:ext cx="1105639" cy="29332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6557319" y="4448432"/>
            <a:ext cx="1296945" cy="30156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36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类型的抽象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878661" y="2389853"/>
            <a:ext cx="3270422" cy="3416320"/>
          </a:xfrm>
          <a:prstGeom prst="rect">
            <a:avLst/>
          </a:prstGeom>
          <a:ln w="381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noProof="1"/>
              <a:t>地球：</a:t>
            </a:r>
            <a:r>
              <a:rPr lang="en-US" altLang="zh-CN" b="1" noProof="1"/>
              <a:t>-</a:t>
            </a:r>
            <a:r>
              <a:rPr lang="zh-CN" altLang="en-US" b="1" noProof="1"/>
              <a:t>人口、经济等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b="1" noProof="1"/>
              <a:t>行为：</a:t>
            </a:r>
            <a:endParaRPr lang="en-US" altLang="zh-CN" b="1" noProof="1"/>
          </a:p>
          <a:p>
            <a:r>
              <a:rPr lang="en-US" altLang="zh-CN" b="1" noProof="1"/>
              <a:t>     </a:t>
            </a:r>
            <a:r>
              <a:rPr lang="zh-CN" altLang="en-US" b="1" noProof="1"/>
              <a:t>增加人口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noProof="1"/>
              <a:t>     </a:t>
            </a:r>
            <a:r>
              <a:rPr lang="zh-CN" altLang="en-US" b="1" noProof="1"/>
              <a:t>计算总人口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noProof="1"/>
              <a:t>     </a:t>
            </a:r>
            <a:r>
              <a:rPr lang="zh-CN" altLang="en-US" b="1" noProof="1"/>
              <a:t>增加</a:t>
            </a:r>
            <a:r>
              <a:rPr lang="en-US" altLang="zh-CN" b="1" noProof="1"/>
              <a:t>GDP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noProof="1"/>
              <a:t>     </a:t>
            </a:r>
            <a:r>
              <a:rPr lang="zh-CN" altLang="en-US" b="1" noProof="1"/>
              <a:t>计算当年总</a:t>
            </a:r>
            <a:r>
              <a:rPr lang="en-US" altLang="zh-CN" b="1" noProof="1"/>
              <a:t>GDP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noProof="1"/>
              <a:t>     </a:t>
            </a:r>
            <a:r>
              <a:rPr lang="zh-CN" altLang="en-US" b="1" noProof="1"/>
              <a:t>计算总财富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b="1" noProof="1"/>
              <a:t>数据：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noProof="1"/>
              <a:t>     </a:t>
            </a:r>
            <a:r>
              <a:rPr lang="zh-CN" altLang="en-US" b="1" noProof="1"/>
              <a:t>人口数据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noProof="1"/>
              <a:t>      GDP</a:t>
            </a:r>
            <a:r>
              <a:rPr lang="zh-CN" altLang="en-US" b="1" noProof="1"/>
              <a:t>数据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noProof="1"/>
              <a:t>      </a:t>
            </a:r>
            <a:r>
              <a:rPr lang="zh-CN" altLang="en-US" b="1" noProof="1"/>
              <a:t>财富数据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38735" y="2389853"/>
            <a:ext cx="3863546" cy="3416320"/>
          </a:xfrm>
          <a:prstGeom prst="rect">
            <a:avLst/>
          </a:prstGeom>
          <a:ln w="38100">
            <a:solidFill>
              <a:srgbClr val="00B0F0"/>
            </a:solidFill>
          </a:ln>
        </p:spPr>
        <p:txBody>
          <a:bodyPr wrap="square">
            <a:noAutofit/>
          </a:bodyPr>
          <a:lstStyle/>
          <a:p>
            <a:r>
              <a:rPr lang="zh-CN" altLang="en-US" b="1" noProof="1"/>
              <a:t>地球：</a:t>
            </a:r>
            <a:r>
              <a:rPr lang="en-US" altLang="zh-CN" b="1" noProof="1"/>
              <a:t>-</a:t>
            </a:r>
            <a:r>
              <a:rPr lang="zh-CN" altLang="en-US" b="1" noProof="1"/>
              <a:t>太阳系中运动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b="1" noProof="1"/>
              <a:t>行为：</a:t>
            </a:r>
            <a:endParaRPr lang="en-US" altLang="zh-CN" b="1" noProof="1"/>
          </a:p>
          <a:p>
            <a:r>
              <a:rPr lang="en-US" altLang="zh-CN" b="1" noProof="1"/>
              <a:t>     </a:t>
            </a:r>
            <a:r>
              <a:rPr lang="zh-CN" altLang="en-US" b="1" noProof="1"/>
              <a:t>指定年份的位置信息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noProof="1"/>
              <a:t>     </a:t>
            </a:r>
            <a:r>
              <a:rPr lang="zh-CN" altLang="en-US" b="1" noProof="1"/>
              <a:t>与其他行星的位置关系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b="1" noProof="1"/>
              <a:t>数据：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noProof="1"/>
              <a:t>      </a:t>
            </a:r>
            <a:r>
              <a:rPr lang="zh-CN" altLang="en-US" b="1" noProof="1"/>
              <a:t>经纬度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noProof="1"/>
              <a:t>      </a:t>
            </a:r>
            <a:r>
              <a:rPr lang="zh-CN" altLang="en-US" b="1" noProof="1"/>
              <a:t>赤道角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noProof="1"/>
              <a:t>      </a:t>
            </a:r>
            <a:r>
              <a:rPr lang="zh-CN" altLang="en-US" b="1" noProof="1"/>
              <a:t>与太阳距离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noProof="1"/>
              <a:t>      </a:t>
            </a:r>
            <a:r>
              <a:rPr lang="zh-CN" altLang="en-US" b="1" noProof="1"/>
              <a:t>线速度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noProof="1"/>
              <a:t>      …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878661" y="979055"/>
            <a:ext cx="8623620" cy="692728"/>
          </a:xfrm>
          <a:ln>
            <a:solidFill>
              <a:srgbClr val="FF9900"/>
            </a:solidFill>
          </a:ln>
        </p:spPr>
        <p:txBody>
          <a:bodyPr anchor="ctr">
            <a:normAutofit/>
          </a:bodyPr>
          <a:lstStyle/>
          <a:p>
            <a:pPr algn="ctr">
              <a:buClr>
                <a:srgbClr val="C00000"/>
              </a:buClr>
            </a:pPr>
            <a:r>
              <a:rPr lang="zh-CN" altLang="en-US" b="1" noProof="1">
                <a:solidFill>
                  <a:srgbClr val="0066FF"/>
                </a:solidFill>
              </a:rPr>
              <a:t>不同的关注，可导致不同的抽象</a:t>
            </a:r>
            <a:r>
              <a:rPr lang="zh-CN" altLang="en-US" b="1" noProof="1" smtClean="0">
                <a:solidFill>
                  <a:srgbClr val="0066FF"/>
                </a:solidFill>
              </a:rPr>
              <a:t>结果</a:t>
            </a:r>
            <a:endParaRPr lang="zh-CN" altLang="en-US" b="1" noProof="1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1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类型的抽象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15743" y="1213039"/>
            <a:ext cx="4050584" cy="5169287"/>
          </a:xfrm>
          <a:ln w="3810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zh-CN" altLang="en-US" sz="1800" noProof="1">
                <a:solidFill>
                  <a:srgbClr val="148BDC"/>
                </a:solidFill>
              </a:rPr>
              <a:t>书的抽象</a:t>
            </a:r>
            <a:endParaRPr lang="zh-CN" altLang="en-US" noProof="1">
              <a:solidFill>
                <a:srgbClr val="148BDC"/>
              </a:solidFill>
            </a:endParaRPr>
          </a:p>
          <a:p>
            <a:r>
              <a:rPr lang="zh-CN" altLang="en-US" sz="1800" noProof="1"/>
              <a:t>行为：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800" noProof="1"/>
              <a:t>     返回书名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800" noProof="1"/>
              <a:t>     翻到第一页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800" noProof="1"/>
              <a:t>     </a:t>
            </a:r>
            <a:r>
              <a:rPr lang="zh-CN" altLang="en-US" sz="1800" noProof="1">
                <a:sym typeface="+mn-ea"/>
              </a:rPr>
              <a:t>翻到指定页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800" noProof="1"/>
              <a:t>     读</a:t>
            </a:r>
            <a:r>
              <a:rPr lang="en-US" altLang="zh-CN" sz="1800" noProof="1"/>
              <a:t>N</a:t>
            </a:r>
            <a:r>
              <a:rPr lang="zh-CN" altLang="en-US" sz="1800" noProof="1"/>
              <a:t>页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800" noProof="1"/>
              <a:t>     放置书签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800" noProof="1"/>
              <a:t>     添加批注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800" noProof="1"/>
              <a:t>     合上此书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800" noProof="1"/>
              <a:t>     </a:t>
            </a:r>
            <a:r>
              <a:rPr lang="en-US" altLang="zh-CN" sz="1800" noProof="1"/>
              <a:t>...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800" noProof="1"/>
              <a:t>     放置到书架上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800" noProof="1"/>
              <a:t>     卖给某人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800" noProof="1"/>
              <a:t>     </a:t>
            </a:r>
            <a:r>
              <a:rPr lang="en-US" altLang="zh-CN" sz="1800" noProof="1"/>
              <a:t>....</a:t>
            </a:r>
            <a:endParaRPr lang="en-US" altLang="zh-CN" noProof="1"/>
          </a:p>
          <a:p>
            <a:r>
              <a:rPr lang="zh-CN" altLang="en-US" sz="1800" noProof="1"/>
              <a:t>数据：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zh-CN" altLang="en-US" sz="1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书名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sz="1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总页数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sz="1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当前页码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sz="1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altLang="zh-CN" sz="1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..... </a:t>
            </a:r>
            <a:endParaRPr lang="en-US" altLang="zh-CN" b="1" noProof="1" smtClean="0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890327" y="1213040"/>
            <a:ext cx="3671456" cy="5076924"/>
          </a:xfrm>
          <a:ln w="3810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zh-CN" altLang="zh-CN" sz="1800" noProof="1">
                <a:solidFill>
                  <a:srgbClr val="148BDC"/>
                </a:solidFill>
              </a:rPr>
              <a:t>水杯的抽象</a:t>
            </a:r>
            <a:r>
              <a:rPr lang="zh-CN" altLang="zh-CN" sz="1800" noProof="1"/>
              <a:t>：</a:t>
            </a:r>
            <a:r>
              <a:rPr lang="zh-CN" altLang="zh-CN" sz="1800" dirty="0"/>
              <a:t/>
            </a:r>
            <a:br>
              <a:rPr lang="zh-CN" altLang="zh-CN" sz="1800" dirty="0"/>
            </a:br>
            <a:r>
              <a:rPr lang="zh-CN" altLang="zh-CN" sz="1800" noProof="1"/>
              <a:t>行为：</a:t>
            </a:r>
            <a:r>
              <a:rPr lang="zh-CN" altLang="zh-CN" sz="1800" dirty="0"/>
              <a:t/>
            </a:r>
            <a:br>
              <a:rPr lang="zh-CN" altLang="zh-CN" sz="1800" dirty="0"/>
            </a:br>
            <a:r>
              <a:rPr lang="zh-CN" altLang="zh-CN" sz="1800" noProof="1"/>
              <a:t>     倒入</a:t>
            </a:r>
            <a:r>
              <a:rPr lang="en-US" altLang="zh-CN" sz="1800" noProof="1"/>
              <a:t>N</a:t>
            </a:r>
            <a:r>
              <a:rPr lang="zh-CN" altLang="en-US" sz="1800" noProof="1"/>
              <a:t>毫升水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zh-CN" altLang="en-US" sz="1800" noProof="1"/>
              <a:t>     被某人喝</a:t>
            </a:r>
            <a:r>
              <a:rPr lang="en-US" altLang="zh-CN" sz="1800" noProof="1"/>
              <a:t>M</a:t>
            </a:r>
            <a:r>
              <a:rPr lang="zh-CN" altLang="en-US" sz="1800" noProof="1"/>
              <a:t>毫升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zh-CN" altLang="en-US" sz="1800" noProof="1"/>
              <a:t>     倒掉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zh-CN" altLang="en-US" sz="1800" noProof="1"/>
              <a:t>     </a:t>
            </a:r>
            <a:r>
              <a:rPr lang="en-US" altLang="zh-CN" sz="1800" noProof="1"/>
              <a:t>....</a:t>
            </a:r>
            <a:r>
              <a:rPr lang="zh-CN" altLang="zh-CN" sz="1800" dirty="0"/>
              <a:t/>
            </a:r>
            <a:br>
              <a:rPr lang="zh-CN" altLang="zh-CN" sz="1800" dirty="0"/>
            </a:br>
            <a:r>
              <a:rPr lang="zh-CN" altLang="zh-CN" sz="1800" noProof="1"/>
              <a:t>数据：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noProof="1"/>
              <a:t>     </a:t>
            </a:r>
            <a:r>
              <a:rPr lang="zh-CN" altLang="zh-CN" sz="1800" noProof="1"/>
              <a:t>容量</a:t>
            </a:r>
            <a:r>
              <a:rPr lang="zh-CN" altLang="zh-CN" sz="1800" dirty="0"/>
              <a:t/>
            </a:r>
            <a:br>
              <a:rPr lang="zh-CN" altLang="zh-CN" sz="1800" dirty="0"/>
            </a:br>
            <a:r>
              <a:rPr lang="zh-CN" altLang="zh-CN" sz="1800" noProof="1"/>
              <a:t>     水量</a:t>
            </a:r>
            <a:r>
              <a:rPr lang="en-US" altLang="zh-CN" sz="1800" noProof="1"/>
              <a:t>     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noProof="1"/>
              <a:t>     ....</a:t>
            </a:r>
          </a:p>
        </p:txBody>
      </p:sp>
      <p:sp>
        <p:nvSpPr>
          <p:cNvPr id="5" name="文本框 6"/>
          <p:cNvSpPr txBox="1"/>
          <p:nvPr/>
        </p:nvSpPr>
        <p:spPr>
          <a:xfrm>
            <a:off x="4062412" y="1885011"/>
            <a:ext cx="815975" cy="2182813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行为的抽象</a:t>
            </a:r>
          </a:p>
        </p:txBody>
      </p:sp>
      <p:sp>
        <p:nvSpPr>
          <p:cNvPr id="6" name="文本框 7"/>
          <p:cNvSpPr txBox="1"/>
          <p:nvPr/>
        </p:nvSpPr>
        <p:spPr>
          <a:xfrm>
            <a:off x="4062412" y="4067824"/>
            <a:ext cx="815975" cy="2122488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数据的抽象</a:t>
            </a:r>
          </a:p>
        </p:txBody>
      </p:sp>
    </p:spTree>
    <p:extLst>
      <p:ext uri="{BB962C8B-B14F-4D97-AF65-F5344CB8AC3E}">
        <p14:creationId xmlns:p14="http://schemas.microsoft.com/office/powerpoint/2010/main" val="22882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</a:t>
            </a:r>
            <a:r>
              <a:rPr lang="zh-CN" altLang="en-US" dirty="0" smtClean="0"/>
              <a:t>类型的表示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086" y="719201"/>
            <a:ext cx="5744987" cy="1608363"/>
          </a:xfrm>
          <a:ln w="38100">
            <a:solidFill>
              <a:srgbClr val="FF9900"/>
            </a:solidFill>
          </a:ln>
        </p:spPr>
        <p:txBody>
          <a:bodyPr>
            <a:normAutofit/>
          </a:bodyPr>
          <a:lstStyle/>
          <a:p>
            <a:pPr marL="342900" lvl="0" indent="-342900">
              <a:buClr>
                <a:srgbClr val="0070C0"/>
              </a:buClr>
              <a:buSzPct val="100000"/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不同的关注，有不同的抽象</a:t>
            </a:r>
          </a:p>
          <a:p>
            <a:pPr marL="342900" lvl="0" indent="-342900">
              <a:buClr>
                <a:srgbClr val="0070C0"/>
              </a:buClr>
              <a:buSzPct val="100000"/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表示的方法多种</a:t>
            </a:r>
          </a:p>
          <a:p>
            <a:pPr marL="342900" lvl="0" indent="-342900">
              <a:buClr>
                <a:srgbClr val="0070C0"/>
              </a:buClr>
              <a:buSzPct val="100000"/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各计算机编程语言有各自的表示方法</a:t>
            </a:r>
          </a:p>
          <a:p>
            <a:pPr marL="342900" lvl="0" indent="-342900">
              <a:buClr>
                <a:srgbClr val="0070C0"/>
              </a:buClr>
              <a:buSzPct val="100000"/>
              <a:buFont typeface="Wingdings" panose="05000000000000000000" charset="0"/>
              <a:buChar char="n"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C++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中用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class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表示类型的抽象</a:t>
            </a:r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471086" y="2534146"/>
            <a:ext cx="5744987" cy="3534145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zh-CN" altLang="en-US" noProof="1" smtClean="0">
                <a:solidFill>
                  <a:srgbClr val="0000FF"/>
                </a:solidFill>
              </a:rPr>
              <a:t>行为：</a:t>
            </a:r>
            <a:endParaRPr lang="zh-CN" altLang="en-US" sz="3200" noProof="1">
              <a:solidFill>
                <a:srgbClr val="0000FF"/>
              </a:solidFill>
            </a:endParaRPr>
          </a:p>
          <a:p>
            <a:pPr marL="457200" indent="-457200" fontAlgn="auto"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noProof="1">
                <a:solidFill>
                  <a:srgbClr val="0070C0"/>
                </a:solidFill>
              </a:rPr>
              <a:t>一个</a:t>
            </a:r>
            <a:r>
              <a:rPr lang="zh-CN" altLang="en-US" noProof="1" smtClean="0">
                <a:solidFill>
                  <a:srgbClr val="0070C0"/>
                </a:solidFill>
              </a:rPr>
              <a:t>行为</a:t>
            </a:r>
            <a:r>
              <a:rPr lang="zh-CN" altLang="en-US" noProof="1">
                <a:solidFill>
                  <a:srgbClr val="0070C0"/>
                </a:solidFill>
              </a:rPr>
              <a:t>由一个或多个操作共同完成；</a:t>
            </a:r>
            <a:endParaRPr lang="zh-CN" altLang="en-US" sz="3200" noProof="1">
              <a:solidFill>
                <a:srgbClr val="0070C0"/>
              </a:solidFill>
            </a:endParaRPr>
          </a:p>
          <a:p>
            <a:pPr marL="457200" indent="-457200" fontAlgn="auto"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noProof="1">
                <a:solidFill>
                  <a:srgbClr val="0070C0"/>
                </a:solidFill>
              </a:rPr>
              <a:t>每个</a:t>
            </a:r>
            <a:r>
              <a:rPr lang="zh-CN" altLang="en-US" noProof="1" smtClean="0">
                <a:solidFill>
                  <a:srgbClr val="0070C0"/>
                </a:solidFill>
              </a:rPr>
              <a:t>操作在</a:t>
            </a:r>
            <a:r>
              <a:rPr lang="en-US" altLang="zh-CN" noProof="1" smtClean="0">
                <a:solidFill>
                  <a:srgbClr val="0070C0"/>
                </a:solidFill>
              </a:rPr>
              <a:t>C++</a:t>
            </a:r>
            <a:r>
              <a:rPr lang="zh-CN" altLang="en-US" noProof="1" smtClean="0">
                <a:solidFill>
                  <a:srgbClr val="0070C0"/>
                </a:solidFill>
              </a:rPr>
              <a:t>通常</a:t>
            </a:r>
            <a:r>
              <a:rPr lang="zh-CN" altLang="en-US" noProof="1">
                <a:solidFill>
                  <a:srgbClr val="0070C0"/>
                </a:solidFill>
              </a:rPr>
              <a:t>用成员函数表示</a:t>
            </a:r>
            <a:r>
              <a:rPr lang="zh-CN" altLang="en-US" noProof="1" smtClean="0">
                <a:solidFill>
                  <a:srgbClr val="0070C0"/>
                </a:solidFill>
              </a:rPr>
              <a:t>；</a:t>
            </a:r>
            <a:endParaRPr lang="en-US" altLang="zh-CN" noProof="1" smtClean="0">
              <a:solidFill>
                <a:srgbClr val="0070C0"/>
              </a:solidFill>
            </a:endParaRPr>
          </a:p>
          <a:p>
            <a:pPr fontAlgn="auto">
              <a:buClr>
                <a:srgbClr val="FF0000"/>
              </a:buClr>
            </a:pPr>
            <a:r>
              <a:rPr lang="zh-CN" altLang="en-US" noProof="1" smtClean="0">
                <a:solidFill>
                  <a:srgbClr val="0000FF"/>
                </a:solidFill>
              </a:rPr>
              <a:t>数据：</a:t>
            </a:r>
            <a:endParaRPr lang="zh-CN" altLang="en-US" sz="3200" noProof="1">
              <a:solidFill>
                <a:srgbClr val="0000FF"/>
              </a:solidFill>
            </a:endParaRPr>
          </a:p>
          <a:p>
            <a:pPr marL="457200" indent="-457200" fontAlgn="auto"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noProof="1" smtClean="0">
                <a:solidFill>
                  <a:srgbClr val="0070C0"/>
                </a:solidFill>
              </a:rPr>
              <a:t>数据</a:t>
            </a:r>
            <a:r>
              <a:rPr lang="zh-CN" altLang="en-US" noProof="1">
                <a:solidFill>
                  <a:srgbClr val="0070C0"/>
                </a:solidFill>
              </a:rPr>
              <a:t>由数据成员</a:t>
            </a:r>
            <a:r>
              <a:rPr lang="zh-CN" altLang="en-US" noProof="1" smtClean="0">
                <a:solidFill>
                  <a:srgbClr val="0070C0"/>
                </a:solidFill>
              </a:rPr>
              <a:t>表示</a:t>
            </a:r>
            <a:endParaRPr lang="en-US" altLang="zh-CN" noProof="1" smtClean="0">
              <a:solidFill>
                <a:srgbClr val="0070C0"/>
              </a:solidFill>
            </a:endParaRPr>
          </a:p>
          <a:p>
            <a:pPr fontAlgn="auto">
              <a:buClr>
                <a:srgbClr val="FF0000"/>
              </a:buClr>
            </a:pPr>
            <a:endParaRPr lang="en-US" altLang="zh-CN" sz="3200" noProof="1">
              <a:solidFill>
                <a:srgbClr val="0070C0"/>
              </a:solidFill>
            </a:endParaRPr>
          </a:p>
          <a:p>
            <a:pPr fontAlgn="auto">
              <a:buClr>
                <a:srgbClr val="FF0000"/>
              </a:buClr>
            </a:pPr>
            <a:r>
              <a:rPr lang="en-US" altLang="zh-CN" sz="2800" noProof="1" smtClean="0">
                <a:solidFill>
                  <a:srgbClr val="0000FF"/>
                </a:solidFill>
              </a:rPr>
              <a:t>C++</a:t>
            </a:r>
            <a:r>
              <a:rPr lang="zh-CN" altLang="en-US" sz="2800" noProof="1" smtClean="0">
                <a:solidFill>
                  <a:srgbClr val="0000FF"/>
                </a:solidFill>
              </a:rPr>
              <a:t>中用</a:t>
            </a:r>
            <a:r>
              <a:rPr lang="en-US" altLang="zh-CN" sz="2800" noProof="1">
                <a:solidFill>
                  <a:srgbClr val="0000FF"/>
                </a:solidFill>
              </a:rPr>
              <a:t>c</a:t>
            </a:r>
            <a:r>
              <a:rPr lang="en-US" altLang="zh-CN" sz="2800" noProof="1" smtClean="0">
                <a:solidFill>
                  <a:srgbClr val="0000FF"/>
                </a:solidFill>
              </a:rPr>
              <a:t>lass</a:t>
            </a:r>
            <a:r>
              <a:rPr lang="zh-CN" altLang="en-US" sz="2800" noProof="1" smtClean="0">
                <a:solidFill>
                  <a:srgbClr val="0000FF"/>
                </a:solidFill>
              </a:rPr>
              <a:t>表示，称类的定义。</a:t>
            </a:r>
            <a:endParaRPr lang="zh-CN" altLang="en-US" sz="2800" noProof="1">
              <a:solidFill>
                <a:srgbClr val="0000FF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447014" y="719201"/>
            <a:ext cx="5098442" cy="5349090"/>
          </a:xfrm>
          <a:ln w="38100">
            <a:solidFill>
              <a:srgbClr val="148BDC"/>
            </a:solidFill>
          </a:ln>
        </p:spPr>
        <p:txBody>
          <a:bodyPr>
            <a:no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zh-CN" altLang="en-US" sz="2000" noProof="1" smtClean="0">
                <a:sym typeface="+mn-ea"/>
              </a:rPr>
              <a:t>类的定义</a:t>
            </a:r>
            <a:r>
              <a:rPr lang="en-US" altLang="zh-CN" sz="2000" noProof="1" smtClean="0">
                <a:sym typeface="+mn-ea"/>
              </a:rPr>
              <a:t>(</a:t>
            </a:r>
            <a:r>
              <a:rPr lang="zh-CN" altLang="en-US" sz="2000" noProof="1" smtClean="0">
                <a:sym typeface="+mn-ea"/>
              </a:rPr>
              <a:t>例</a:t>
            </a:r>
            <a:r>
              <a:rPr lang="en-US" altLang="zh-CN" sz="2000" noProof="1" smtClean="0">
                <a:sym typeface="+mn-ea"/>
              </a:rPr>
              <a:t>)</a:t>
            </a:r>
            <a:r>
              <a:rPr lang="zh-CN" altLang="en-US" sz="2000" noProof="1" smtClean="0">
                <a:sym typeface="+mn-ea"/>
              </a:rPr>
              <a:t>：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class ClassName {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public</a:t>
            </a:r>
            <a:r>
              <a:rPr lang="zh-CN" altLang="en-US" sz="2000" noProof="1">
                <a:sym typeface="+mn-ea"/>
              </a:rPr>
              <a:t>：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      void f</a:t>
            </a:r>
            <a:r>
              <a:rPr lang="zh-CN" altLang="en-US" sz="2000" noProof="1">
                <a:sym typeface="+mn-ea"/>
              </a:rPr>
              <a:t>（ ）</a:t>
            </a:r>
            <a:r>
              <a:rPr lang="en-US" altLang="zh-CN" sz="2000" noProof="1" smtClean="0">
                <a:sym typeface="+mn-ea"/>
              </a:rPr>
              <a:t>;</a:t>
            </a:r>
            <a:br>
              <a:rPr lang="en-US" altLang="zh-CN" sz="2000" noProof="1" smtClean="0">
                <a:sym typeface="+mn-ea"/>
              </a:rPr>
            </a:br>
            <a:r>
              <a:rPr lang="en-US" altLang="zh-CN" sz="2000" noProof="1" smtClean="0">
                <a:sym typeface="+mn-ea"/>
              </a:rPr>
              <a:t>      void g(  );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private: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      int   val;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}</a:t>
            </a:r>
            <a:r>
              <a:rPr lang="zh-CN" altLang="en-US" sz="2000" noProof="1">
                <a:sym typeface="+mn-ea"/>
              </a:rPr>
              <a:t>；</a:t>
            </a:r>
            <a:endParaRPr lang="en-US" altLang="zh-CN" sz="2000" noProof="1"/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zh-CN" altLang="en-US" sz="2000" noProof="1" smtClean="0">
                <a:sym typeface="+mn-ea"/>
              </a:rPr>
              <a:t>类定义的组成</a:t>
            </a:r>
            <a:endParaRPr lang="en-US" altLang="zh-CN" sz="2000" noProof="1" smtClean="0">
              <a:sym typeface="+mn-ea"/>
            </a:endParaRPr>
          </a:p>
          <a:p>
            <a:pPr marL="971550" lvl="1" indent="-285750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zh-CN" altLang="en-US" sz="2000" noProof="1">
                <a:sym typeface="+mn-ea"/>
              </a:rPr>
              <a:t>数据成员 </a:t>
            </a:r>
            <a:r>
              <a:rPr lang="en-US" altLang="zh-CN" sz="2000" noProof="1">
                <a:sym typeface="+mn-ea"/>
              </a:rPr>
              <a:t>(</a:t>
            </a:r>
            <a:r>
              <a:rPr lang="zh-CN" altLang="en-US" sz="2000" noProof="1">
                <a:sym typeface="+mn-ea"/>
              </a:rPr>
              <a:t>或称成员数据</a:t>
            </a:r>
            <a:r>
              <a:rPr lang="en-US" altLang="zh-CN" sz="2000" noProof="1">
                <a:sym typeface="+mn-ea"/>
              </a:rPr>
              <a:t>)</a:t>
            </a:r>
            <a:endParaRPr lang="zh-CN" altLang="en-US" sz="2000" noProof="1"/>
          </a:p>
          <a:p>
            <a:pPr marL="971550" lvl="1" indent="-285750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zh-CN" altLang="en-US" sz="2000" noProof="1">
                <a:sym typeface="+mn-ea"/>
              </a:rPr>
              <a:t>成员函数 </a:t>
            </a:r>
            <a:r>
              <a:rPr lang="en-US" altLang="zh-CN" sz="2000" noProof="1">
                <a:sym typeface="+mn-ea"/>
              </a:rPr>
              <a:t>(</a:t>
            </a:r>
            <a:r>
              <a:rPr lang="zh-CN" altLang="en-US" sz="2000" noProof="1">
                <a:sym typeface="+mn-ea"/>
              </a:rPr>
              <a:t>或称函数成员</a:t>
            </a:r>
            <a:r>
              <a:rPr lang="en-US" altLang="zh-CN" sz="2800" noProof="1" smtClean="0">
                <a:sym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117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类的定义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877455" y="803564"/>
            <a:ext cx="4664363" cy="5480409"/>
          </a:xfrm>
          <a:ln w="38100"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457200" lvl="0" indent="-457200">
              <a:spcBef>
                <a:spcPts val="7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9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900" dirty="0" smtClean="0">
                <a:latin typeface="Arial" panose="020B0604020202020204" pitchFamily="34" charset="0"/>
                <a:ea typeface="黑体" panose="02010609060101010101" pitchFamily="49" charset="-122"/>
              </a:rPr>
              <a:t>格式：</a:t>
            </a:r>
            <a:r>
              <a:rPr lang="en-US" altLang="zh-CN" sz="29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class </a:t>
            </a: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</a:t>
            </a:r>
            <a:r>
              <a:rPr lang="zh-CN" altLang="en-US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类名</a:t>
            </a: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&gt; { </a:t>
            </a:r>
            <a:endParaRPr lang="en-US" altLang="zh-CN" sz="2900" dirty="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spcBef>
                <a:spcPts val="700"/>
              </a:spcBef>
              <a:buClr>
                <a:srgbClr val="C00000"/>
              </a:buClr>
              <a:buSzPct val="100000"/>
            </a:pP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9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  …</a:t>
            </a:r>
            <a:br>
              <a:rPr lang="en-US" altLang="zh-CN" sz="29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9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} </a:t>
            </a:r>
            <a:r>
              <a:rPr lang="zh-CN" altLang="en-US" sz="29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；</a:t>
            </a:r>
            <a:endParaRPr lang="zh-CN" altLang="en-US" sz="29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0" indent="-457200">
              <a:spcBef>
                <a:spcPts val="7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900" dirty="0" smtClean="0">
                <a:latin typeface="Arial" panose="020B0604020202020204" pitchFamily="34" charset="0"/>
                <a:ea typeface="黑体" panose="02010609060101010101" pitchFamily="49" charset="-122"/>
              </a:rPr>
              <a:t>定义顺序随意</a:t>
            </a:r>
            <a:endParaRPr lang="en-US" altLang="zh-CN" sz="29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0" indent="-457200">
              <a:spcBef>
                <a:spcPts val="7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900" dirty="0" smtClean="0">
                <a:latin typeface="Arial" panose="020B0604020202020204" pitchFamily="34" charset="0"/>
                <a:ea typeface="黑体" panose="02010609060101010101" pitchFamily="49" charset="-122"/>
              </a:rPr>
              <a:t>通常</a:t>
            </a:r>
            <a:r>
              <a:rPr lang="zh-CN" altLang="en-US" sz="2900" dirty="0">
                <a:latin typeface="Arial" panose="020B0604020202020204" pitchFamily="34" charset="0"/>
                <a:ea typeface="黑体" panose="02010609060101010101" pitchFamily="49" charset="-122"/>
              </a:rPr>
              <a:t>放入</a:t>
            </a:r>
            <a:r>
              <a:rPr lang="zh-CN" altLang="en-US" sz="2900" dirty="0" smtClean="0">
                <a:latin typeface="Arial" panose="020B0604020202020204" pitchFamily="34" charset="0"/>
                <a:ea typeface="黑体" panose="02010609060101010101" pitchFamily="49" charset="-122"/>
              </a:rPr>
              <a:t>头文件</a:t>
            </a:r>
            <a:endParaRPr lang="en-US" altLang="zh-CN" sz="29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0" indent="-457200">
              <a:spcBef>
                <a:spcPts val="7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900" dirty="0" smtClean="0">
                <a:latin typeface="Arial" panose="020B0604020202020204" pitchFamily="34" charset="0"/>
                <a:ea typeface="黑体" panose="02010609060101010101" pitchFamily="49" charset="-122"/>
              </a:rPr>
              <a:t>可使用前置声明</a:t>
            </a:r>
            <a:endParaRPr lang="en-US" altLang="zh-CN" sz="29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0" indent="-457200">
              <a:spcBef>
                <a:spcPts val="7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900" dirty="0">
                <a:latin typeface="Arial" panose="020B0604020202020204" pitchFamily="34" charset="0"/>
                <a:ea typeface="黑体" panose="02010609060101010101" pitchFamily="49" charset="-122"/>
              </a:rPr>
              <a:t>类的构成</a:t>
            </a:r>
            <a:endParaRPr lang="en-US" altLang="zh-CN" sz="29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40080" lvl="1" indent="-27495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/>
              <a:buChar char=""/>
            </a:pPr>
            <a:r>
              <a:rPr lang="zh-CN" altLang="en-US" sz="2600" dirty="0">
                <a:latin typeface="Arial" panose="020B0604020202020204" pitchFamily="34" charset="0"/>
                <a:ea typeface="黑体" panose="02010609060101010101" pitchFamily="49" charset="-122"/>
              </a:rPr>
              <a:t>数据成员 </a:t>
            </a:r>
            <a:r>
              <a:rPr lang="en-US" altLang="zh-CN" sz="26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2600" dirty="0">
                <a:latin typeface="Arial" panose="020B0604020202020204" pitchFamily="34" charset="0"/>
                <a:ea typeface="黑体" panose="02010609060101010101" pitchFamily="49" charset="-122"/>
              </a:rPr>
              <a:t>或称成员数据</a:t>
            </a:r>
            <a:r>
              <a:rPr lang="en-US" altLang="zh-CN" sz="2600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en-US" sz="26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40080" lvl="1" indent="-27495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/>
              <a:buChar char=""/>
            </a:pPr>
            <a:r>
              <a:rPr lang="zh-CN" altLang="en-US" sz="2600" dirty="0">
                <a:latin typeface="Arial" panose="020B0604020202020204" pitchFamily="34" charset="0"/>
                <a:ea typeface="黑体" panose="02010609060101010101" pitchFamily="49" charset="-122"/>
              </a:rPr>
              <a:t>成员</a:t>
            </a:r>
            <a:r>
              <a:rPr lang="zh-CN" altLang="en-US" sz="2600" dirty="0">
                <a:sym typeface="+mn-ea"/>
              </a:rPr>
              <a:t>函数</a:t>
            </a:r>
            <a:r>
              <a:rPr lang="zh-CN" altLang="en-US" sz="26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6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2600" dirty="0">
                <a:latin typeface="Arial" panose="020B0604020202020204" pitchFamily="34" charset="0"/>
                <a:ea typeface="黑体" panose="02010609060101010101" pitchFamily="49" charset="-122"/>
              </a:rPr>
              <a:t>或称函数</a:t>
            </a:r>
            <a:r>
              <a:rPr lang="zh-CN" altLang="en-US" sz="2600" dirty="0">
                <a:sym typeface="+mn-ea"/>
              </a:rPr>
              <a:t>成员</a:t>
            </a:r>
            <a:r>
              <a:rPr lang="en-US" altLang="zh-CN" sz="2600" dirty="0" smtClean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</a:p>
          <a:p>
            <a:pPr marL="457200" indent="-457200">
              <a:spcBef>
                <a:spcPts val="7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zh-CN" sz="2900" i="1" noProof="1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class</a:t>
            </a:r>
            <a:r>
              <a:rPr lang="zh-CN" altLang="en-US" sz="2900" i="1" noProof="1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与</a:t>
            </a:r>
            <a:r>
              <a:rPr lang="en-US" altLang="zh-CN" sz="2900" i="1" noProof="1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struct</a:t>
            </a:r>
            <a:endParaRPr lang="zh-CN" altLang="en-US" sz="2900" i="1" noProof="1">
              <a:solidFill>
                <a:srgbClr val="0070C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indent="-32067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/>
              <a:buChar char=""/>
            </a:pPr>
            <a:endParaRPr lang="en-US" altLang="zh-CN" sz="1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6206836" y="803564"/>
            <a:ext cx="5246505" cy="5480409"/>
          </a:xfrm>
          <a:ln w="38100"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lvl="0"/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dog.h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ifndef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DOGH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#define DOGH</a:t>
            </a:r>
          </a:p>
          <a:p>
            <a:pPr lvl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class Bone;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class Dog {</a:t>
            </a:r>
            <a:b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void 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setAge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 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ing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theAge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b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void eat( Bone &amp; 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aBone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protected:</a:t>
            </a:r>
            <a:b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  <a:b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age;</a:t>
            </a:r>
            <a:b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endif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5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类的定义</a:t>
            </a:r>
            <a:r>
              <a:rPr lang="en-US" altLang="zh-CN" dirty="0" smtClean="0"/>
              <a:t>-</a:t>
            </a:r>
            <a:r>
              <a:rPr lang="zh-CN" altLang="en-US" dirty="0" smtClean="0"/>
              <a:t>使用包含警戒（反例说明）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95585" y="793311"/>
            <a:ext cx="3616975" cy="4572000"/>
          </a:xfrm>
          <a:ln w="38100"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lvl="0"/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反例：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dog.h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ifndef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DOGH</a:t>
            </a:r>
            <a:b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#define DOGH</a:t>
            </a:r>
          </a:p>
          <a:p>
            <a:pPr lvl="0"/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class Bone;</a:t>
            </a:r>
          </a:p>
          <a:p>
            <a:pPr lvl="0"/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class Dog {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void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setAge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ing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theAge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void eat( Bone &amp;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aBone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protected: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age;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endif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ts val="550"/>
              </a:spcBef>
              <a:buClr>
                <a:schemeClr val="accent1"/>
              </a:buClr>
              <a:buSzPct val="70000"/>
            </a:pPr>
            <a:endParaRPr lang="en-US" altLang="zh-CN" sz="1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6816929" y="3850473"/>
            <a:ext cx="4568600" cy="2253672"/>
          </a:xfrm>
          <a:ln w="38100"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lvl="0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//b.cpp</a:t>
            </a:r>
          </a:p>
          <a:p>
            <a:pPr lvl="0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#include “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dog.h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</a:p>
          <a:p>
            <a:pPr lvl="0"/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#include “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cat.h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” //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重复定义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Dog</a:t>
            </a:r>
          </a:p>
          <a:p>
            <a:pPr lvl="0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7" name="内容占位符 2"/>
          <p:cNvSpPr>
            <a:spLocks noGrp="1"/>
          </p:cNvSpPr>
          <p:nvPr>
            <p:ph sz="half" idx="1"/>
          </p:nvPr>
        </p:nvSpPr>
        <p:spPr>
          <a:xfrm>
            <a:off x="7397842" y="800238"/>
            <a:ext cx="3987687" cy="1856509"/>
          </a:xfrm>
          <a:ln w="38100"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lvl="0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//a.cpp</a:t>
            </a:r>
          </a:p>
          <a:p>
            <a:pPr lvl="0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#include “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dog.h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</a:p>
          <a:p>
            <a:pPr lvl="0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4407314" y="800238"/>
            <a:ext cx="2407010" cy="2514602"/>
          </a:xfrm>
          <a:ln w="38100"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lvl="0"/>
            <a:r>
              <a:rPr lang="zh-CN" altLang="en-US" sz="18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反例：</a:t>
            </a:r>
            <a:endParaRPr lang="en-US" altLang="zh-CN" sz="18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cat.h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ifndef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CATH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#define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CATH</a:t>
            </a:r>
            <a:endParaRPr lang="en-US" altLang="zh-CN" sz="20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#include 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“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dog.h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endif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ts val="550"/>
              </a:spcBef>
              <a:buClr>
                <a:schemeClr val="accent1"/>
              </a:buClr>
              <a:buSzPct val="70000"/>
            </a:pPr>
            <a:endParaRPr lang="en-US" altLang="zh-CN" sz="1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100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类的定义</a:t>
            </a:r>
            <a:r>
              <a:rPr lang="en-US" altLang="zh-CN" dirty="0" smtClean="0"/>
              <a:t>-</a:t>
            </a:r>
            <a:r>
              <a:rPr lang="zh-CN" altLang="en-US" dirty="0" smtClean="0"/>
              <a:t>可使用前置声明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908843" y="718255"/>
            <a:ext cx="4808466" cy="5519818"/>
          </a:xfrm>
          <a:ln w="38100"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pPr lvl="0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dog.h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ifndef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DOGH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#define DOGH</a:t>
            </a:r>
          </a:p>
          <a:p>
            <a:pPr lvl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class Bone;</a:t>
            </a:r>
          </a:p>
          <a:p>
            <a:pPr lvl="0"/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#include “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cat.h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” //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循环定义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使用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class cat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；可避免循环定义</a:t>
            </a:r>
            <a:endParaRPr lang="en-US" altLang="zh-CN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class Dog {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void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setAge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ing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theAge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void eat(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Bone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&amp;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aBone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Dog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birth( );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void fight(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&amp;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aCat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age;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endif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ts val="550"/>
              </a:spcBef>
              <a:buClr>
                <a:schemeClr val="accent1"/>
              </a:buClr>
              <a:buSzPct val="70000"/>
            </a:pPr>
            <a:endParaRPr lang="en-US" altLang="zh-CN" sz="1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6469134" y="2207491"/>
            <a:ext cx="4647770" cy="4008582"/>
          </a:xfrm>
          <a:ln w="38100">
            <a:solidFill>
              <a:srgbClr val="00B0F0"/>
            </a:solidFill>
          </a:ln>
        </p:spPr>
        <p:txBody>
          <a:bodyPr>
            <a:normAutofit fontScale="92500"/>
          </a:bodyPr>
          <a:lstStyle/>
          <a:p>
            <a:pPr lvl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cat.h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ifndef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CATH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#define CATH</a:t>
            </a:r>
          </a:p>
          <a:p>
            <a:pPr lvl="0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#include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“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dog.h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//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循环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定义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使用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class 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dog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；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可避免循环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定义</a:t>
            </a:r>
            <a:endParaRPr lang="en-US" altLang="zh-CN" dirty="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class Cat {</a:t>
            </a:r>
          </a:p>
          <a:p>
            <a:pPr lvl="0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</a:p>
          <a:p>
            <a:pPr lvl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void fight(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Dog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&amp;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aDog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</a:p>
          <a:p>
            <a:pPr lvl="0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endif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69134" y="696255"/>
            <a:ext cx="4647770" cy="1200329"/>
          </a:xfrm>
          <a:prstGeom prst="rect">
            <a:avLst/>
          </a:prstGeom>
          <a:ln w="38100"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  <a:buSzPct val="100000"/>
            </a:pPr>
            <a:r>
              <a:rPr lang="zh-CN" altLang="en-US" sz="2400" b="1" noProof="1" smtClean="0">
                <a:solidFill>
                  <a:srgbClr val="FF0000"/>
                </a:solidFill>
              </a:rPr>
              <a:t>作用：</a:t>
            </a:r>
            <a:endParaRPr lang="en-US" altLang="zh-CN" sz="2400" b="1" noProof="1" smtClean="0">
              <a:solidFill>
                <a:srgbClr val="FF0000"/>
              </a:solidFill>
            </a:endParaRPr>
          </a:p>
          <a:p>
            <a:pPr marL="800100" lvl="1" indent="-342900" fontAlgn="auto">
              <a:buClr>
                <a:srgbClr val="0070C0"/>
              </a:buClr>
              <a:buSzPct val="100000"/>
              <a:buFont typeface="Wingdings" panose="05000000000000000000" charset="0"/>
              <a:buChar char="n"/>
            </a:pPr>
            <a:r>
              <a:rPr lang="zh-CN" altLang="zh-CN" sz="2400" b="1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防止</a:t>
            </a:r>
            <a:r>
              <a:rPr lang="zh-CN" altLang="zh-CN" sz="2400" b="1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循环定义</a:t>
            </a:r>
          </a:p>
          <a:p>
            <a:pPr marL="800100" lvl="1" indent="-342900" fontAlgn="auto">
              <a:buClr>
                <a:srgbClr val="0070C0"/>
              </a:buClr>
              <a:buSzPct val="100000"/>
              <a:buFont typeface="Wingdings" panose="05000000000000000000" charset="0"/>
              <a:buChar char="n"/>
            </a:pPr>
            <a:r>
              <a:rPr lang="zh-CN" altLang="en-US" sz="2400" b="1" noProof="1">
                <a:solidFill>
                  <a:srgbClr val="FF0000"/>
                </a:solidFill>
              </a:rPr>
              <a:t>降低文件间依赖性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8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7_2018_2_oop模板">
  <a:themeElements>
    <a:clrScheme name="自定义 18">
      <a:dk1>
        <a:srgbClr val="103754"/>
      </a:dk1>
      <a:lt1>
        <a:sysClr val="window" lastClr="FFFFFF"/>
      </a:lt1>
      <a:dk2>
        <a:srgbClr val="174F78"/>
      </a:dk2>
      <a:lt2>
        <a:srgbClr val="E7E6E6"/>
      </a:lt2>
      <a:accent1>
        <a:srgbClr val="E61A4B"/>
      </a:accent1>
      <a:accent2>
        <a:srgbClr val="2DAEB7"/>
      </a:accent2>
      <a:accent3>
        <a:srgbClr val="F85360"/>
      </a:accent3>
      <a:accent4>
        <a:srgbClr val="36D3DE"/>
      </a:accent4>
      <a:accent5>
        <a:srgbClr val="174F78"/>
      </a:accent5>
      <a:accent6>
        <a:srgbClr val="F85360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85360"/>
          </a:solidFill>
          <a:prstDash val="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1" id="{4B434F8B-D841-4719-A788-87DDFB7D58E5}" vid="{CF69729E-2C4A-4BA3-A951-AF7A5F0E62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2017_2018_2_oop模板</Template>
  <TotalTime>22</TotalTime>
  <Words>935</Words>
  <Application>Microsoft Office PowerPoint</Application>
  <PresentationFormat>宽屏</PresentationFormat>
  <Paragraphs>241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黑体</vt:lpstr>
      <vt:lpstr>微软雅黑</vt:lpstr>
      <vt:lpstr>Arial</vt:lpstr>
      <vt:lpstr>Impact</vt:lpstr>
      <vt:lpstr>Wingdings</vt:lpstr>
      <vt:lpstr>Wingdings 2</vt:lpstr>
      <vt:lpstr>2017_2018_2_oop模板</vt:lpstr>
      <vt:lpstr>PowerPoint 演示文稿</vt:lpstr>
      <vt:lpstr>类和对象</vt:lpstr>
      <vt:lpstr>抽象数据类型(ADT）</vt:lpstr>
      <vt:lpstr>类型的抽象</vt:lpstr>
      <vt:lpstr>类型的抽象(例)</vt:lpstr>
      <vt:lpstr>抽象类型的表示</vt:lpstr>
      <vt:lpstr>类的定义</vt:lpstr>
      <vt:lpstr>类的定义-使用包含警戒（反例说明）</vt:lpstr>
      <vt:lpstr>类的定义-可使用前置声明</vt:lpstr>
      <vt:lpstr>类的定义-可使用前置声明</vt:lpstr>
      <vt:lpstr>类的组成</vt:lpstr>
      <vt:lpstr>行为的抽象和表示(例)</vt:lpstr>
      <vt:lpstr>行为的抽象和表示(例)</vt:lpstr>
      <vt:lpstr>类和对象</vt:lpstr>
      <vt:lpstr>对象的访问</vt:lpstr>
      <vt:lpstr>类的实例化与对象访问例</vt:lpstr>
      <vt:lpstr>对象占用的存储空间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ChenWei</dc:creator>
  <cp:lastModifiedBy>ChenWei</cp:lastModifiedBy>
  <cp:revision>4</cp:revision>
  <dcterms:created xsi:type="dcterms:W3CDTF">2018-03-26T03:56:25Z</dcterms:created>
  <dcterms:modified xsi:type="dcterms:W3CDTF">2018-03-26T04:19:07Z</dcterms:modified>
</cp:coreProperties>
</file>