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62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77" r:id="rId18"/>
    <p:sldId id="274" r:id="rId19"/>
    <p:sldId id="275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009B-A1B0-4FB1-AE05-3B93E5192BD6}" type="datetimeFigureOut">
              <a:rPr lang="zh-CN" altLang="en-US" smtClean="0"/>
              <a:t>2018-03-26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0D955-D537-4C5A-8E88-A5F7921AD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8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236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8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44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6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2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54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35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4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96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0173"/>
            <a:ext cx="12192000" cy="1584960"/>
            <a:chOff x="0" y="853440"/>
            <a:chExt cx="12192000" cy="1584960"/>
          </a:xfrm>
          <a:solidFill>
            <a:srgbClr val="2DAEB7"/>
          </a:solidFill>
        </p:grpSpPr>
        <p:sp>
          <p:nvSpPr>
            <p:cNvPr id="4" name="矩形 3"/>
            <p:cNvSpPr/>
            <p:nvPr/>
          </p:nvSpPr>
          <p:spPr>
            <a:xfrm>
              <a:off x="0" y="944880"/>
              <a:ext cx="12192000" cy="1402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5360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85344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243840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00" y="2585186"/>
            <a:ext cx="5845246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9" y="2916642"/>
            <a:ext cx="5029769" cy="32158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869678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5400" b="1" dirty="0">
                <a:solidFill>
                  <a:schemeClr val="bg1"/>
                </a:solidFill>
              </a:rPr>
              <a:t>面向对象程序设计</a:t>
            </a:r>
          </a:p>
          <a:p>
            <a:pPr marL="0" lvl="1" algn="ctr"/>
            <a:r>
              <a:rPr lang="en-US" altLang="zh-CN" b="1" dirty="0">
                <a:solidFill>
                  <a:schemeClr val="bg1"/>
                </a:solidFill>
              </a:rPr>
              <a:t>Object Oriented Programming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49" y="2792425"/>
            <a:ext cx="1222467" cy="12224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38" y="3331813"/>
            <a:ext cx="893171" cy="8931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25944" y="6471261"/>
            <a:ext cx="409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74F78"/>
                </a:solidFill>
              </a:rPr>
              <a:t>计算机科学与技术学院     陈伟     </a:t>
            </a:r>
            <a:r>
              <a:rPr lang="en-US" altLang="zh-CN" sz="1400" dirty="0" smtClean="0">
                <a:solidFill>
                  <a:srgbClr val="174F78"/>
                </a:solidFill>
              </a:rPr>
              <a:t>2017-2018-2</a:t>
            </a:r>
            <a:endParaRPr lang="zh-CN" altLang="en-US" sz="1400" dirty="0">
              <a:solidFill>
                <a:srgbClr val="174F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6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F012F250-546D-458D-9C1F-4BFA753BC6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4"/>
          <a:stretch/>
        </p:blipFill>
        <p:spPr>
          <a:xfrm>
            <a:off x="-14070" y="-1"/>
            <a:ext cx="12206071" cy="68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85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32016"/>
            <a:ext cx="7022307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80919" y="1085792"/>
            <a:ext cx="5181600" cy="4351338"/>
          </a:xfrm>
          <a:prstGeom prst="rect">
            <a:avLst/>
          </a:prstGeom>
          <a:ln w="85725">
            <a:solidFill>
              <a:srgbClr val="FF6600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err="1" smtClean="0"/>
              <a:t>public:ABCD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abcdefghijklml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6281174" y="1085792"/>
            <a:ext cx="5181600" cy="4351338"/>
          </a:xfrm>
          <a:prstGeom prst="rect">
            <a:avLst/>
          </a:prstGeom>
          <a:ln w="85725">
            <a:solidFill>
              <a:srgbClr val="FF6600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24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67633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每章题目和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77423" y="82296"/>
            <a:ext cx="9756973" cy="1710355"/>
            <a:chOff x="1211325" y="389755"/>
            <a:chExt cx="9769351" cy="2094753"/>
          </a:xfrm>
          <a:solidFill>
            <a:srgbClr val="2DAEB7"/>
          </a:solidFill>
        </p:grpSpPr>
        <p:sp>
          <p:nvSpPr>
            <p:cNvPr id="4" name="五边形 3"/>
            <p:cNvSpPr/>
            <p:nvPr/>
          </p:nvSpPr>
          <p:spPr bwMode="auto">
            <a:xfrm>
              <a:off x="2904339" y="1527593"/>
              <a:ext cx="8076337" cy="469096"/>
            </a:xfrm>
            <a:prstGeom prst="homePlate">
              <a:avLst>
                <a:gd name="adj" fmla="val 34062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 4"/>
            <p:cNvSpPr/>
            <p:nvPr/>
          </p:nvSpPr>
          <p:spPr bwMode="auto">
            <a:xfrm flipV="1">
              <a:off x="1211325" y="389755"/>
              <a:ext cx="1606929" cy="1606934"/>
            </a:xfrm>
            <a:custGeom>
              <a:avLst/>
              <a:gdLst>
                <a:gd name="connsiteX0" fmla="*/ 1008112 w 2016224"/>
                <a:gd name="connsiteY0" fmla="*/ 0 h 2016224"/>
                <a:gd name="connsiteX1" fmla="*/ 2016224 w 2016224"/>
                <a:gd name="connsiteY1" fmla="*/ 0 h 2016224"/>
                <a:gd name="connsiteX2" fmla="*/ 2016224 w 2016224"/>
                <a:gd name="connsiteY2" fmla="*/ 1008112 h 2016224"/>
                <a:gd name="connsiteX3" fmla="*/ 1008112 w 2016224"/>
                <a:gd name="connsiteY3" fmla="*/ 2016224 h 2016224"/>
                <a:gd name="connsiteX4" fmla="*/ 0 w 2016224"/>
                <a:gd name="connsiteY4" fmla="*/ 1008112 h 2016224"/>
                <a:gd name="connsiteX5" fmla="*/ 1008112 w 2016224"/>
                <a:gd name="connsiteY5" fmla="*/ 0 h 2016224"/>
                <a:gd name="connsiteX6" fmla="*/ 1008112 w 2016224"/>
                <a:gd name="connsiteY6" fmla="*/ 598566 h 2016224"/>
                <a:gd name="connsiteX7" fmla="*/ 598566 w 2016224"/>
                <a:gd name="connsiteY7" fmla="*/ 1008112 h 2016224"/>
                <a:gd name="connsiteX8" fmla="*/ 598565 w 2016224"/>
                <a:gd name="connsiteY8" fmla="*/ 1008112 h 2016224"/>
                <a:gd name="connsiteX9" fmla="*/ 1008111 w 2016224"/>
                <a:gd name="connsiteY9" fmla="*/ 1417658 h 2016224"/>
                <a:gd name="connsiteX10" fmla="*/ 1417657 w 2016224"/>
                <a:gd name="connsiteY10" fmla="*/ 1008112 h 2016224"/>
                <a:gd name="connsiteX11" fmla="*/ 1417657 w 2016224"/>
                <a:gd name="connsiteY11" fmla="*/ 598566 h 2016224"/>
                <a:gd name="connsiteX12" fmla="*/ 1008112 w 2016224"/>
                <a:gd name="connsiteY12" fmla="*/ 598566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6224" h="2016224">
                  <a:moveTo>
                    <a:pt x="1008112" y="0"/>
                  </a:moveTo>
                  <a:lnTo>
                    <a:pt x="2016224" y="0"/>
                  </a:lnTo>
                  <a:lnTo>
                    <a:pt x="2016224" y="1008112"/>
                  </a:lnTo>
                  <a:cubicBezTo>
                    <a:pt x="2016224" y="1564877"/>
                    <a:pt x="1564877" y="2016224"/>
                    <a:pt x="1008112" y="2016224"/>
                  </a:cubicBezTo>
                  <a:cubicBezTo>
                    <a:pt x="451347" y="2016224"/>
                    <a:pt x="0" y="1564877"/>
                    <a:pt x="0" y="1008112"/>
                  </a:cubicBezTo>
                  <a:cubicBezTo>
                    <a:pt x="0" y="451347"/>
                    <a:pt x="451347" y="0"/>
                    <a:pt x="1008112" y="0"/>
                  </a:cubicBezTo>
                  <a:close/>
                  <a:moveTo>
                    <a:pt x="1008112" y="598566"/>
                  </a:moveTo>
                  <a:cubicBezTo>
                    <a:pt x="781926" y="598566"/>
                    <a:pt x="598566" y="781926"/>
                    <a:pt x="598566" y="1008112"/>
                  </a:cubicBezTo>
                  <a:lnTo>
                    <a:pt x="598565" y="1008112"/>
                  </a:lnTo>
                  <a:cubicBezTo>
                    <a:pt x="598565" y="1234298"/>
                    <a:pt x="781925" y="1417658"/>
                    <a:pt x="1008111" y="1417658"/>
                  </a:cubicBezTo>
                  <a:cubicBezTo>
                    <a:pt x="1234297" y="1417658"/>
                    <a:pt x="1417657" y="1234298"/>
                    <a:pt x="1417657" y="1008112"/>
                  </a:cubicBezTo>
                  <a:lnTo>
                    <a:pt x="1417657" y="598566"/>
                  </a:lnTo>
                  <a:lnTo>
                    <a:pt x="1008112" y="598566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五边形 5"/>
            <p:cNvSpPr/>
            <p:nvPr/>
          </p:nvSpPr>
          <p:spPr bwMode="auto">
            <a:xfrm rot="5400000">
              <a:off x="2206195" y="1872449"/>
              <a:ext cx="746076" cy="478042"/>
            </a:xfrm>
            <a:prstGeom prst="homePlat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5133" y="738322"/>
            <a:ext cx="4381887" cy="813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85" y="2705390"/>
            <a:ext cx="3380801" cy="35189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39" y="3241843"/>
            <a:ext cx="2366275" cy="23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5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17432" y="959587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1828432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编程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泛型和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078042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课程内容及目的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82725" y="2599615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语言和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3356525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语言发展历史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82725" y="4121188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集成开发环境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4841687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参考资料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xmlns="" id="{E4212DD5-01A9-464B-84B9-7B5F2A071F5C}"/>
              </a:ext>
            </a:extLst>
          </p:cNvPr>
          <p:cNvSpPr/>
          <p:nvPr/>
        </p:nvSpPr>
        <p:spPr>
          <a:xfrm>
            <a:off x="2182724" y="5598597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A3A7206D-D959-4668-8130-A769920352B9}"/>
              </a:ext>
            </a:extLst>
          </p:cNvPr>
          <p:cNvSpPr txBox="1"/>
          <p:nvPr/>
        </p:nvSpPr>
        <p:spPr>
          <a:xfrm>
            <a:off x="2754546" y="5844227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C++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集成开发环境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9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6D7D2B9B-7047-4584-A1FC-5FF4787AF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21" y="4345968"/>
            <a:ext cx="1859119" cy="1935087"/>
          </a:xfrm>
          <a:prstGeom prst="rect">
            <a:avLst/>
          </a:prstGeom>
        </p:spPr>
      </p:pic>
      <p:sp>
        <p:nvSpPr>
          <p:cNvPr id="3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93725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40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84955BC-D1A7-46F9-BC74-D432D7F86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0" y="5200895"/>
            <a:ext cx="979719" cy="979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2E4E903-D91B-4775-AB8B-19FDCC2B9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4" y="5616287"/>
            <a:ext cx="715812" cy="715812"/>
          </a:xfrm>
          <a:prstGeom prst="rect">
            <a:avLst/>
          </a:prstGeom>
        </p:spPr>
      </p:pic>
      <p:sp>
        <p:nvSpPr>
          <p:cNvPr id="11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19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F85360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67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代码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174F78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13808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0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06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1070" y="447440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本章结束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561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ADDB3756-3506-41A5-9783-35C557317CE8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-1219" y="82687"/>
            <a:chExt cx="12192001" cy="6858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76C0EC14-CB36-464E-A15B-3539EB001906}"/>
                </a:ext>
              </a:extLst>
            </p:cNvPr>
            <p:cNvSpPr/>
            <p:nvPr/>
          </p:nvSpPr>
          <p:spPr>
            <a:xfrm>
              <a:off x="0" y="82687"/>
              <a:ext cx="12190781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7B7F928A-E42E-4166-92EC-B277C50FDAEE}"/>
                </a:ext>
              </a:extLst>
            </p:cNvPr>
            <p:cNvSpPr/>
            <p:nvPr/>
          </p:nvSpPr>
          <p:spPr>
            <a:xfrm>
              <a:off x="-1219" y="498611"/>
              <a:ext cx="12192001" cy="62896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7B2EB8DC-B7E1-408C-879A-558BDD23F5B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" y="-1"/>
            <a:ext cx="685315" cy="4159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48574" y="6662296"/>
            <a:ext cx="13377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bg2"/>
                </a:solidFill>
              </a:rPr>
              <a:t>第 </a:t>
            </a:r>
            <a:fld id="{22679C40-B174-4387-B61D-ED5522942AC7}" type="slidenum">
              <a:rPr lang="zh-CN" altLang="en-US" sz="1050" smtClean="0">
                <a:solidFill>
                  <a:schemeClr val="bg2"/>
                </a:solidFill>
              </a:rPr>
              <a:pPr algn="ctr"/>
              <a:t>‹#›</a:t>
            </a:fld>
            <a:r>
              <a:rPr lang="zh-CN" altLang="en-US" sz="1050" dirty="0" smtClean="0">
                <a:solidFill>
                  <a:schemeClr val="bg2"/>
                </a:solidFill>
              </a:rPr>
              <a:t> 页</a:t>
            </a:r>
            <a:endParaRPr lang="zh-CN" altLang="en-US" sz="1050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3959" y="6662296"/>
            <a:ext cx="1681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 smtClean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268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09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>
            <a:extLst>
              <a:ext uri="{FF2B5EF4-FFF2-40B4-BE49-F238E27FC236}">
                <a16:creationId xmlns:a16="http://schemas.microsoft.com/office/drawing/2014/main" xmlns="" id="{C8244FCD-63D1-42A5-A47C-1B219556121B}"/>
              </a:ext>
            </a:extLst>
          </p:cNvPr>
          <p:cNvSpPr txBox="1">
            <a:spLocks/>
          </p:cNvSpPr>
          <p:nvPr/>
        </p:nvSpPr>
        <p:spPr>
          <a:xfrm>
            <a:off x="309487" y="713264"/>
            <a:ext cx="5889323" cy="4128459"/>
          </a:xfrm>
          <a:prstGeom prst="rect">
            <a:avLst/>
          </a:prstGeom>
          <a:ln>
            <a:solidFill>
              <a:srgbClr val="F7960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67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//a.h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67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#ifndef AH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67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#define AH</a:t>
            </a:r>
            <a:br>
              <a:rPr lang="en-US" altLang="zh-CN" sz="1867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1867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67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</a:t>
            </a:r>
            <a:r>
              <a:rPr lang="en-US" altLang="zh-CN" sz="1867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B;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67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</a:t>
            </a:r>
            <a:r>
              <a:rPr lang="en-US" altLang="zh-CN" sz="1867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 {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67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public: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67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void af( </a:t>
            </a:r>
            <a:r>
              <a:rPr lang="en-US" altLang="zh-CN" sz="1867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B&amp; b</a:t>
            </a:r>
            <a:r>
              <a:rPr lang="en-US" altLang="zh-CN" sz="1867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 { </a:t>
            </a:r>
            <a:r>
              <a:rPr lang="en-US" altLang="zh-CN" sz="1867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b.bf ( ); </a:t>
            </a:r>
            <a:r>
              <a:rPr lang="en-US" altLang="zh-CN" sz="1867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67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void ag( ) { }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67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  <a:br>
              <a:rPr lang="en-US" altLang="zh-CN" sz="1867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1867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67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#endif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xmlns="" id="{6AB835CB-10F8-4160-A7FF-328E1E739434}"/>
              </a:ext>
            </a:extLst>
          </p:cNvPr>
          <p:cNvSpPr txBox="1">
            <a:spLocks/>
          </p:cNvSpPr>
          <p:nvPr/>
        </p:nvSpPr>
        <p:spPr>
          <a:xfrm>
            <a:off x="6288021" y="704152"/>
            <a:ext cx="5184576" cy="4128459"/>
          </a:xfrm>
          <a:prstGeom prst="rect">
            <a:avLst/>
          </a:prstGeom>
          <a:ln>
            <a:solidFill>
              <a:srgbClr val="F79600"/>
            </a:solidFill>
          </a:ln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2133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//b.h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2133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#ifndef BH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2133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BH</a:t>
            </a:r>
            <a:br>
              <a:rPr lang="en-US" altLang="zh-CN" sz="2133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133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2133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A;</a:t>
            </a:r>
            <a:r>
              <a:rPr lang="en-US" altLang="zh-CN" sz="2133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133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133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B  {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2133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2133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133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bf( )  { pa-&gt;ag ( ); }</a:t>
            </a:r>
            <a:r>
              <a:rPr lang="en-US" altLang="zh-CN" sz="2133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133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133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  <a:br>
              <a:rPr lang="en-US" altLang="zh-CN" sz="2133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133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 * pa;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2133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br>
              <a:rPr lang="en-US" altLang="zh-CN" sz="2133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133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2133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#endif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C8244FCD-63D1-42A5-A47C-1B219556121B}"/>
              </a:ext>
            </a:extLst>
          </p:cNvPr>
          <p:cNvSpPr txBox="1">
            <a:spLocks/>
          </p:cNvSpPr>
          <p:nvPr/>
        </p:nvSpPr>
        <p:spPr>
          <a:xfrm>
            <a:off x="309486" y="4965166"/>
            <a:ext cx="5889323" cy="1508786"/>
          </a:xfrm>
          <a:prstGeom prst="rect">
            <a:avLst/>
          </a:prstGeom>
          <a:ln>
            <a:solidFill>
              <a:srgbClr val="F7960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67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//a.cpp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67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#include “a.h</a:t>
            </a:r>
            <a:r>
              <a:rPr lang="en-US" altLang="zh-CN" sz="1867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67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</a:t>
            </a:r>
            <a:r>
              <a:rPr lang="en-US" altLang="zh-CN" sz="1867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include “b.h”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67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…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C8244FCD-63D1-42A5-A47C-1B219556121B}"/>
              </a:ext>
            </a:extLst>
          </p:cNvPr>
          <p:cNvSpPr txBox="1">
            <a:spLocks/>
          </p:cNvSpPr>
          <p:nvPr/>
        </p:nvSpPr>
        <p:spPr>
          <a:xfrm>
            <a:off x="6288021" y="4937708"/>
            <a:ext cx="5184576" cy="1536244"/>
          </a:xfrm>
          <a:prstGeom prst="rect">
            <a:avLst/>
          </a:prstGeom>
          <a:ln>
            <a:solidFill>
              <a:srgbClr val="F7960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67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//b.cpp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67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#include “</a:t>
            </a:r>
            <a:r>
              <a:rPr lang="en-US" altLang="zh-CN" sz="1867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a.h</a:t>
            </a:r>
            <a:r>
              <a:rPr lang="en-US" altLang="zh-CN" sz="1867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67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</a:t>
            </a:r>
            <a:r>
              <a:rPr lang="en-US" altLang="zh-CN" sz="1867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include “b.h”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67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使用一般内联的不足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233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>
            <a:extLst>
              <a:ext uri="{FF2B5EF4-FFF2-40B4-BE49-F238E27FC236}">
                <a16:creationId xmlns:a16="http://schemas.microsoft.com/office/drawing/2014/main" xmlns="" id="{C8244FCD-63D1-42A5-A47C-1B219556121B}"/>
              </a:ext>
            </a:extLst>
          </p:cNvPr>
          <p:cNvSpPr txBox="1">
            <a:spLocks/>
          </p:cNvSpPr>
          <p:nvPr/>
        </p:nvSpPr>
        <p:spPr>
          <a:xfrm>
            <a:off x="880117" y="621827"/>
            <a:ext cx="5118348" cy="3744416"/>
          </a:xfrm>
          <a:prstGeom prst="rect">
            <a:avLst/>
          </a:prstGeom>
          <a:ln>
            <a:solidFill>
              <a:srgbClr val="3992DB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//a.h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#ifndef AH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#define AH</a:t>
            </a:r>
            <a:b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16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B;</a:t>
            </a:r>
            <a:b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A  {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public: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void af( B&amp; b)</a:t>
            </a:r>
            <a:r>
              <a:rPr lang="zh-CN" altLang="en-US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  </a:t>
            </a:r>
            <a:r>
              <a:rPr lang="en-US" altLang="zh-CN" sz="1600" strike="sng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 b.bf ( ); }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void ag( ) { }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  <a:b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16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#endif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xmlns="" id="{6AB835CB-10F8-4160-A7FF-328E1E739434}"/>
              </a:ext>
            </a:extLst>
          </p:cNvPr>
          <p:cNvSpPr txBox="1">
            <a:spLocks/>
          </p:cNvSpPr>
          <p:nvPr/>
        </p:nvSpPr>
        <p:spPr>
          <a:xfrm>
            <a:off x="6227715" y="621827"/>
            <a:ext cx="5184576" cy="3744416"/>
          </a:xfrm>
          <a:prstGeom prst="rect">
            <a:avLst/>
          </a:prstGeom>
          <a:ln>
            <a:solidFill>
              <a:srgbClr val="3992DB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//b.h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#ifndef BH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BH</a:t>
            </a:r>
            <a:b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A;</a:t>
            </a:r>
            <a:b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B  {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void bf( )</a:t>
            </a:r>
            <a:r>
              <a:rPr lang="zh-CN" altLang="en-US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 </a:t>
            </a:r>
            <a:r>
              <a:rPr lang="en-US" altLang="zh-CN" sz="1600" strike="sng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pa-&gt;ag ( ); }</a:t>
            </a: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  <a:b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 * pa;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b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#endif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C8244FCD-63D1-42A5-A47C-1B219556121B}"/>
              </a:ext>
            </a:extLst>
          </p:cNvPr>
          <p:cNvSpPr txBox="1">
            <a:spLocks/>
          </p:cNvSpPr>
          <p:nvPr/>
        </p:nvSpPr>
        <p:spPr>
          <a:xfrm>
            <a:off x="880117" y="4545364"/>
            <a:ext cx="5118348" cy="1851587"/>
          </a:xfrm>
          <a:prstGeom prst="rect">
            <a:avLst/>
          </a:prstGeom>
          <a:ln>
            <a:solidFill>
              <a:srgbClr val="3992DB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//a.cpp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#include “a.h</a:t>
            </a: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</a:t>
            </a: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include “</a:t>
            </a: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b.h”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</a:t>
            </a:r>
            <a:r>
              <a:rPr lang="en-US" altLang="zh-CN" sz="16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A::af( B&amp; b)  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{ b.bf ( ); }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…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C8244FCD-63D1-42A5-A47C-1B219556121B}"/>
              </a:ext>
            </a:extLst>
          </p:cNvPr>
          <p:cNvSpPr txBox="1">
            <a:spLocks/>
          </p:cNvSpPr>
          <p:nvPr/>
        </p:nvSpPr>
        <p:spPr>
          <a:xfrm>
            <a:off x="6227715" y="4545364"/>
            <a:ext cx="5184576" cy="1851587"/>
          </a:xfrm>
          <a:prstGeom prst="rect">
            <a:avLst/>
          </a:prstGeom>
          <a:ln>
            <a:solidFill>
              <a:srgbClr val="3992DB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//b.cpp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#include “a.h</a:t>
            </a: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</a:t>
            </a: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include “b.h”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B::bf( )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{ pa-&gt;ag ( ); }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197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00B7BA57-AEBC-4BE0-A08F-E9A0149C412F}"/>
              </a:ext>
            </a:extLst>
          </p:cNvPr>
          <p:cNvGrpSpPr/>
          <p:nvPr/>
        </p:nvGrpSpPr>
        <p:grpSpPr>
          <a:xfrm>
            <a:off x="441211" y="2512496"/>
            <a:ext cx="3685637" cy="3798546"/>
            <a:chOff x="171054" y="1213898"/>
            <a:chExt cx="3556316" cy="2848909"/>
          </a:xfrm>
          <a:noFill/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B40DCA64-F12E-4004-A27A-43A596034962}"/>
                </a:ext>
              </a:extLst>
            </p:cNvPr>
            <p:cNvSpPr/>
            <p:nvPr/>
          </p:nvSpPr>
          <p:spPr>
            <a:xfrm>
              <a:off x="171054" y="1213898"/>
              <a:ext cx="3556316" cy="2848909"/>
            </a:xfrm>
            <a:prstGeom prst="rect">
              <a:avLst/>
            </a:prstGeom>
            <a:grpFill/>
            <a:ln w="15875">
              <a:solidFill>
                <a:srgbClr val="F7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133" b="1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FF059A60-92B7-4C0A-B3FD-58D593347DBA}"/>
                </a:ext>
              </a:extLst>
            </p:cNvPr>
            <p:cNvSpPr/>
            <p:nvPr/>
          </p:nvSpPr>
          <p:spPr>
            <a:xfrm>
              <a:off x="278480" y="1264586"/>
              <a:ext cx="3341464" cy="2530981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</a:p>
            <a:p>
              <a:pPr lvl="0"/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Course {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br>
                <a:rPr lang="zh-CN" altLang="en-US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2133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133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getDifficulty</a:t>
              </a: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) 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{ return difficulty;}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private: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2133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133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preiodCount</a:t>
              </a: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);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2133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133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courseId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2133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difficulty;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00B7BA57-AEBC-4BE0-A08F-E9A0149C412F}"/>
              </a:ext>
            </a:extLst>
          </p:cNvPr>
          <p:cNvGrpSpPr/>
          <p:nvPr/>
        </p:nvGrpSpPr>
        <p:grpSpPr>
          <a:xfrm>
            <a:off x="441211" y="589383"/>
            <a:ext cx="11610829" cy="1706339"/>
            <a:chOff x="171053" y="1203598"/>
            <a:chExt cx="8708122" cy="1648311"/>
          </a:xfrm>
          <a:noFill/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B40DCA64-F12E-4004-A27A-43A596034962}"/>
                </a:ext>
              </a:extLst>
            </p:cNvPr>
            <p:cNvSpPr/>
            <p:nvPr/>
          </p:nvSpPr>
          <p:spPr>
            <a:xfrm>
              <a:off x="171053" y="1203598"/>
              <a:ext cx="8267172" cy="1648311"/>
            </a:xfrm>
            <a:prstGeom prst="rect">
              <a:avLst/>
            </a:prstGeom>
            <a:grpFill/>
            <a:ln w="15875">
              <a:solidFill>
                <a:srgbClr val="F7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133" b="1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FF059A60-92B7-4C0A-B3FD-58D593347DBA}"/>
                </a:ext>
              </a:extLst>
            </p:cNvPr>
            <p:cNvSpPr/>
            <p:nvPr/>
          </p:nvSpPr>
          <p:spPr>
            <a:xfrm>
              <a:off x="253046" y="1265240"/>
              <a:ext cx="8626129" cy="1357467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>
              <a:spAutoFit/>
            </a:bodyPr>
            <a:lstStyle/>
            <a:p>
              <a:pPr marL="380990" indent="-380990">
                <a:buFont typeface="Wingdings" panose="05000000000000000000" pitchFamily="2" charset="2"/>
                <a:buChar char="n"/>
              </a:pPr>
              <a:r>
                <a:rPr lang="zh-CN" altLang="en-US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任何类都可访问</a:t>
              </a:r>
            </a:p>
            <a:p>
              <a:pPr marL="380990" indent="-380990">
                <a:buFont typeface="Wingdings" panose="05000000000000000000" pitchFamily="2" charset="2"/>
                <a:buChar char="n"/>
              </a:pPr>
              <a:r>
                <a:rPr lang="zh-CN" altLang="en-US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zh-CN" altLang="en-US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：本类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133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不是本对象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或友元可以访问</a:t>
              </a:r>
            </a:p>
            <a:p>
              <a:pPr marL="380990" indent="-380990">
                <a:buFont typeface="Wingdings" panose="05000000000000000000" pitchFamily="2" charset="2"/>
                <a:buChar char="n"/>
              </a:pPr>
              <a:r>
                <a:rPr lang="zh-CN" altLang="en-US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protected</a:t>
              </a:r>
              <a:r>
                <a:rPr lang="zh-CN" altLang="en-US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：对本类相当于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private,</a:t>
              </a:r>
              <a:r>
                <a:rPr lang="zh-CN" altLang="en-US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对派生类以后再讲解</a:t>
              </a:r>
            </a:p>
            <a:p>
              <a:pPr marL="380990" indent="-380990">
                <a:buFont typeface="Wingdings" panose="05000000000000000000" pitchFamily="2" charset="2"/>
                <a:buChar char="n"/>
              </a:pPr>
              <a:r>
                <a:rPr lang="zh-CN" altLang="en-US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不可访问：以后再讲解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00B7BA57-AEBC-4BE0-A08F-E9A0149C412F}"/>
              </a:ext>
            </a:extLst>
          </p:cNvPr>
          <p:cNvGrpSpPr/>
          <p:nvPr/>
        </p:nvGrpSpPr>
        <p:grpSpPr>
          <a:xfrm>
            <a:off x="4238180" y="2483519"/>
            <a:ext cx="5933672" cy="3827523"/>
            <a:chOff x="171054" y="1192165"/>
            <a:chExt cx="4450254" cy="2870642"/>
          </a:xfrm>
          <a:noFill/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B40DCA64-F12E-4004-A27A-43A596034962}"/>
                </a:ext>
              </a:extLst>
            </p:cNvPr>
            <p:cNvSpPr/>
            <p:nvPr/>
          </p:nvSpPr>
          <p:spPr>
            <a:xfrm>
              <a:off x="171054" y="1213898"/>
              <a:ext cx="3298126" cy="2848909"/>
            </a:xfrm>
            <a:prstGeom prst="rect">
              <a:avLst/>
            </a:prstGeom>
            <a:grpFill/>
            <a:ln w="15875">
              <a:solidFill>
                <a:srgbClr val="F7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133" b="1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FF059A60-92B7-4C0A-B3FD-58D593347DBA}"/>
                </a:ext>
              </a:extLst>
            </p:cNvPr>
            <p:cNvSpPr/>
            <p:nvPr/>
          </p:nvSpPr>
          <p:spPr>
            <a:xfrm>
              <a:off x="457915" y="1192165"/>
              <a:ext cx="4163393" cy="2870642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Student {</a:t>
              </a:r>
              <a:b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 </a:t>
              </a:r>
              <a:b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Student(</a:t>
              </a:r>
              <a:r>
                <a:rPr lang="en-US" altLang="zh-CN" sz="1867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67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sc,int</a:t>
              </a: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67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</a:t>
              </a: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             </a:t>
              </a:r>
              <a:b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867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void study(Course &amp; course);</a:t>
              </a:r>
              <a:br>
                <a:rPr lang="en-US" altLang="zh-CN" sz="1867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867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void help(Student&amp; other);</a:t>
              </a: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void exercise( );</a:t>
              </a:r>
              <a:b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zh-CN" altLang="en-US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br>
                <a:rPr lang="zh-CN" altLang="en-US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867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1867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867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67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otherFunc</a:t>
              </a:r>
              <a:r>
                <a:rPr lang="en-US" altLang="zh-CN" sz="1867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);</a:t>
              </a: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…</a:t>
              </a:r>
            </a:p>
            <a:p>
              <a:pPr lvl="0"/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private:</a:t>
              </a:r>
              <a:b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1867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score;</a:t>
              </a:r>
              <a:b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1867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strength;</a:t>
              </a:r>
            </a:p>
            <a:p>
              <a:pPr lvl="0"/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00B7BA57-AEBC-4BE0-A08F-E9A0149C412F}"/>
              </a:ext>
            </a:extLst>
          </p:cNvPr>
          <p:cNvGrpSpPr/>
          <p:nvPr/>
        </p:nvGrpSpPr>
        <p:grpSpPr>
          <a:xfrm>
            <a:off x="8747013" y="2512496"/>
            <a:ext cx="5680939" cy="3798546"/>
            <a:chOff x="179794" y="1213898"/>
            <a:chExt cx="4260704" cy="2848909"/>
          </a:xfrm>
          <a:noFill/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B40DCA64-F12E-4004-A27A-43A596034962}"/>
                </a:ext>
              </a:extLst>
            </p:cNvPr>
            <p:cNvSpPr/>
            <p:nvPr/>
          </p:nvSpPr>
          <p:spPr>
            <a:xfrm>
              <a:off x="179794" y="1213898"/>
              <a:ext cx="2007485" cy="2848909"/>
            </a:xfrm>
            <a:prstGeom prst="rect">
              <a:avLst/>
            </a:prstGeom>
            <a:grpFill/>
            <a:ln w="15875">
              <a:solidFill>
                <a:srgbClr val="F7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133" b="1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FF059A60-92B7-4C0A-B3FD-58D593347DBA}"/>
                </a:ext>
              </a:extLst>
            </p:cNvPr>
            <p:cNvSpPr/>
            <p:nvPr/>
          </p:nvSpPr>
          <p:spPr>
            <a:xfrm>
              <a:off x="277105" y="1270547"/>
              <a:ext cx="4163393" cy="2008675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867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main( ) {</a:t>
              </a:r>
              <a:b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Student s1(0,10);</a:t>
              </a:r>
            </a:p>
            <a:p>
              <a:pPr lvl="0"/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Student s2(5,9);</a:t>
              </a:r>
              <a:b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Course  </a:t>
              </a:r>
              <a:r>
                <a:rPr lang="en-US" altLang="zh-CN" sz="1867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oop</a:t>
              </a: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b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867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s1.study(</a:t>
              </a:r>
              <a:r>
                <a:rPr lang="en-US" altLang="zh-CN" sz="1867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oop</a:t>
              </a:r>
              <a:r>
                <a:rPr lang="en-US" altLang="zh-CN" sz="1867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  <a:br>
                <a:rPr lang="en-US" altLang="zh-CN" sz="1867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867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s2.study(</a:t>
              </a:r>
              <a:r>
                <a:rPr lang="en-US" altLang="zh-CN" sz="1867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oop</a:t>
              </a:r>
              <a:r>
                <a:rPr lang="en-US" altLang="zh-CN" sz="1867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</a:t>
              </a:r>
              <a:br>
                <a:rPr lang="en-US" altLang="zh-CN" sz="1867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867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s1.help(s2 ); </a:t>
              </a: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return 0;</a:t>
              </a:r>
              <a:b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访问控制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7266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00B7BA57-AEBC-4BE0-A08F-E9A0149C412F}"/>
              </a:ext>
            </a:extLst>
          </p:cNvPr>
          <p:cNvGrpSpPr/>
          <p:nvPr/>
        </p:nvGrpSpPr>
        <p:grpSpPr>
          <a:xfrm>
            <a:off x="930086" y="629627"/>
            <a:ext cx="4193653" cy="2570833"/>
            <a:chOff x="171054" y="1213898"/>
            <a:chExt cx="3556316" cy="1928125"/>
          </a:xfrm>
          <a:noFill/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B40DCA64-F12E-4004-A27A-43A596034962}"/>
                </a:ext>
              </a:extLst>
            </p:cNvPr>
            <p:cNvSpPr/>
            <p:nvPr/>
          </p:nvSpPr>
          <p:spPr>
            <a:xfrm>
              <a:off x="171054" y="1213898"/>
              <a:ext cx="3556316" cy="1928125"/>
            </a:xfrm>
            <a:prstGeom prst="rect">
              <a:avLst/>
            </a:prstGeom>
            <a:grpFill/>
            <a:ln w="15875">
              <a:solidFill>
                <a:srgbClr val="3992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133" b="1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FF059A60-92B7-4C0A-B3FD-58D593347DBA}"/>
                </a:ext>
              </a:extLst>
            </p:cNvPr>
            <p:cNvSpPr/>
            <p:nvPr/>
          </p:nvSpPr>
          <p:spPr>
            <a:xfrm>
              <a:off x="278480" y="1387697"/>
              <a:ext cx="3341464" cy="1731243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Course {</a:t>
              </a:r>
              <a:b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b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6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getDifficulty</a:t>
              </a:r>
              <a:r>
                <a:rPr lang="en-US" altLang="zh-CN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) 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</a:t>
              </a:r>
              <a:r>
                <a:rPr lang="en-US" altLang="zh-CN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return difficulty;}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private:</a:t>
              </a:r>
              <a:b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6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preiodCount</a:t>
              </a:r>
              <a:r>
                <a:rPr lang="en-US" altLang="zh-CN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);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600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courseId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b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6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difficulty;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00B7BA57-AEBC-4BE0-A08F-E9A0149C412F}"/>
              </a:ext>
            </a:extLst>
          </p:cNvPr>
          <p:cNvGrpSpPr/>
          <p:nvPr/>
        </p:nvGrpSpPr>
        <p:grpSpPr>
          <a:xfrm>
            <a:off x="5288981" y="629628"/>
            <a:ext cx="6274003" cy="5909310"/>
            <a:chOff x="171053" y="1189613"/>
            <a:chExt cx="8267172" cy="1285737"/>
          </a:xfrm>
          <a:noFill/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B40DCA64-F12E-4004-A27A-43A596034962}"/>
                </a:ext>
              </a:extLst>
            </p:cNvPr>
            <p:cNvSpPr/>
            <p:nvPr/>
          </p:nvSpPr>
          <p:spPr>
            <a:xfrm>
              <a:off x="171053" y="1189613"/>
              <a:ext cx="8267172" cy="1252342"/>
            </a:xfrm>
            <a:prstGeom prst="rect">
              <a:avLst/>
            </a:prstGeom>
            <a:grpFill/>
            <a:ln w="15875">
              <a:solidFill>
                <a:srgbClr val="3992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133" b="1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FF059A60-92B7-4C0A-B3FD-58D593347DBA}"/>
                </a:ext>
              </a:extLst>
            </p:cNvPr>
            <p:cNvSpPr/>
            <p:nvPr/>
          </p:nvSpPr>
          <p:spPr>
            <a:xfrm>
              <a:off x="360507" y="1189613"/>
              <a:ext cx="7888261" cy="1285737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Student:: </a:t>
              </a:r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study(Course &amp; course)  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b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score += 1;   </a:t>
              </a:r>
              <a:b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strength -= </a:t>
              </a:r>
              <a:r>
                <a:rPr lang="en-US" altLang="zh-CN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course.getDifficulty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 </a:t>
              </a:r>
              <a:b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OtherFunc</a:t>
              </a:r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);     //OK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n = </a:t>
              </a:r>
              <a:r>
                <a:rPr lang="en-US" altLang="zh-CN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course.periodCount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); //wrong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Student:: </a:t>
              </a:r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help(Student&amp; other){</a:t>
              </a:r>
              <a:b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other.score</a:t>
              </a:r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+= 2;   </a:t>
              </a:r>
              <a:b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strength -= 2; </a:t>
              </a:r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other.strength</a:t>
              </a:r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-= 4;</a:t>
              </a:r>
              <a:b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other.exercise</a:t>
              </a:r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);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otherFunc</a:t>
              </a:r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);           // OK</a:t>
              </a:r>
              <a:b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other.otherFunc</a:t>
              </a:r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  //OK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00B7BA57-AEBC-4BE0-A08F-E9A0149C412F}"/>
              </a:ext>
            </a:extLst>
          </p:cNvPr>
          <p:cNvGrpSpPr/>
          <p:nvPr/>
        </p:nvGrpSpPr>
        <p:grpSpPr>
          <a:xfrm>
            <a:off x="930087" y="3328204"/>
            <a:ext cx="5613337" cy="3057246"/>
            <a:chOff x="171054" y="1213898"/>
            <a:chExt cx="4210003" cy="2292935"/>
          </a:xfrm>
          <a:noFill/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B40DCA64-F12E-4004-A27A-43A596034962}"/>
                </a:ext>
              </a:extLst>
            </p:cNvPr>
            <p:cNvSpPr/>
            <p:nvPr/>
          </p:nvSpPr>
          <p:spPr>
            <a:xfrm>
              <a:off x="171054" y="1213898"/>
              <a:ext cx="3145240" cy="2292935"/>
            </a:xfrm>
            <a:prstGeom prst="rect">
              <a:avLst/>
            </a:prstGeom>
            <a:grpFill/>
            <a:ln w="15875">
              <a:solidFill>
                <a:srgbClr val="3992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133" b="1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FF059A60-92B7-4C0A-B3FD-58D593347DBA}"/>
                </a:ext>
              </a:extLst>
            </p:cNvPr>
            <p:cNvSpPr/>
            <p:nvPr/>
          </p:nvSpPr>
          <p:spPr>
            <a:xfrm>
              <a:off x="217664" y="1213898"/>
              <a:ext cx="4163393" cy="2270478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Student {</a:t>
              </a:r>
              <a:b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 </a:t>
              </a:r>
              <a:b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Student(</a:t>
              </a:r>
              <a:r>
                <a:rPr lang="en-US" altLang="zh-CN" sz="1467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67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sc,int</a:t>
              </a:r>
              <a: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67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</a:t>
              </a:r>
              <a: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             </a:t>
              </a:r>
              <a:b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467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void study(Course &amp; course);</a:t>
              </a:r>
              <a:br>
                <a:rPr lang="en-US" altLang="zh-CN" sz="1467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467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void help(Student&amp; other);</a:t>
              </a:r>
              <a: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void exercise();</a:t>
              </a:r>
              <a:b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zh-CN" altLang="en-US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br>
                <a:rPr lang="zh-CN" altLang="en-US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1467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67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otherFunc</a:t>
              </a:r>
              <a: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  <a:b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…</a:t>
              </a:r>
            </a:p>
            <a:p>
              <a:pPr lvl="0"/>
              <a: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private:</a:t>
              </a:r>
              <a:b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1467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score;</a:t>
              </a:r>
              <a:b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1467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strength;</a:t>
              </a:r>
            </a:p>
            <a:p>
              <a:pPr lvl="0"/>
              <a:r>
                <a:rPr lang="en-US" altLang="zh-CN" sz="14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访问控制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2937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r>
              <a:rPr lang="zh-CN" altLang="en-US" dirty="0"/>
              <a:t>与</a:t>
            </a:r>
            <a:r>
              <a:rPr lang="zh-CN" altLang="en-US" dirty="0" smtClean="0"/>
              <a:t>信息隐蔽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930398" y="960581"/>
            <a:ext cx="8950038" cy="5098473"/>
          </a:xfrm>
          <a:ln w="38100"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封装： 将事物的特征和相关信息，通过打包的过程，包装成一个整体。</a:t>
            </a:r>
          </a:p>
          <a:p>
            <a:pPr lvl="1" indent="0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对事物的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内部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：沟通不受影响</a:t>
            </a:r>
          </a:p>
          <a:p>
            <a:pPr lvl="1" indent="0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对事物的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外部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：只能通过事物公开的特征进行沟通，不必了解事物的细节</a:t>
            </a:r>
          </a:p>
          <a:p>
            <a:pPr lvl="1" indent="0">
              <a:buClr>
                <a:srgbClr val="0000FF"/>
              </a:buClr>
              <a:buFont typeface="Wingdings" panose="05000000000000000000" charset="0"/>
              <a:buChar char="u"/>
            </a:pP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1" indent="0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C++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中封装的实现手段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---- class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信息隐蔽：在封装的过程中，使事物的部分信息对外部不可见，只公开部分必要信息。</a:t>
            </a:r>
          </a:p>
          <a:p>
            <a:pPr lvl="1" indent="0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C++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中信息隐蔽的实现手段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---- 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访问控制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r>
              <a:rPr lang="zh-CN" altLang="en-US" dirty="0"/>
              <a:t>与信息隐蔽的</a:t>
            </a:r>
            <a:r>
              <a:rPr lang="zh-CN" altLang="en-US" dirty="0" smtClean="0"/>
              <a:t>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21715" y="3650944"/>
            <a:ext cx="4245050" cy="2456873"/>
          </a:xfrm>
          <a:ln w="28575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//</a:t>
            </a: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分离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接口与</a:t>
            </a: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实现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说明</a:t>
            </a:r>
          </a:p>
          <a:p>
            <a:pPr lvl="0">
              <a:buClr>
                <a:srgbClr val="0000FF"/>
              </a:buClr>
            </a:pPr>
            <a:r>
              <a:rPr lang="en-US" altLang="zh-CN" sz="2000" noProof="1">
                <a:sym typeface="+mn-ea"/>
              </a:rPr>
              <a:t>int main( </a:t>
            </a:r>
            <a:r>
              <a:rPr lang="en-US" altLang="zh-CN" sz="2000" noProof="1" smtClean="0">
                <a:sym typeface="+mn-ea"/>
              </a:rPr>
              <a:t>){</a:t>
            </a:r>
            <a:endParaRPr lang="en-US" altLang="zh-CN" sz="2000" noProof="1">
              <a:sym typeface="+mn-ea"/>
            </a:endParaRPr>
          </a:p>
          <a:p>
            <a:pPr lvl="0">
              <a:buClr>
                <a:srgbClr val="0000FF"/>
              </a:buClr>
            </a:pPr>
            <a:r>
              <a:rPr lang="en-US" altLang="zh-CN" sz="2000" noProof="1">
                <a:sym typeface="+mn-ea"/>
              </a:rPr>
              <a:t>       Game game;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       game.init( );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       game.run( );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       game.term( );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}</a:t>
            </a:r>
            <a:endParaRPr lang="en-US" altLang="zh-CN" sz="20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807243" y="3623235"/>
            <a:ext cx="5575086" cy="2484582"/>
          </a:xfrm>
          <a:ln w="28575"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lvl="0">
              <a:buClr>
                <a:srgbClr val="0000FF"/>
              </a:buClr>
            </a:pPr>
            <a:r>
              <a:rPr lang="en-US" altLang="zh-CN" sz="2000" noProof="1" smtClean="0">
                <a:sym typeface="+mn-ea"/>
              </a:rPr>
              <a:t>//</a:t>
            </a:r>
            <a:r>
              <a:rPr lang="zh-CN" altLang="en-US" sz="2000" noProof="1" smtClean="0">
                <a:sym typeface="+mn-ea"/>
              </a:rPr>
              <a:t>分离使用和实现说明</a:t>
            </a:r>
            <a:endParaRPr lang="en-US" altLang="zh-CN" sz="2000" noProof="1" smtClean="0">
              <a:sym typeface="+mn-ea"/>
            </a:endParaRPr>
          </a:p>
          <a:p>
            <a:pPr lvl="0">
              <a:buClr>
                <a:srgbClr val="0000FF"/>
              </a:buClr>
            </a:pPr>
            <a:r>
              <a:rPr lang="en-US" altLang="zh-CN" sz="2000" noProof="1" smtClean="0">
                <a:sym typeface="+mn-ea"/>
              </a:rPr>
              <a:t>int </a:t>
            </a:r>
            <a:r>
              <a:rPr lang="en-US" altLang="zh-CN" sz="2000" noProof="1">
                <a:sym typeface="+mn-ea"/>
              </a:rPr>
              <a:t>MyClass::doSomething( List &amp; </a:t>
            </a:r>
            <a:r>
              <a:rPr lang="en-US" altLang="zh-CN" sz="2000" noProof="1" smtClean="0">
                <a:sym typeface="+mn-ea"/>
              </a:rPr>
              <a:t>list )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{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       list.push_back(2);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       list.push_back(3);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       list.push_back(1);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       ...</a:t>
            </a:r>
          </a:p>
          <a:p>
            <a:pPr lvl="0">
              <a:buClr>
                <a:srgbClr val="0000FF"/>
              </a:buClr>
            </a:pPr>
            <a:r>
              <a:rPr lang="en-US" altLang="zh-CN" sz="2000" noProof="1">
                <a:sym typeface="+mn-ea"/>
              </a:rPr>
              <a:t>}</a:t>
            </a:r>
            <a:endParaRPr lang="en-US" altLang="zh-CN" sz="20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327562" y="775855"/>
            <a:ext cx="7777019" cy="2429164"/>
          </a:xfrm>
          <a:ln w="28575"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面向对象的基石</a:t>
            </a:r>
            <a:b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endParaRPr lang="zh-CN" altLang="en-US" sz="2000" dirty="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在程序设计中的作用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例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</a:t>
            </a:r>
          </a:p>
          <a:p>
            <a:pPr lvl="1" indent="0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分离使用和实现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函数实现、数据组织、数据表示等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</a:t>
            </a:r>
          </a:p>
          <a:p>
            <a:pPr lvl="1" indent="0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分离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接口与实现</a:t>
            </a:r>
          </a:p>
          <a:p>
            <a:pPr lvl="1" indent="0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zh-CN" sz="20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软件复用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98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常成员函数（带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修饰的成员函数）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48728" y="1055525"/>
            <a:ext cx="7019635" cy="4966584"/>
          </a:xfrm>
          <a:ln w="381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lvl="0">
              <a:buClr>
                <a:srgbClr val="0000FF"/>
              </a:buClr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常成员函数格式：</a:t>
            </a:r>
            <a:b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返回类型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&gt;&lt;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函数名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&gt;(&lt;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参数表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&gt;) </a:t>
            </a:r>
            <a:r>
              <a:rPr lang="en-US" altLang="zh-CN" sz="28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const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buClr>
                <a:srgbClr val="0000FF"/>
              </a:buClr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</a:p>
          <a:p>
            <a:pPr lvl="0">
              <a:buClr>
                <a:srgbClr val="0000FF"/>
              </a:buClr>
            </a:pPr>
            <a:r>
              <a:rPr lang="zh-CN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例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： </a:t>
            </a:r>
            <a:b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   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class </a:t>
            </a:r>
            <a:r>
              <a:rPr lang="en-US" altLang="zh-CN" b="1" dirty="0" err="1" smtClean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MyClass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/>
            </a:r>
            <a:br>
              <a:rPr lang="en-US" altLang="zh-CN" b="1" dirty="0" smtClean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    {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/>
            </a:r>
            <a:br>
              <a:rPr lang="en-US" altLang="zh-CN" b="1" dirty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     public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...</a:t>
            </a:r>
          </a:p>
          <a:p>
            <a:pPr lvl="0">
              <a:buClr>
                <a:srgbClr val="0000FF"/>
              </a:buClr>
            </a:pP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private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：</a:t>
            </a:r>
            <a:br>
              <a:rPr lang="zh-CN" altLang="en-US" b="1" dirty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           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func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( ) 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const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； </a:t>
            </a:r>
          </a:p>
          <a:p>
            <a:pPr lvl="0">
              <a:buClr>
                <a:srgbClr val="0000FF"/>
              </a:buClr>
            </a:pP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private: </a:t>
            </a:r>
            <a:br>
              <a:rPr lang="en-US" altLang="zh-CN" b="1" dirty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           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 value;</a:t>
            </a:r>
            <a:br>
              <a:rPr lang="en-US" altLang="zh-CN" b="1" dirty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     }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  <a:sym typeface="黑体" panose="02010609060101010101" pitchFamily="49" charset="-122"/>
              </a:rPr>
              <a:t>；</a:t>
            </a:r>
            <a:endParaRPr lang="en-US" altLang="zh-CN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7243" y="1154545"/>
            <a:ext cx="3011844" cy="46360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30000"/>
              </a:lnSpc>
              <a:buClr>
                <a:srgbClr val="0000FF"/>
              </a:buClr>
              <a:buFont typeface="Wingdings" panose="05000000000000000000" charset="0"/>
              <a:buChar char="n"/>
            </a:pPr>
            <a:r>
              <a:rPr lang="zh-CN" altLang="en-US" sz="2000" noProof="1">
                <a:latin typeface="Arial" panose="020B0604020202020204" pitchFamily="34" charset="0"/>
                <a:ea typeface="微软雅黑" panose="020B0503020204020204" pitchFamily="34" charset="-122"/>
              </a:rPr>
              <a:t>行为的函数表示：</a:t>
            </a:r>
          </a:p>
          <a:p>
            <a:pPr marL="742950" lvl="1" indent="-285750" fontAlgn="auto">
              <a:lnSpc>
                <a:spcPct val="130000"/>
              </a:lnSpc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000" noProof="1">
                <a:latin typeface="Arial" panose="020B0604020202020204" pitchFamily="34" charset="0"/>
                <a:ea typeface="微软雅黑" panose="020B0503020204020204" pitchFamily="34" charset="-122"/>
              </a:rPr>
              <a:t>一般成员函数</a:t>
            </a:r>
          </a:p>
          <a:p>
            <a:pPr marL="742950" lvl="1" indent="-285750" fontAlgn="auto">
              <a:lnSpc>
                <a:spcPct val="130000"/>
              </a:lnSpc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0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常成员函数</a:t>
            </a:r>
          </a:p>
          <a:p>
            <a:pPr marL="742950" lvl="1" indent="-285750" fontAlgn="auto">
              <a:lnSpc>
                <a:spcPct val="130000"/>
              </a:lnSpc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000" noProof="1">
                <a:latin typeface="Arial" panose="020B0604020202020204" pitchFamily="34" charset="0"/>
                <a:ea typeface="微软雅黑" panose="020B0503020204020204" pitchFamily="34" charset="-122"/>
              </a:rPr>
              <a:t>重载的成员函数</a:t>
            </a:r>
          </a:p>
          <a:p>
            <a:pPr marL="742950" lvl="1" indent="-285750" fontAlgn="auto">
              <a:lnSpc>
                <a:spcPct val="130000"/>
              </a:lnSpc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000" noProof="1" smtClean="0">
                <a:latin typeface="Arial" panose="020B0604020202020204" pitchFamily="34" charset="0"/>
                <a:ea typeface="微软雅黑" panose="020B0503020204020204" pitchFamily="34" charset="-122"/>
              </a:rPr>
              <a:t>构造</a:t>
            </a:r>
            <a:r>
              <a:rPr lang="zh-CN" altLang="en-US" sz="2000" noProof="1">
                <a:latin typeface="Arial" panose="020B0604020202020204" pitchFamily="34" charset="0"/>
                <a:ea typeface="微软雅黑" panose="020B0503020204020204" pitchFamily="34" charset="-122"/>
              </a:rPr>
              <a:t>、析构、拷贝构造、赋值函数</a:t>
            </a:r>
          </a:p>
          <a:p>
            <a:pPr marL="742950" lvl="1" indent="-285750">
              <a:lnSpc>
                <a:spcPct val="130000"/>
              </a:lnSpc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000" noProof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自动转换函数</a:t>
            </a:r>
          </a:p>
          <a:p>
            <a:pPr marL="742950" lvl="1" indent="-285750" fontAlgn="auto">
              <a:lnSpc>
                <a:spcPct val="130000"/>
              </a:lnSpc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000" noProof="1" smtClean="0">
                <a:latin typeface="Arial" panose="020B0604020202020204" pitchFamily="34" charset="0"/>
                <a:ea typeface="微软雅黑" panose="020B0503020204020204" pitchFamily="34" charset="-122"/>
              </a:rPr>
              <a:t>类方法</a:t>
            </a:r>
            <a:endParaRPr lang="zh-CN" altLang="en-US" sz="2000" noProof="1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1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</a:t>
            </a:r>
            <a:r>
              <a:rPr lang="zh-CN" altLang="en-US" dirty="0"/>
              <a:t>成员函数的</a:t>
            </a:r>
            <a:r>
              <a:rPr lang="zh-CN" altLang="en-US" dirty="0">
                <a:sym typeface="黑体" panose="02010609060101010101" pitchFamily="49" charset="-122"/>
              </a:rPr>
              <a:t>含义和作用</a:t>
            </a:r>
            <a:r>
              <a:rPr lang="zh-CN" altLang="en-US" dirty="0" smtClean="0">
                <a:sym typeface="黑体" panose="02010609060101010101" pitchFamily="49" charset="-122"/>
              </a:rPr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81600" y="732919"/>
            <a:ext cx="6345381" cy="4614936"/>
          </a:xfrm>
          <a:ln w="381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lvl="0">
              <a:buClr>
                <a:srgbClr val="0000FF"/>
              </a:buClr>
            </a:pPr>
            <a:r>
              <a:rPr lang="zh-CN" altLang="en-US" sz="28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例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： </a:t>
            </a:r>
            <a:b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</a:t>
            </a:r>
            <a:r>
              <a:rPr lang="en-US" altLang="zh-CN" sz="28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MyClass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{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public</a:t>
            </a:r>
            <a:r>
              <a:rPr lang="zh-CN" altLang="en-US" sz="28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：</a:t>
            </a: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buClr>
                <a:srgbClr val="0000FF"/>
              </a:buClr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</a:t>
            </a:r>
            <a:r>
              <a:rPr lang="en-US" altLang="zh-CN" sz="2800" dirty="0" err="1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800" dirty="0" err="1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myFunc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 ) </a:t>
            </a:r>
            <a:r>
              <a:rPr lang="en-US" altLang="zh-CN" sz="2800" dirty="0" err="1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const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{  …  }</a:t>
            </a:r>
          </a:p>
          <a:p>
            <a:pPr lvl="0">
              <a:buClr>
                <a:srgbClr val="0000FF"/>
              </a:buClr>
            </a:pPr>
            <a:r>
              <a:rPr lang="zh-CN" altLang="en-US" sz="28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en-US" altLang="zh-CN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func1( 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 </a:t>
            </a:r>
            <a:r>
              <a:rPr lang="en-US" altLang="zh-CN" sz="28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const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{  return value;}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endParaRPr lang="en-US" altLang="zh-CN" sz="2800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buClr>
                <a:srgbClr val="0000FF"/>
              </a:buClr>
            </a:pP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en-US" altLang="zh-CN" sz="2800" dirty="0" err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func2( ) </a:t>
            </a:r>
            <a:r>
              <a:rPr lang="en-US" altLang="zh-CN" sz="2800" dirty="0" err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const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{ return ++value;}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buClr>
                <a:srgbClr val="0000FF"/>
              </a:buClr>
            </a:pP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private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: 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en-US" altLang="zh-CN" sz="2800" dirty="0" err="1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value;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}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；</a:t>
            </a:r>
            <a:endParaRPr lang="en-US" altLang="zh-CN" sz="20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7243" y="2586182"/>
            <a:ext cx="3866356" cy="276167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lvl="0" indent="0">
              <a:buClr>
                <a:srgbClr val="0000FF"/>
              </a:buClr>
              <a:buFont typeface="Wingdings" panose="05000000000000000000" charset="0"/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main( ) {</a:t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MyClass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obj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</a:t>
            </a:r>
          </a:p>
          <a:p>
            <a:pPr lvl="0" indent="0">
              <a:buClr>
                <a:srgbClr val="0000FF"/>
              </a:buClr>
              <a:buFont typeface="Wingdings" panose="05000000000000000000" charset="0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obj.myFunc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 );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obj.func1( );</a:t>
            </a:r>
          </a:p>
          <a:p>
            <a:pPr lvl="0" indent="0">
              <a:buClr>
                <a:srgbClr val="0000FF"/>
              </a:buClr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obj.func2(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);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return 0;</a:t>
            </a:r>
          </a:p>
          <a:p>
            <a:pPr lvl="0" indent="0">
              <a:buClr>
                <a:srgbClr val="0000FF"/>
              </a:buClr>
              <a:buFont typeface="Wingdings" panose="05000000000000000000" charset="0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};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fontAlgn="auto">
              <a:lnSpc>
                <a:spcPct val="130000"/>
              </a:lnSpc>
              <a:buClr>
                <a:srgbClr val="0000FF"/>
              </a:buClr>
            </a:pPr>
            <a:endParaRPr lang="zh-CN" altLang="en-US" sz="2000" noProof="1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14"/>
          <p:cNvSpPr txBox="1"/>
          <p:nvPr/>
        </p:nvSpPr>
        <p:spPr>
          <a:xfrm>
            <a:off x="807242" y="732919"/>
            <a:ext cx="3866357" cy="132343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 fontAlgn="auto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000" b="1" strike="noStrike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常成员函数的含义</a:t>
            </a:r>
          </a:p>
          <a:p>
            <a:pPr lvl="0" indent="0" fontAlgn="auto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000" b="1" strike="noStrike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常成员函数的实现机制</a:t>
            </a:r>
          </a:p>
          <a:p>
            <a:pPr lvl="0" indent="0" fontAlgn="auto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0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常成员函数的访问</a:t>
            </a:r>
          </a:p>
          <a:p>
            <a:pPr lvl="0" indent="0" fontAlgn="auto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0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常成员函数的重载</a:t>
            </a:r>
          </a:p>
        </p:txBody>
      </p:sp>
      <p:sp>
        <p:nvSpPr>
          <p:cNvPr id="6" name="文本框 3"/>
          <p:cNvSpPr txBox="1"/>
          <p:nvPr/>
        </p:nvSpPr>
        <p:spPr>
          <a:xfrm>
            <a:off x="2145003" y="5608671"/>
            <a:ext cx="7700962" cy="707886"/>
          </a:xfrm>
          <a:prstGeom prst="rect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buClr>
                <a:srgbClr val="0000FF"/>
              </a:buClr>
              <a:buFont typeface="Wingdings" panose="05000000000000000000" charset="0"/>
              <a:buNone/>
            </a:pP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普通成员函数的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this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指针类型：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* </a:t>
            </a: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this</a:t>
            </a:r>
            <a:endParaRPr lang="en-US" altLang="zh-CN" sz="20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>
              <a:buClr>
                <a:srgbClr val="0000FF"/>
              </a:buClr>
              <a:buFont typeface="Wingdings" panose="05000000000000000000" charset="0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zh-CN" altLang="zh-CN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常</a:t>
            </a:r>
            <a:r>
              <a:rPr lang="zh-CN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成员函数的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this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指针类型：  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const  T  * const this</a:t>
            </a:r>
          </a:p>
        </p:txBody>
      </p:sp>
    </p:spTree>
    <p:extLst>
      <p:ext uri="{BB962C8B-B14F-4D97-AF65-F5344CB8AC3E}">
        <p14:creationId xmlns:p14="http://schemas.microsoft.com/office/powerpoint/2010/main" val="19744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</a:t>
            </a:r>
            <a:r>
              <a:rPr lang="zh-CN" altLang="en-US" dirty="0"/>
              <a:t>成员函数的</a:t>
            </a:r>
            <a:r>
              <a:rPr lang="zh-CN" altLang="en-US" dirty="0">
                <a:sym typeface="黑体" panose="02010609060101010101" pitchFamily="49" charset="-122"/>
              </a:rPr>
              <a:t>含义和作用</a:t>
            </a:r>
            <a:r>
              <a:rPr lang="zh-CN" altLang="en-US" dirty="0" smtClean="0">
                <a:sym typeface="黑体" panose="02010609060101010101" pitchFamily="49" charset="-122"/>
              </a:rPr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91200" y="732919"/>
            <a:ext cx="6179126" cy="5593990"/>
          </a:xfrm>
          <a:ln w="38100"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lvl="0">
              <a:spcBef>
                <a:spcPts val="1800"/>
              </a:spcBef>
              <a:buClr>
                <a:srgbClr val="0000FF"/>
              </a:buClr>
            </a:pPr>
            <a:r>
              <a:rPr lang="zh-CN" altLang="en-US" sz="2800" noProof="1" smtClean="0">
                <a:solidFill>
                  <a:srgbClr val="0000FF"/>
                </a:solidFill>
                <a:sym typeface="+mn-ea"/>
              </a:rPr>
              <a:t>例</a:t>
            </a:r>
            <a:r>
              <a:rPr lang="zh-CN" altLang="en-US" sz="2800" noProof="1">
                <a:solidFill>
                  <a:srgbClr val="0000FF"/>
                </a:solidFill>
                <a:sym typeface="+mn-ea"/>
              </a:rPr>
              <a:t>： </a:t>
            </a:r>
            <a:r>
              <a:rPr lang="zh-CN" altLang="en-US" sz="2800" dirty="0">
                <a:solidFill>
                  <a:srgbClr val="0000FF"/>
                </a:solidFill>
                <a:sym typeface="+mn-ea"/>
              </a:rPr>
              <a:t/>
            </a:r>
            <a:br>
              <a:rPr lang="zh-CN" altLang="en-US" sz="2800" dirty="0">
                <a:solidFill>
                  <a:srgbClr val="0000FF"/>
                </a:solidFill>
                <a:sym typeface="+mn-ea"/>
              </a:rPr>
            </a:br>
            <a:r>
              <a:rPr lang="en-US" altLang="zh-CN" sz="2800" noProof="1" smtClean="0">
                <a:solidFill>
                  <a:srgbClr val="0000FF"/>
                </a:solidFill>
                <a:sym typeface="+mn-ea"/>
              </a:rPr>
              <a:t>class </a:t>
            </a:r>
            <a:r>
              <a:rPr lang="en-US" altLang="zh-CN" sz="2800" noProof="1">
                <a:solidFill>
                  <a:srgbClr val="0000FF"/>
                </a:solidFill>
                <a:sym typeface="+mn-ea"/>
              </a:rPr>
              <a:t>MyClass {</a:t>
            </a: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800" dirty="0">
                <a:solidFill>
                  <a:srgbClr val="0000FF"/>
                </a:solidFill>
                <a:sym typeface="+mn-ea"/>
              </a:rPr>
            </a:br>
            <a:r>
              <a:rPr lang="en-US" altLang="zh-CN" sz="2800" noProof="1">
                <a:solidFill>
                  <a:srgbClr val="0000FF"/>
                </a:solidFill>
                <a:sym typeface="+mn-ea"/>
              </a:rPr>
              <a:t>     public</a:t>
            </a:r>
            <a:r>
              <a:rPr lang="zh-CN" altLang="en-US" sz="2800" noProof="1">
                <a:solidFill>
                  <a:srgbClr val="0000FF"/>
                </a:solidFill>
                <a:sym typeface="+mn-ea"/>
              </a:rPr>
              <a:t>：</a:t>
            </a:r>
            <a:r>
              <a:rPr lang="zh-CN" altLang="en-US" sz="2800" dirty="0">
                <a:solidFill>
                  <a:srgbClr val="0000FF"/>
                </a:solidFill>
                <a:sym typeface="+mn-ea"/>
              </a:rPr>
              <a:t/>
            </a:r>
            <a:br>
              <a:rPr lang="zh-CN" altLang="en-US" sz="2800" dirty="0">
                <a:solidFill>
                  <a:srgbClr val="0000FF"/>
                </a:solidFill>
                <a:sym typeface="+mn-ea"/>
              </a:rPr>
            </a:br>
            <a:r>
              <a:rPr lang="zh-CN" altLang="en-US" sz="2800" noProof="1">
                <a:solidFill>
                  <a:srgbClr val="0000FF"/>
                </a:solidFill>
                <a:sym typeface="+mn-ea"/>
              </a:rPr>
              <a:t>           </a:t>
            </a:r>
            <a:r>
              <a:rPr lang="en-US" altLang="zh-CN" sz="2800" noProof="1">
                <a:solidFill>
                  <a:srgbClr val="0000FF"/>
                </a:solidFill>
                <a:sym typeface="+mn-ea"/>
              </a:rPr>
              <a:t>...</a:t>
            </a:r>
            <a:r>
              <a:rPr lang="zh-CN" altLang="en-US" sz="2800" dirty="0">
                <a:solidFill>
                  <a:srgbClr val="0000FF"/>
                </a:solidFill>
                <a:sym typeface="+mn-ea"/>
              </a:rPr>
              <a:t/>
            </a:r>
            <a:br>
              <a:rPr lang="zh-CN" altLang="en-US" sz="2800" dirty="0">
                <a:solidFill>
                  <a:srgbClr val="0000FF"/>
                </a:solidFill>
                <a:sym typeface="+mn-ea"/>
              </a:rPr>
            </a:br>
            <a:r>
              <a:rPr lang="zh-CN" altLang="en-US" sz="2800" noProof="1">
                <a:solidFill>
                  <a:srgbClr val="0000FF"/>
                </a:solidFill>
                <a:sym typeface="+mn-ea"/>
              </a:rPr>
              <a:t>           </a:t>
            </a:r>
            <a:r>
              <a:rPr lang="en-US" altLang="zh-CN" sz="2800" noProof="1">
                <a:solidFill>
                  <a:srgbClr val="0000FF"/>
                </a:solidFill>
                <a:sym typeface="+mn-ea"/>
              </a:rPr>
              <a:t>void add( )    { ++value</a:t>
            </a:r>
            <a:r>
              <a:rPr lang="en-US" altLang="zh-CN" sz="2800" noProof="1" smtClean="0">
                <a:solidFill>
                  <a:srgbClr val="0000FF"/>
                </a:solidFill>
                <a:sym typeface="+mn-ea"/>
              </a:rPr>
              <a:t>;}</a:t>
            </a:r>
          </a:p>
          <a:p>
            <a:pPr lvl="0">
              <a:spcBef>
                <a:spcPts val="600"/>
              </a:spcBef>
              <a:buClr>
                <a:srgbClr val="0000FF"/>
              </a:buClr>
            </a:pPr>
            <a:r>
              <a:rPr lang="en-US" altLang="zh-CN" sz="2800" noProof="1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800" noProof="1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sym typeface="+mn-ea"/>
              </a:rPr>
              <a:t>          </a:t>
            </a:r>
            <a:r>
              <a:rPr lang="en-US" altLang="zh-CN" sz="2800" noProof="1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sym typeface="+mn-ea"/>
              </a:rPr>
              <a:t>int   func( )    </a:t>
            </a:r>
            <a:r>
              <a:rPr lang="en-US" altLang="zh-CN" sz="2800" noProof="1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sym typeface="+mn-ea"/>
              </a:rPr>
              <a:t> </a:t>
            </a:r>
            <a:br>
              <a:rPr lang="en-US" altLang="zh-CN" sz="2800" noProof="1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sym typeface="+mn-ea"/>
              </a:rPr>
            </a:br>
            <a:r>
              <a:rPr lang="en-US" altLang="zh-CN" sz="2800" noProof="1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sym typeface="+mn-ea"/>
              </a:rPr>
              <a:t>                       { </a:t>
            </a:r>
            <a:r>
              <a:rPr lang="en-US" altLang="zh-CN" sz="2800" noProof="1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sym typeface="+mn-ea"/>
              </a:rPr>
              <a:t>return --value; </a:t>
            </a:r>
            <a:r>
              <a:rPr lang="en-US" altLang="zh-CN" sz="2800" noProof="1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sym typeface="+mn-ea"/>
              </a:rPr>
              <a:t>}</a:t>
            </a:r>
          </a:p>
          <a:p>
            <a:pPr lvl="0">
              <a:spcBef>
                <a:spcPts val="600"/>
              </a:spcBef>
              <a:buClr>
                <a:srgbClr val="0000FF"/>
              </a:buClr>
            </a:pPr>
            <a:r>
              <a:rPr lang="en-US" altLang="zh-CN" sz="2800" noProof="1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800" noProof="1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sym typeface="+mn-ea"/>
              </a:rPr>
              <a:t>          void func(int n) </a:t>
            </a:r>
            <a:br>
              <a:rPr lang="en-US" altLang="zh-CN" sz="2800" noProof="1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sym typeface="+mn-ea"/>
              </a:rPr>
            </a:br>
            <a:r>
              <a:rPr lang="en-US" altLang="zh-CN" sz="2800" noProof="1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sym typeface="+mn-ea"/>
              </a:rPr>
              <a:t>                       {  value = n; }</a:t>
            </a:r>
            <a:r>
              <a:rPr lang="zh-CN" altLang="en-US" sz="2800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sym typeface="+mn-ea"/>
              </a:rPr>
              <a:t/>
            </a:r>
            <a:br>
              <a:rPr lang="zh-CN" altLang="en-US" sz="2800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sym typeface="+mn-ea"/>
              </a:rPr>
            </a:br>
            <a:r>
              <a:rPr lang="zh-CN" altLang="en-US" sz="2800" noProof="1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sym typeface="+mn-ea"/>
              </a:rPr>
              <a:t>           </a:t>
            </a:r>
            <a:r>
              <a:rPr lang="en-US" altLang="zh-CN" sz="2800" noProof="1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sym typeface="+mn-ea"/>
              </a:rPr>
              <a:t>int   func( ) const </a:t>
            </a:r>
            <a:r>
              <a:rPr lang="en-US" altLang="zh-CN" sz="2800" noProof="1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800" noProof="1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sym typeface="+mn-ea"/>
              </a:rPr>
            </a:br>
            <a:r>
              <a:rPr lang="en-US" altLang="zh-CN" sz="2800" noProof="1" smtClean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sym typeface="+mn-ea"/>
              </a:rPr>
              <a:t>                       {  </a:t>
            </a:r>
            <a:r>
              <a:rPr lang="en-US" altLang="zh-CN" sz="2800" noProof="1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sym typeface="+mn-ea"/>
              </a:rPr>
              <a:t>return value;}</a:t>
            </a:r>
            <a:r>
              <a:rPr lang="zh-CN" altLang="en-US" sz="2800" noProof="1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sym typeface="+mn-ea"/>
              </a:rPr>
              <a:t> </a:t>
            </a:r>
          </a:p>
          <a:p>
            <a:pPr lvl="0">
              <a:buClr>
                <a:srgbClr val="0000FF"/>
              </a:buClr>
            </a:pPr>
            <a:r>
              <a:rPr lang="zh-CN" altLang="en-US" sz="2800" noProof="1">
                <a:solidFill>
                  <a:srgbClr val="0000FF"/>
                </a:solidFill>
                <a:sym typeface="+mn-ea"/>
              </a:rPr>
              <a:t>     </a:t>
            </a:r>
            <a:r>
              <a:rPr lang="en-US" altLang="zh-CN" sz="2800" noProof="1">
                <a:solidFill>
                  <a:srgbClr val="0000FF"/>
                </a:solidFill>
                <a:sym typeface="+mn-ea"/>
              </a:rPr>
              <a:t>private: </a:t>
            </a: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800" dirty="0">
                <a:solidFill>
                  <a:srgbClr val="0000FF"/>
                </a:solidFill>
                <a:sym typeface="+mn-ea"/>
              </a:rPr>
            </a:br>
            <a:r>
              <a:rPr lang="en-US" altLang="zh-CN" sz="2800" noProof="1">
                <a:solidFill>
                  <a:srgbClr val="0000FF"/>
                </a:solidFill>
                <a:sym typeface="+mn-ea"/>
              </a:rPr>
              <a:t>           int value;</a:t>
            </a: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800" dirty="0">
                <a:solidFill>
                  <a:srgbClr val="0000FF"/>
                </a:solidFill>
                <a:sym typeface="+mn-ea"/>
              </a:rPr>
            </a:br>
            <a:r>
              <a:rPr lang="en-US" altLang="zh-CN" sz="2800" noProof="1" smtClean="0">
                <a:solidFill>
                  <a:srgbClr val="0000FF"/>
                </a:solidFill>
                <a:sym typeface="+mn-ea"/>
              </a:rPr>
              <a:t>}</a:t>
            </a:r>
            <a:r>
              <a:rPr lang="zh-CN" altLang="en-US" sz="2800" noProof="1">
                <a:solidFill>
                  <a:srgbClr val="0000FF"/>
                </a:solidFill>
                <a:sym typeface="+mn-ea"/>
              </a:rPr>
              <a:t>；</a:t>
            </a:r>
            <a:endParaRPr lang="en-US" altLang="zh-CN" sz="20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7241" y="2192969"/>
            <a:ext cx="4753050" cy="1948872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txBody>
          <a:bodyPr wrap="square" rtlCol="0">
            <a:noAutofit/>
          </a:bodyPr>
          <a:lstStyle/>
          <a:p>
            <a:pPr lvl="0" indent="0">
              <a:buClr>
                <a:srgbClr val="0000FF"/>
              </a:buClr>
              <a:buFont typeface="Wingdings" panose="05000000000000000000" charset="0"/>
              <a:buNone/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void 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ff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MyClass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&amp;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va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 {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va.add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 );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va.func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 ); //--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value</a:t>
            </a:r>
          </a:p>
          <a:p>
            <a:pPr lvl="0" indent="0">
              <a:buClr>
                <a:srgbClr val="0000FF"/>
              </a:buClr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va.func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(2);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0" indent="0">
              <a:buClr>
                <a:srgbClr val="0000FF"/>
              </a:buClr>
              <a:buFont typeface="Wingdings" panose="05000000000000000000" charset="0"/>
              <a:buNone/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fontAlgn="auto">
              <a:lnSpc>
                <a:spcPct val="130000"/>
              </a:lnSpc>
              <a:buClr>
                <a:srgbClr val="0000FF"/>
              </a:buClr>
            </a:pPr>
            <a:endParaRPr lang="zh-CN" altLang="en-US" sz="2000" noProof="1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14"/>
          <p:cNvSpPr txBox="1"/>
          <p:nvPr/>
        </p:nvSpPr>
        <p:spPr>
          <a:xfrm>
            <a:off x="807241" y="642565"/>
            <a:ext cx="4753050" cy="13234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 fontAlgn="auto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000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常成员函数的含义</a:t>
            </a:r>
          </a:p>
          <a:p>
            <a:pPr lvl="0" indent="0" fontAlgn="auto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000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常成员函数的实现机制</a:t>
            </a:r>
          </a:p>
          <a:p>
            <a:pPr lvl="0" indent="0" fontAlgn="auto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000" b="1" strike="noStrike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常成员函数的访问</a:t>
            </a:r>
          </a:p>
          <a:p>
            <a:pPr lvl="0" indent="0" fontAlgn="auto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000" b="1" strike="noStrike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常成员函数的重载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07241" y="4387274"/>
            <a:ext cx="4753050" cy="1939636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txBody>
          <a:bodyPr wrap="square" rtlCol="0">
            <a:noAutofit/>
          </a:bodyPr>
          <a:lstStyle/>
          <a:p>
            <a:pPr lvl="0" indent="0">
              <a:buClr>
                <a:srgbClr val="0000FF"/>
              </a:buClr>
              <a:buFont typeface="Wingdings" panose="05000000000000000000" charset="0"/>
              <a:buNone/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void 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gg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</a:t>
            </a:r>
            <a:r>
              <a:rPr lang="en-US" altLang="zh-CN" sz="2400" dirty="0" err="1" smtClean="0">
                <a:solidFill>
                  <a:srgbClr val="CC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const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MyClass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&amp;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a) {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ca.add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);  //wrong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ca.func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 );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//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const</a:t>
            </a:r>
            <a:endParaRPr lang="en-US" altLang="zh-CN" sz="2400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0" indent="0">
              <a:buClr>
                <a:srgbClr val="0000FF"/>
              </a:buClr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a.func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(2);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//wrong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1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</a:t>
            </a:r>
            <a:r>
              <a:rPr lang="zh-CN" altLang="en-US" dirty="0"/>
              <a:t>成员函数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2513" y="1967345"/>
            <a:ext cx="5491959" cy="4405745"/>
          </a:xfrm>
          <a:ln w="381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lvl="0">
              <a:buClr>
                <a:srgbClr val="0000FF"/>
              </a:buClr>
            </a:pPr>
            <a:r>
              <a:rPr lang="en-US" altLang="zh-CN" sz="2800" b="1" noProof="1" smtClean="0">
                <a:solidFill>
                  <a:srgbClr val="0000FF"/>
                </a:solidFill>
                <a:sym typeface="+mn-ea"/>
              </a:rPr>
              <a:t>//</a:t>
            </a:r>
            <a:r>
              <a:rPr lang="zh-CN" altLang="en-US" sz="2800" b="1" noProof="1" smtClean="0">
                <a:solidFill>
                  <a:srgbClr val="0000FF"/>
                </a:solidFill>
                <a:sym typeface="+mn-ea"/>
              </a:rPr>
              <a:t>当成员函数，不修改当前对象</a:t>
            </a:r>
            <a:endParaRPr lang="en-US" altLang="zh-CN" sz="2800" b="1" noProof="1" smtClean="0">
              <a:solidFill>
                <a:srgbClr val="0000FF"/>
              </a:solidFill>
              <a:sym typeface="+mn-ea"/>
            </a:endParaRPr>
          </a:p>
          <a:p>
            <a:pPr lvl="0">
              <a:buClr>
                <a:srgbClr val="0000FF"/>
              </a:buClr>
            </a:pPr>
            <a:r>
              <a:rPr lang="en-US" altLang="zh-CN" sz="2800" noProof="1" smtClean="0">
                <a:sym typeface="+mn-ea"/>
              </a:rPr>
              <a:t>class </a:t>
            </a:r>
            <a:r>
              <a:rPr lang="en-US" altLang="zh-CN" sz="2800" noProof="1">
                <a:sym typeface="+mn-ea"/>
              </a:rPr>
              <a:t>MyClass {</a:t>
            </a:r>
            <a:r>
              <a:rPr lang="en-US" altLang="zh-CN" sz="2800" dirty="0">
                <a:sym typeface="+mn-ea"/>
              </a:rPr>
              <a:t/>
            </a:r>
            <a:br>
              <a:rPr lang="en-US" altLang="zh-CN" sz="2800" dirty="0">
                <a:sym typeface="+mn-ea"/>
              </a:rPr>
            </a:br>
            <a:r>
              <a:rPr lang="en-US" altLang="zh-CN" sz="2800" noProof="1" smtClean="0">
                <a:sym typeface="+mn-ea"/>
              </a:rPr>
              <a:t>public</a:t>
            </a:r>
            <a:r>
              <a:rPr lang="zh-CN" altLang="en-US" sz="2800" noProof="1" smtClean="0">
                <a:sym typeface="+mn-ea"/>
              </a:rPr>
              <a:t>：</a:t>
            </a:r>
            <a:r>
              <a:rPr lang="en-US" altLang="zh-CN" sz="2800" noProof="1" smtClean="0">
                <a:sym typeface="+mn-ea"/>
              </a:rPr>
              <a:t/>
            </a:r>
            <a:br>
              <a:rPr lang="en-US" altLang="zh-CN" sz="2800" noProof="1" smtClean="0">
                <a:sym typeface="+mn-ea"/>
              </a:rPr>
            </a:br>
            <a:r>
              <a:rPr lang="en-US" altLang="zh-CN" sz="2800" noProof="1" smtClean="0">
                <a:sym typeface="+mn-ea"/>
              </a:rPr>
              <a:t>     </a:t>
            </a:r>
            <a:r>
              <a:rPr lang="en-US" altLang="zh-CN" sz="2800" noProof="1" smtClean="0">
                <a:solidFill>
                  <a:srgbClr val="0000FF"/>
                </a:solidFill>
                <a:sym typeface="+mn-ea"/>
              </a:rPr>
              <a:t>int    </a:t>
            </a:r>
            <a:r>
              <a:rPr lang="en-US" altLang="zh-CN" sz="2800" noProof="1" smtClean="0">
                <a:solidFill>
                  <a:srgbClr val="0000FF"/>
                </a:solidFill>
                <a:sym typeface="+mn-ea"/>
              </a:rPr>
              <a:t>getNum ( </a:t>
            </a:r>
            <a:r>
              <a:rPr lang="en-US" altLang="zh-CN" sz="2800" noProof="1" smtClean="0">
                <a:solidFill>
                  <a:srgbClr val="0000FF"/>
                </a:solidFill>
                <a:sym typeface="+mn-ea"/>
              </a:rPr>
              <a:t>) const </a:t>
            </a:r>
            <a:br>
              <a:rPr lang="en-US" altLang="zh-CN" sz="2800" noProof="1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noProof="1" smtClean="0">
                <a:solidFill>
                  <a:srgbClr val="0000FF"/>
                </a:solidFill>
                <a:sym typeface="+mn-ea"/>
              </a:rPr>
              <a:t>                 { return num; }</a:t>
            </a:r>
            <a:r>
              <a:rPr lang="en-US" altLang="zh-CN" sz="2800" noProof="1" smtClean="0">
                <a:sym typeface="+mn-ea"/>
              </a:rPr>
              <a:t/>
            </a:r>
            <a:br>
              <a:rPr lang="en-US" altLang="zh-CN" sz="2800" noProof="1" smtClean="0">
                <a:sym typeface="+mn-ea"/>
              </a:rPr>
            </a:br>
            <a:r>
              <a:rPr lang="en-US" altLang="zh-CN" sz="2800" noProof="1" smtClean="0">
                <a:solidFill>
                  <a:srgbClr val="0070C0"/>
                </a:solidFill>
                <a:sym typeface="+mn-ea"/>
              </a:rPr>
              <a:t>     void </a:t>
            </a:r>
            <a:r>
              <a:rPr lang="en-US" altLang="zh-CN" sz="2800" noProof="1" smtClean="0">
                <a:solidFill>
                  <a:srgbClr val="0070C0"/>
                </a:solidFill>
                <a:sym typeface="+mn-ea"/>
              </a:rPr>
              <a:t>setNum (int </a:t>
            </a:r>
            <a:r>
              <a:rPr lang="en-US" altLang="zh-CN" sz="2800" noProof="1" smtClean="0">
                <a:solidFill>
                  <a:srgbClr val="0070C0"/>
                </a:solidFill>
                <a:sym typeface="+mn-ea"/>
              </a:rPr>
              <a:t>n) </a:t>
            </a:r>
            <a:br>
              <a:rPr lang="en-US" altLang="zh-CN" sz="2800" noProof="1" smtClean="0">
                <a:solidFill>
                  <a:srgbClr val="0070C0"/>
                </a:solidFill>
                <a:sym typeface="+mn-ea"/>
              </a:rPr>
            </a:br>
            <a:r>
              <a:rPr lang="en-US" altLang="zh-CN" sz="2800" noProof="1" smtClean="0">
                <a:solidFill>
                  <a:srgbClr val="0070C0"/>
                </a:solidFill>
                <a:sym typeface="+mn-ea"/>
              </a:rPr>
              <a:t>                 { num = n; }</a:t>
            </a:r>
            <a:r>
              <a:rPr lang="zh-CN" altLang="en-US" sz="2800" dirty="0">
                <a:sym typeface="+mn-ea"/>
              </a:rPr>
              <a:t/>
            </a:r>
            <a:br>
              <a:rPr lang="zh-CN" altLang="en-US" sz="2800" dirty="0">
                <a:sym typeface="+mn-ea"/>
              </a:rPr>
            </a:br>
            <a:r>
              <a:rPr lang="en-US" altLang="zh-CN" sz="2800" noProof="1" smtClean="0">
                <a:sym typeface="+mn-ea"/>
              </a:rPr>
              <a:t>private</a:t>
            </a:r>
            <a:r>
              <a:rPr lang="en-US" altLang="zh-CN" sz="2800" noProof="1">
                <a:sym typeface="+mn-ea"/>
              </a:rPr>
              <a:t>: </a:t>
            </a:r>
            <a:r>
              <a:rPr lang="en-US" altLang="zh-CN" sz="2800" dirty="0">
                <a:sym typeface="+mn-ea"/>
              </a:rPr>
              <a:t/>
            </a:r>
            <a:br>
              <a:rPr lang="en-US" altLang="zh-CN" sz="2800" dirty="0">
                <a:sym typeface="+mn-ea"/>
              </a:rPr>
            </a:br>
            <a:r>
              <a:rPr lang="en-US" altLang="zh-CN" sz="2800" noProof="1">
                <a:sym typeface="+mn-ea"/>
              </a:rPr>
              <a:t>           int </a:t>
            </a:r>
            <a:r>
              <a:rPr lang="en-US" altLang="zh-CN" sz="2800" noProof="1" smtClean="0">
                <a:sym typeface="+mn-ea"/>
              </a:rPr>
              <a:t>num;</a:t>
            </a:r>
            <a:r>
              <a:rPr lang="en-US" altLang="zh-CN" sz="2800" dirty="0">
                <a:sym typeface="+mn-ea"/>
              </a:rPr>
              <a:t/>
            </a:r>
            <a:br>
              <a:rPr lang="en-US" altLang="zh-CN" sz="2800" dirty="0">
                <a:sym typeface="+mn-ea"/>
              </a:rPr>
            </a:br>
            <a:r>
              <a:rPr lang="en-US" altLang="zh-CN" sz="2800" noProof="1" smtClean="0">
                <a:sym typeface="+mn-ea"/>
              </a:rPr>
              <a:t>}</a:t>
            </a:r>
            <a:r>
              <a:rPr lang="zh-CN" altLang="en-US" sz="2800" noProof="1">
                <a:sym typeface="+mn-ea"/>
              </a:rPr>
              <a:t>；</a:t>
            </a:r>
            <a:endParaRPr lang="en-US" altLang="zh-CN" sz="20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513" y="732919"/>
            <a:ext cx="11153851" cy="1025235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txBody>
          <a:bodyPr wrap="square" rtlCol="0" anchor="ctr">
            <a:noAutofit/>
          </a:bodyPr>
          <a:lstStyle/>
          <a:p>
            <a:pPr lvl="0" indent="0">
              <a:buClr>
                <a:srgbClr val="0000FF"/>
              </a:buClr>
              <a:buFont typeface="Wingdings" panose="05000000000000000000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问题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什么时候定义常成员函数？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0" indent="0">
              <a:buClr>
                <a:srgbClr val="0000FF"/>
              </a:buClr>
              <a:buFont typeface="Wingdings" panose="05000000000000000000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问题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不使用常成员函数可以吗？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6284405" y="1967345"/>
            <a:ext cx="5491959" cy="4405745"/>
          </a:xfrm>
          <a:ln w="38100">
            <a:solidFill>
              <a:srgbClr val="0070C0"/>
            </a:solidFill>
          </a:ln>
        </p:spPr>
        <p:txBody>
          <a:bodyPr>
            <a:normAutofit fontScale="92500" lnSpcReduction="10000"/>
          </a:bodyPr>
          <a:lstStyle/>
          <a:p>
            <a:pPr lvl="0">
              <a:buClr>
                <a:srgbClr val="0000FF"/>
              </a:buClr>
            </a:pPr>
            <a:r>
              <a:rPr lang="en-US" altLang="zh-CN" sz="2800" b="1" noProof="1" smtClean="0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反例：不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使用常成员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函数</a:t>
            </a:r>
            <a:endParaRPr lang="en-US" altLang="zh-CN" sz="2800" b="1" dirty="0" smtClean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buClr>
                <a:srgbClr val="0000FF"/>
              </a:buClr>
            </a:pPr>
            <a:r>
              <a:rPr lang="en-US" altLang="zh-CN" sz="2800" noProof="1" smtClean="0">
                <a:sym typeface="+mn-ea"/>
              </a:rPr>
              <a:t>class A </a:t>
            </a:r>
            <a:r>
              <a:rPr lang="en-US" altLang="zh-CN" sz="2800" noProof="1">
                <a:sym typeface="+mn-ea"/>
              </a:rPr>
              <a:t>{</a:t>
            </a:r>
            <a:r>
              <a:rPr lang="en-US" altLang="zh-CN" sz="2800" dirty="0">
                <a:sym typeface="+mn-ea"/>
              </a:rPr>
              <a:t/>
            </a:r>
            <a:br>
              <a:rPr lang="en-US" altLang="zh-CN" sz="2800" dirty="0">
                <a:sym typeface="+mn-ea"/>
              </a:rPr>
            </a:br>
            <a:r>
              <a:rPr lang="en-US" altLang="zh-CN" sz="2800" noProof="1" smtClean="0">
                <a:sym typeface="+mn-ea"/>
              </a:rPr>
              <a:t>public</a:t>
            </a:r>
            <a:r>
              <a:rPr lang="zh-CN" altLang="en-US" sz="2800" noProof="1" smtClean="0">
                <a:sym typeface="+mn-ea"/>
              </a:rPr>
              <a:t>：</a:t>
            </a:r>
            <a:r>
              <a:rPr lang="en-US" altLang="zh-CN" sz="2800" noProof="1" smtClean="0">
                <a:sym typeface="+mn-ea"/>
              </a:rPr>
              <a:t/>
            </a:r>
            <a:br>
              <a:rPr lang="en-US" altLang="zh-CN" sz="2800" noProof="1" smtClean="0">
                <a:sym typeface="+mn-ea"/>
              </a:rPr>
            </a:br>
            <a:r>
              <a:rPr lang="en-US" altLang="zh-CN" sz="2800" noProof="1" smtClean="0">
                <a:sym typeface="+mn-ea"/>
              </a:rPr>
              <a:t>        void f( );</a:t>
            </a:r>
            <a:br>
              <a:rPr lang="en-US" altLang="zh-CN" sz="2800" noProof="1" smtClean="0">
                <a:sym typeface="+mn-ea"/>
              </a:rPr>
            </a:br>
            <a:r>
              <a:rPr lang="en-US" altLang="zh-CN" sz="2800" noProof="1" smtClean="0">
                <a:sym typeface="+mn-ea"/>
              </a:rPr>
              <a:t>        void g( );</a:t>
            </a:r>
            <a:br>
              <a:rPr lang="en-US" altLang="zh-CN" sz="2800" noProof="1" smtClean="0">
                <a:sym typeface="+mn-ea"/>
              </a:rPr>
            </a:br>
            <a:r>
              <a:rPr lang="en-US" altLang="zh-CN" sz="2800" noProof="1" smtClean="0">
                <a:sym typeface="+mn-ea"/>
              </a:rPr>
              <a:t>        …</a:t>
            </a:r>
            <a:br>
              <a:rPr lang="en-US" altLang="zh-CN" sz="2800" noProof="1" smtClean="0">
                <a:sym typeface="+mn-ea"/>
              </a:rPr>
            </a:br>
            <a:r>
              <a:rPr lang="en-US" altLang="zh-CN" sz="2800" noProof="1" smtClean="0">
                <a:sym typeface="+mn-ea"/>
              </a:rPr>
              <a:t>}</a:t>
            </a:r>
            <a:r>
              <a:rPr lang="zh-CN" altLang="en-US" sz="2800" noProof="1" smtClean="0">
                <a:sym typeface="+mn-ea"/>
              </a:rPr>
              <a:t>；</a:t>
            </a:r>
            <a:r>
              <a:rPr lang="en-US" altLang="zh-CN" sz="2800" noProof="1" smtClean="0">
                <a:sym typeface="+mn-ea"/>
              </a:rPr>
              <a:t/>
            </a:r>
            <a:br>
              <a:rPr lang="en-US" altLang="zh-CN" sz="2800" noProof="1" smtClean="0">
                <a:sym typeface="+mn-ea"/>
              </a:rPr>
            </a:br>
            <a:r>
              <a:rPr lang="en-US" altLang="zh-CN" sz="2800" noProof="1" smtClean="0">
                <a:sym typeface="+mn-ea"/>
              </a:rPr>
              <a:t>void func(</a:t>
            </a:r>
            <a:r>
              <a:rPr lang="en-US" altLang="zh-CN" sz="2800" noProof="1" smtClean="0">
                <a:solidFill>
                  <a:srgbClr val="0000FF"/>
                </a:solidFill>
                <a:sym typeface="+mn-ea"/>
              </a:rPr>
              <a:t>const </a:t>
            </a:r>
            <a:r>
              <a:rPr lang="en-US" altLang="zh-CN" sz="2800" noProof="1" smtClean="0">
                <a:sym typeface="+mn-ea"/>
              </a:rPr>
              <a:t>A &amp; a)</a:t>
            </a:r>
            <a:br>
              <a:rPr lang="en-US" altLang="zh-CN" sz="2800" noProof="1" smtClean="0">
                <a:sym typeface="+mn-ea"/>
              </a:rPr>
            </a:br>
            <a:r>
              <a:rPr lang="en-US" altLang="zh-CN" sz="2800" noProof="1" smtClean="0">
                <a:sym typeface="+mn-ea"/>
              </a:rPr>
              <a:t>{</a:t>
            </a:r>
          </a:p>
          <a:p>
            <a:pPr lvl="0">
              <a:buClr>
                <a:srgbClr val="0000FF"/>
              </a:buClr>
            </a:pPr>
            <a:r>
              <a:rPr lang="en-US" altLang="zh-CN" sz="2800" noProof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 noProof="1" smtClean="0">
                <a:solidFill>
                  <a:srgbClr val="FF0000"/>
                </a:solidFill>
                <a:sym typeface="+mn-ea"/>
              </a:rPr>
              <a:t>       a.f( );  //wrong</a:t>
            </a:r>
          </a:p>
          <a:p>
            <a:pPr lvl="0">
              <a:buClr>
                <a:srgbClr val="0000FF"/>
              </a:buClr>
            </a:pPr>
            <a:r>
              <a:rPr lang="en-US" altLang="zh-CN" sz="2800" noProof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 noProof="1" smtClean="0">
                <a:solidFill>
                  <a:srgbClr val="FF0000"/>
                </a:solidFill>
                <a:sym typeface="+mn-ea"/>
              </a:rPr>
              <a:t>       a.g( ); //wrong</a:t>
            </a:r>
          </a:p>
          <a:p>
            <a:pPr lvl="0">
              <a:buClr>
                <a:srgbClr val="0000FF"/>
              </a:buClr>
            </a:pPr>
            <a:r>
              <a:rPr lang="en-US" altLang="zh-CN" sz="2800" noProof="1" smtClean="0">
                <a:sym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16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6640" y="738322"/>
            <a:ext cx="2910380" cy="813812"/>
          </a:xfrm>
        </p:spPr>
        <p:txBody>
          <a:bodyPr/>
          <a:lstStyle/>
          <a:p>
            <a:r>
              <a:rPr lang="zh-CN" altLang="en-US" dirty="0" smtClean="0"/>
              <a:t>成员函数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2526576" y="1433679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91869" y="2302524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this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指针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1869" y="1552134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40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5000" b="1" dirty="0">
                  <a:solidFill>
                    <a:schemeClr val="bg2">
                      <a:lumMod val="50000"/>
                    </a:schemeClr>
                  </a:solidFill>
                </a:rPr>
                <a:t>成员函数的</a:t>
              </a:r>
              <a:r>
                <a:rPr lang="zh-CN" altLang="en-US" sz="5000" b="1" dirty="0" smtClean="0">
                  <a:solidFill>
                    <a:schemeClr val="bg2">
                      <a:lumMod val="50000"/>
                    </a:schemeClr>
                  </a:solidFill>
                </a:rPr>
                <a:t>实现</a:t>
              </a:r>
              <a:endParaRPr lang="zh-CN" altLang="en-US" sz="5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91869" y="3073707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外联实现和内联实现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91868" y="3848218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访问控制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91869" y="4595280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常成员函数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91870" y="5315779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实例变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常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量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实例方法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类变量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类方法</a:t>
              </a: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xmlns="" id="{E4212DD5-01A9-464B-84B9-7B5F2A071F5C}"/>
              </a:ext>
            </a:extLst>
          </p:cNvPr>
          <p:cNvSpPr/>
          <p:nvPr/>
        </p:nvSpPr>
        <p:spPr>
          <a:xfrm>
            <a:off x="2191868" y="6072689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A3A7206D-D959-4668-8130-A769920352B9}"/>
              </a:ext>
            </a:extLst>
          </p:cNvPr>
          <p:cNvSpPr txBox="1"/>
          <p:nvPr/>
        </p:nvSpPr>
        <p:spPr>
          <a:xfrm>
            <a:off x="2763690" y="6318319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Card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类的定义和实现</a:t>
            </a:r>
          </a:p>
        </p:txBody>
      </p:sp>
    </p:spTree>
    <p:extLst>
      <p:ext uri="{BB962C8B-B14F-4D97-AF65-F5344CB8AC3E}">
        <p14:creationId xmlns:p14="http://schemas.microsoft.com/office/powerpoint/2010/main" val="101115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zh-CN" altLang="en-US" dirty="0"/>
              <a:t>变</a:t>
            </a:r>
            <a:r>
              <a:rPr lang="en-US" altLang="zh-CN" dirty="0"/>
              <a:t>(</a:t>
            </a:r>
            <a:r>
              <a:rPr lang="zh-CN" altLang="zh-CN" dirty="0"/>
              <a:t>常</a:t>
            </a:r>
            <a:r>
              <a:rPr lang="en-US" altLang="zh-CN" dirty="0"/>
              <a:t>)</a:t>
            </a:r>
            <a:r>
              <a:rPr lang="zh-CN" altLang="en-US" dirty="0"/>
              <a:t>量和实例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34803" y="1939635"/>
            <a:ext cx="6175451" cy="4405745"/>
          </a:xfrm>
          <a:ln w="381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lvl="0">
              <a:buClr>
                <a:srgbClr val="0000FF"/>
              </a:buClr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Student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public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:</a:t>
            </a:r>
            <a:b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Student(</a:t>
            </a:r>
            <a:r>
              <a:rPr lang="en-US" altLang="zh-CN" sz="2800" dirty="0" err="1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n);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void </a:t>
            </a:r>
            <a:r>
              <a:rPr lang="en-US" altLang="zh-CN" sz="28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FuncOne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 );</a:t>
            </a:r>
            <a:b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</a:t>
            </a:r>
            <a:r>
              <a:rPr lang="en-US" altLang="zh-CN" sz="28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</a:t>
            </a:r>
            <a:r>
              <a:rPr lang="en-US" altLang="zh-CN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FuncTwo</a:t>
            </a:r>
            <a:r>
              <a:rPr lang="en-US" altLang="zh-CN" sz="28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</a:t>
            </a:r>
            <a:r>
              <a:rPr lang="en-US" altLang="zh-CN" sz="28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param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</a:t>
            </a:r>
            <a:b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</a:t>
            </a:r>
            <a:r>
              <a:rPr lang="en-US" altLang="zh-CN" sz="28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{ 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/* 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略 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*/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//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其它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private: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</a:t>
            </a:r>
            <a:r>
              <a:rPr lang="en-US" altLang="zh-CN" sz="28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const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id;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</a:t>
            </a:r>
            <a:r>
              <a:rPr lang="en-US" altLang="zh-CN" sz="28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score;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</a:t>
            </a:r>
            <a:endParaRPr lang="en-US" altLang="zh-CN" sz="20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34804" y="663729"/>
            <a:ext cx="6175451" cy="1025235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txBody>
          <a:bodyPr wrap="square" rtlCol="0" anchor="ctr">
            <a:noAutofit/>
          </a:bodyPr>
          <a:lstStyle/>
          <a:p>
            <a:pPr lvl="0" indent="0" fontAlgn="auto">
              <a:buClr>
                <a:srgbClr val="0000FF"/>
              </a:buClr>
            </a:pPr>
            <a:r>
              <a:rPr lang="zh-CN" altLang="en-US" sz="2400" b="1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实例变</a:t>
            </a:r>
            <a:r>
              <a:rPr lang="en-US" altLang="zh-CN" sz="2400" b="1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zh-CN" sz="2400" b="1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</a:t>
            </a:r>
            <a:r>
              <a:rPr lang="en-US" altLang="zh-CN" sz="2400" b="1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400" b="1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</a:t>
            </a:r>
            <a:r>
              <a:rPr lang="en-US" altLang="zh-CN" sz="2400" b="1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对象独立拥有的数据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auto">
              <a:buClr>
                <a:srgbClr val="0000FF"/>
              </a:buClr>
            </a:pPr>
            <a:r>
              <a:rPr lang="zh-CN" altLang="en-US" sz="2400" b="1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zh-CN" altLang="en-US" sz="2400" b="1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en-US" altLang="zh-CN" sz="2400" b="1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实例变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量的成员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altLang="en-US" sz="2400" noProof="1"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659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zh-CN" altLang="en-US" dirty="0"/>
              <a:t>变</a:t>
            </a:r>
            <a:r>
              <a:rPr lang="en-US" altLang="zh-CN" dirty="0"/>
              <a:t>(</a:t>
            </a:r>
            <a:r>
              <a:rPr lang="zh-CN" altLang="zh-CN" dirty="0"/>
              <a:t>常</a:t>
            </a:r>
            <a:r>
              <a:rPr lang="en-US" altLang="zh-CN" dirty="0"/>
              <a:t>)</a:t>
            </a:r>
            <a:r>
              <a:rPr lang="zh-CN" altLang="en-US" dirty="0"/>
              <a:t>量和类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7243" y="1000774"/>
            <a:ext cx="11153851" cy="5224535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txBody>
          <a:bodyPr wrap="square" rtlCol="0" anchor="ctr">
            <a:noAutofit/>
          </a:bodyPr>
          <a:lstStyle/>
          <a:p>
            <a:pPr lvl="0" indent="0" fontAlgn="auto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类变量类变量：类具有的属性或应由类中所有对象共享的属性</a:t>
            </a:r>
          </a:p>
          <a:p>
            <a:pPr lvl="1" indent="0" fontAlgn="auto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C++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中用静态数据成员表示</a:t>
            </a:r>
          </a:p>
          <a:p>
            <a:pPr lvl="1" indent="0" fontAlgn="auto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类变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量的内存位置</a:t>
            </a:r>
          </a:p>
          <a:p>
            <a:pPr lvl="1" indent="0" fontAlgn="auto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类变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量的初始化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auto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类方法：类属的行为表示</a:t>
            </a:r>
          </a:p>
          <a:p>
            <a:pPr lvl="1" indent="0" fontAlgn="auto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C++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中用静态成员函数表示</a:t>
            </a:r>
          </a:p>
          <a:p>
            <a:pPr lvl="1" indent="0" fontAlgn="auto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不能直接访问</a:t>
            </a:r>
            <a:r>
              <a:rPr lang="zh-CN" altLang="en-US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任何非静态成员（数据成员和函数成员）</a:t>
            </a:r>
          </a:p>
          <a:p>
            <a:pPr lvl="1" indent="0" fontAlgn="auto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没有隐含的</a:t>
            </a: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lang="zh-CN" altLang="en-US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</a:t>
            </a: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也不能带</a:t>
            </a: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</a:t>
            </a:r>
            <a:r>
              <a:rPr lang="zh-CN" altLang="en-US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修饰</a:t>
            </a:r>
          </a:p>
          <a:p>
            <a:pPr lvl="1" indent="0" fontAlgn="auto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常用类名作限定（最好不用对象名）</a:t>
            </a:r>
          </a:p>
          <a:p>
            <a:pPr marL="1371600" lvl="2" indent="-457200" fontAlgn="auto">
              <a:buClrTx/>
              <a:buFont typeface="Wingdings" panose="05000000000000000000" charset="0"/>
              <a:buChar char="n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好：     </a:t>
            </a: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ClassName::OneStaticFunction( );</a:t>
            </a:r>
          </a:p>
          <a:p>
            <a:pPr marL="1371600" lvl="2" indent="-457200" fontAlgn="auto">
              <a:buClrTx/>
              <a:buFont typeface="Wingdings" panose="05000000000000000000" charset="0"/>
              <a:buChar char="n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不好：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objName.OneStaticFunction( );</a:t>
            </a:r>
            <a:endParaRPr lang="zh-CN" altLang="en-US" sz="2400" noProof="1"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97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zh-CN" altLang="en-US" dirty="0"/>
              <a:t>变</a:t>
            </a:r>
            <a:r>
              <a:rPr lang="en-US" altLang="zh-CN" dirty="0"/>
              <a:t>(</a:t>
            </a:r>
            <a:r>
              <a:rPr lang="zh-CN" altLang="zh-CN" dirty="0"/>
              <a:t>常</a:t>
            </a:r>
            <a:r>
              <a:rPr lang="en-US" altLang="zh-CN" dirty="0"/>
              <a:t>)</a:t>
            </a:r>
            <a:r>
              <a:rPr lang="zh-CN" altLang="en-US" dirty="0"/>
              <a:t>量和类</a:t>
            </a:r>
            <a:r>
              <a:rPr lang="zh-CN" altLang="en-US" dirty="0" smtClean="0"/>
              <a:t>方法（</a:t>
            </a:r>
            <a:r>
              <a:rPr lang="zh-CN" altLang="en-US" dirty="0"/>
              <a:t>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78059" y="646546"/>
            <a:ext cx="5712429" cy="588356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 anchor="ctr">
            <a:noAutofit/>
          </a:bodyPr>
          <a:lstStyle/>
          <a:p>
            <a:pPr>
              <a:buClr>
                <a:srgbClr val="0000FF"/>
              </a:buClr>
            </a:pPr>
            <a:r>
              <a:rPr lang="en-US" altLang="zh-CN" sz="2400" noProof="1">
                <a:sym typeface="+mn-ea"/>
              </a:rPr>
              <a:t>// example.h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noProof="1">
                <a:sym typeface="+mn-ea"/>
              </a:rPr>
              <a:t>class Example {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noProof="1">
                <a:sym typeface="+mn-ea"/>
              </a:rPr>
              <a:t>public: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noProof="1">
                <a:sym typeface="+mn-ea"/>
              </a:rPr>
              <a:t>      </a:t>
            </a:r>
            <a:r>
              <a:rPr lang="en-US" altLang="zh-CN" sz="2400" b="1" noProof="1" smtClean="0">
                <a:solidFill>
                  <a:srgbClr val="0000FF"/>
                </a:solidFill>
                <a:sym typeface="+mn-ea"/>
              </a:rPr>
              <a:t>static </a:t>
            </a:r>
            <a:r>
              <a:rPr lang="en-US" altLang="zh-CN" sz="2400" b="1" noProof="1">
                <a:solidFill>
                  <a:srgbClr val="0000FF"/>
                </a:solidFill>
                <a:sym typeface="+mn-ea"/>
              </a:rPr>
              <a:t>int </a:t>
            </a:r>
            <a:r>
              <a:rPr lang="en-US" altLang="zh-CN" sz="2400" b="1" noProof="1" smtClean="0">
                <a:solidFill>
                  <a:srgbClr val="0000FF"/>
                </a:solidFill>
                <a:sym typeface="+mn-ea"/>
              </a:rPr>
              <a:t>nextNum(Example&amp; ex) { </a:t>
            </a: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400" b="1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b="1" noProof="1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400" b="1" noProof="1">
                <a:solidFill>
                  <a:srgbClr val="FF0000"/>
                </a:solidFill>
                <a:sym typeface="+mn-ea"/>
              </a:rPr>
              <a:t>           this-&gt;funcOne( );  //</a:t>
            </a:r>
            <a:r>
              <a:rPr lang="zh-CN" altLang="en-US" sz="2400" b="1" noProof="1">
                <a:solidFill>
                  <a:srgbClr val="FF0000"/>
                </a:solidFill>
                <a:sym typeface="+mn-ea"/>
              </a:rPr>
              <a:t>错误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/>
            </a:r>
            <a:br>
              <a:rPr lang="en-US" altLang="zh-CN" sz="2400" b="1" dirty="0">
                <a:solidFill>
                  <a:srgbClr val="FF0000"/>
                </a:solidFill>
                <a:sym typeface="+mn-ea"/>
              </a:rPr>
            </a:br>
            <a:r>
              <a:rPr lang="en-US" altLang="zh-CN" sz="2400" b="1" noProof="1">
                <a:solidFill>
                  <a:srgbClr val="FF0000"/>
                </a:solidFill>
                <a:sym typeface="+mn-ea"/>
              </a:rPr>
              <a:t>           ++value;     </a:t>
            </a:r>
            <a:r>
              <a:rPr lang="en-US" altLang="zh-CN" sz="2400" b="1" noProof="1" smtClean="0">
                <a:solidFill>
                  <a:srgbClr val="FF0000"/>
                </a:solidFill>
                <a:sym typeface="+mn-ea"/>
              </a:rPr>
              <a:t>            //</a:t>
            </a:r>
            <a:r>
              <a:rPr lang="zh-CN" altLang="en-US" sz="2400" b="1" noProof="1" smtClean="0">
                <a:solidFill>
                  <a:srgbClr val="FF0000"/>
                </a:solidFill>
                <a:sym typeface="+mn-ea"/>
              </a:rPr>
              <a:t>错误</a:t>
            </a:r>
            <a:r>
              <a:rPr lang="en-US" altLang="zh-CN" sz="2400" b="1" noProof="1" smtClean="0">
                <a:solidFill>
                  <a:srgbClr val="FF0000"/>
                </a:solidFill>
                <a:sym typeface="+mn-ea"/>
              </a:rPr>
              <a:t/>
            </a:r>
            <a:br>
              <a:rPr lang="en-US" altLang="zh-CN" sz="2400" b="1" noProof="1" smtClean="0">
                <a:solidFill>
                  <a:srgbClr val="FF0000"/>
                </a:solidFill>
                <a:sym typeface="+mn-ea"/>
              </a:rPr>
            </a:br>
            <a:r>
              <a:rPr lang="en-US" altLang="zh-CN" sz="2400" b="1" noProof="1" smtClean="0">
                <a:solidFill>
                  <a:srgbClr val="0000FF"/>
                </a:solidFill>
                <a:sym typeface="+mn-ea"/>
              </a:rPr>
              <a:t>           num += ex</a:t>
            </a:r>
            <a:r>
              <a:rPr lang="en-US" altLang="zh-CN" sz="2400" b="1" noProof="1" smtClean="0">
                <a:solidFill>
                  <a:srgbClr val="0000FF"/>
                </a:solidFill>
                <a:sym typeface="+mn-ea"/>
              </a:rPr>
              <a:t>.</a:t>
            </a:r>
            <a:r>
              <a:rPr lang="en-US" altLang="zh-CN" sz="2400" b="1" noProof="1" smtClean="0">
                <a:solidFill>
                  <a:srgbClr val="0000FF"/>
                </a:solidFill>
                <a:sym typeface="+mn-ea"/>
              </a:rPr>
              <a:t>value;  //</a:t>
            </a:r>
            <a:r>
              <a:rPr lang="zh-CN" altLang="en-US" sz="2400" b="1" noProof="1" smtClean="0">
                <a:solidFill>
                  <a:srgbClr val="0000FF"/>
                </a:solidFill>
                <a:sym typeface="+mn-ea"/>
              </a:rPr>
              <a:t>正确</a:t>
            </a: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400" b="1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b="1" noProof="1">
                <a:solidFill>
                  <a:srgbClr val="0000FF"/>
                </a:solidFill>
                <a:sym typeface="+mn-ea"/>
              </a:rPr>
              <a:t>           return ++num; </a:t>
            </a: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400" b="1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b="1" noProof="1">
                <a:solidFill>
                  <a:srgbClr val="0000FF"/>
                </a:solidFill>
                <a:sym typeface="+mn-ea"/>
              </a:rPr>
              <a:t>        }</a:t>
            </a: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400" b="1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noProof="1">
                <a:sym typeface="+mn-ea"/>
              </a:rPr>
              <a:t>        Example(int n);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noProof="1">
                <a:sym typeface="+mn-ea"/>
              </a:rPr>
              <a:t>        void funcOne( </a:t>
            </a:r>
            <a:r>
              <a:rPr lang="en-US" altLang="zh-CN" sz="2400" noProof="1" smtClean="0">
                <a:sym typeface="+mn-ea"/>
              </a:rPr>
              <a:t>);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noProof="1">
                <a:sym typeface="+mn-ea"/>
              </a:rPr>
              <a:t>        //</a:t>
            </a:r>
            <a:r>
              <a:rPr lang="zh-CN" altLang="en-US" sz="2400" noProof="1">
                <a:sym typeface="+mn-ea"/>
              </a:rPr>
              <a:t>其它</a:t>
            </a:r>
            <a:r>
              <a:rPr lang="zh-CN" altLang="en-US" sz="2400" dirty="0">
                <a:sym typeface="+mn-ea"/>
              </a:rPr>
              <a:t/>
            </a:r>
            <a:br>
              <a:rPr lang="zh-CN" altLang="en-US" sz="2400" dirty="0">
                <a:sym typeface="+mn-ea"/>
              </a:rPr>
            </a:br>
            <a:r>
              <a:rPr lang="en-US" altLang="zh-CN" sz="2400" noProof="1">
                <a:sym typeface="+mn-ea"/>
              </a:rPr>
              <a:t>private: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noProof="1">
                <a:sym typeface="+mn-ea"/>
              </a:rPr>
              <a:t>       </a:t>
            </a:r>
            <a:r>
              <a:rPr lang="en-US" altLang="zh-CN" sz="2400" noProof="1">
                <a:solidFill>
                  <a:srgbClr val="0000FF"/>
                </a:solidFill>
                <a:sym typeface="+mn-ea"/>
              </a:rPr>
              <a:t>static int num;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noProof="1">
                <a:sym typeface="+mn-ea"/>
              </a:rPr>
              <a:t>       int value;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noProof="1" smtClean="0">
                <a:sym typeface="+mn-ea"/>
              </a:rPr>
              <a:t>};</a:t>
            </a:r>
            <a:endParaRPr lang="zh-CN" altLang="en-US" sz="2800" noProof="1"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91565" y="646546"/>
            <a:ext cx="4809836" cy="588356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example.cpp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#include “example.h”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类变量的</a:t>
            </a:r>
            <a:r>
              <a:rPr lang="zh-CN" altLang="en-US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定义和初始化</a:t>
            </a:r>
            <a:endParaRPr lang="en-US" altLang="zh-CN"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 Example</a:t>
            </a: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::num = 1000</a:t>
            </a:r>
            <a:r>
              <a:rPr lang="en-US" altLang="zh-CN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</a:t>
            </a:r>
          </a:p>
          <a:p>
            <a:pPr>
              <a:spcBef>
                <a:spcPct val="50000"/>
              </a:spcBef>
            </a:pP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成员函数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静态、非静态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的实现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Example::funcOne()  {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main( ) {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int val = </a:t>
            </a: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Example::nextNum()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noProof="1"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658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Card</a:t>
            </a:r>
            <a:r>
              <a:rPr lang="zh-CN" altLang="en-US" dirty="0" smtClean="0"/>
              <a:t>类的定义和实现（</a:t>
            </a:r>
            <a:r>
              <a:rPr lang="zh-CN" altLang="en-US" dirty="0"/>
              <a:t>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7243" y="646546"/>
            <a:ext cx="10858283" cy="588356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只用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一付无大小王的扑克，扑克的花色(suit)分为 Spade、Heart、Diamond和Club，每门花色的牌共13张，面值(rank)分别为 2、3、4、5、6、7、8、9、10、Jack、Queen、King和Ace，每张扑克牌应包含 如下信息：唯一的ID号(1-52)、花色、面值、背面图案的编号、扑克牌的宽度、扑克牌的高度、扑克牌的左顶点坐标等。 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扑克牌的操作有：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存取背面图案；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判断与另一张扑克牌是相同花色吗?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判断与另一张扑克牌是相同面值吗？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判断扑克牌是给指定的花色吗？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判断扑克牌是给指定的面值吗？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设置扑克牌坐标,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取得扑克牌的右下角坐标等.</a:t>
            </a:r>
            <a:endParaRPr lang="zh-CN" altLang="en-US" sz="2800" noProof="1"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60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zh-CN" altLang="en-US" dirty="0"/>
              <a:t>变</a:t>
            </a:r>
            <a:r>
              <a:rPr lang="en-US" altLang="zh-CN" dirty="0"/>
              <a:t>(</a:t>
            </a:r>
            <a:r>
              <a:rPr lang="zh-CN" altLang="zh-CN" dirty="0"/>
              <a:t>常</a:t>
            </a:r>
            <a:r>
              <a:rPr lang="en-US" altLang="zh-CN" dirty="0"/>
              <a:t>)</a:t>
            </a:r>
            <a:r>
              <a:rPr lang="zh-CN" altLang="en-US" dirty="0"/>
              <a:t>量和类</a:t>
            </a:r>
            <a:r>
              <a:rPr lang="zh-CN" altLang="en-US" dirty="0" smtClean="0"/>
              <a:t>方法（</a:t>
            </a:r>
            <a:r>
              <a:rPr lang="zh-CN" altLang="en-US" dirty="0"/>
              <a:t>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7243" y="646546"/>
            <a:ext cx="4494429" cy="588356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扑克牌的操作有：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存取背面图案；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判断与另一张扑克牌是相同花色吗?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判断与另一张扑克牌是相同面值吗？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判断扑克牌是给指定的花色吗？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判断扑克牌是给指定的面值吗？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设置扑克牌坐标,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取得扑克牌的右下角坐标等</a:t>
            </a:r>
            <a:r>
              <a:rPr lang="zh-CN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en-US" altLang="zh-CN" sz="2000" noProof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扑克牌的数据有：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背面图案的编号</a:t>
            </a:r>
            <a:r>
              <a:rPr lang="zh-CN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endParaRPr lang="en-US" altLang="zh-CN" sz="2000" noProof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zh-CN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唯一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的ID号(1-52)</a:t>
            </a:r>
            <a:r>
              <a:rPr lang="zh-CN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花色、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面值、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扑克牌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的宽度</a:t>
            </a:r>
            <a:r>
              <a:rPr lang="zh-CN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扑克牌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的高度</a:t>
            </a:r>
            <a:r>
              <a:rPr lang="zh-CN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扑克牌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的左顶点坐标等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32582" y="646546"/>
            <a:ext cx="6443303" cy="588356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Card {</a:t>
            </a:r>
            <a:b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</a:t>
            </a:r>
            <a:r>
              <a:rPr lang="zh-CN" altLang="en-US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0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sz="2000" noProof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  </a:t>
            </a:r>
            <a:r>
              <a:rPr lang="en-US" altLang="zh-CN" sz="2000" noProof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getBackImageId</a:t>
            </a:r>
            <a:r>
              <a:rPr lang="en-US" altLang="zh-CN" sz="2000" noProof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) const;</a:t>
            </a:r>
            <a:br>
              <a:rPr lang="en-US" altLang="zh-CN" sz="2000" noProof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void  setBackImageId(int id </a:t>
            </a:r>
            <a:r>
              <a:rPr lang="en-US" altLang="zh-CN" sz="2000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2000" noProof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bool isSameSuit(const Card&amp; c) const;</a:t>
            </a:r>
            <a:b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bool isSameRank(const Card&amp; c) </a:t>
            </a: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</a:t>
            </a: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b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bool isSuit(Suit </a:t>
            </a: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s) const</a:t>
            </a: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b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bool isRank(Rank r) const;</a:t>
            </a:r>
            <a:b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void  setPosition(int x,int y);</a:t>
            </a:r>
            <a:b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Point getPositonRB ( ) const;</a:t>
            </a:r>
          </a:p>
          <a:p>
            <a:pPr>
              <a:spcBef>
                <a:spcPct val="50000"/>
              </a:spcBef>
            </a:pP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private:</a:t>
            </a:r>
            <a:b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2000" noProof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  backImageId;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int  ID;</a:t>
            </a:r>
            <a:b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Suit  suit;   Rank rank;</a:t>
            </a:r>
            <a:b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int width , height;</a:t>
            </a:r>
            <a:b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int xPos,yPos; </a:t>
            </a:r>
          </a:p>
          <a:p>
            <a:pPr>
              <a:spcBef>
                <a:spcPct val="50000"/>
              </a:spcBef>
            </a:pP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r>
              <a:rPr lang="zh-CN" altLang="en-US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20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93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Card</a:t>
            </a:r>
            <a:r>
              <a:rPr lang="zh-CN" altLang="en-US" dirty="0"/>
              <a:t>类的定义和实现</a:t>
            </a:r>
            <a:r>
              <a:rPr lang="zh-CN" altLang="en-US" dirty="0" smtClean="0"/>
              <a:t>（例</a:t>
            </a:r>
            <a:r>
              <a:rPr lang="zh-CN" altLang="en-US" dirty="0"/>
              <a:t>续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11753" y="674257"/>
            <a:ext cx="5898356" cy="588356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Card {</a:t>
            </a:r>
            <a:b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</a:t>
            </a:r>
            <a:r>
              <a:rPr lang="zh-CN" altLang="en-US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0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static 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  </a:t>
            </a: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getBackImageId( 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en-US" altLang="zh-CN" sz="2000" strike="sngStrike" noProof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{ return backImageId; }</a:t>
            </a:r>
            <a:b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static void  </a:t>
            </a: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setBackImageId(int id 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b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{ backImageId = id; }</a:t>
            </a: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…</a:t>
            </a: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private:</a:t>
            </a:r>
            <a:b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statuc int  </a:t>
            </a: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backImageId;</a:t>
            </a:r>
            <a:b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 int  </a:t>
            </a: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ID;</a:t>
            </a:r>
            <a:b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 Suit  suit;   const Rank rank;</a:t>
            </a: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int width , height;</a:t>
            </a:r>
            <a:b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int xPos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yPos</a:t>
            </a: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</a:t>
            </a:r>
          </a:p>
          <a:p>
            <a:pPr>
              <a:spcBef>
                <a:spcPct val="50000"/>
              </a:spcBef>
            </a:pP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r>
              <a:rPr lang="zh-CN" altLang="en-US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20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在某个</a:t>
            </a: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cpp</a:t>
            </a:r>
            <a:r>
              <a:rPr lang="zh-CN" altLang="en-US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文件中定义并初始化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backImageId</a:t>
            </a:r>
            <a:r>
              <a:rPr lang="zh-CN" altLang="en-US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 Card::backImageId = 2;</a:t>
            </a:r>
            <a:endParaRPr lang="zh-CN" altLang="en-US" sz="20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7243" y="674256"/>
            <a:ext cx="4378036" cy="588356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Card {</a:t>
            </a:r>
            <a:b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</a:t>
            </a:r>
            <a:r>
              <a:rPr lang="zh-CN" altLang="en-US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000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int  getBackImageId( ) const;</a:t>
            </a:r>
            <a:b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void  setBackImageId(int id </a:t>
            </a: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…</a:t>
            </a: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private:</a:t>
            </a:r>
            <a:b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2000" noProof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  backImageId;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int  ID;</a:t>
            </a:r>
            <a:b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Suit  suit;   Rank rank;</a:t>
            </a: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int width , height;</a:t>
            </a:r>
            <a:b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int xPos,yPos; </a:t>
            </a:r>
          </a:p>
          <a:p>
            <a:pPr>
              <a:spcBef>
                <a:spcPct val="50000"/>
              </a:spcBef>
            </a:pP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r>
              <a:rPr lang="zh-CN" altLang="en-US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20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2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Card</a:t>
            </a:r>
            <a:r>
              <a:rPr lang="zh-CN" altLang="en-US" dirty="0"/>
              <a:t>类的定义和实现</a:t>
            </a:r>
            <a:r>
              <a:rPr lang="zh-CN" altLang="en-US" dirty="0" smtClean="0"/>
              <a:t>（例</a:t>
            </a:r>
            <a:r>
              <a:rPr lang="zh-CN" altLang="en-US" dirty="0"/>
              <a:t>续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7242" y="2144126"/>
            <a:ext cx="5510430" cy="409036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Card {</a:t>
            </a:r>
            <a:b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</a:t>
            </a:r>
            <a:r>
              <a:rPr lang="zh-CN" altLang="en-US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b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Card(int </a:t>
            </a: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id</a:t>
            </a: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): </a:t>
            </a:r>
            <a:r>
              <a:rPr lang="en-US" altLang="zh-CN" sz="2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</a:t>
            </a: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ID(id</a:t>
            </a: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),suit((Suit)(id/13</a:t>
            </a: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)),rank(Rank(id%13+1))</a:t>
            </a:r>
            <a:b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{  </a:t>
            </a: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}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const char * </a:t>
            </a: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suitName( ) const;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const char * </a:t>
            </a: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ranktName( ) const;</a:t>
            </a: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…</a:t>
            </a: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private</a:t>
            </a: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 int  </a:t>
            </a: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ID;</a:t>
            </a:r>
            <a:b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 Suit  suit;   const Rank rank;</a:t>
            </a:r>
            <a:b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…</a:t>
            </a: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r>
              <a:rPr lang="zh-CN" altLang="en-US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7242" y="576073"/>
            <a:ext cx="11079957" cy="13450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enum class Suit </a:t>
            </a:r>
            <a:r>
              <a:rPr lang="en-US" altLang="zh-CN" sz="2000" noProof="1" smtClean="0">
                <a:solidFill>
                  <a:srgbClr val="0000FF"/>
                </a:solidFill>
                <a:sym typeface="+mn-ea"/>
              </a:rPr>
              <a:t>{   </a:t>
            </a: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CLUB = 0，DIAMOND，HEART, </a:t>
            </a:r>
            <a:r>
              <a:rPr lang="en-US" altLang="zh-CN" sz="2000" noProof="1" smtClean="0">
                <a:solidFill>
                  <a:srgbClr val="0000FF"/>
                </a:solidFill>
                <a:sym typeface="+mn-ea"/>
              </a:rPr>
              <a:t> SPADE  };</a:t>
            </a:r>
            <a:br>
              <a:rPr lang="en-US" altLang="zh-CN" sz="2000" noProof="1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000" noProof="1" smtClean="0">
                <a:solidFill>
                  <a:srgbClr val="0000FF"/>
                </a:solidFill>
                <a:sym typeface="+mn-ea"/>
              </a:rPr>
              <a:t>enum </a:t>
            </a: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class  Rank </a:t>
            </a:r>
            <a:r>
              <a:rPr lang="en-US" altLang="zh-CN" sz="2000" noProof="1" smtClean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000" noProof="1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000" noProof="1" smtClean="0">
                <a:solidFill>
                  <a:srgbClr val="0000FF"/>
                </a:solidFill>
                <a:sym typeface="+mn-ea"/>
              </a:rPr>
              <a:t>          { </a:t>
            </a:r>
            <a:r>
              <a:rPr lang="en-US" altLang="zh-CN" sz="2000" noProof="1" smtClean="0">
                <a:solidFill>
                  <a:srgbClr val="0000FF"/>
                </a:solidFill>
                <a:sym typeface="+mn-ea"/>
              </a:rPr>
              <a:t>TWO </a:t>
            </a: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= 2, THREE,FOUR,FIVE,SIX,SEVEN,EIGHT,NINE</a:t>
            </a:r>
            <a:r>
              <a:rPr lang="en-US" altLang="zh-CN" sz="2000" noProof="1" smtClean="0">
                <a:solidFill>
                  <a:srgbClr val="0000FF"/>
                </a:solidFill>
                <a:sym typeface="+mn-ea"/>
              </a:rPr>
              <a:t>, </a:t>
            </a: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T,  J, Q, K,  ACE = </a:t>
            </a:r>
            <a:r>
              <a:rPr lang="en-US" altLang="zh-CN" sz="2000" noProof="1" smtClean="0">
                <a:solidFill>
                  <a:srgbClr val="0000FF"/>
                </a:solidFill>
                <a:sym typeface="+mn-ea"/>
              </a:rPr>
              <a:t>1 };</a:t>
            </a:r>
            <a:endParaRPr lang="en-US" altLang="zh-CN" sz="2000" noProof="1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00801" y="2162600"/>
            <a:ext cx="5486398" cy="4053417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// card.cpp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const char * </a:t>
            </a:r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Card::suitName( ) const    </a:t>
            </a:r>
            <a:r>
              <a:rPr lang="en-US" altLang="zh-CN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{</a:t>
            </a:r>
            <a:br>
              <a:rPr lang="en-US" altLang="zh-CN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static const char * </a:t>
            </a:r>
            <a:r>
              <a:rPr lang="en-US" altLang="zh-CN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names</a:t>
            </a:r>
            <a:r>
              <a:rPr lang="en-US" altLang="zh-CN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[ ] </a:t>
            </a:r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 </a:t>
            </a:r>
            <a:r>
              <a:rPr lang="en-US" altLang="zh-CN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</a:t>
            </a:r>
            <a:br>
              <a:rPr lang="en-US" altLang="zh-CN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   { </a:t>
            </a:r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"C","D","H","S"};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return names[(int)suit];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}</a:t>
            </a:r>
            <a:br>
              <a:rPr lang="en-US" altLang="zh-CN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const </a:t>
            </a:r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char *</a:t>
            </a:r>
            <a:r>
              <a:rPr lang="en-US" altLang="zh-CN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Card::ranktName() const    {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</a:t>
            </a:r>
            <a:r>
              <a:rPr lang="en-US" altLang="zh-CN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static </a:t>
            </a:r>
            <a:r>
              <a:rPr lang="en-US" altLang="zh-CN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const char *</a:t>
            </a:r>
            <a:r>
              <a:rPr lang="en-US" altLang="zh-CN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zh-CN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names</a:t>
            </a:r>
            <a:r>
              <a:rPr lang="en-US" altLang="zh-CN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[ ]</a:t>
            </a:r>
            <a:r>
              <a:rPr lang="en-US" altLang="zh-CN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    { "","A","2","3","4","5","6","7","8","9","T","J","Q","K" };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return names[(</a:t>
            </a:r>
            <a:r>
              <a:rPr lang="en-US" altLang="zh-CN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int)rank];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Card</a:t>
            </a:r>
            <a:r>
              <a:rPr lang="zh-CN" altLang="en-US" dirty="0"/>
              <a:t>类的定义和实现</a:t>
            </a:r>
            <a:r>
              <a:rPr lang="zh-CN" altLang="en-US" dirty="0" smtClean="0"/>
              <a:t>（例</a:t>
            </a:r>
            <a:r>
              <a:rPr lang="zh-CN" altLang="en-US" dirty="0"/>
              <a:t>续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7243" y="775856"/>
            <a:ext cx="10719740" cy="565259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Card {</a:t>
            </a:r>
            <a:b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</a:t>
            </a:r>
            <a:r>
              <a:rPr lang="zh-CN" altLang="en-US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0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…</a:t>
            </a: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bool isSameSuit(const Card&amp; c) </a:t>
            </a: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      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  return suit == c.suit; }  </a:t>
            </a: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 isSameRank(const Card&amp; c) </a:t>
            </a: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    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  return rank == c.rank; }</a:t>
            </a: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bool isSuit(Suit s) </a:t>
            </a: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                             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 return s==suit; }</a:t>
            </a: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bool isRank(Rank r) </a:t>
            </a: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                          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 return r==rank; } </a:t>
            </a: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void  setPosition(int x,int y</a:t>
            </a: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                     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{ xPos=x; yPos=y; }</a:t>
            </a: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Point getPositonRB ( ) </a:t>
            </a:r>
            <a:r>
              <a:rPr lang="en-US" altLang="zh-CN" sz="20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              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 return   Point(xPos+width,yPos+height); }</a:t>
            </a:r>
            <a:endParaRPr lang="en-US" altLang="zh-CN" sz="2000" noProof="1"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private:</a:t>
            </a:r>
            <a:b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</a:t>
            </a: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 int  ID;</a:t>
            </a:r>
            <a:b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const Suit  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suit;   </a:t>
            </a: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 Rank 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rank;</a:t>
            </a: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int width , height;</a:t>
            </a:r>
            <a:b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int xPos,yPos; </a:t>
            </a:r>
          </a:p>
          <a:p>
            <a:pPr>
              <a:spcBef>
                <a:spcPct val="50000"/>
              </a:spcBef>
            </a:pPr>
            <a:r>
              <a:rPr lang="en-US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r>
              <a:rPr lang="zh-CN" altLang="en-US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2608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57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类的定义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6E8AF4DD-CE4A-4E14-BF50-A694C295DA22}"/>
              </a:ext>
            </a:extLst>
          </p:cNvPr>
          <p:cNvSpPr txBox="1">
            <a:spLocks/>
          </p:cNvSpPr>
          <p:nvPr/>
        </p:nvSpPr>
        <p:spPr>
          <a:xfrm>
            <a:off x="738909" y="666803"/>
            <a:ext cx="4394949" cy="5468776"/>
          </a:xfrm>
          <a:prstGeom prst="rect">
            <a:avLst/>
          </a:prstGeom>
          <a:ln>
            <a:solidFill>
              <a:srgbClr val="F7960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933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400" dirty="0">
                <a:latin typeface="Arial" panose="020B0604020202020204" pitchFamily="34" charset="0"/>
                <a:sym typeface="黑体" panose="02010609060101010101" pitchFamily="49" charset="-122"/>
              </a:rPr>
              <a:t>class Student {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0" lvl="1" indent="0">
              <a:spcBef>
                <a:spcPts val="933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400" dirty="0">
                <a:latin typeface="Arial" panose="020B0604020202020204" pitchFamily="34" charset="0"/>
                <a:sym typeface="黑体" panose="02010609060101010101" pitchFamily="49" charset="-122"/>
              </a:rPr>
              <a:t>public:</a:t>
            </a:r>
            <a:br>
              <a:rPr lang="en-US" altLang="zh-CN" sz="2400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sym typeface="黑体" panose="02010609060101010101" pitchFamily="49" charset="-122"/>
              </a:rPr>
              <a:t>     Student(</a:t>
            </a:r>
            <a:r>
              <a:rPr lang="en-US" altLang="zh-CN" sz="2400" dirty="0" err="1"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sym typeface="黑体" panose="02010609060101010101" pitchFamily="49" charset="-122"/>
              </a:rPr>
              <a:t>sc,int</a:t>
            </a:r>
            <a:r>
              <a:rPr lang="en-US" altLang="zh-CN" sz="2400" dirty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sym typeface="黑体" panose="02010609060101010101" pitchFamily="49" charset="-122"/>
              </a:rPr>
              <a:t>st</a:t>
            </a:r>
            <a:r>
              <a:rPr lang="en-US" altLang="zh-CN" sz="2400" dirty="0">
                <a:latin typeface="Arial" panose="020B0604020202020204" pitchFamily="34" charset="0"/>
                <a:sym typeface="黑体" panose="02010609060101010101" pitchFamily="49" charset="-122"/>
              </a:rPr>
              <a:t>) ;</a:t>
            </a:r>
            <a:br>
              <a:rPr lang="en-US" altLang="zh-CN" sz="2400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sym typeface="黑体" panose="02010609060101010101" pitchFamily="49" charset="-122"/>
              </a:rPr>
              <a:t>     void study(</a:t>
            </a:r>
            <a:r>
              <a:rPr lang="en-US" altLang="zh-CN" sz="2400" dirty="0" err="1"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sym typeface="黑体" panose="02010609060101010101" pitchFamily="49" charset="-122"/>
              </a:rPr>
              <a:t> hours);</a:t>
            </a:r>
            <a:br>
              <a:rPr lang="en-US" altLang="zh-CN" sz="2400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sym typeface="黑体" panose="02010609060101010101" pitchFamily="49" charset="-122"/>
              </a:rPr>
              <a:t>     void e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xercise( 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private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otherFunc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 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…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0" lvl="1" indent="0">
              <a:spcBef>
                <a:spcPts val="933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400" dirty="0">
                <a:latin typeface="Arial" panose="020B0604020202020204" pitchFamily="34" charset="0"/>
                <a:sym typeface="黑体" panose="02010609060101010101" pitchFamily="49" charset="-122"/>
              </a:rPr>
              <a:t>private:</a:t>
            </a:r>
            <a:br>
              <a:rPr lang="en-US" altLang="zh-CN" sz="2400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sym typeface="黑体" panose="02010609060101010101" pitchFamily="49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sym typeface="黑体" panose="02010609060101010101" pitchFamily="49" charset="-122"/>
              </a:rPr>
              <a:t> score;</a:t>
            </a:r>
            <a:br>
              <a:rPr lang="en-US" altLang="zh-CN" sz="2400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sym typeface="黑体" panose="02010609060101010101" pitchFamily="49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strength;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1" indent="0">
              <a:spcBef>
                <a:spcPts val="933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400" dirty="0">
                <a:latin typeface="Arial" panose="020B0604020202020204" pitchFamily="34" charset="0"/>
                <a:sym typeface="黑体" panose="02010609060101010101" pitchFamily="49" charset="-122"/>
              </a:rPr>
              <a:t>     …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0" lvl="1" indent="0">
              <a:spcBef>
                <a:spcPts val="933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400" dirty="0">
                <a:latin typeface="Arial" panose="020B0604020202020204" pitchFamily="34" charset="0"/>
                <a:sym typeface="黑体" panose="02010609060101010101" pitchFamily="49" charset="-122"/>
              </a:rPr>
              <a:t>};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2831B66E-4FEA-42C9-9A25-3E21AC0209FA}"/>
              </a:ext>
            </a:extLst>
          </p:cNvPr>
          <p:cNvGrpSpPr/>
          <p:nvPr/>
        </p:nvGrpSpPr>
        <p:grpSpPr>
          <a:xfrm>
            <a:off x="5324967" y="672116"/>
            <a:ext cx="6155405" cy="2901325"/>
            <a:chOff x="0" y="722253"/>
            <a:chExt cx="4616554" cy="2175994"/>
          </a:xfrm>
          <a:noFill/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AF31C9A4-E6F1-4D96-A61E-AED0122EA3DE}"/>
                </a:ext>
              </a:extLst>
            </p:cNvPr>
            <p:cNvSpPr/>
            <p:nvPr/>
          </p:nvSpPr>
          <p:spPr>
            <a:xfrm>
              <a:off x="22716" y="722253"/>
              <a:ext cx="4549284" cy="2137739"/>
            </a:xfrm>
            <a:prstGeom prst="rect">
              <a:avLst/>
            </a:prstGeom>
            <a:grpFill/>
            <a:ln w="15875">
              <a:solidFill>
                <a:srgbClr val="F7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133" b="1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内容占位符 2">
              <a:extLst>
                <a:ext uri="{FF2B5EF4-FFF2-40B4-BE49-F238E27FC236}">
                  <a16:creationId xmlns:a16="http://schemas.microsoft.com/office/drawing/2014/main" xmlns="" id="{C68726A5-DB25-4347-8D3F-75D78E7B4CD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557"/>
              <a:ext cx="4616554" cy="2128690"/>
            </a:xfrm>
            <a:prstGeom prst="rect">
              <a:avLst/>
            </a:prstGeom>
            <a:grpFill/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行为的函数表示：</a:t>
              </a:r>
            </a:p>
            <a:p>
              <a:pPr>
                <a:buFont typeface="Wingdings" panose="05000000000000000000" pitchFamily="2" charset="2"/>
                <a:buChar char="u"/>
              </a:pPr>
              <a:r>
                <a:rPr lang="zh-CN" altLang="en-US" sz="2133" dirty="0">
                  <a:solidFill>
                    <a:srgbClr val="3992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一般成员函数</a:t>
              </a:r>
            </a:p>
            <a:p>
              <a:pPr>
                <a:buFont typeface="Wingdings" panose="05000000000000000000" pitchFamily="2" charset="2"/>
                <a:buChar char="u"/>
              </a:pPr>
              <a:r>
                <a:rPr lang="zh-CN" altLang="en-US" sz="2133" dirty="0">
                  <a:solidFill>
                    <a:srgbClr val="3992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常成员函数</a:t>
              </a:r>
            </a:p>
            <a:p>
              <a:pPr>
                <a:buFont typeface="Wingdings" panose="05000000000000000000" pitchFamily="2" charset="2"/>
                <a:buChar char="u"/>
              </a:pPr>
              <a:r>
                <a:rPr lang="zh-CN" altLang="en-US" sz="2133" dirty="0">
                  <a:solidFill>
                    <a:srgbClr val="3992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重载的成员函数</a:t>
              </a:r>
            </a:p>
            <a:p>
              <a:pPr>
                <a:buFont typeface="Wingdings" panose="05000000000000000000" pitchFamily="2" charset="2"/>
                <a:buChar char="u"/>
              </a:pPr>
              <a:r>
                <a:rPr lang="zh-CN" altLang="en-US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构造、析构、拷贝构造、赋值函数</a:t>
              </a:r>
            </a:p>
            <a:p>
              <a:pPr>
                <a:buFont typeface="Wingdings" panose="05000000000000000000" pitchFamily="2" charset="2"/>
                <a:buChar char="u"/>
              </a:pPr>
              <a:r>
                <a:rPr lang="zh-CN" altLang="en-US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自动转换函数</a:t>
              </a:r>
            </a:p>
            <a:p>
              <a:pPr>
                <a:buFont typeface="Wingdings" panose="05000000000000000000" pitchFamily="2" charset="2"/>
                <a:buChar char="u"/>
              </a:pPr>
              <a:r>
                <a:rPr lang="zh-CN" altLang="en-US" sz="2133" dirty="0">
                  <a:solidFill>
                    <a:srgbClr val="3992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类方法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2831B66E-4FEA-42C9-9A25-3E21AC0209FA}"/>
              </a:ext>
            </a:extLst>
          </p:cNvPr>
          <p:cNvGrpSpPr/>
          <p:nvPr/>
        </p:nvGrpSpPr>
        <p:grpSpPr>
          <a:xfrm>
            <a:off x="5324967" y="3735313"/>
            <a:ext cx="6155405" cy="2400267"/>
            <a:chOff x="0" y="722253"/>
            <a:chExt cx="4616554" cy="2137739"/>
          </a:xfrm>
          <a:noFill/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AF31C9A4-E6F1-4D96-A61E-AED0122EA3DE}"/>
                </a:ext>
              </a:extLst>
            </p:cNvPr>
            <p:cNvSpPr/>
            <p:nvPr/>
          </p:nvSpPr>
          <p:spPr>
            <a:xfrm>
              <a:off x="22716" y="722253"/>
              <a:ext cx="4549284" cy="2137739"/>
            </a:xfrm>
            <a:prstGeom prst="rect">
              <a:avLst/>
            </a:prstGeom>
            <a:grpFill/>
            <a:ln w="15875">
              <a:solidFill>
                <a:srgbClr val="F7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133" b="1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内容占位符 2">
              <a:extLst>
                <a:ext uri="{FF2B5EF4-FFF2-40B4-BE49-F238E27FC236}">
                  <a16:creationId xmlns:a16="http://schemas.microsoft.com/office/drawing/2014/main" xmlns="" id="{C68726A5-DB25-4347-8D3F-75D78E7B4CD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557"/>
              <a:ext cx="4616554" cy="1752896"/>
            </a:xfrm>
            <a:prstGeom prst="rect">
              <a:avLst/>
            </a:prstGeom>
            <a:grpFill/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数据的表示：</a:t>
              </a:r>
            </a:p>
            <a:p>
              <a:pPr>
                <a:buFont typeface="Wingdings" panose="05000000000000000000" pitchFamily="2" charset="2"/>
                <a:buChar char="u"/>
              </a:pPr>
              <a:r>
                <a:rPr lang="zh-CN" altLang="en-US" sz="2133" dirty="0">
                  <a:solidFill>
                    <a:srgbClr val="3992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实例变量</a:t>
              </a:r>
            </a:p>
            <a:p>
              <a:pPr>
                <a:buFont typeface="Wingdings" panose="05000000000000000000" pitchFamily="2" charset="2"/>
                <a:buChar char="u"/>
              </a:pPr>
              <a:r>
                <a:rPr lang="zh-CN" altLang="en-US" sz="2133" dirty="0">
                  <a:solidFill>
                    <a:srgbClr val="3992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类变量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731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3BC781F8-8904-4C64-860D-6B29ACD7679F}"/>
              </a:ext>
            </a:extLst>
          </p:cNvPr>
          <p:cNvGrpSpPr/>
          <p:nvPr/>
        </p:nvGrpSpPr>
        <p:grpSpPr>
          <a:xfrm>
            <a:off x="817344" y="681263"/>
            <a:ext cx="4822240" cy="5472608"/>
            <a:chOff x="38145" y="3017476"/>
            <a:chExt cx="2145267" cy="243459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0634A3E5-3199-426B-99BA-3352039B8B30}"/>
                </a:ext>
              </a:extLst>
            </p:cNvPr>
            <p:cNvSpPr/>
            <p:nvPr/>
          </p:nvSpPr>
          <p:spPr>
            <a:xfrm>
              <a:off x="38145" y="3017476"/>
              <a:ext cx="2145267" cy="2434595"/>
            </a:xfrm>
            <a:prstGeom prst="rect">
              <a:avLst/>
            </a:prstGeom>
            <a:noFill/>
            <a:ln w="15875">
              <a:solidFill>
                <a:srgbClr val="F7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133" b="1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6F3C89DA-E023-43FA-8CC6-103E27C7A388}"/>
                </a:ext>
              </a:extLst>
            </p:cNvPr>
            <p:cNvSpPr/>
            <p:nvPr/>
          </p:nvSpPr>
          <p:spPr>
            <a:xfrm>
              <a:off x="52623" y="3047957"/>
              <a:ext cx="1972377" cy="223137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Student {</a:t>
              </a:r>
            </a:p>
            <a:p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Student(</a:t>
              </a:r>
              <a:r>
                <a:rPr lang="en-US" altLang="zh-CN" sz="2133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133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sc,int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133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{ score = </a:t>
              </a:r>
              <a:r>
                <a:rPr lang="en-US" altLang="zh-CN" sz="2133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strength =</a:t>
              </a:r>
              <a:r>
                <a:rPr lang="en-US" altLang="zh-CN" sz="2133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} 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void study(</a:t>
              </a:r>
              <a:r>
                <a:rPr lang="en-US" altLang="zh-CN" sz="2133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hours);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void exercise();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zh-CN" altLang="en-US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br>
                <a:rPr lang="zh-CN" altLang="en-US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2133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133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otherFunc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…</a:t>
              </a:r>
            </a:p>
            <a:p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private: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2133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score;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2133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strength;</a:t>
              </a:r>
            </a:p>
            <a:p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…</a:t>
              </a:r>
            </a:p>
            <a:p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3BC781F8-8904-4C64-860D-6B29ACD7679F}"/>
              </a:ext>
            </a:extLst>
          </p:cNvPr>
          <p:cNvGrpSpPr/>
          <p:nvPr/>
        </p:nvGrpSpPr>
        <p:grpSpPr>
          <a:xfrm>
            <a:off x="6246877" y="681263"/>
            <a:ext cx="4822240" cy="2817988"/>
            <a:chOff x="38145" y="3017476"/>
            <a:chExt cx="2145267" cy="125363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0634A3E5-3199-426B-99BA-3352039B8B30}"/>
                </a:ext>
              </a:extLst>
            </p:cNvPr>
            <p:cNvSpPr/>
            <p:nvPr/>
          </p:nvSpPr>
          <p:spPr>
            <a:xfrm>
              <a:off x="38145" y="3017476"/>
              <a:ext cx="2145267" cy="1253636"/>
            </a:xfrm>
            <a:prstGeom prst="rect">
              <a:avLst/>
            </a:prstGeom>
            <a:noFill/>
            <a:ln w="15875">
              <a:solidFill>
                <a:srgbClr val="F7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133" b="1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6F3C89DA-E023-43FA-8CC6-103E27C7A388}"/>
                </a:ext>
              </a:extLst>
            </p:cNvPr>
            <p:cNvSpPr/>
            <p:nvPr/>
          </p:nvSpPr>
          <p:spPr>
            <a:xfrm>
              <a:off x="52623" y="3047957"/>
              <a:ext cx="1972377" cy="120923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</a:t>
              </a: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Student::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study(</a:t>
              </a:r>
              <a:r>
                <a:rPr lang="en-US" altLang="zh-CN" sz="2133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hours)  {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this-&gt;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score += hours;   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this-&gt;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strength -= 2; 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this-&gt;</a:t>
              </a:r>
              <a:r>
                <a:rPr lang="en-US" altLang="zh-CN" sz="2133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OtherFunc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);</a:t>
              </a:r>
            </a:p>
            <a:p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</a:t>
              </a: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Student:: 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exercise( )  {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this-&gt;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strength += 3; </a:t>
              </a:r>
            </a:p>
            <a:p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3BC781F8-8904-4C64-860D-6B29ACD7679F}"/>
              </a:ext>
            </a:extLst>
          </p:cNvPr>
          <p:cNvGrpSpPr/>
          <p:nvPr/>
        </p:nvGrpSpPr>
        <p:grpSpPr>
          <a:xfrm>
            <a:off x="6246877" y="3692545"/>
            <a:ext cx="4822240" cy="2461331"/>
            <a:chOff x="38145" y="3017477"/>
            <a:chExt cx="2145267" cy="109497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0634A3E5-3199-426B-99BA-3352039B8B30}"/>
                </a:ext>
              </a:extLst>
            </p:cNvPr>
            <p:cNvSpPr/>
            <p:nvPr/>
          </p:nvSpPr>
          <p:spPr>
            <a:xfrm>
              <a:off x="38145" y="3017477"/>
              <a:ext cx="2145267" cy="1094970"/>
            </a:xfrm>
            <a:prstGeom prst="rect">
              <a:avLst/>
            </a:prstGeom>
            <a:noFill/>
            <a:ln w="15875">
              <a:solidFill>
                <a:srgbClr val="F7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133" b="1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6F3C89DA-E023-43FA-8CC6-103E27C7A388}"/>
                </a:ext>
              </a:extLst>
            </p:cNvPr>
            <p:cNvSpPr/>
            <p:nvPr/>
          </p:nvSpPr>
          <p:spPr>
            <a:xfrm>
              <a:off x="52623" y="3047957"/>
              <a:ext cx="1972377" cy="91719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133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main( ) {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Student s1(0,100), s2(50,80);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s1.study(4); s1.exercise( );</a:t>
              </a:r>
              <a:b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s2.study(2); s2.exercise( ); 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return 0;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501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00B7BA57-AEBC-4BE0-A08F-E9A0149C412F}"/>
              </a:ext>
            </a:extLst>
          </p:cNvPr>
          <p:cNvGrpSpPr/>
          <p:nvPr/>
        </p:nvGrpSpPr>
        <p:grpSpPr>
          <a:xfrm>
            <a:off x="2639616" y="740702"/>
            <a:ext cx="5864303" cy="1519459"/>
            <a:chOff x="171052" y="1278434"/>
            <a:chExt cx="4398227" cy="1139594"/>
          </a:xfrm>
          <a:solidFill>
            <a:schemeClr val="bg1"/>
          </a:solidFill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B40DCA64-F12E-4004-A27A-43A596034962}"/>
                </a:ext>
              </a:extLst>
            </p:cNvPr>
            <p:cNvSpPr/>
            <p:nvPr/>
          </p:nvSpPr>
          <p:spPr>
            <a:xfrm>
              <a:off x="171052" y="1278434"/>
              <a:ext cx="4398227" cy="1139594"/>
            </a:xfrm>
            <a:prstGeom prst="rect">
              <a:avLst/>
            </a:prstGeom>
            <a:grpFill/>
            <a:ln w="15875">
              <a:solidFill>
                <a:srgbClr val="F7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133" b="1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FF059A60-92B7-4C0A-B3FD-58D593347DBA}"/>
                </a:ext>
              </a:extLst>
            </p:cNvPr>
            <p:cNvSpPr/>
            <p:nvPr/>
          </p:nvSpPr>
          <p:spPr>
            <a:xfrm>
              <a:off x="387077" y="1333823"/>
              <a:ext cx="4065617" cy="1029369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>
              <a:spAutoFit/>
            </a:bodyPr>
            <a:lstStyle/>
            <a:p>
              <a:pPr marL="380990" indent="-38099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zh-CN" altLang="en-US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是一个关键字，也是一个保留字；</a:t>
              </a:r>
            </a:p>
            <a:p>
              <a:pPr marL="380990" indent="-38099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zh-CN" altLang="en-US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是非静态成员函数隐含的第一个形参；</a:t>
              </a:r>
            </a:p>
            <a:p>
              <a:pPr marL="380990" indent="-38099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zh-CN" altLang="en-US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其类型相当于：  </a:t>
              </a: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 * </a:t>
              </a:r>
              <a:r>
                <a:rPr lang="en-US" altLang="zh-CN" sz="2133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this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00B7BA57-AEBC-4BE0-A08F-E9A0149C412F}"/>
              </a:ext>
            </a:extLst>
          </p:cNvPr>
          <p:cNvGrpSpPr/>
          <p:nvPr/>
        </p:nvGrpSpPr>
        <p:grpSpPr>
          <a:xfrm>
            <a:off x="850392" y="2418721"/>
            <a:ext cx="4699439" cy="2734700"/>
            <a:chOff x="129613" y="1131650"/>
            <a:chExt cx="3524579" cy="2051025"/>
          </a:xfrm>
          <a:solidFill>
            <a:schemeClr val="bg1"/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B40DCA64-F12E-4004-A27A-43A596034962}"/>
                </a:ext>
              </a:extLst>
            </p:cNvPr>
            <p:cNvSpPr/>
            <p:nvPr/>
          </p:nvSpPr>
          <p:spPr>
            <a:xfrm>
              <a:off x="129613" y="1131650"/>
              <a:ext cx="3524579" cy="2051025"/>
            </a:xfrm>
            <a:prstGeom prst="rect">
              <a:avLst/>
            </a:prstGeom>
            <a:grpFill/>
            <a:ln w="15875">
              <a:solidFill>
                <a:srgbClr val="F7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133" b="1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FF059A60-92B7-4C0A-B3FD-58D593347DBA}"/>
                </a:ext>
              </a:extLst>
            </p:cNvPr>
            <p:cNvSpPr/>
            <p:nvPr/>
          </p:nvSpPr>
          <p:spPr>
            <a:xfrm>
              <a:off x="255605" y="1146187"/>
              <a:ext cx="3261860" cy="1989487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2133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main( ) {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Student s1(0,100),s2(50,80);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s1.study(4); s1.exercise( );</a:t>
              </a:r>
              <a:b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s2.study(2); s2.exercise( ); 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return 0;</a:t>
              </a:r>
              <a:b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00B7BA57-AEBC-4BE0-A08F-E9A0149C412F}"/>
              </a:ext>
            </a:extLst>
          </p:cNvPr>
          <p:cNvGrpSpPr/>
          <p:nvPr/>
        </p:nvGrpSpPr>
        <p:grpSpPr>
          <a:xfrm>
            <a:off x="5868103" y="2442776"/>
            <a:ext cx="4644184" cy="2625036"/>
            <a:chOff x="171054" y="1214963"/>
            <a:chExt cx="3483138" cy="1967779"/>
          </a:xfrm>
          <a:solidFill>
            <a:schemeClr val="bg1"/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B40DCA64-F12E-4004-A27A-43A596034962}"/>
                </a:ext>
              </a:extLst>
            </p:cNvPr>
            <p:cNvSpPr/>
            <p:nvPr/>
          </p:nvSpPr>
          <p:spPr>
            <a:xfrm>
              <a:off x="171054" y="1214963"/>
              <a:ext cx="3483138" cy="1967779"/>
            </a:xfrm>
            <a:prstGeom prst="rect">
              <a:avLst/>
            </a:prstGeom>
            <a:grpFill/>
            <a:ln w="15875">
              <a:solidFill>
                <a:srgbClr val="F7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133" b="1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FF059A60-92B7-4C0A-B3FD-58D593347DBA}"/>
                </a:ext>
              </a:extLst>
            </p:cNvPr>
            <p:cNvSpPr/>
            <p:nvPr/>
          </p:nvSpPr>
          <p:spPr>
            <a:xfrm>
              <a:off x="387077" y="1333823"/>
              <a:ext cx="3001503" cy="1668601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2133" b="1" dirty="0">
                  <a:solidFill>
                    <a:srgbClr val="3992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内部调用</a:t>
              </a:r>
              <a:r>
                <a:rPr lang="en-US" altLang="zh-CN" sz="2133" b="1" dirty="0">
                  <a:solidFill>
                    <a:srgbClr val="3992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en-US" altLang="zh-CN" sz="2133" dirty="0">
                  <a:solidFill>
                    <a:srgbClr val="3992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2133" dirty="0">
                  <a:solidFill>
                    <a:srgbClr val="3992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Student::study(&amp;</a:t>
              </a:r>
              <a:r>
                <a:rPr lang="en-US" altLang="zh-CN" sz="2133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s1</a:t>
              </a: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,4);        </a:t>
              </a:r>
            </a:p>
            <a:p>
              <a:pPr lvl="0">
                <a:lnSpc>
                  <a:spcPct val="130000"/>
                </a:lnSpc>
              </a:pP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Student::exercise(</a:t>
              </a:r>
              <a:r>
                <a:rPr lang="en-US" altLang="zh-CN" sz="2133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&amp;s1</a:t>
              </a: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  <a:b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Student::study(</a:t>
              </a:r>
              <a:r>
                <a:rPr lang="en-US" altLang="zh-CN" sz="2133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&amp;s2</a:t>
              </a: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,2);        </a:t>
              </a:r>
            </a:p>
            <a:p>
              <a:pPr lvl="0">
                <a:lnSpc>
                  <a:spcPct val="130000"/>
                </a:lnSpc>
              </a:pP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Student::exercise(</a:t>
              </a:r>
              <a:r>
                <a:rPr lang="en-US" altLang="zh-CN" sz="2133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&amp;s2</a:t>
              </a: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00B7BA57-AEBC-4BE0-A08F-E9A0149C412F}"/>
              </a:ext>
            </a:extLst>
          </p:cNvPr>
          <p:cNvGrpSpPr/>
          <p:nvPr/>
        </p:nvGrpSpPr>
        <p:grpSpPr>
          <a:xfrm>
            <a:off x="2070012" y="5311979"/>
            <a:ext cx="7596587" cy="1150312"/>
            <a:chOff x="171052" y="1203598"/>
            <a:chExt cx="5697440" cy="862734"/>
          </a:xfrm>
          <a:solidFill>
            <a:schemeClr val="bg1"/>
          </a:solidFill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B40DCA64-F12E-4004-A27A-43A596034962}"/>
                </a:ext>
              </a:extLst>
            </p:cNvPr>
            <p:cNvSpPr/>
            <p:nvPr/>
          </p:nvSpPr>
          <p:spPr>
            <a:xfrm>
              <a:off x="171052" y="1203598"/>
              <a:ext cx="5697440" cy="862734"/>
            </a:xfrm>
            <a:prstGeom prst="rect">
              <a:avLst/>
            </a:prstGeom>
            <a:grpFill/>
            <a:ln w="15875">
              <a:solidFill>
                <a:srgbClr val="3992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133" b="1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FF059A60-92B7-4C0A-B3FD-58D593347DBA}"/>
                </a:ext>
              </a:extLst>
            </p:cNvPr>
            <p:cNvSpPr/>
            <p:nvPr/>
          </p:nvSpPr>
          <p:spPr>
            <a:xfrm>
              <a:off x="253047" y="1265240"/>
              <a:ext cx="5433047" cy="709329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>
              <a:spAutoFit/>
            </a:bodyPr>
            <a:lstStyle/>
            <a:p>
              <a:pPr marL="380990" indent="-38099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en-US" altLang="zh-CN" sz="2133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</a:t>
              </a:r>
              <a:r>
                <a:rPr lang="zh-CN" altLang="en-US" sz="2133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的作用域和生存期是在非静态成员函数的</a:t>
              </a:r>
              <a:r>
                <a:rPr lang="en-US" altLang="zh-CN" sz="2133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} </a:t>
              </a:r>
              <a:r>
                <a:rPr lang="zh-CN" altLang="en-US" sz="2133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</a:t>
              </a:r>
            </a:p>
            <a:p>
              <a:pPr marL="380990" indent="-38099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en-US" altLang="zh-CN" sz="2133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</a:t>
              </a:r>
              <a:r>
                <a:rPr lang="zh-CN" altLang="en-US" sz="2133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指针永远指向当前对象 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9130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B40DCA64-F12E-4004-A27A-43A596034962}"/>
              </a:ext>
            </a:extLst>
          </p:cNvPr>
          <p:cNvSpPr/>
          <p:nvPr/>
        </p:nvSpPr>
        <p:spPr>
          <a:xfrm>
            <a:off x="833744" y="465399"/>
            <a:ext cx="4741755" cy="3724920"/>
          </a:xfrm>
          <a:prstGeom prst="rect">
            <a:avLst/>
          </a:prstGeom>
          <a:solidFill>
            <a:schemeClr val="bg1"/>
          </a:solidFill>
          <a:ln w="15875">
            <a:solidFill>
              <a:srgbClr val="F7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Ultraman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lvl="0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  <a:b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Ultraman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{ happiness=0; }</a:t>
            </a:r>
          </a:p>
          <a:p>
            <a:pPr lvl="0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getHappiness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{  return happiness; }</a:t>
            </a:r>
            <a:b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Ultraman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fight(Monster&amp;);</a:t>
            </a:r>
          </a:p>
          <a:p>
            <a:pPr lvl="0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fight(Boss &amp;);</a:t>
            </a:r>
          </a:p>
          <a:p>
            <a:pPr lvl="0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pPr lvl="0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happiness;</a:t>
            </a:r>
            <a:b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00B7BA57-AEBC-4BE0-A08F-E9A0149C412F}"/>
              </a:ext>
            </a:extLst>
          </p:cNvPr>
          <p:cNvGrpSpPr/>
          <p:nvPr/>
        </p:nvGrpSpPr>
        <p:grpSpPr>
          <a:xfrm>
            <a:off x="833744" y="4271934"/>
            <a:ext cx="10982448" cy="2306403"/>
            <a:chOff x="171053" y="1203597"/>
            <a:chExt cx="8236836" cy="2227969"/>
          </a:xfrm>
          <a:solidFill>
            <a:schemeClr val="bg1"/>
          </a:solidFill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B40DCA64-F12E-4004-A27A-43A596034962}"/>
                </a:ext>
              </a:extLst>
            </p:cNvPr>
            <p:cNvSpPr/>
            <p:nvPr/>
          </p:nvSpPr>
          <p:spPr>
            <a:xfrm>
              <a:off x="171053" y="1203597"/>
              <a:ext cx="8236836" cy="2227969"/>
            </a:xfrm>
            <a:prstGeom prst="rect">
              <a:avLst/>
            </a:prstGeom>
            <a:grpFill/>
            <a:ln w="15875">
              <a:solidFill>
                <a:srgbClr val="F7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133" b="1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FF059A60-92B7-4C0A-B3FD-58D593347DBA}"/>
                </a:ext>
              </a:extLst>
            </p:cNvPr>
            <p:cNvSpPr/>
            <p:nvPr/>
          </p:nvSpPr>
          <p:spPr>
            <a:xfrm>
              <a:off x="245262" y="1265240"/>
              <a:ext cx="7776972" cy="2087487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867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main( ) {</a:t>
              </a:r>
              <a:b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Ultraman super;  Monster m1; Monster m2; Boss b;</a:t>
              </a:r>
            </a:p>
            <a:p>
              <a:pPr lvl="0">
                <a:lnSpc>
                  <a:spcPct val="130000"/>
                </a:lnSpc>
              </a:pP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if( </a:t>
              </a:r>
              <a:r>
                <a:rPr lang="en-US" altLang="zh-CN" sz="1867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super.fight</a:t>
              </a: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(b) ) </a:t>
              </a:r>
              <a:r>
                <a:rPr lang="en-US" altLang="zh-CN" sz="1867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&lt;&lt;“</a:t>
              </a:r>
              <a:r>
                <a:rPr lang="zh-CN" altLang="en-US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胜利了：”</a:t>
              </a: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en-US" altLang="zh-CN" sz="1867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super.getHappiness</a:t>
              </a:r>
              <a:r>
                <a:rPr lang="en-US" altLang="zh-CN" sz="1867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)</a:t>
              </a: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en-US" altLang="zh-CN" sz="1867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endl</a:t>
              </a: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b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else   </a:t>
              </a:r>
              <a:r>
                <a:rPr lang="en-US" altLang="zh-CN" sz="1867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&lt;&lt;“</a:t>
              </a:r>
              <a:r>
                <a:rPr lang="zh-CN" altLang="en-US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失败了：”</a:t>
              </a: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en-US" altLang="zh-CN" sz="1867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endl</a:t>
              </a: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b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867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en-US" altLang="zh-CN" sz="1867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super.fight</a:t>
              </a:r>
              <a:r>
                <a:rPr lang="en-US" altLang="zh-CN" sz="1867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(m1).fight(m1).fight(m2).</a:t>
              </a:r>
              <a:r>
                <a:rPr lang="en-US" altLang="zh-CN" sz="1867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getHappiness</a:t>
              </a:r>
              <a:r>
                <a:rPr lang="en-US" altLang="zh-CN" sz="1867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)</a:t>
              </a: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en-US" altLang="zh-CN" sz="1867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endl</a:t>
              </a: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b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867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B40DCA64-F12E-4004-A27A-43A596034962}"/>
              </a:ext>
            </a:extLst>
          </p:cNvPr>
          <p:cNvSpPr/>
          <p:nvPr/>
        </p:nvSpPr>
        <p:spPr>
          <a:xfrm>
            <a:off x="5934456" y="465400"/>
            <a:ext cx="5881736" cy="3742720"/>
          </a:xfrm>
          <a:prstGeom prst="rect">
            <a:avLst/>
          </a:prstGeom>
          <a:solidFill>
            <a:schemeClr val="bg1"/>
          </a:solidFill>
          <a:ln w="15875">
            <a:solidFill>
              <a:srgbClr val="F7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Ultraman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::fight(Boss &amp; b)</a:t>
            </a:r>
          </a:p>
          <a:p>
            <a:pPr lvl="0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0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win=....;</a:t>
            </a:r>
          </a:p>
          <a:p>
            <a:pPr lvl="0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if (win)  happiness+=100;</a:t>
            </a:r>
            <a:b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else     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this-&gt;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happiness =0;</a:t>
            </a:r>
          </a:p>
          <a:p>
            <a:pPr lvl="0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win;  </a:t>
            </a:r>
          </a:p>
          <a:p>
            <a:pPr lvl="0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</a:t>
            </a:r>
          </a:p>
          <a:p>
            <a:pPr lvl="0"/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Ultraman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Ultraman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::fight(Monster&amp; m)</a:t>
            </a:r>
            <a:b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      ... </a:t>
            </a:r>
            <a:b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happiness +=5;</a:t>
            </a:r>
          </a:p>
          <a:p>
            <a:pPr lvl="0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*this;</a:t>
            </a:r>
          </a:p>
          <a:p>
            <a:pPr lvl="0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132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16339" y="626179"/>
            <a:ext cx="6144683" cy="5783687"/>
            <a:chOff x="411692" y="757670"/>
            <a:chExt cx="4608512" cy="4337765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xmlns="" id="{296800F8-C8C1-4A93-929A-358D7A39F7E1}"/>
                </a:ext>
              </a:extLst>
            </p:cNvPr>
            <p:cNvSpPr/>
            <p:nvPr/>
          </p:nvSpPr>
          <p:spPr>
            <a:xfrm>
              <a:off x="517652" y="840434"/>
              <a:ext cx="4502552" cy="3348983"/>
            </a:xfrm>
            <a:prstGeom prst="rect">
              <a:avLst/>
            </a:prstGeom>
          </p:spPr>
          <p:txBody>
            <a:bodyPr wrap="square" lIns="91428" tIns="45713" rIns="91428" bIns="45713">
              <a:spAutoFit/>
            </a:bodyPr>
            <a:lstStyle/>
            <a:p>
              <a:pPr marL="380990" indent="-380990">
                <a:lnSpc>
                  <a:spcPts val="3067"/>
                </a:lnSpc>
                <a:buFont typeface="Wingdings" panose="05000000000000000000" pitchFamily="2" charset="2"/>
                <a:buChar char="u"/>
              </a:pP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</a:t>
              </a:r>
              <a:b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Person;</a:t>
              </a:r>
              <a:b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City;</a:t>
              </a:r>
              <a:b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 Car {</a:t>
              </a:r>
              <a:b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     </a:t>
              </a:r>
              <a:b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Car( Person&amp; owner);</a:t>
              </a:r>
              <a:b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400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Move( </a:t>
              </a:r>
              <a:r>
                <a:rPr lang="en-US" altLang="zh-CN" sz="2400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miles );</a:t>
              </a:r>
              <a:b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400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Move(</a:t>
              </a:r>
              <a:r>
                <a:rPr lang="en-US" altLang="zh-CN" sz="2400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City&amp; </a:t>
              </a:r>
              <a:r>
                <a:rPr lang="en-US" altLang="zh-CN" sz="2400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destCity</a:t>
              </a: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  <a:b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void Brake( );</a:t>
              </a:r>
              <a:b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//...other</a:t>
              </a:r>
              <a:b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44ED7159-E782-449A-908E-997BCECAC1B0}"/>
                </a:ext>
              </a:extLst>
            </p:cNvPr>
            <p:cNvSpPr/>
            <p:nvPr/>
          </p:nvSpPr>
          <p:spPr>
            <a:xfrm>
              <a:off x="411692" y="757670"/>
              <a:ext cx="4290548" cy="4337765"/>
            </a:xfrm>
            <a:prstGeom prst="rect">
              <a:avLst/>
            </a:prstGeom>
            <a:noFill/>
            <a:ln>
              <a:solidFill>
                <a:srgbClr val="3992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3992DB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78351" y="626178"/>
            <a:ext cx="5535698" cy="5783687"/>
            <a:chOff x="411692" y="757670"/>
            <a:chExt cx="4608512" cy="433776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296800F8-C8C1-4A93-929A-358D7A39F7E1}"/>
                </a:ext>
              </a:extLst>
            </p:cNvPr>
            <p:cNvSpPr/>
            <p:nvPr/>
          </p:nvSpPr>
          <p:spPr>
            <a:xfrm>
              <a:off x="517652" y="840434"/>
              <a:ext cx="4502552" cy="4254183"/>
            </a:xfrm>
            <a:prstGeom prst="rect">
              <a:avLst/>
            </a:prstGeom>
          </p:spPr>
          <p:txBody>
            <a:bodyPr wrap="square" lIns="91428" tIns="45713" rIns="91428" bIns="45713">
              <a:spAutoFit/>
            </a:bodyPr>
            <a:lstStyle/>
            <a:p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car.cpp</a:t>
              </a:r>
            </a:p>
            <a:p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#include “</a:t>
              </a:r>
              <a:r>
                <a:rPr lang="en-US" altLang="zh-CN" sz="2133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car.h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</a:p>
            <a:p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#include “</a:t>
              </a:r>
              <a:r>
                <a:rPr lang="en-US" altLang="zh-CN" sz="2133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city.h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</a:p>
            <a:p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#include “</a:t>
              </a:r>
              <a:r>
                <a:rPr lang="en-US" altLang="zh-CN" sz="2133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person.h</a:t>
              </a:r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en-US" altLang="zh-CN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Car::Car( Person&amp; owner) </a:t>
              </a:r>
            </a:p>
            <a:p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	</a:t>
              </a:r>
              <a:b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en-US" altLang="zh-CN" sz="2133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133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Car::Move(</a:t>
              </a:r>
              <a:r>
                <a:rPr lang="en-US" altLang="zh-CN" sz="2133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City&amp; </a:t>
              </a:r>
              <a:r>
                <a:rPr lang="en-US" altLang="zh-CN" sz="2133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destCity</a:t>
              </a: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b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en-US" altLang="zh-CN" sz="2133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Car::Brake( )</a:t>
              </a:r>
            </a:p>
            <a:p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b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//...other</a:t>
              </a:r>
              <a:b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133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44ED7159-E782-449A-908E-997BCECAC1B0}"/>
                </a:ext>
              </a:extLst>
            </p:cNvPr>
            <p:cNvSpPr/>
            <p:nvPr/>
          </p:nvSpPr>
          <p:spPr>
            <a:xfrm>
              <a:off x="411692" y="757670"/>
              <a:ext cx="4290548" cy="4337765"/>
            </a:xfrm>
            <a:prstGeom prst="rect">
              <a:avLst/>
            </a:prstGeom>
            <a:noFill/>
            <a:ln>
              <a:solidFill>
                <a:srgbClr val="3992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3992DB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782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>
            <a:extLst>
              <a:ext uri="{FF2B5EF4-FFF2-40B4-BE49-F238E27FC236}">
                <a16:creationId xmlns:a16="http://schemas.microsoft.com/office/drawing/2014/main" xmlns="" id="{C8244FCD-63D1-42A5-A47C-1B219556121B}"/>
              </a:ext>
            </a:extLst>
          </p:cNvPr>
          <p:cNvSpPr txBox="1">
            <a:spLocks/>
          </p:cNvSpPr>
          <p:nvPr/>
        </p:nvSpPr>
        <p:spPr>
          <a:xfrm>
            <a:off x="575671" y="780183"/>
            <a:ext cx="4852831" cy="5565709"/>
          </a:xfrm>
          <a:prstGeom prst="rect">
            <a:avLst/>
          </a:prstGeom>
          <a:ln>
            <a:solidFill>
              <a:srgbClr val="F7960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//t.h</a:t>
            </a: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#ifndef TH</a:t>
            </a: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#define TH</a:t>
            </a: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#include &lt;iostream&gt;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using namespace std;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</a:t>
            </a:r>
            <a:r>
              <a:rPr lang="en-US" altLang="zh-CN" sz="16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  </a:t>
            </a: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public: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void f( ) {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cout&lt;&lt;"void f( ) { }"&lt;&lt;endl;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}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void g( ) {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cout&lt;&lt;"inline void g( ) {}"&lt;&lt;endl;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}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void h( );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void k( );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#endif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xmlns="" id="{6AB835CB-10F8-4160-A7FF-328E1E739434}"/>
              </a:ext>
            </a:extLst>
          </p:cNvPr>
          <p:cNvSpPr txBox="1">
            <a:spLocks/>
          </p:cNvSpPr>
          <p:nvPr/>
        </p:nvSpPr>
        <p:spPr>
          <a:xfrm>
            <a:off x="5711956" y="780183"/>
            <a:ext cx="5568619" cy="2685387"/>
          </a:xfrm>
          <a:prstGeom prst="rect">
            <a:avLst/>
          </a:prstGeom>
          <a:ln>
            <a:solidFill>
              <a:srgbClr val="F79600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2133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133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或者使用</a:t>
            </a:r>
            <a:r>
              <a:rPr lang="en-US" altLang="zh-CN" sz="2133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2133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endParaRPr lang="zh-CN" altLang="en-US" sz="2133" noProof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2133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 </a:t>
            </a:r>
            <a:r>
              <a:rPr lang="en-US" altLang="zh-CN" sz="2133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133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T::</a:t>
            </a:r>
            <a:r>
              <a:rPr lang="en-US" altLang="zh-CN" sz="2133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g( ) </a:t>
            </a:r>
            <a:br>
              <a:rPr lang="en-US" altLang="zh-CN" sz="2133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133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br>
              <a:rPr lang="en-US" altLang="zh-CN" sz="2133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133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cout&lt;&lt;"inline void g() {}"&lt;&lt;endl;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2133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6AB835CB-10F8-4160-A7FF-328E1E739434}"/>
              </a:ext>
            </a:extLst>
          </p:cNvPr>
          <p:cNvSpPr txBox="1">
            <a:spLocks/>
          </p:cNvSpPr>
          <p:nvPr/>
        </p:nvSpPr>
        <p:spPr>
          <a:xfrm>
            <a:off x="5711956" y="3844167"/>
            <a:ext cx="5568619" cy="2496461"/>
          </a:xfrm>
          <a:prstGeom prst="rect">
            <a:avLst/>
          </a:prstGeom>
          <a:ln>
            <a:solidFill>
              <a:srgbClr val="F79600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70C0"/>
              </a:buClr>
              <a:buSzPct val="100000"/>
              <a:buNone/>
            </a:pPr>
            <a:r>
              <a:rPr lang="zh-CN" altLang="en-US" sz="2133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内联的作用：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SzPct val="100000"/>
              <a:buNone/>
            </a:pPr>
            <a:r>
              <a:rPr lang="zh-CN" altLang="en-US" sz="28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en-US" sz="2133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编译器在调用处直接展开</a:t>
            </a:r>
            <a:r>
              <a:rPr lang="zh-CN" altLang="en-US" sz="2133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133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133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zh-CN" altLang="en-US" sz="2133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70C0"/>
              </a:buClr>
              <a:buSzPct val="100000"/>
              <a:buNone/>
            </a:pPr>
            <a:r>
              <a:rPr lang="zh-CN" altLang="en-US" sz="2133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</a:t>
            </a:r>
            <a:r>
              <a:rPr lang="zh-CN" altLang="en-US" sz="2133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8660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>
            <a:extLst>
              <a:ext uri="{FF2B5EF4-FFF2-40B4-BE49-F238E27FC236}">
                <a16:creationId xmlns:a16="http://schemas.microsoft.com/office/drawing/2014/main" xmlns="" id="{C8244FCD-63D1-42A5-A47C-1B219556121B}"/>
              </a:ext>
            </a:extLst>
          </p:cNvPr>
          <p:cNvSpPr txBox="1">
            <a:spLocks/>
          </p:cNvSpPr>
          <p:nvPr/>
        </p:nvSpPr>
        <p:spPr>
          <a:xfrm>
            <a:off x="625054" y="2407015"/>
            <a:ext cx="4456100" cy="1675767"/>
          </a:xfrm>
          <a:prstGeom prst="rect">
            <a:avLst/>
          </a:prstGeom>
          <a:ln>
            <a:solidFill>
              <a:srgbClr val="F7960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2133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inline</a:t>
            </a:r>
            <a:r>
              <a:rPr lang="zh-CN" altLang="en-US" sz="2133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关键字：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133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只在实现同时存在时，才有意义。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133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建议放在头文件中。</a:t>
            </a:r>
            <a:endParaRPr lang="zh-CN" altLang="en-US" sz="2133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xmlns="" id="{6AB835CB-10F8-4160-A7FF-328E1E739434}"/>
              </a:ext>
            </a:extLst>
          </p:cNvPr>
          <p:cNvSpPr txBox="1">
            <a:spLocks/>
          </p:cNvSpPr>
          <p:nvPr/>
        </p:nvSpPr>
        <p:spPr>
          <a:xfrm>
            <a:off x="5309627" y="512099"/>
            <a:ext cx="5568619" cy="5760640"/>
          </a:xfrm>
          <a:prstGeom prst="rect">
            <a:avLst/>
          </a:prstGeom>
          <a:ln>
            <a:solidFill>
              <a:srgbClr val="F7960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//t.h</a:t>
            </a:r>
            <a:endParaRPr lang="en-US" altLang="zh-CN" sz="16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ifndef </a:t>
            </a:r>
            <a:r>
              <a:rPr lang="en-US" altLang="zh-CN" sz="1600" noProof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endParaRPr lang="en-US" altLang="zh-CN" sz="16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 </a:t>
            </a:r>
            <a:r>
              <a:rPr lang="en-US" altLang="zh-CN" sz="1600" noProof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endParaRPr lang="en-US" altLang="zh-CN" sz="16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6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 </a:t>
            </a:r>
            <a:r>
              <a:rPr lang="en-US" altLang="zh-CN" sz="16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void f( ) 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{  cout&lt;&lt;"void f( ) { }"&lt;&lt;endl;  }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inline void g( ) 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{ cout&lt;&lt;"inline void g() {}"&lt;&lt;endl;  }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void h( );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inline void k( ); </a:t>
            </a:r>
            <a:r>
              <a:rPr lang="en-US" altLang="zh-CN" sz="16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这里的</a:t>
            </a:r>
            <a:r>
              <a:rPr lang="en-US" altLang="zh-CN" sz="16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16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无实际意义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 </a:t>
            </a:r>
            <a:r>
              <a:rPr lang="en-US" altLang="zh-CN" sz="16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T:h</a:t>
            </a:r>
            <a:r>
              <a:rPr lang="en-US" altLang="zh-CN" sz="16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 </a:t>
            </a:r>
            <a:r>
              <a:rPr lang="en-US" altLang="zh-CN" sz="16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这里的</a:t>
            </a:r>
            <a:r>
              <a:rPr lang="en-US" altLang="zh-CN" sz="16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16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有意义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}</a:t>
            </a:r>
          </a:p>
          <a:p>
            <a:pPr marL="0" indent="0">
              <a:buClr>
                <a:srgbClr val="0070C0"/>
              </a:buClr>
              <a:buSzPct val="100000"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#endif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nline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177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2017_2018_2_oop模板">
  <a:themeElements>
    <a:clrScheme name="自定义 18">
      <a:dk1>
        <a:srgbClr val="103754"/>
      </a:dk1>
      <a:lt1>
        <a:sysClr val="window" lastClr="FFFFFF"/>
      </a:lt1>
      <a:dk2>
        <a:srgbClr val="174F78"/>
      </a:dk2>
      <a:lt2>
        <a:srgbClr val="E7E6E6"/>
      </a:lt2>
      <a:accent1>
        <a:srgbClr val="E61A4B"/>
      </a:accent1>
      <a:accent2>
        <a:srgbClr val="2DAEB7"/>
      </a:accent2>
      <a:accent3>
        <a:srgbClr val="F85360"/>
      </a:accent3>
      <a:accent4>
        <a:srgbClr val="36D3DE"/>
      </a:accent4>
      <a:accent5>
        <a:srgbClr val="174F78"/>
      </a:accent5>
      <a:accent6>
        <a:srgbClr val="F85360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85360"/>
          </a:solidFill>
          <a:prstDash val="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4B434F8B-D841-4719-A788-87DDFB7D58E5}" vid="{CF69729E-2C4A-4BA3-A951-AF7A5F0E623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2017_2018_2_oop模板</Template>
  <TotalTime>64</TotalTime>
  <Words>1294</Words>
  <Application>Microsoft Office PowerPoint</Application>
  <PresentationFormat>宽屏</PresentationFormat>
  <Paragraphs>348</Paragraphs>
  <Slides>28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黑体</vt:lpstr>
      <vt:lpstr>宋体</vt:lpstr>
      <vt:lpstr>微软雅黑</vt:lpstr>
      <vt:lpstr>Arial</vt:lpstr>
      <vt:lpstr>Calibri</vt:lpstr>
      <vt:lpstr>Impact</vt:lpstr>
      <vt:lpstr>Wingdings</vt:lpstr>
      <vt:lpstr>2017_2018_2_oop模板</vt:lpstr>
      <vt:lpstr>PowerPoint 演示文稿</vt:lpstr>
      <vt:lpstr>成员函数</vt:lpstr>
      <vt:lpstr>类的定义</vt:lpstr>
      <vt:lpstr>成员函数的实现</vt:lpstr>
      <vt:lpstr>this指针</vt:lpstr>
      <vt:lpstr>this指针(例)</vt:lpstr>
      <vt:lpstr>外联实现</vt:lpstr>
      <vt:lpstr>内联实现</vt:lpstr>
      <vt:lpstr>inline关键字</vt:lpstr>
      <vt:lpstr>使用一般内联的不足(例)</vt:lpstr>
      <vt:lpstr>修改(例)</vt:lpstr>
      <vt:lpstr>访问控制</vt:lpstr>
      <vt:lpstr>访问控制(例)</vt:lpstr>
      <vt:lpstr>封装与信息隐蔽</vt:lpstr>
      <vt:lpstr>封装与信息隐蔽的作用</vt:lpstr>
      <vt:lpstr>常成员函数（带const修饰的成员函数）</vt:lpstr>
      <vt:lpstr>常成员函数的含义和作用机制</vt:lpstr>
      <vt:lpstr>常成员函数的含义和作用机制</vt:lpstr>
      <vt:lpstr>常成员函数的使用</vt:lpstr>
      <vt:lpstr>实例变(常)量和实例方法</vt:lpstr>
      <vt:lpstr>类变(常)量和类方法</vt:lpstr>
      <vt:lpstr>类变(常)量和类方法（例）</vt:lpstr>
      <vt:lpstr>Card类的定义和实现（例）</vt:lpstr>
      <vt:lpstr>类变(常)量和类方法（例）</vt:lpstr>
      <vt:lpstr>Card类的定义和实现（例续）</vt:lpstr>
      <vt:lpstr>Card类的定义和实现（例续）</vt:lpstr>
      <vt:lpstr>Card类的定义和实现（例续）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ChenWei</dc:creator>
  <cp:lastModifiedBy>ChenWei</cp:lastModifiedBy>
  <cp:revision>17</cp:revision>
  <dcterms:created xsi:type="dcterms:W3CDTF">2018-03-26T04:21:17Z</dcterms:created>
  <dcterms:modified xsi:type="dcterms:W3CDTF">2018-03-26T05:26:08Z</dcterms:modified>
</cp:coreProperties>
</file>