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70" r:id="rId11"/>
    <p:sldId id="271" r:id="rId12"/>
    <p:sldId id="272" r:id="rId13"/>
    <p:sldId id="274" r:id="rId14"/>
    <p:sldId id="276" r:id="rId15"/>
    <p:sldId id="277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540173"/>
            <a:ext cx="12192000" cy="1584960"/>
            <a:chOff x="0" y="853440"/>
            <a:chExt cx="12192000" cy="1584960"/>
          </a:xfrm>
          <a:solidFill>
            <a:srgbClr val="2DAEB7"/>
          </a:solidFill>
        </p:grpSpPr>
        <p:sp>
          <p:nvSpPr>
            <p:cNvPr id="4" name="矩形 3"/>
            <p:cNvSpPr/>
            <p:nvPr/>
          </p:nvSpPr>
          <p:spPr>
            <a:xfrm>
              <a:off x="0" y="944880"/>
              <a:ext cx="12192000" cy="14020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85360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85344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2438400"/>
              <a:ext cx="12192000" cy="0"/>
            </a:xfrm>
            <a:prstGeom prst="line">
              <a:avLst/>
            </a:prstGeom>
            <a:grpFill/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00" y="2585186"/>
            <a:ext cx="5845246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9" y="2916642"/>
            <a:ext cx="5029769" cy="321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869678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5400" b="1" dirty="0">
                <a:solidFill>
                  <a:schemeClr val="bg1"/>
                </a:solidFill>
              </a:rPr>
              <a:t>面向对象程序设计</a:t>
            </a:r>
          </a:p>
          <a:p>
            <a:pPr marL="0" lvl="1" algn="ctr"/>
            <a:r>
              <a:rPr lang="en-US" altLang="zh-CN" b="1" dirty="0">
                <a:solidFill>
                  <a:schemeClr val="bg1"/>
                </a:solidFill>
              </a:rPr>
              <a:t>Object Oriented Programming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49" y="2792425"/>
            <a:ext cx="1222467" cy="12224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138" y="3331813"/>
            <a:ext cx="893171" cy="893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25944" y="6471261"/>
            <a:ext cx="4095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174F78"/>
                </a:solidFill>
              </a:rPr>
              <a:t>计算机科学与技术学院     陈伟     </a:t>
            </a:r>
            <a:r>
              <a:rPr lang="en-US" altLang="zh-CN" sz="1400" dirty="0" smtClean="0">
                <a:solidFill>
                  <a:srgbClr val="174F78"/>
                </a:solidFill>
              </a:rPr>
              <a:t>2017-2018-2</a:t>
            </a:r>
            <a:endParaRPr lang="zh-CN" altLang="en-US" sz="1400" dirty="0">
              <a:solidFill>
                <a:srgbClr val="174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.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3" y="32016"/>
            <a:ext cx="7022307" cy="35333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80919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6281174" y="1085792"/>
            <a:ext cx="5181600" cy="316293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24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 smtClean="0"/>
          </a:p>
        </p:txBody>
      </p:sp>
      <p:sp>
        <p:nvSpPr>
          <p:cNvPr id="5" name="内容占位符 2"/>
          <p:cNvSpPr>
            <a:spLocks noGrp="1"/>
          </p:cNvSpPr>
          <p:nvPr>
            <p:ph sz="half" idx="14" hasCustomPrompt="1"/>
          </p:nvPr>
        </p:nvSpPr>
        <p:spPr>
          <a:xfrm>
            <a:off x="780919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5" hasCustomPrompt="1"/>
          </p:nvPr>
        </p:nvSpPr>
        <p:spPr>
          <a:xfrm>
            <a:off x="6281174" y="4405746"/>
            <a:ext cx="5181600" cy="191654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class A {</a:t>
            </a:r>
            <a:br>
              <a:rPr lang="en-US" altLang="zh-CN" dirty="0" smtClean="0"/>
            </a:br>
            <a:r>
              <a:rPr lang="en-US" altLang="zh-CN" dirty="0" err="1" smtClean="0"/>
              <a:t>public:ABCD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abcdefghijklml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68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每章题目和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77423" y="82296"/>
            <a:ext cx="9756973" cy="1710355"/>
            <a:chOff x="1211325" y="389755"/>
            <a:chExt cx="9769351" cy="2094753"/>
          </a:xfrm>
          <a:solidFill>
            <a:srgbClr val="2DAEB7"/>
          </a:solidFill>
        </p:grpSpPr>
        <p:sp>
          <p:nvSpPr>
            <p:cNvPr id="4" name="五边形 3"/>
            <p:cNvSpPr/>
            <p:nvPr/>
          </p:nvSpPr>
          <p:spPr bwMode="auto">
            <a:xfrm>
              <a:off x="2904339" y="1527593"/>
              <a:ext cx="8076337" cy="469096"/>
            </a:xfrm>
            <a:prstGeom prst="homePlate">
              <a:avLst>
                <a:gd name="adj" fmla="val 34062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4"/>
            <p:cNvSpPr/>
            <p:nvPr/>
          </p:nvSpPr>
          <p:spPr bwMode="auto">
            <a:xfrm flipV="1">
              <a:off x="1211325" y="389755"/>
              <a:ext cx="1606929" cy="1606934"/>
            </a:xfrm>
            <a:custGeom>
              <a:avLst/>
              <a:gdLst>
                <a:gd name="connsiteX0" fmla="*/ 1008112 w 2016224"/>
                <a:gd name="connsiteY0" fmla="*/ 0 h 2016224"/>
                <a:gd name="connsiteX1" fmla="*/ 2016224 w 2016224"/>
                <a:gd name="connsiteY1" fmla="*/ 0 h 2016224"/>
                <a:gd name="connsiteX2" fmla="*/ 2016224 w 2016224"/>
                <a:gd name="connsiteY2" fmla="*/ 1008112 h 2016224"/>
                <a:gd name="connsiteX3" fmla="*/ 1008112 w 2016224"/>
                <a:gd name="connsiteY3" fmla="*/ 2016224 h 2016224"/>
                <a:gd name="connsiteX4" fmla="*/ 0 w 2016224"/>
                <a:gd name="connsiteY4" fmla="*/ 1008112 h 2016224"/>
                <a:gd name="connsiteX5" fmla="*/ 1008112 w 2016224"/>
                <a:gd name="connsiteY5" fmla="*/ 0 h 2016224"/>
                <a:gd name="connsiteX6" fmla="*/ 1008112 w 2016224"/>
                <a:gd name="connsiteY6" fmla="*/ 598566 h 2016224"/>
                <a:gd name="connsiteX7" fmla="*/ 598566 w 2016224"/>
                <a:gd name="connsiteY7" fmla="*/ 1008112 h 2016224"/>
                <a:gd name="connsiteX8" fmla="*/ 598565 w 2016224"/>
                <a:gd name="connsiteY8" fmla="*/ 1008112 h 2016224"/>
                <a:gd name="connsiteX9" fmla="*/ 1008111 w 2016224"/>
                <a:gd name="connsiteY9" fmla="*/ 1417658 h 2016224"/>
                <a:gd name="connsiteX10" fmla="*/ 1417657 w 2016224"/>
                <a:gd name="connsiteY10" fmla="*/ 1008112 h 2016224"/>
                <a:gd name="connsiteX11" fmla="*/ 1417657 w 2016224"/>
                <a:gd name="connsiteY11" fmla="*/ 598566 h 2016224"/>
                <a:gd name="connsiteX12" fmla="*/ 1008112 w 2016224"/>
                <a:gd name="connsiteY12" fmla="*/ 598566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16224" h="2016224">
                  <a:moveTo>
                    <a:pt x="1008112" y="0"/>
                  </a:moveTo>
                  <a:lnTo>
                    <a:pt x="2016224" y="0"/>
                  </a:lnTo>
                  <a:lnTo>
                    <a:pt x="2016224" y="1008112"/>
                  </a:lnTo>
                  <a:cubicBezTo>
                    <a:pt x="2016224" y="1564877"/>
                    <a:pt x="1564877" y="2016224"/>
                    <a:pt x="1008112" y="2016224"/>
                  </a:cubicBezTo>
                  <a:cubicBezTo>
                    <a:pt x="451347" y="2016224"/>
                    <a:pt x="0" y="1564877"/>
                    <a:pt x="0" y="1008112"/>
                  </a:cubicBezTo>
                  <a:cubicBezTo>
                    <a:pt x="0" y="451347"/>
                    <a:pt x="451347" y="0"/>
                    <a:pt x="1008112" y="0"/>
                  </a:cubicBezTo>
                  <a:close/>
                  <a:moveTo>
                    <a:pt x="1008112" y="598566"/>
                  </a:moveTo>
                  <a:cubicBezTo>
                    <a:pt x="781926" y="598566"/>
                    <a:pt x="598566" y="781926"/>
                    <a:pt x="598566" y="1008112"/>
                  </a:cubicBezTo>
                  <a:lnTo>
                    <a:pt x="598565" y="1008112"/>
                  </a:lnTo>
                  <a:cubicBezTo>
                    <a:pt x="598565" y="1234298"/>
                    <a:pt x="781925" y="1417658"/>
                    <a:pt x="1008111" y="1417658"/>
                  </a:cubicBezTo>
                  <a:cubicBezTo>
                    <a:pt x="1234297" y="1417658"/>
                    <a:pt x="1417657" y="1234298"/>
                    <a:pt x="1417657" y="1008112"/>
                  </a:cubicBezTo>
                  <a:lnTo>
                    <a:pt x="1417657" y="598566"/>
                  </a:lnTo>
                  <a:lnTo>
                    <a:pt x="1008112" y="598566"/>
                  </a:lnTo>
                  <a:close/>
                </a:path>
              </a:pathLst>
            </a:cu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五边形 5"/>
            <p:cNvSpPr/>
            <p:nvPr/>
          </p:nvSpPr>
          <p:spPr bwMode="auto">
            <a:xfrm rot="5400000">
              <a:off x="2206195" y="1872449"/>
              <a:ext cx="746076" cy="478042"/>
            </a:xfrm>
            <a:prstGeom prst="homePlat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35133" y="738322"/>
            <a:ext cx="4381887" cy="813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385" y="2705390"/>
            <a:ext cx="3380801" cy="35189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39" y="3241843"/>
            <a:ext cx="2366275" cy="23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2517432" y="959587"/>
            <a:ext cx="45719" cy="5229546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82725" y="1828432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编程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泛型和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2725" y="1078042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 smtClean="0">
                  <a:solidFill>
                    <a:schemeClr val="bg2">
                      <a:lumMod val="50000"/>
                    </a:schemeClr>
                  </a:solidFill>
                </a:rPr>
                <a:t>课程内容及目的</a:t>
              </a:r>
              <a:endParaRPr lang="zh-CN" altLang="en-US" sz="2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82725" y="2599615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000" b="1" dirty="0" smtClean="0">
                  <a:solidFill>
                    <a:schemeClr val="bg2">
                      <a:lumMod val="50000"/>
                    </a:schemeClr>
                  </a:solidFill>
                </a:rPr>
                <a:t>C</a:t>
              </a: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语言和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面向对象程序设计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3356525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语言发展历史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82725" y="4121188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000" b="1" dirty="0">
                  <a:solidFill>
                    <a:schemeClr val="bg2">
                      <a:lumMod val="50000"/>
                    </a:schemeClr>
                  </a:solidFill>
                </a:rPr>
                <a:t>C++</a:t>
              </a: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集成开发环境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82726" y="4841687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2">
                      <a:lumMod val="50000"/>
                    </a:schemeClr>
                  </a:solidFill>
                </a:rPr>
                <a:t>参考资料</a:t>
              </a:r>
              <a:endParaRPr lang="zh-CN" alt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菱形 21">
            <a:extLst>
              <a:ext uri="{FF2B5EF4-FFF2-40B4-BE49-F238E27FC236}">
                <a16:creationId xmlns:a16="http://schemas.microsoft.com/office/drawing/2014/main" xmlns="" id="{E4212DD5-01A9-464B-84B9-7B5F2A071F5C}"/>
              </a:ext>
            </a:extLst>
          </p:cNvPr>
          <p:cNvSpPr/>
          <p:nvPr/>
        </p:nvSpPr>
        <p:spPr>
          <a:xfrm>
            <a:off x="2182724" y="5598597"/>
            <a:ext cx="707825" cy="707826"/>
          </a:xfrm>
          <a:prstGeom prst="diamond">
            <a:avLst/>
          </a:prstGeom>
          <a:solidFill>
            <a:srgbClr val="F8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92500" lnSpcReduction="20000"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pitchFamily="34" charset="0"/>
              </a:rPr>
              <a:t>07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xmlns="" id="{A3A7206D-D959-4668-8130-A769920352B9}"/>
              </a:ext>
            </a:extLst>
          </p:cNvPr>
          <p:cNvSpPr txBox="1"/>
          <p:nvPr/>
        </p:nvSpPr>
        <p:spPr>
          <a:xfrm>
            <a:off x="2754546" y="5844227"/>
            <a:ext cx="1145657" cy="275336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C++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集成开发环境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7010400" y="28584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自定义构造函数</a:t>
            </a:r>
            <a:endParaRPr lang="en-US" altLang="zh-CN" dirty="0" smtClean="0"/>
          </a:p>
          <a:p>
            <a:r>
              <a:rPr lang="zh-CN" altLang="en-US" dirty="0" smtClean="0"/>
              <a:t>缺省的构造函数</a:t>
            </a:r>
            <a:endParaRPr lang="en-US" altLang="zh-CN" dirty="0" smtClean="0"/>
          </a:p>
          <a:p>
            <a:r>
              <a:rPr lang="zh-CN" altLang="en-US" dirty="0" smtClean="0"/>
              <a:t>对象的初始化</a:t>
            </a:r>
            <a:endParaRPr lang="en-US" altLang="zh-CN" dirty="0" smtClean="0"/>
          </a:p>
          <a:p>
            <a:r>
              <a:rPr lang="zh-CN" altLang="en-US" dirty="0" smtClean="0"/>
              <a:t>初始化列表</a:t>
            </a:r>
            <a:endParaRPr lang="en-US" altLang="zh-CN" dirty="0" smtClean="0"/>
          </a:p>
          <a:p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r>
              <a:rPr lang="zh-CN" altLang="en-US" dirty="0" smtClean="0"/>
              <a:t>构造和析构函数的访问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64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D7D2B9B-7047-4584-A1FC-5FF4787AF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221" y="4345968"/>
            <a:ext cx="1859119" cy="1935087"/>
          </a:xfrm>
          <a:prstGeom prst="rect">
            <a:avLst/>
          </a:prstGeom>
        </p:spPr>
      </p:pic>
      <p:sp>
        <p:nvSpPr>
          <p:cNvPr id="3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93725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2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文字和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4955BC-D1A7-46F9-BC74-D432D7F86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" y="5200895"/>
            <a:ext cx="979719" cy="979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2E4E903-D91B-4775-AB8B-19FDCC2B9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4" y="5616287"/>
            <a:ext cx="715812" cy="715812"/>
          </a:xfrm>
          <a:prstGeom prst="rect">
            <a:avLst/>
          </a:prstGeom>
        </p:spPr>
      </p:pic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21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F85360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96950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514350" indent="-5143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单击此处编辑母版文本样式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第二级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第三级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第四级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51023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20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8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9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和代码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800" y="190500"/>
            <a:ext cx="11836400" cy="6477000"/>
          </a:xfrm>
          <a:prstGeom prst="rect">
            <a:avLst/>
          </a:prstGeom>
          <a:noFill/>
          <a:ln w="28575">
            <a:solidFill>
              <a:srgbClr val="174F78">
                <a:alpha val="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13416" y="895927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13808" y="914400"/>
            <a:ext cx="5200650" cy="5266214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>
              <a:buClr>
                <a:schemeClr val="accent1">
                  <a:lumMod val="75000"/>
                </a:schemeClr>
              </a:buClr>
              <a:buFontTx/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2pPr>
            <a:lvl3pPr marL="9144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3pPr>
            <a:lvl4pPr marL="1371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4pPr>
            <a:lvl5pPr marL="18288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7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>
          <a:xfrm>
            <a:off x="738909" y="0"/>
            <a:ext cx="8684490" cy="401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0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11070" y="447440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本章结束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6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ADDB3756-3506-41A5-9783-35C557317CE8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-1219" y="82687"/>
            <a:chExt cx="12192001" cy="6858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76C0EC14-CB36-464E-A15B-3539EB001906}"/>
                </a:ext>
              </a:extLst>
            </p:cNvPr>
            <p:cNvSpPr/>
            <p:nvPr/>
          </p:nvSpPr>
          <p:spPr>
            <a:xfrm>
              <a:off x="0" y="82687"/>
              <a:ext cx="12190781" cy="6858000"/>
            </a:xfrm>
            <a:prstGeom prst="rect">
              <a:avLst/>
            </a:prstGeom>
            <a:solidFill>
              <a:srgbClr val="14B0C0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7B7F928A-E42E-4166-92EC-B277C50FDAEE}"/>
                </a:ext>
              </a:extLst>
            </p:cNvPr>
            <p:cNvSpPr/>
            <p:nvPr/>
          </p:nvSpPr>
          <p:spPr>
            <a:xfrm>
              <a:off x="-1219" y="498611"/>
              <a:ext cx="12192001" cy="62896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B2EB8DC-B7E1-408C-879A-558BDD23F5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" y="-1"/>
            <a:ext cx="685315" cy="4159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48574" y="6662296"/>
            <a:ext cx="13377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bg2"/>
                </a:solidFill>
              </a:rPr>
              <a:t>第 </a:t>
            </a:r>
            <a:fld id="{22679C40-B174-4387-B61D-ED5522942AC7}" type="slidenum">
              <a:rPr lang="zh-CN" altLang="en-US" sz="1050" smtClean="0">
                <a:solidFill>
                  <a:schemeClr val="bg2"/>
                </a:solidFill>
              </a:rPr>
              <a:pPr algn="ctr"/>
              <a:t>‹#›</a:t>
            </a:fld>
            <a:r>
              <a:rPr lang="zh-CN" altLang="en-US" sz="1050" dirty="0" smtClean="0">
                <a:solidFill>
                  <a:schemeClr val="bg2"/>
                </a:solidFill>
              </a:rPr>
              <a:t> 页</a:t>
            </a:r>
            <a:endParaRPr lang="zh-CN" altLang="en-US" sz="1050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3959" y="6662296"/>
            <a:ext cx="16811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吉林大学     </a:t>
            </a:r>
            <a:r>
              <a:rPr lang="en-US" altLang="zh-CN" sz="1050" dirty="0" smtClean="0">
                <a:solidFill>
                  <a:schemeClr val="bg2"/>
                </a:solidFill>
                <a:latin typeface="+mn-ea"/>
                <a:ea typeface="+mn-ea"/>
              </a:rPr>
              <a:t>2017</a:t>
            </a:r>
            <a:r>
              <a:rPr lang="zh-CN" altLang="en-US" sz="1050" dirty="0" smtClean="0">
                <a:solidFill>
                  <a:schemeClr val="bg2"/>
                </a:solidFill>
                <a:latin typeface="+mn-ea"/>
                <a:ea typeface="+mn-ea"/>
              </a:rPr>
              <a:t>级</a:t>
            </a:r>
            <a:endParaRPr lang="zh-CN" altLang="en-US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18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对象的初始化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错误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2330" y="947529"/>
            <a:ext cx="5389833" cy="470898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CN" sz="2000" noProof="1">
                <a:sym typeface="+mn-ea"/>
              </a:rPr>
              <a:t>class Card {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public</a:t>
            </a:r>
            <a:r>
              <a:rPr lang="zh-CN" altLang="en-US" sz="2000" noProof="1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Card(int aId,Player&amp; aPlayer)        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{             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        x =0; y=0;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sym typeface="+mn-ea"/>
              </a:rPr>
              <a:t>              id =aId;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noProof="1">
                <a:solidFill>
                  <a:srgbClr val="FF0000"/>
                </a:solidFill>
                <a:sym typeface="+mn-ea"/>
              </a:rPr>
              <a:t>              player= aPlayer;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}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…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private: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int x;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int y;</a:t>
            </a:r>
            <a:endParaRPr lang="en-US" altLang="zh-CN" sz="2000" noProof="1"/>
          </a:p>
          <a:p>
            <a:pPr>
              <a:buSzPct val="100000"/>
            </a:pP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const int id;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Player&amp; player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};</a:t>
            </a:r>
            <a:endParaRPr lang="en-US" altLang="zh-CN" noProof="1"/>
          </a:p>
        </p:txBody>
      </p:sp>
      <p:sp>
        <p:nvSpPr>
          <p:cNvPr id="5" name="文本框 4"/>
          <p:cNvSpPr txBox="1"/>
          <p:nvPr/>
        </p:nvSpPr>
        <p:spPr>
          <a:xfrm>
            <a:off x="807243" y="1220136"/>
            <a:ext cx="4127157" cy="341632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在构造函数内通过赋值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1z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，类定义时指定初值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endParaRPr lang="zh-CN" altLang="en-US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在构造函数的初始化列表中初始化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0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zh-CN" altLang="en-US" dirty="0"/>
              <a:t>列表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11800" y="1359420"/>
            <a:ext cx="5389833" cy="440120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CN" sz="2000" noProof="1">
                <a:sym typeface="+mn-ea"/>
              </a:rPr>
              <a:t>class Card {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public</a:t>
            </a:r>
            <a:r>
              <a:rPr lang="zh-CN" altLang="en-US" sz="2000" noProof="1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000" noProof="1">
                <a:sym typeface="+mn-ea"/>
              </a:rPr>
              <a:t>Card(int aId,Player&amp; aPlayer)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   </a:t>
            </a:r>
            <a:r>
              <a:rPr lang="zh-CN" altLang="en-US" sz="2000" noProof="1">
                <a:solidFill>
                  <a:srgbClr val="0000FF"/>
                </a:solidFill>
                <a:sym typeface="+mn-ea"/>
              </a:rPr>
              <a:t>：</a:t>
            </a: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x(99),id(aId),player(aPlayer)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,desc(id)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 {             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      y=88;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 }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private: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int x;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int y;</a:t>
            </a:r>
            <a:endParaRPr lang="en-US" altLang="zh-CN" sz="2000" noProof="1"/>
          </a:p>
          <a:p>
            <a:pPr>
              <a:buSzPct val="100000"/>
            </a:pP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const int id;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Player&amp; player;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Description desc;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};</a:t>
            </a:r>
            <a:endParaRPr lang="en-US" altLang="zh-CN" noProof="1"/>
          </a:p>
        </p:txBody>
      </p:sp>
      <p:sp>
        <p:nvSpPr>
          <p:cNvPr id="5" name="文本框 4"/>
          <p:cNvSpPr txBox="1"/>
          <p:nvPr/>
        </p:nvSpPr>
        <p:spPr>
          <a:xfrm>
            <a:off x="724864" y="947529"/>
            <a:ext cx="4127157" cy="3293209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zh-CN" altLang="en-US" sz="2900" dirty="0">
                <a:latin typeface="Arial" panose="020B0604020202020204" pitchFamily="34" charset="0"/>
                <a:ea typeface="黑体" panose="02010609060101010101" pitchFamily="49" charset="-122"/>
              </a:rPr>
              <a:t>可以使用初始化列表进行初始化</a:t>
            </a: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>
                <a:latin typeface="Arial" panose="020B0604020202020204" pitchFamily="34" charset="0"/>
                <a:ea typeface="黑体" panose="02010609060101010101" pitchFamily="49" charset="-122"/>
              </a:rPr>
              <a:t>普通数据成员</a:t>
            </a: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常量数据成员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必须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引用数据成员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(</a:t>
            </a:r>
            <a:r>
              <a:rPr lang="zh-CN" altLang="en-US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必须</a:t>
            </a: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</a:t>
            </a:r>
            <a:endParaRPr lang="zh-CN" altLang="en-US" sz="26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对象数据</a:t>
            </a: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成员</a:t>
            </a:r>
            <a:r>
              <a:rPr lang="en-US" altLang="zh-CN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没有无参构造函数时，必须</a:t>
            </a:r>
            <a:r>
              <a:rPr lang="en-US" altLang="zh-CN" sz="2600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053" y="4551581"/>
            <a:ext cx="4085968" cy="132343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CN" sz="2000" noProof="1">
                <a:sym typeface="+mn-ea"/>
              </a:rPr>
              <a:t>class </a:t>
            </a: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Description</a:t>
            </a:r>
            <a:r>
              <a:rPr lang="en-US" altLang="zh-CN" sz="2000" noProof="1" smtClean="0">
                <a:sym typeface="+mn-ea"/>
              </a:rPr>
              <a:t> </a:t>
            </a:r>
            <a:r>
              <a:rPr lang="en-US" altLang="zh-CN" sz="2000" noProof="1">
                <a:sym typeface="+mn-ea"/>
              </a:rPr>
              <a:t>{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public</a:t>
            </a:r>
            <a:r>
              <a:rPr lang="zh-CN" altLang="en-US" sz="2000" noProof="1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dirty="0" smtClean="0">
                <a:sym typeface="+mn-ea"/>
              </a:rPr>
              <a:t>   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Description(int n);</a:t>
            </a:r>
          </a:p>
          <a:p>
            <a:pPr>
              <a:buSzPct val="100000"/>
            </a:pPr>
            <a:r>
              <a:rPr lang="en-US" altLang="zh-CN" sz="2000" noProof="1" smtClean="0">
                <a:sym typeface="+mn-ea"/>
              </a:rPr>
              <a:t>};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1111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数据成员的初始化过程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93435" y="834531"/>
            <a:ext cx="5875988" cy="501675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CN" sz="2000" noProof="1">
                <a:sym typeface="+mn-ea"/>
              </a:rPr>
              <a:t>class Card {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public</a:t>
            </a:r>
            <a:r>
              <a:rPr lang="zh-CN" altLang="en-US" sz="2000" noProof="1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 </a:t>
            </a:r>
            <a:r>
              <a:rPr lang="en-US" altLang="zh-CN" sz="2000" noProof="1">
                <a:sym typeface="+mn-ea"/>
              </a:rPr>
              <a:t>Card(int aId,Player&amp; aPlayer</a:t>
            </a:r>
            <a:r>
              <a:rPr lang="en-US" altLang="zh-CN" sz="2000" noProof="1" smtClean="0">
                <a:sym typeface="+mn-ea"/>
              </a:rPr>
              <a:t>)</a:t>
            </a:r>
          </a:p>
          <a:p>
            <a:pPr>
              <a:buSzPct val="100000"/>
            </a:pPr>
            <a:r>
              <a:rPr lang="zh-CN" altLang="en-US" sz="2000" b="1" noProof="1" smtClean="0">
                <a:solidFill>
                  <a:srgbClr val="0000FF"/>
                </a:solidFill>
                <a:sym typeface="+mn-ea"/>
              </a:rPr>
              <a:t>         ：</a:t>
            </a: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x(99</a:t>
            </a:r>
            <a:r>
              <a:rPr lang="en-US" altLang="zh-CN" sz="2000" b="1" noProof="1">
                <a:solidFill>
                  <a:srgbClr val="0000FF"/>
                </a:solidFill>
                <a:sym typeface="+mn-ea"/>
              </a:rPr>
              <a:t>),id(aId),player(aPlayer</a:t>
            </a: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),</a:t>
            </a:r>
            <a:r>
              <a:rPr lang="en-US" altLang="zh-CN" sz="2000" b="1" noProof="1">
                <a:solidFill>
                  <a:srgbClr val="0000FF"/>
                </a:solidFill>
                <a:sym typeface="+mn-ea"/>
              </a:rPr>
              <a:t> desc(aId</a:t>
            </a: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)</a:t>
            </a:r>
            <a:br>
              <a:rPr lang="en-US" altLang="zh-CN" sz="2000" b="1" noProof="1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         </a:t>
            </a:r>
            <a:r>
              <a:rPr lang="zh-CN" altLang="en-US" sz="2000" b="1" noProof="1" smtClean="0">
                <a:solidFill>
                  <a:srgbClr val="0000FF"/>
                </a:solidFill>
                <a:sym typeface="+mn-ea"/>
              </a:rPr>
              <a:t>：</a:t>
            </a: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desc(aId</a:t>
            </a:r>
            <a:r>
              <a:rPr lang="en-US" altLang="zh-CN" sz="2000" b="1" noProof="1">
                <a:solidFill>
                  <a:srgbClr val="0000FF"/>
                </a:solidFill>
                <a:sym typeface="+mn-ea"/>
              </a:rPr>
              <a:t>),x(99),id(aId),player(aPlayer)</a:t>
            </a:r>
            <a:r>
              <a:rPr lang="en-US" altLang="zh-CN" sz="2000" b="1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b="1" noProof="1">
                <a:solidFill>
                  <a:srgbClr val="0000FF"/>
                </a:solidFill>
                <a:sym typeface="+mn-ea"/>
              </a:rPr>
              <a:t>         </a:t>
            </a:r>
            <a:r>
              <a:rPr lang="zh-CN" altLang="en-US" sz="2000" b="1" noProof="1" smtClean="0">
                <a:solidFill>
                  <a:srgbClr val="0000FF"/>
                </a:solidFill>
                <a:sym typeface="+mn-ea"/>
              </a:rPr>
              <a:t>：</a:t>
            </a: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desc(id)</a:t>
            </a:r>
            <a:r>
              <a:rPr lang="en-US" altLang="zh-CN" sz="2000" b="1" noProof="1">
                <a:solidFill>
                  <a:srgbClr val="0000FF"/>
                </a:solidFill>
                <a:sym typeface="+mn-ea"/>
              </a:rPr>
              <a:t>,</a:t>
            </a: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x(99</a:t>
            </a:r>
            <a:r>
              <a:rPr lang="en-US" altLang="zh-CN" sz="2000" b="1" noProof="1">
                <a:solidFill>
                  <a:srgbClr val="0000FF"/>
                </a:solidFill>
                <a:sym typeface="+mn-ea"/>
              </a:rPr>
              <a:t>),id(aId),player(aPlayer</a:t>
            </a:r>
            <a:r>
              <a:rPr lang="en-US" altLang="zh-CN" sz="2000" b="1" noProof="1" smtClean="0">
                <a:solidFill>
                  <a:srgbClr val="0000FF"/>
                </a:solidFill>
                <a:sym typeface="+mn-ea"/>
              </a:rPr>
              <a:t>)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ym typeface="+mn-ea"/>
              </a:rPr>
              <a:t>       {              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     y=88;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  }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private: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int x;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     int y;</a:t>
            </a:r>
            <a:endParaRPr lang="en-US" altLang="zh-CN" sz="2000" noProof="1"/>
          </a:p>
          <a:p>
            <a:pPr>
              <a:buSzPct val="100000"/>
            </a:pP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const int id;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Player&amp; player;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+mn-ea"/>
              </a:rPr>
            </a:br>
            <a:r>
              <a:rPr lang="en-US" altLang="zh-CN" sz="2000" noProof="1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2000" noProof="1" smtClean="0">
                <a:solidFill>
                  <a:srgbClr val="0000FF"/>
                </a:solidFill>
                <a:sym typeface="+mn-ea"/>
              </a:rPr>
              <a:t>Description desc;</a:t>
            </a:r>
            <a:r>
              <a:rPr lang="en-US" altLang="zh-CN" sz="2000" dirty="0">
                <a:sym typeface="+mn-ea"/>
              </a:rPr>
              <a:t/>
            </a:r>
            <a:br>
              <a:rPr lang="en-US" altLang="zh-CN" sz="2000" dirty="0">
                <a:sym typeface="+mn-ea"/>
              </a:rPr>
            </a:br>
            <a:r>
              <a:rPr lang="en-US" altLang="zh-CN" sz="2000" noProof="1">
                <a:sym typeface="+mn-ea"/>
              </a:rPr>
              <a:t>};</a:t>
            </a:r>
            <a:endParaRPr lang="en-US" altLang="zh-CN" noProof="1"/>
          </a:p>
        </p:txBody>
      </p:sp>
      <p:sp>
        <p:nvSpPr>
          <p:cNvPr id="5" name="文本框 4"/>
          <p:cNvSpPr txBox="1"/>
          <p:nvPr/>
        </p:nvSpPr>
        <p:spPr>
          <a:xfrm>
            <a:off x="574330" y="834531"/>
            <a:ext cx="5119104" cy="4955203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182880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 smtClean="0">
                <a:latin typeface="Arial" panose="020B0604020202020204" pitchFamily="34" charset="0"/>
                <a:ea typeface="黑体" panose="02010609060101010101" pitchFamily="49" charset="-122"/>
              </a:rPr>
              <a:t>非静态数据成员</a:t>
            </a:r>
            <a:endParaRPr lang="en-US" altLang="zh-CN" sz="2600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严格按照定义顺序依次初始化</a:t>
            </a:r>
            <a:endParaRPr lang="zh-CN" altLang="en-US" sz="26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先在初始化列表中查找是否指定了初始化方式：</a:t>
            </a:r>
            <a:endParaRPr lang="en-US" altLang="zh-CN" sz="26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若找到，按指定初始化；</a:t>
            </a:r>
            <a:endParaRPr lang="en-US" altLang="zh-CN" sz="26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若没找到，按无参构造初始化</a:t>
            </a:r>
            <a:r>
              <a:rPr lang="en-US" altLang="zh-CN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内置类型的值不确定</a:t>
            </a:r>
            <a:r>
              <a:rPr lang="en-US" altLang="zh-CN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若没找到无参构造函数，则报错（如</a:t>
            </a:r>
            <a:r>
              <a:rPr lang="en-US" altLang="zh-CN" sz="2600" dirty="0" err="1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desc</a:t>
            </a: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en-US" altLang="zh-CN" sz="26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40080" lvl="1" indent="-27495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</a:pPr>
            <a:r>
              <a:rPr lang="zh-CN" altLang="en-US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全部完成后，再进入构造函数的</a:t>
            </a:r>
            <a:r>
              <a:rPr lang="en-US" altLang="zh-CN" sz="26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}</a:t>
            </a:r>
            <a:endParaRPr lang="zh-CN" altLang="en-US" sz="26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1133439" y="1866181"/>
            <a:ext cx="358345" cy="8155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30696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析构函数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20255" y="1512507"/>
            <a:ext cx="5389833" cy="40934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altLang="zh-CN" sz="2000" noProof="1"/>
              <a:t>class Card {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public</a:t>
            </a:r>
            <a:r>
              <a:rPr lang="zh-CN" altLang="en-US" sz="2000" noProof="1"/>
              <a:t>：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      Card(int aId,Player&amp; aPlayer)</a:t>
            </a:r>
            <a:r>
              <a:rPr lang="zh-CN" altLang="en-US" sz="2000" noProof="1"/>
              <a:t>；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     </a:t>
            </a:r>
            <a:r>
              <a:rPr lang="en-US" altLang="zh-CN" sz="2000" noProof="1">
                <a:solidFill>
                  <a:srgbClr val="0000FF"/>
                </a:solidFill>
              </a:rPr>
              <a:t>~Card( ) ;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      …</a:t>
            </a:r>
          </a:p>
          <a:p>
            <a:pPr>
              <a:buSzPct val="100000"/>
            </a:pPr>
            <a:r>
              <a:rPr lang="en-US" altLang="zh-CN" sz="2000" noProof="1"/>
              <a:t>private: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     int x;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     int y;</a:t>
            </a:r>
          </a:p>
          <a:p>
            <a:pPr>
              <a:buSzPct val="100000"/>
            </a:pPr>
            <a:r>
              <a:rPr lang="en-US" altLang="zh-CN" sz="2000" noProof="1"/>
              <a:t>     const int id;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     Player&amp; player</a:t>
            </a:r>
            <a:r>
              <a:rPr lang="en-US" altLang="zh-CN" sz="2000" noProof="1" smtClean="0"/>
              <a:t>;</a:t>
            </a:r>
          </a:p>
          <a:p>
            <a:pPr>
              <a:buSzPct val="100000"/>
            </a:pPr>
            <a:r>
              <a:rPr lang="en-US" altLang="zh-CN" sz="2000" noProof="1"/>
              <a:t> </a:t>
            </a:r>
            <a:r>
              <a:rPr lang="en-US" altLang="zh-CN" sz="2000" noProof="1" smtClean="0"/>
              <a:t>    Description   desc;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noProof="1"/>
              <a:t>};</a:t>
            </a:r>
            <a:endParaRPr lang="zh-CN" altLang="en-US" sz="2000" noProof="1"/>
          </a:p>
        </p:txBody>
      </p:sp>
      <p:sp>
        <p:nvSpPr>
          <p:cNvPr id="5" name="文本框 4"/>
          <p:cNvSpPr txBox="1"/>
          <p:nvPr/>
        </p:nvSpPr>
        <p:spPr>
          <a:xfrm>
            <a:off x="589134" y="1697173"/>
            <a:ext cx="5587379" cy="3108543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46FB6"/>
              </a:buClr>
              <a:buSzPct val="80000"/>
              <a:buFont typeface="Wingdings" panose="05000000000000000000" charset="0"/>
              <a:buChar char="u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析构函数：</a:t>
            </a:r>
          </a:p>
          <a:p>
            <a:pPr>
              <a:buClr>
                <a:srgbClr val="046FB6"/>
              </a:buClr>
              <a:buSzPct val="80000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负责对象销毁前，最后需要执行的清理工作。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46FB6"/>
              </a:buClr>
              <a:buSzPct val="80000"/>
              <a:buFont typeface="Wingdings" panose="05000000000000000000" charset="0"/>
              <a:buChar char="u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</a:p>
          <a:p>
            <a:pPr marL="800100" lvl="2" indent="-342900">
              <a:buClr>
                <a:srgbClr val="046FB6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名字：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 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类名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buClr>
                <a:srgbClr val="046FB6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参数：无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-342900">
              <a:buClr>
                <a:srgbClr val="046FB6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返回值：无</a:t>
            </a:r>
          </a:p>
          <a:p>
            <a:pPr marL="800100" lvl="2" indent="-342900">
              <a:buClr>
                <a:srgbClr val="046FB6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访问控制：一般均为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</a:p>
          <a:p>
            <a:pPr>
              <a:buClr>
                <a:srgbClr val="046FB6"/>
              </a:buClr>
              <a:buSzPct val="80000"/>
              <a:buFont typeface="Wingdings" panose="05000000000000000000" charset="0"/>
              <a:buChar char="u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缺省的析构函数：</a:t>
            </a:r>
          </a:p>
          <a:p>
            <a:pPr>
              <a:buClr>
                <a:srgbClr val="046FB6"/>
              </a:buClr>
              <a:buSzPct val="80000"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编译器提供一个默认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缺省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的，具有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访问控制的析构函数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3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对象的创建和销毁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41502" y="1425325"/>
            <a:ext cx="7014390" cy="38625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fontAlgn="auto">
              <a:buClrTx/>
              <a:buSzPct val="100000"/>
              <a:buFont typeface="Wingdings" panose="05000000000000000000" charset="0"/>
              <a:buChar char="u"/>
            </a:pPr>
            <a:r>
              <a:rPr lang="zh-CN" altLang="en-US" sz="2800" noProof="1">
                <a:sym typeface="+mn-ea"/>
              </a:rPr>
              <a:t>创建对象</a:t>
            </a:r>
            <a:r>
              <a:rPr lang="en-US" altLang="zh-CN" sz="2800" noProof="1">
                <a:sym typeface="+mn-ea"/>
              </a:rPr>
              <a:t>----</a:t>
            </a:r>
            <a:r>
              <a:rPr lang="zh-CN" altLang="en-US" sz="2800" noProof="1">
                <a:sym typeface="+mn-ea"/>
              </a:rPr>
              <a:t>访问构造函数</a:t>
            </a:r>
            <a:endParaRPr lang="zh-CN" altLang="en-US" sz="2800" noProof="1"/>
          </a:p>
          <a:p>
            <a:pPr marL="342900" indent="-342900" fontAlgn="auto">
              <a:buClrTx/>
              <a:buSzPct val="100000"/>
              <a:buFont typeface="Wingdings" panose="05000000000000000000" charset="0"/>
              <a:buChar char="u"/>
            </a:pPr>
            <a:r>
              <a:rPr lang="zh-CN" altLang="en-US" sz="2800" noProof="1">
                <a:sym typeface="+mn-ea"/>
              </a:rPr>
              <a:t>销毁对象</a:t>
            </a:r>
            <a:r>
              <a:rPr lang="en-US" altLang="zh-CN" sz="2800" noProof="1">
                <a:sym typeface="+mn-ea"/>
              </a:rPr>
              <a:t>----</a:t>
            </a:r>
            <a:r>
              <a:rPr lang="zh-CN" altLang="en-US" sz="2800" noProof="1">
                <a:sym typeface="+mn-ea"/>
              </a:rPr>
              <a:t>访问析构</a:t>
            </a:r>
            <a:r>
              <a:rPr lang="zh-CN" altLang="en-US" sz="2800" noProof="1" smtClean="0">
                <a:sym typeface="+mn-ea"/>
              </a:rPr>
              <a:t>函数</a:t>
            </a:r>
            <a:endParaRPr lang="en-US" altLang="zh-CN" sz="2800" noProof="1" smtClean="0">
              <a:sym typeface="+mn-ea"/>
            </a:endParaRPr>
          </a:p>
          <a:p>
            <a:pPr fontAlgn="auto">
              <a:buClrTx/>
              <a:buSzPct val="100000"/>
            </a:pPr>
            <a:endParaRPr lang="zh-CN" altLang="en-US" sz="2800" noProof="1"/>
          </a:p>
          <a:p>
            <a:pPr marL="342900" indent="-342900" fontAlgn="auto">
              <a:buClrTx/>
              <a:buSzPct val="100000"/>
              <a:buFont typeface="Wingdings" panose="05000000000000000000" charset="0"/>
              <a:buChar char="u"/>
            </a:pPr>
            <a:r>
              <a:rPr lang="zh-CN" altLang="en-US" sz="2800" noProof="1"/>
              <a:t>构造函数的访问</a:t>
            </a:r>
          </a:p>
          <a:p>
            <a:pPr marL="791845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100" noProof="1">
                <a:sym typeface="+mn-ea"/>
              </a:rPr>
              <a:t>显式调用</a:t>
            </a:r>
            <a:r>
              <a:rPr lang="en-US" altLang="zh-CN" sz="2100" noProof="1">
                <a:sym typeface="+mn-ea"/>
              </a:rPr>
              <a:t>(</a:t>
            </a:r>
            <a:r>
              <a:rPr lang="zh-CN" altLang="en-US" sz="2100" noProof="1">
                <a:sym typeface="+mn-ea"/>
              </a:rPr>
              <a:t>显式创建对象</a:t>
            </a:r>
            <a:r>
              <a:rPr lang="en-US" altLang="zh-CN" sz="2100" noProof="1">
                <a:sym typeface="+mn-ea"/>
              </a:rPr>
              <a:t>)</a:t>
            </a:r>
          </a:p>
          <a:p>
            <a:pPr marL="791845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100" noProof="1">
                <a:sym typeface="+mn-ea"/>
              </a:rPr>
              <a:t>隐式调用</a:t>
            </a:r>
            <a:r>
              <a:rPr lang="en-US" altLang="zh-CN" sz="2100" noProof="1">
                <a:sym typeface="+mn-ea"/>
              </a:rPr>
              <a:t>(</a:t>
            </a:r>
            <a:r>
              <a:rPr lang="zh-CN" altLang="en-US" sz="2100" noProof="1">
                <a:sym typeface="+mn-ea"/>
              </a:rPr>
              <a:t>自动转换</a:t>
            </a:r>
            <a:r>
              <a:rPr lang="en-US" altLang="zh-CN" sz="2100" noProof="1">
                <a:sym typeface="+mn-ea"/>
              </a:rPr>
              <a:t>)</a:t>
            </a:r>
          </a:p>
          <a:p>
            <a:pPr marL="791845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100" noProof="1">
                <a:sym typeface="+mn-ea"/>
              </a:rPr>
              <a:t>对象成员的创建</a:t>
            </a:r>
          </a:p>
          <a:p>
            <a:pPr marL="342900" lvl="0" indent="-342900" fontAlgn="auto">
              <a:buClr>
                <a:srgbClr val="47494B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800" noProof="1">
                <a:sym typeface="+mn-ea"/>
              </a:rPr>
              <a:t>析构函数的访问</a:t>
            </a:r>
            <a:endParaRPr lang="zh-CN" altLang="en-US" sz="2660" noProof="1"/>
          </a:p>
          <a:p>
            <a:pPr marL="791845" lvl="1" indent="-34290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100" noProof="1">
                <a:sym typeface="+mn-ea"/>
              </a:rPr>
              <a:t>程序区、栈区：生存期结束后，自动执行</a:t>
            </a:r>
            <a:endParaRPr lang="zh-CN" altLang="en-US" sz="2100" noProof="1"/>
          </a:p>
          <a:p>
            <a:pPr marL="791845" lvl="1" indent="-34290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charset="0"/>
              <a:buChar char="u"/>
            </a:pPr>
            <a:r>
              <a:rPr lang="zh-CN" altLang="en-US" sz="2100" noProof="1">
                <a:sym typeface="+mn-ea"/>
              </a:rPr>
              <a:t>堆区：需显式调用</a:t>
            </a:r>
            <a:endParaRPr lang="zh-CN" altLang="en-US" sz="1600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34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黑体" panose="02010609060101010101" pitchFamily="49" charset="-122"/>
              </a:rPr>
              <a:t>对象的创建和销毁</a:t>
            </a:r>
            <a:r>
              <a:rPr lang="en-US" altLang="zh-CN" dirty="0" smtClean="0">
                <a:sym typeface="黑体" panose="02010609060101010101" pitchFamily="49" charset="-122"/>
              </a:rPr>
              <a:t>(</a:t>
            </a:r>
            <a:r>
              <a:rPr lang="zh-CN" altLang="en-US" dirty="0" smtClean="0">
                <a:sym typeface="黑体" panose="02010609060101010101" pitchFamily="49" charset="-122"/>
              </a:rPr>
              <a:t>例</a:t>
            </a:r>
            <a:r>
              <a:rPr lang="en-US" altLang="zh-CN" dirty="0" smtClean="0">
                <a:sym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9758" y="1145239"/>
            <a:ext cx="3628638" cy="47705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B {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B( );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explicit</a:t>
            </a:r>
            <a:r>
              <a:rPr lang="en-US" altLang="zh-CN" sz="1600" dirty="0">
                <a:solidFill>
                  <a:srgbClr val="8D919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n);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class A {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public: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A( );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A(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n);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void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do(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const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B &amp;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~A( ) 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private: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B    b1;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B    b2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static B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globalB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/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};</a:t>
            </a:r>
          </a:p>
          <a:p>
            <a:pPr fontAlgn="auto">
              <a:buClrTx/>
              <a:buSzPct val="100000"/>
            </a:pPr>
            <a:endParaRPr lang="zh-CN" altLang="en-US" sz="1600" noProof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1701" y="683574"/>
            <a:ext cx="5535698" cy="56938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lnSpc>
                <a:spcPct val="90000"/>
              </a:lnSpc>
              <a:spcBef>
                <a:spcPts val="625"/>
              </a:spcBef>
              <a:buSzPct val="100000"/>
              <a:buFont typeface="Wingdings" panose="0500000000000000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 A::globalB(200);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静态对象，存放在数据区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90000"/>
              </a:lnSpc>
              <a:spcBef>
                <a:spcPts val="625"/>
              </a:spcBef>
              <a:buSzPct val="100000"/>
              <a:buFont typeface="Wingdings" panose="0500000000000000000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90000"/>
              </a:lnSpc>
              <a:spcBef>
                <a:spcPts val="625"/>
              </a:spcBef>
              <a:buSzPct val="100000"/>
              <a:buFont typeface="Wingdings" panose="0500000000000000000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::A(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(0),b2(2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0" indent="0">
              <a:lnSpc>
                <a:spcPct val="90000"/>
              </a:lnSpc>
              <a:spcBef>
                <a:spcPts val="625"/>
              </a:spcBef>
              <a:buSzPct val="100000"/>
              <a:buFont typeface="Wingdings" panose="0500000000000000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A::A(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(n),b1(n),b2(n+1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){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ct val="90000"/>
              </a:lnSpc>
              <a:spcBef>
                <a:spcPts val="625"/>
              </a:spcBef>
              <a:buSzPct val="100000"/>
              <a:buFont typeface="Wingdings" panose="0500000000000000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lvl="0" indent="0">
              <a:lnSpc>
                <a:spcPct val="90000"/>
              </a:lnSpc>
              <a:spcBef>
                <a:spcPts val="625"/>
              </a:spcBef>
              <a:buSzPct val="100000"/>
              <a:buFont typeface="Wingdings" panose="0500000000000000000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  a1;</a:t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  a2(5);</a:t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  * pa = new A(8);</a:t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pa-&gt;do(2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);//explicit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要求显示调用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delete pa;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0" indent="0">
              <a:lnSpc>
                <a:spcPct val="90000"/>
              </a:lnSpc>
              <a:spcBef>
                <a:spcPts val="625"/>
              </a:spcBef>
              <a:buSzPct val="100000"/>
              <a:buFont typeface="Wingdings" panose="0500000000000000000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buClrTx/>
              <a:buSzPct val="100000"/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main( ) {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000" b="1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 a0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func( );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return 0;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0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0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2320" y="738322"/>
            <a:ext cx="3184700" cy="813812"/>
          </a:xfrm>
        </p:spPr>
        <p:txBody>
          <a:bodyPr/>
          <a:lstStyle/>
          <a:p>
            <a:r>
              <a:rPr lang="zh-CN" altLang="en-US" dirty="0" smtClean="0"/>
              <a:t>构造和析构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2526576" y="1442823"/>
            <a:ext cx="45719" cy="4500777"/>
          </a:xfrm>
          <a:prstGeom prst="rect">
            <a:avLst/>
          </a:prstGeom>
          <a:solidFill>
            <a:srgbClr val="2DAEB7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2191869" y="2668284"/>
            <a:ext cx="2636767" cy="707826"/>
            <a:chOff x="2279324" y="3339051"/>
            <a:chExt cx="2325811" cy="624351"/>
          </a:xfrm>
        </p:grpSpPr>
        <p:sp>
          <p:nvSpPr>
            <p:cNvPr id="5" name="菱形 4"/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文本框 17"/>
            <p:cNvSpPr txBox="1"/>
            <p:nvPr/>
          </p:nvSpPr>
          <p:spPr>
            <a:xfrm>
              <a:off x="2734960" y="3485261"/>
              <a:ext cx="1870175" cy="29242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缺省的构造函数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91869" y="1917894"/>
            <a:ext cx="1675689" cy="707826"/>
            <a:chOff x="2279324" y="2501096"/>
            <a:chExt cx="1478074" cy="624351"/>
          </a:xfrm>
        </p:grpSpPr>
        <p:sp>
          <p:nvSpPr>
            <p:cNvPr id="8" name="菱形 7"/>
            <p:cNvSpPr/>
            <p:nvPr/>
          </p:nvSpPr>
          <p:spPr>
            <a:xfrm>
              <a:off x="2279324" y="2501096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solidFill>
                <a:srgbClr val="F853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自定义构造函数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3661D584-2B36-4135-848C-E7FD28CD82C5}"/>
              </a:ext>
            </a:extLst>
          </p:cNvPr>
          <p:cNvGrpSpPr/>
          <p:nvPr/>
        </p:nvGrpSpPr>
        <p:grpSpPr>
          <a:xfrm>
            <a:off x="2191869" y="3439467"/>
            <a:ext cx="1675689" cy="707826"/>
            <a:chOff x="2279324" y="2504103"/>
            <a:chExt cx="1478074" cy="624351"/>
          </a:xfrm>
        </p:grpSpPr>
        <p:sp>
          <p:nvSpPr>
            <p:cNvPr id="11" name="菱形 10">
              <a:extLst>
                <a:ext uri="{FF2B5EF4-FFF2-40B4-BE49-F238E27FC236}">
                  <a16:creationId xmlns:a16="http://schemas.microsoft.com/office/drawing/2014/main" xmlns="" id="{08DACBA5-BE0C-40F2-8DC0-8F6D6F8C6D82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2" name="文本框 15">
              <a:extLst>
                <a:ext uri="{FF2B5EF4-FFF2-40B4-BE49-F238E27FC236}">
                  <a16:creationId xmlns:a16="http://schemas.microsoft.com/office/drawing/2014/main" xmlns="" id="{ED442C5B-29DF-4B73-A807-63D48C89C7DF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对象的初始化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4196377"/>
            <a:ext cx="2396604" cy="707826"/>
            <a:chOff x="2279324" y="3339051"/>
            <a:chExt cx="2113970" cy="624351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5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初始化列表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4CAFD4-0A3E-4803-848C-50C356889851}"/>
              </a:ext>
            </a:extLst>
          </p:cNvPr>
          <p:cNvGrpSpPr/>
          <p:nvPr/>
        </p:nvGrpSpPr>
        <p:grpSpPr>
          <a:xfrm>
            <a:off x="2191869" y="4961040"/>
            <a:ext cx="1675689" cy="707826"/>
            <a:chOff x="2279324" y="2504103"/>
            <a:chExt cx="1478074" cy="624351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xmlns="" id="{E4212DD5-01A9-464B-84B9-7B5F2A071F5C}"/>
                </a:ext>
              </a:extLst>
            </p:cNvPr>
            <p:cNvSpPr/>
            <p:nvPr/>
          </p:nvSpPr>
          <p:spPr>
            <a:xfrm>
              <a:off x="2279324" y="2504103"/>
              <a:ext cx="624351" cy="624351"/>
            </a:xfrm>
            <a:prstGeom prst="diamond">
              <a:avLst/>
            </a:prstGeom>
            <a:solidFill>
              <a:srgbClr val="F85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A3A7206D-D959-4668-8130-A769920352B9}"/>
                </a:ext>
              </a:extLst>
            </p:cNvPr>
            <p:cNvSpPr txBox="1"/>
            <p:nvPr/>
          </p:nvSpPr>
          <p:spPr>
            <a:xfrm>
              <a:off x="2746849" y="2694845"/>
              <a:ext cx="1010549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析构函数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431D3B4-D8C8-4611-A85E-728ADD82527F}"/>
              </a:ext>
            </a:extLst>
          </p:cNvPr>
          <p:cNvGrpSpPr/>
          <p:nvPr/>
        </p:nvGrpSpPr>
        <p:grpSpPr>
          <a:xfrm>
            <a:off x="2191870" y="5681539"/>
            <a:ext cx="2396604" cy="707826"/>
            <a:chOff x="2279324" y="3339051"/>
            <a:chExt cx="2113970" cy="624351"/>
          </a:xfrm>
        </p:grpSpPr>
        <p:sp>
          <p:nvSpPr>
            <p:cNvPr id="20" name="菱形 19">
              <a:extLst>
                <a:ext uri="{FF2B5EF4-FFF2-40B4-BE49-F238E27FC236}">
                  <a16:creationId xmlns:a16="http://schemas.microsoft.com/office/drawing/2014/main" xmlns="" id="{177B199F-14CE-441D-8802-98F99204A1AE}"/>
                </a:ext>
              </a:extLst>
            </p:cNvPr>
            <p:cNvSpPr/>
            <p:nvPr/>
          </p:nvSpPr>
          <p:spPr>
            <a:xfrm>
              <a:off x="2279324" y="3339051"/>
              <a:ext cx="624351" cy="62435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20000"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17">
              <a:extLst>
                <a:ext uri="{FF2B5EF4-FFF2-40B4-BE49-F238E27FC236}">
                  <a16:creationId xmlns:a16="http://schemas.microsoft.com/office/drawing/2014/main" xmlns="" id="{42379D6B-F71E-4110-8D57-DC64C68A80F5}"/>
                </a:ext>
              </a:extLst>
            </p:cNvPr>
            <p:cNvSpPr txBox="1"/>
            <p:nvPr/>
          </p:nvSpPr>
          <p:spPr>
            <a:xfrm>
              <a:off x="2746849" y="3529793"/>
              <a:ext cx="1646445" cy="24286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b="1" dirty="0">
                  <a:solidFill>
                    <a:schemeClr val="bg2">
                      <a:lumMod val="50000"/>
                    </a:schemeClr>
                  </a:solidFill>
                </a:rPr>
                <a:t>构造和析构函数的访问</a:t>
              </a:r>
              <a:endParaRPr lang="en-US" altLang="zh-CN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7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构造函数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368" y="1401645"/>
            <a:ext cx="5389833" cy="344709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lvl="1" indent="-457200">
              <a:spcBef>
                <a:spcPts val="7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创建对象的同时，进行初始化工作</a:t>
            </a:r>
          </a:p>
          <a:p>
            <a:pPr marL="457200" indent="-457200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32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名字与类名相同</a:t>
            </a:r>
          </a:p>
          <a:p>
            <a:pPr marL="800100" lvl="1" indent="-342900" algn="just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无返回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关键字可选</a:t>
            </a:r>
            <a:endParaRPr lang="zh-CN" altLang="en-US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自定义构造函数</a:t>
            </a:r>
            <a:endParaRPr lang="zh-CN" altLang="en-US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 fontAlgn="auto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32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</a:t>
            </a:r>
            <a:r>
              <a:rPr lang="zh-CN" altLang="en-US" sz="32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</a:t>
            </a:r>
            <a:r>
              <a:rPr lang="zh-CN" altLang="en-US" sz="32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4968" y="957934"/>
            <a:ext cx="5389833" cy="433452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700"/>
              </a:spcBef>
              <a:buClr>
                <a:srgbClr val="FFC000"/>
              </a:buClr>
              <a:buSzPct val="100000"/>
            </a:pPr>
            <a:r>
              <a:rPr lang="en-US" altLang="zh-CN" sz="2400" dirty="0" smtClean="0">
                <a:sym typeface="黑体" panose="02010609060101010101" pitchFamily="49" charset="-122"/>
              </a:rPr>
              <a:t>//</a:t>
            </a:r>
            <a:r>
              <a:rPr lang="zh-CN" altLang="en-US" sz="2400" dirty="0" smtClean="0">
                <a:sym typeface="黑体" panose="02010609060101010101" pitchFamily="49" charset="-122"/>
              </a:rPr>
              <a:t>例</a:t>
            </a:r>
            <a:endParaRPr lang="en-US" altLang="zh-CN" sz="2400" dirty="0" smtClean="0">
              <a:sym typeface="黑体" panose="02010609060101010101" pitchFamily="49" charset="-122"/>
            </a:endParaRPr>
          </a:p>
          <a:p>
            <a:pPr marL="0" lvl="1">
              <a:spcBef>
                <a:spcPts val="700"/>
              </a:spcBef>
              <a:buClr>
                <a:srgbClr val="FFC000"/>
              </a:buClr>
              <a:buSzPct val="100000"/>
            </a:pPr>
            <a:r>
              <a:rPr lang="en-US" altLang="zh-CN" sz="2400" dirty="0" smtClean="0">
                <a:sym typeface="黑体" panose="02010609060101010101" pitchFamily="49" charset="-122"/>
              </a:rPr>
              <a:t>class </a:t>
            </a:r>
            <a:r>
              <a:rPr lang="en-US" altLang="zh-CN" sz="2400" dirty="0">
                <a:sym typeface="黑体" panose="02010609060101010101" pitchFamily="49" charset="-122"/>
              </a:rPr>
              <a:t>Name</a:t>
            </a:r>
            <a:r>
              <a:rPr lang="zh-CN" altLang="en-US" sz="2400" dirty="0">
                <a:sym typeface="黑体" panose="02010609060101010101" pitchFamily="49" charset="-122"/>
              </a:rPr>
              <a:t> </a:t>
            </a:r>
            <a:r>
              <a:rPr lang="en-US" altLang="zh-CN" sz="2400" dirty="0">
                <a:sym typeface="黑体" panose="02010609060101010101" pitchFamily="49" charset="-122"/>
              </a:rPr>
              <a:t>{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public</a:t>
            </a:r>
            <a:r>
              <a:rPr lang="zh-CN" altLang="en-US" sz="2400" dirty="0">
                <a:sym typeface="黑体" panose="02010609060101010101" pitchFamily="49" charset="-122"/>
              </a:rPr>
              <a:t>：</a:t>
            </a:r>
            <a:r>
              <a:rPr lang="en-US" altLang="zh-CN" sz="2400" dirty="0"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    Name( );    </a:t>
            </a:r>
            <a:b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    explicit Name(</a:t>
            </a:r>
            <a:r>
              <a:rPr lang="en-US" altLang="zh-CN" sz="2400" dirty="0" err="1">
                <a:solidFill>
                  <a:srgbClr val="0000FF"/>
                </a:solidFill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sym typeface="黑体" panose="02010609060101010101" pitchFamily="49" charset="-122"/>
              </a:rPr>
              <a:t>val</a:t>
            </a: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    Name(</a:t>
            </a:r>
            <a:r>
              <a:rPr lang="en-US" altLang="zh-CN" sz="2400" dirty="0" err="1">
                <a:solidFill>
                  <a:srgbClr val="0000FF"/>
                </a:solidFill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 ,</a:t>
            </a:r>
            <a:r>
              <a:rPr lang="en-US" altLang="zh-CN" sz="2400" dirty="0" err="1">
                <a:solidFill>
                  <a:srgbClr val="0000FF"/>
                </a:solidFill>
                <a:sym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private:</a:t>
            </a:r>
            <a:b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    Name(Other&amp; other);</a:t>
            </a:r>
            <a:r>
              <a:rPr lang="en-US" altLang="zh-CN" sz="2400" dirty="0"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….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};</a:t>
            </a:r>
            <a:endParaRPr lang="en-US" altLang="zh-CN" sz="2400" dirty="0"/>
          </a:p>
          <a:p>
            <a:pPr marL="0" lvl="1">
              <a:spcBef>
                <a:spcPts val="700"/>
              </a:spcBef>
              <a:buClr>
                <a:srgbClr val="FFC000"/>
              </a:buClr>
              <a:buSzPct val="100000"/>
            </a:pPr>
            <a:endParaRPr lang="zh-CN" altLang="en-US" sz="2400" noProof="1"/>
          </a:p>
        </p:txBody>
      </p:sp>
    </p:spTree>
    <p:extLst>
      <p:ext uri="{BB962C8B-B14F-4D97-AF65-F5344CB8AC3E}">
        <p14:creationId xmlns:p14="http://schemas.microsoft.com/office/powerpoint/2010/main" val="20550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自定义构造函数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07243" y="874695"/>
            <a:ext cx="4407308" cy="175432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可重载</a:t>
            </a:r>
            <a:endParaRPr lang="en-US" altLang="zh-CN" noProof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可设置不同访问控制</a:t>
            </a:r>
            <a:endParaRPr lang="zh-CN" altLang="en-US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explicit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endParaRPr lang="en-US" altLang="zh-CN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可带缺省参数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二义性</a:t>
            </a:r>
            <a:r>
              <a:rPr lang="zh-CN" altLang="en-US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lang="en-US" altLang="zh-CN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只声明，无实现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7243" y="2815656"/>
            <a:ext cx="5389833" cy="36009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Name( );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explicit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Name(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Name(Other&amp; other);</a:t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Name(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val,int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….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noProof="1"/>
              <a:t>void f(const Name &amp; o) {       </a:t>
            </a:r>
            <a:r>
              <a:rPr lang="en-US" altLang="zh-CN" sz="2400" noProof="1" smtClean="0"/>
              <a:t>}</a:t>
            </a:r>
          </a:p>
          <a:p>
            <a:endParaRPr lang="en-US" altLang="zh-CN" sz="2400" noProof="1"/>
          </a:p>
        </p:txBody>
      </p:sp>
      <p:sp>
        <p:nvSpPr>
          <p:cNvPr id="5" name="文本框 4"/>
          <p:cNvSpPr txBox="1"/>
          <p:nvPr/>
        </p:nvSpPr>
        <p:spPr>
          <a:xfrm>
            <a:off x="6690458" y="1519593"/>
            <a:ext cx="4407308" cy="378565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noProof="1" smtClean="0"/>
              <a:t>int main( ) {</a:t>
            </a:r>
            <a:br>
              <a:rPr lang="en-US" altLang="zh-CN" sz="2400" noProof="1" smtClean="0"/>
            </a:br>
            <a:r>
              <a:rPr lang="en-US" altLang="zh-CN" sz="2400" noProof="1" smtClean="0">
                <a:solidFill>
                  <a:srgbClr val="0000FF"/>
                </a:solidFill>
              </a:rPr>
              <a:t>       Name obj1;</a:t>
            </a:r>
            <a:br>
              <a:rPr lang="en-US" altLang="zh-CN" sz="2400" noProof="1" smtClean="0">
                <a:solidFill>
                  <a:srgbClr val="0000FF"/>
                </a:solidFill>
              </a:rPr>
            </a:br>
            <a:r>
              <a:rPr lang="en-US" altLang="zh-CN" sz="2400" noProof="1" smtClean="0">
                <a:solidFill>
                  <a:srgbClr val="0000FF"/>
                </a:solidFill>
              </a:rPr>
              <a:t>       Name obj2(100);</a:t>
            </a:r>
            <a:br>
              <a:rPr lang="en-US" altLang="zh-CN" sz="2400" noProof="1" smtClean="0">
                <a:solidFill>
                  <a:srgbClr val="0000FF"/>
                </a:solidFill>
              </a:rPr>
            </a:br>
            <a:r>
              <a:rPr lang="en-US" altLang="zh-CN" sz="2400" noProof="1" smtClean="0">
                <a:solidFill>
                  <a:srgbClr val="0000FF"/>
                </a:solidFill>
              </a:rPr>
              <a:t>       Other oth;</a:t>
            </a:r>
            <a:br>
              <a:rPr lang="en-US" altLang="zh-CN" sz="2400" noProof="1" smtClean="0">
                <a:solidFill>
                  <a:srgbClr val="0000FF"/>
                </a:solidFill>
              </a:rPr>
            </a:br>
            <a:r>
              <a:rPr lang="en-US" altLang="zh-CN" sz="2400" noProof="1" smtClean="0">
                <a:solidFill>
                  <a:srgbClr val="0000FF"/>
                </a:solidFill>
              </a:rPr>
              <a:t>       Name obj3(oth);</a:t>
            </a:r>
            <a:r>
              <a:rPr lang="en-US" altLang="zh-CN" sz="2400" noProof="1" smtClean="0"/>
              <a:t/>
            </a:r>
            <a:br>
              <a:rPr lang="en-US" altLang="zh-CN" sz="2400" noProof="1" smtClean="0"/>
            </a:br>
            <a:r>
              <a:rPr lang="en-US" altLang="zh-CN" sz="2400" noProof="1" smtClean="0"/>
              <a:t>       </a:t>
            </a:r>
            <a:r>
              <a:rPr lang="en-US" altLang="zh-CN" sz="2400" noProof="1">
                <a:solidFill>
                  <a:srgbClr val="FF0000"/>
                </a:solidFill>
              </a:rPr>
              <a:t>f( 100 </a:t>
            </a:r>
            <a:r>
              <a:rPr lang="en-US" altLang="zh-CN" sz="2400" noProof="1" smtClean="0">
                <a:solidFill>
                  <a:srgbClr val="FF0000"/>
                </a:solidFill>
              </a:rPr>
              <a:t>);//explicit</a:t>
            </a:r>
            <a:r>
              <a:rPr lang="zh-CN" altLang="en-US" sz="2400" noProof="1" smtClean="0">
                <a:solidFill>
                  <a:srgbClr val="FF0000"/>
                </a:solidFill>
              </a:rPr>
              <a:t>存在，</a:t>
            </a:r>
            <a:r>
              <a:rPr lang="en-US" altLang="zh-CN" sz="2400" noProof="1" smtClean="0">
                <a:solidFill>
                  <a:srgbClr val="FF0000"/>
                </a:solidFill>
              </a:rPr>
              <a:t/>
            </a:r>
            <a:br>
              <a:rPr lang="en-US" altLang="zh-CN" sz="2400" noProof="1" smtClean="0">
                <a:solidFill>
                  <a:srgbClr val="FF0000"/>
                </a:solidFill>
              </a:rPr>
            </a:br>
            <a:r>
              <a:rPr lang="en-US" altLang="zh-CN" sz="2400" noProof="1" smtClean="0">
                <a:solidFill>
                  <a:srgbClr val="FF0000"/>
                </a:solidFill>
              </a:rPr>
              <a:t>                    // </a:t>
            </a:r>
            <a:r>
              <a:rPr lang="zh-CN" altLang="en-US" sz="2400" noProof="1" smtClean="0">
                <a:solidFill>
                  <a:srgbClr val="FF0000"/>
                </a:solidFill>
              </a:rPr>
              <a:t>禁止隐式调用</a:t>
            </a:r>
            <a:r>
              <a:rPr lang="en-US" altLang="zh-CN" sz="2400" noProof="1" smtClean="0">
                <a:solidFill>
                  <a:srgbClr val="FF0000"/>
                </a:solidFill>
              </a:rPr>
              <a:t/>
            </a:r>
            <a:br>
              <a:rPr lang="en-US" altLang="zh-CN" sz="2400" noProof="1" smtClean="0">
                <a:solidFill>
                  <a:srgbClr val="FF0000"/>
                </a:solidFill>
              </a:rPr>
            </a:br>
            <a:r>
              <a:rPr lang="en-US" altLang="zh-CN" sz="2400" noProof="1" smtClean="0">
                <a:solidFill>
                  <a:srgbClr val="0000FF"/>
                </a:solidFill>
              </a:rPr>
              <a:t>       f(obj2); //OK</a:t>
            </a:r>
            <a:endParaRPr lang="en-US" altLang="zh-CN" sz="2400" noProof="1">
              <a:solidFill>
                <a:srgbClr val="0000FF"/>
              </a:solidFill>
            </a:endParaRPr>
          </a:p>
          <a:p>
            <a:r>
              <a:rPr lang="en-US" altLang="zh-CN" sz="2400" noProof="1" smtClean="0">
                <a:solidFill>
                  <a:srgbClr val="FF0000"/>
                </a:solidFill>
              </a:rPr>
              <a:t>       Name obj4(1,2);</a:t>
            </a:r>
            <a:r>
              <a:rPr lang="en-US" altLang="zh-CN" sz="2400" noProof="1" smtClean="0"/>
              <a:t/>
            </a:r>
            <a:br>
              <a:rPr lang="en-US" altLang="zh-CN" sz="2400" noProof="1" smtClean="0"/>
            </a:br>
            <a:r>
              <a:rPr lang="en-US" altLang="zh-CN" sz="2400" noProof="1" smtClean="0"/>
              <a:t>} </a:t>
            </a:r>
            <a:endParaRPr lang="zh-CN" altLang="en-US" sz="2400" noProof="1"/>
          </a:p>
        </p:txBody>
      </p:sp>
    </p:spTree>
    <p:extLst>
      <p:ext uri="{BB962C8B-B14F-4D97-AF65-F5344CB8AC3E}">
        <p14:creationId xmlns:p14="http://schemas.microsoft.com/office/powerpoint/2010/main" val="8540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</a:t>
            </a:r>
            <a:r>
              <a:rPr lang="zh-CN" altLang="en-US" noProof="1" smtClean="0"/>
              <a:t>自定义构造函数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22546" y="808446"/>
            <a:ext cx="5389833" cy="56323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EB80A"/>
              </a:buClr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Name {</a:t>
            </a:r>
          </a:p>
          <a:p>
            <a:pPr>
              <a:buClr>
                <a:srgbClr val="FEB80A"/>
              </a:buClr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</a:t>
            </a:r>
          </a:p>
          <a:p>
            <a:pPr>
              <a:buClr>
                <a:srgbClr val="FEB80A"/>
              </a:buClr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Name * create( ) {</a:t>
            </a:r>
          </a:p>
          <a:p>
            <a:pPr>
              <a:buClr>
                <a:srgbClr val="FEB80A"/>
              </a:buClr>
            </a:pP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static Name * pObj = nullptr;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if (pObj == nullptr) {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pObj = new 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}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return pObj;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private:</a:t>
            </a:r>
          </a:p>
          <a:p>
            <a:pPr>
              <a:buClr>
                <a:srgbClr val="FEB80A"/>
              </a:buClr>
            </a:pPr>
            <a:r>
              <a:rPr lang="en-US" altLang="zh-CN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Name( );  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….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</a:p>
          <a:p>
            <a:pPr>
              <a:buClr>
                <a:srgbClr val="FEB80A"/>
              </a:buClr>
            </a:pP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FEB80A"/>
              </a:buClr>
            </a:pPr>
            <a: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main ( )</a:t>
            </a:r>
            <a:b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  </a:t>
            </a:r>
            <a:b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 * pObj = Name</a:t>
            </a:r>
            <a: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::create</a:t>
            </a:r>
            <a:r>
              <a:rPr lang="en-US" altLang="zh-CN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);</a:t>
            </a:r>
            <a:br>
              <a:rPr lang="en-US" altLang="zh-CN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…</a:t>
            </a:r>
            <a: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EB80A"/>
              </a:buClr>
            </a:pPr>
            <a:endParaRPr lang="en-US" altLang="zh-CN" noProof="1"/>
          </a:p>
        </p:txBody>
      </p:sp>
      <p:sp>
        <p:nvSpPr>
          <p:cNvPr id="5" name="文本框 4"/>
          <p:cNvSpPr txBox="1"/>
          <p:nvPr/>
        </p:nvSpPr>
        <p:spPr>
          <a:xfrm>
            <a:off x="914334" y="772330"/>
            <a:ext cx="4127157" cy="570617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sym typeface="黑体" panose="02010609060101010101" pitchFamily="49" charset="-122"/>
              </a:rPr>
              <a:t>class Name</a:t>
            </a:r>
            <a:r>
              <a:rPr lang="zh-CN" altLang="en-US" sz="2400" dirty="0">
                <a:sym typeface="黑体" panose="02010609060101010101" pitchFamily="49" charset="-122"/>
              </a:rPr>
              <a:t> </a:t>
            </a:r>
            <a:r>
              <a:rPr lang="en-US" altLang="zh-CN" sz="2400" dirty="0">
                <a:sym typeface="黑体" panose="02010609060101010101" pitchFamily="49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ym typeface="黑体" panose="02010609060101010101" pitchFamily="49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ym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>static</a:t>
            </a:r>
            <a:r>
              <a:rPr lang="en-US" altLang="zh-CN" sz="2400" dirty="0">
                <a:sym typeface="黑体" panose="02010609060101010101" pitchFamily="49" charset="-122"/>
              </a:rPr>
              <a:t> Name &amp; create( 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ym typeface="黑体" panose="02010609060101010101" pitchFamily="49" charset="-122"/>
              </a:rPr>
              <a:t>             static Name </a:t>
            </a:r>
            <a:r>
              <a:rPr lang="en-US" altLang="zh-CN" sz="2400" dirty="0" err="1">
                <a:sym typeface="黑体" panose="02010609060101010101" pitchFamily="49" charset="-122"/>
              </a:rPr>
              <a:t>obj</a:t>
            </a:r>
            <a:r>
              <a:rPr lang="en-US" altLang="zh-CN" sz="2400" dirty="0">
                <a:sym typeface="黑体" panose="02010609060101010101" pitchFamily="49" charset="-122"/>
              </a:rPr>
              <a:t>;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        return </a:t>
            </a:r>
            <a:r>
              <a:rPr lang="en-US" altLang="zh-CN" sz="2400" dirty="0" err="1">
                <a:sym typeface="黑体" panose="02010609060101010101" pitchFamily="49" charset="-122"/>
              </a:rPr>
              <a:t>obj</a:t>
            </a:r>
            <a:r>
              <a:rPr lang="en-US" altLang="zh-CN" sz="2400" dirty="0">
                <a:sym typeface="黑体" panose="02010609060101010101" pitchFamily="49" charset="-122"/>
              </a:rPr>
              <a:t>;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 }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b="1" dirty="0">
                <a:solidFill>
                  <a:srgbClr val="0000FF"/>
                </a:solidFill>
                <a:sym typeface="黑体" panose="02010609060101010101" pitchFamily="49" charset="-122"/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0000FF"/>
                </a:solidFill>
                <a:sym typeface="黑体" panose="02010609060101010101" pitchFamily="49" charset="-122"/>
              </a:rPr>
              <a:t>     Name( );    </a:t>
            </a:r>
            <a: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400" dirty="0">
                <a:sym typeface="黑体" panose="02010609060101010101" pitchFamily="49" charset="-122"/>
              </a:rPr>
              <a:t>    ….</a:t>
            </a:r>
            <a:br>
              <a:rPr lang="en-US" altLang="zh-CN" sz="2400" dirty="0">
                <a:sym typeface="黑体" panose="02010609060101010101" pitchFamily="49" charset="-122"/>
              </a:rPr>
            </a:br>
            <a:r>
              <a:rPr lang="en-US" altLang="zh-CN" sz="2400" dirty="0" smtClean="0">
                <a:sym typeface="黑体" panose="02010609060101010101" pitchFamily="49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ym typeface="黑体" panose="020106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main ( )</a:t>
            </a:r>
            <a:b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  </a:t>
            </a:r>
            <a:b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Name&amp; obj =   </a:t>
            </a:r>
          </a:p>
          <a:p>
            <a:pPr>
              <a:lnSpc>
                <a:spcPct val="80000"/>
              </a:lnSpc>
            </a:pP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Name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::create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);</a:t>
            </a:r>
            <a:b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….</a:t>
            </a: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1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带缺省值的</a:t>
            </a:r>
            <a:r>
              <a:rPr lang="zh-CN" altLang="en-US" noProof="1" smtClean="0"/>
              <a:t>自定义构造函数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0654" y="1220136"/>
            <a:ext cx="5389833" cy="190821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EB80A"/>
              </a:buClr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main() {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 obj1;    //OK   Name</a:t>
            </a:r>
            <a:r>
              <a:rPr lang="zh-CN" altLang="en-US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 obj2(200);  //</a:t>
            </a:r>
            <a:r>
              <a:rPr lang="zh-CN" altLang="en-US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二义性错误</a:t>
            </a:r>
            <a:r>
              <a:rPr lang="en-US" altLang="zh-CN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模棱两可</a:t>
            </a:r>
            <a:r>
              <a:rPr lang="en-US" altLang="zh-CN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Name obj3(100,400);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EB80A"/>
              </a:buClr>
            </a:pPr>
            <a:endParaRPr lang="en-US" altLang="zh-CN" noProof="1"/>
          </a:p>
        </p:txBody>
      </p:sp>
      <p:sp>
        <p:nvSpPr>
          <p:cNvPr id="5" name="文本框 4"/>
          <p:cNvSpPr txBox="1"/>
          <p:nvPr/>
        </p:nvSpPr>
        <p:spPr>
          <a:xfrm>
            <a:off x="873145" y="808446"/>
            <a:ext cx="4127157" cy="378565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Name</a:t>
            </a:r>
            <a:r>
              <a:rPr lang="zh-CN" altLang="en-US" sz="2400" dirty="0"/>
              <a:t> </a:t>
            </a: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00FF"/>
                </a:solidFill>
              </a:rPr>
              <a:t>Name(  ) { v1=0;v2=0;}   </a:t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Name(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 v1) { n1=v1;}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Name(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 v1,int v2=999) </a:t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   { n1=v1;n2=v2;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 smtClean="0"/>
              <a:t>….</a:t>
            </a:r>
            <a:br>
              <a:rPr lang="en-US" altLang="zh-CN" sz="2400" dirty="0" smtClean="0"/>
            </a:br>
            <a:r>
              <a:rPr lang="en-US" altLang="zh-CN" sz="2400" dirty="0" smtClean="0"/>
              <a:t>private:</a:t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n1,n2;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809508" y="3638143"/>
            <a:ext cx="4127157" cy="26776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Name</a:t>
            </a:r>
            <a:r>
              <a:rPr lang="zh-CN" altLang="en-US" sz="2400" dirty="0"/>
              <a:t> </a:t>
            </a: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strike="sngStrike" dirty="0" smtClean="0"/>
              <a:t>    Name(  );   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strike="sngStrike" dirty="0" smtClean="0"/>
              <a:t>    Name(</a:t>
            </a:r>
            <a:r>
              <a:rPr lang="en-US" altLang="zh-CN" sz="2400" strike="sngStrike" dirty="0" err="1" smtClean="0"/>
              <a:t>int</a:t>
            </a:r>
            <a:r>
              <a:rPr lang="en-US" altLang="zh-CN" sz="2400" strike="sngStrike" dirty="0" smtClean="0"/>
              <a:t> v1);</a:t>
            </a:r>
            <a:r>
              <a:rPr lang="en-US" altLang="zh-CN" sz="2400" dirty="0">
                <a:solidFill>
                  <a:srgbClr val="0000FF"/>
                </a:solidFill>
              </a:rPr>
              <a:t/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Name(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</a:rPr>
              <a:t> v1=0,int v2=999);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….</a:t>
            </a:r>
            <a:br>
              <a:rPr lang="en-US" altLang="zh-CN" sz="2400" dirty="0"/>
            </a:b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  <p:sp>
        <p:nvSpPr>
          <p:cNvPr id="3" name="直角上箭头 2"/>
          <p:cNvSpPr/>
          <p:nvPr/>
        </p:nvSpPr>
        <p:spPr>
          <a:xfrm rot="5400000">
            <a:off x="3923097" y="4574232"/>
            <a:ext cx="1100098" cy="16393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</a:t>
            </a:r>
            <a:r>
              <a:rPr lang="en-US" altLang="zh-CN" dirty="0" smtClean="0"/>
              <a:t>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noProof="1" smtClean="0"/>
              <a:t>构造函数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7876" y="823834"/>
            <a:ext cx="5389833" cy="132343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EB80A"/>
              </a:buClr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A {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A( int n ) {  }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3145" y="808446"/>
            <a:ext cx="4127157" cy="1938992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just">
              <a:buClr>
                <a:srgbClr val="046FB6"/>
              </a:buClr>
              <a:buSzPct val="100000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缺省构造函数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just" fontAlgn="auto">
              <a:buClr>
                <a:srgbClr val="046FB6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参数的、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fontAlgn="auto">
              <a:buClr>
                <a:srgbClr val="046FB6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只在用户没有</a:t>
            </a: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提供自定义构造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函数的情况下，才由编译器提供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7876" y="3942943"/>
            <a:ext cx="5389833" cy="15696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EB80A"/>
              </a:buClr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A {</a:t>
            </a:r>
            <a:b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public: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A( int n 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只声明，无具体实现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FEB80A"/>
              </a:buClr>
            </a:pP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37876" y="2314704"/>
            <a:ext cx="5389833" cy="132343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EB80A"/>
              </a:buClr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A {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private: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A( int n ) {  }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626" y="3638143"/>
            <a:ext cx="4440260" cy="10156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EB80A"/>
              </a:buClr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main( ) {</a:t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A  a;  //</a:t>
            </a:r>
            <a:r>
              <a:rPr lang="zh-CN" altLang="en-US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右边任一种形式，均报错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中括号 9"/>
          <p:cNvSpPr/>
          <p:nvPr/>
        </p:nvSpPr>
        <p:spPr>
          <a:xfrm>
            <a:off x="5725297" y="1301578"/>
            <a:ext cx="321276" cy="3970638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156886" y="3942943"/>
            <a:ext cx="584887" cy="2748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对象的初始化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61227" y="1220136"/>
            <a:ext cx="5389833" cy="305724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indent="0">
              <a:lnSpc>
                <a:spcPct val="80000"/>
              </a:lnSpc>
              <a:spcBef>
                <a:spcPts val="965"/>
              </a:spcBef>
              <a:spcAft>
                <a:spcPct val="0"/>
              </a:spcAft>
              <a:buSzPct val="100000"/>
              <a:buFont typeface="宋体" panose="02010600030101010101" pitchFamily="2" charset="-12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class Card {</a:t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public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：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Card(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aId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)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{</a:t>
            </a:r>
          </a:p>
          <a:p>
            <a:pPr lvl="0" indent="0">
              <a:lnSpc>
                <a:spcPct val="80000"/>
              </a:lnSpc>
              <a:spcBef>
                <a:spcPts val="965"/>
              </a:spcBef>
              <a:spcAft>
                <a:spcPct val="0"/>
              </a:spcAft>
              <a:buSzPct val="100000"/>
              <a:buFont typeface="宋体" panose="02010600030101010101" pitchFamily="2" charset="-12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x =0; </a:t>
            </a:r>
          </a:p>
          <a:p>
            <a:pPr lvl="0" indent="0">
              <a:lnSpc>
                <a:spcPct val="80000"/>
              </a:lnSpc>
              <a:spcBef>
                <a:spcPts val="965"/>
              </a:spcBef>
              <a:spcAft>
                <a:spcPct val="0"/>
              </a:spcAft>
              <a:buSzPct val="100000"/>
              <a:buFont typeface="宋体" panose="02010600030101010101" pitchFamily="2" charset="-12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      y=0;</a:t>
            </a:r>
            <a:b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}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…</a:t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private:</a:t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000" dirty="0" err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x;</a:t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</a:t>
            </a:r>
            <a:r>
              <a:rPr lang="en-US" altLang="zh-CN" sz="2000" dirty="0" err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y;</a:t>
            </a:r>
            <a:b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};</a:t>
            </a:r>
            <a:endParaRPr lang="en-US" altLang="zh-CN" noProof="1"/>
          </a:p>
        </p:txBody>
      </p:sp>
      <p:sp>
        <p:nvSpPr>
          <p:cNvPr id="5" name="文本框 4"/>
          <p:cNvSpPr txBox="1"/>
          <p:nvPr/>
        </p:nvSpPr>
        <p:spPr>
          <a:xfrm>
            <a:off x="807243" y="1220136"/>
            <a:ext cx="4127157" cy="341632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在构造函数内通过赋值初始化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1z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，类定义时指定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2400" noProof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构造函数的初始化列表中初始化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1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黑体" panose="02010609060101010101" pitchFamily="49" charset="-122"/>
              </a:rPr>
              <a:t>C</a:t>
            </a:r>
            <a:r>
              <a:rPr lang="en-US" altLang="zh-CN" dirty="0">
                <a:sym typeface="黑体" panose="02010609060101010101" pitchFamily="49" charset="-122"/>
              </a:rPr>
              <a:t>++</a:t>
            </a:r>
            <a:r>
              <a:rPr lang="en-US" altLang="zh-CN" dirty="0" smtClean="0">
                <a:sym typeface="黑体" panose="02010609060101010101" pitchFamily="49" charset="-122"/>
              </a:rPr>
              <a:t>1z</a:t>
            </a:r>
            <a:r>
              <a:rPr lang="zh-CN" altLang="en-US" dirty="0" smtClean="0">
                <a:sym typeface="黑体" panose="02010609060101010101" pitchFamily="49" charset="-122"/>
              </a:rPr>
              <a:t>中</a:t>
            </a:r>
            <a:r>
              <a:rPr lang="zh-CN" altLang="en-US" dirty="0">
                <a:sym typeface="黑体" panose="02010609060101010101" pitchFamily="49" charset="-122"/>
              </a:rPr>
              <a:t>指定</a:t>
            </a:r>
            <a:r>
              <a:rPr lang="zh-CN" altLang="en-US" dirty="0" smtClean="0">
                <a:sym typeface="黑体" panose="02010609060101010101" pitchFamily="49" charset="-122"/>
              </a:rPr>
              <a:t>初值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08110" y="674729"/>
            <a:ext cx="5389833" cy="56323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黑体" panose="02010609060101010101" pitchFamily="49" charset="-122"/>
              </a:rPr>
              <a:t>class Card {</a:t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ym typeface="黑体" panose="02010609060101010101" pitchFamily="49" charset="-122"/>
              </a:rPr>
              <a:t>public</a:t>
            </a:r>
            <a:r>
              <a:rPr lang="zh-CN" altLang="en-US" sz="2000" dirty="0">
                <a:sym typeface="黑体" panose="02010609060101010101" pitchFamily="49" charset="-122"/>
              </a:rPr>
              <a:t>：</a:t>
            </a:r>
            <a:r>
              <a:rPr lang="en-US" altLang="zh-CN" sz="2000" dirty="0">
                <a:sym typeface="黑体" panose="02010609060101010101" pitchFamily="49" charset="-122"/>
              </a:rPr>
              <a:t/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ym typeface="黑体" panose="02010609060101010101" pitchFamily="49" charset="-122"/>
              </a:rPr>
              <a:t>      Card(</a:t>
            </a:r>
            <a:r>
              <a:rPr lang="en-US" altLang="zh-CN" sz="2000" dirty="0" err="1"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ym typeface="黑体" panose="02010609060101010101" pitchFamily="49" charset="-122"/>
              </a:rPr>
              <a:t>aId,Player</a:t>
            </a:r>
            <a:r>
              <a:rPr lang="en-US" altLang="zh-CN" sz="2000" dirty="0">
                <a:sym typeface="黑体" panose="02010609060101010101" pitchFamily="49" charset="-122"/>
              </a:rPr>
              <a:t>&amp; </a:t>
            </a:r>
            <a:r>
              <a:rPr lang="en-US" altLang="zh-CN" sz="2000" dirty="0" err="1">
                <a:sym typeface="黑体" panose="02010609060101010101" pitchFamily="49" charset="-122"/>
              </a:rPr>
              <a:t>aPlayer</a:t>
            </a:r>
            <a:r>
              <a:rPr lang="en-US" altLang="zh-CN" sz="2000" dirty="0">
                <a:sym typeface="黑体" panose="02010609060101010101" pitchFamily="49" charset="-122"/>
              </a:rPr>
              <a:t>)</a:t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ym typeface="黑体" panose="02010609060101010101" pitchFamily="49" charset="-122"/>
              </a:rPr>
              <a:t>         </a:t>
            </a:r>
            <a:r>
              <a:rPr lang="zh-CN" altLang="en-US" sz="2000" dirty="0">
                <a:sym typeface="黑体" panose="02010609060101010101" pitchFamily="49" charset="-122"/>
              </a:rPr>
              <a:t>：</a:t>
            </a:r>
            <a:r>
              <a:rPr lang="en-US" altLang="zh-CN" sz="2000" dirty="0">
                <a:sym typeface="黑体" panose="02010609060101010101" pitchFamily="49" charset="-122"/>
              </a:rPr>
              <a:t>player(</a:t>
            </a:r>
            <a:r>
              <a:rPr lang="en-US" altLang="zh-CN" sz="2000" dirty="0" err="1">
                <a:sym typeface="黑体" panose="02010609060101010101" pitchFamily="49" charset="-122"/>
              </a:rPr>
              <a:t>aPlayer</a:t>
            </a:r>
            <a:r>
              <a:rPr lang="en-US" altLang="zh-CN" sz="2000" dirty="0">
                <a:sym typeface="黑体" panose="02010609060101010101" pitchFamily="49" charset="-122"/>
              </a:rPr>
              <a:t>) </a:t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ym typeface="黑体" panose="02010609060101010101" pitchFamily="49" charset="-122"/>
              </a:rPr>
              <a:t>       {              </a:t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ym typeface="黑体" panose="02010609060101010101" pitchFamily="49" charset="-122"/>
              </a:rPr>
              <a:t>       </a:t>
            </a:r>
            <a:r>
              <a:rPr lang="en-US" altLang="zh-CN" sz="2000" dirty="0" smtClean="0">
                <a:sym typeface="黑体" panose="02010609060101010101" pitchFamily="49" charset="-122"/>
              </a:rPr>
              <a:t>}</a:t>
            </a:r>
            <a:r>
              <a:rPr lang="en-US" altLang="zh-CN" sz="2000" dirty="0">
                <a:sym typeface="黑体" panose="02010609060101010101" pitchFamily="49" charset="-122"/>
              </a:rPr>
              <a:t/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ym typeface="黑体" panose="02010609060101010101" pitchFamily="49" charset="-122"/>
              </a:rPr>
              <a:t>private:</a:t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    float x = 5 ;</a:t>
            </a:r>
            <a:b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    float y = 6;</a:t>
            </a:r>
            <a:b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sym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float delta = 0.1;</a:t>
            </a:r>
            <a:b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sym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id =100;</a:t>
            </a:r>
          </a:p>
          <a:p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     static   </a:t>
            </a:r>
            <a:r>
              <a:rPr lang="en-US" altLang="zh-CN" sz="2000" dirty="0" err="1">
                <a:solidFill>
                  <a:srgbClr val="0000FF"/>
                </a:solidFill>
                <a:sym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> CARD_COUNT = 52</a:t>
            </a:r>
            <a:r>
              <a:rPr lang="en-US" altLang="zh-CN" sz="2000" dirty="0" smtClean="0">
                <a:solidFill>
                  <a:srgbClr val="0000FF"/>
                </a:solidFill>
                <a:sym typeface="黑体" panose="02010609060101010101" pitchFamily="49" charset="-122"/>
              </a:rPr>
              <a:t>;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sym typeface="黑体" panose="02010609060101010101" pitchFamily="49" charset="-122"/>
              </a:rPr>
              <a:t>     </a:t>
            </a:r>
            <a:r>
              <a:rPr lang="en-US" altLang="zh-CN" sz="2000" dirty="0">
                <a:sym typeface="黑体" panose="02010609060101010101" pitchFamily="49" charset="-122"/>
              </a:rPr>
              <a:t>Player&amp; player</a:t>
            </a:r>
            <a:r>
              <a:rPr lang="en-US" altLang="zh-CN" sz="2000" dirty="0" smtClean="0">
                <a:sym typeface="黑体" panose="0201060906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黑体" panose="02010609060101010101" pitchFamily="49" charset="-122"/>
              </a:rPr>
              <a:t>   //</a:t>
            </a:r>
            <a:r>
              <a:rPr lang="zh-CN" altLang="en-US" sz="2000" dirty="0" smtClean="0">
                <a:solidFill>
                  <a:srgbClr val="FF0000"/>
                </a:solidFill>
                <a:sym typeface="黑体" panose="02010609060101010101" pitchFamily="49" charset="-122"/>
              </a:rPr>
              <a:t>以下错误，</a:t>
            </a:r>
            <a:r>
              <a:rPr lang="zh-CN" altLang="zh-CN" sz="2000" dirty="0" smtClean="0">
                <a:solidFill>
                  <a:srgbClr val="FF0000"/>
                </a:solidFill>
                <a:sym typeface="黑体" panose="02010609060101010101" pitchFamily="49" charset="-122"/>
              </a:rPr>
              <a:t>类</a:t>
            </a:r>
            <a:r>
              <a:rPr lang="zh-CN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>变量只有整型常量可以直接初始化</a:t>
            </a:r>
            <a: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>      static   </a:t>
            </a:r>
            <a:r>
              <a:rPr lang="en-US" altLang="zh-CN" sz="2000" dirty="0" err="1">
                <a:solidFill>
                  <a:srgbClr val="FF0000"/>
                </a:solidFill>
                <a:sym typeface="黑体" panose="02010609060101010101" pitchFamily="49" charset="-122"/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> float AA   = 99.88;  // </a:t>
            </a:r>
            <a:r>
              <a:rPr lang="zh-CN" altLang="en-US" sz="2000" dirty="0" smtClean="0">
                <a:solidFill>
                  <a:srgbClr val="FF0000"/>
                </a:solidFill>
                <a:sym typeface="黑体" panose="02010609060101010101" pitchFamily="49" charset="-122"/>
              </a:rPr>
              <a:t>错误</a:t>
            </a:r>
            <a: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/>
            </a:r>
            <a:b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</a:br>
            <a: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>      static    </a:t>
            </a:r>
            <a:r>
              <a:rPr lang="en-US" altLang="zh-CN" sz="2000" dirty="0" err="1">
                <a:solidFill>
                  <a:srgbClr val="FF0000"/>
                </a:solidFill>
                <a:sym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sym typeface="黑体" panose="02010609060101010101" pitchFamily="49" charset="-122"/>
              </a:rPr>
              <a:t>      bb   = 10000; </a:t>
            </a:r>
            <a:r>
              <a:rPr lang="en-US" altLang="zh-CN" sz="2000" dirty="0" smtClean="0">
                <a:solidFill>
                  <a:srgbClr val="FF0000"/>
                </a:solidFill>
                <a:sym typeface="黑体" panose="02010609060101010101" pitchFamily="49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sym typeface="黑体" panose="02010609060101010101" pitchFamily="49" charset="-122"/>
              </a:rPr>
              <a:t>错误</a:t>
            </a:r>
            <a:r>
              <a:rPr lang="en-US" altLang="zh-CN" sz="2000" dirty="0">
                <a:sym typeface="黑体" panose="02010609060101010101" pitchFamily="49" charset="-122"/>
              </a:rPr>
              <a:t/>
            </a:r>
            <a:br>
              <a:rPr lang="en-US" altLang="zh-CN" sz="2000" dirty="0">
                <a:sym typeface="黑体" panose="02010609060101010101" pitchFamily="49" charset="-122"/>
              </a:rPr>
            </a:br>
            <a:r>
              <a:rPr lang="en-US" altLang="zh-CN" sz="2000" dirty="0">
                <a:sym typeface="黑体" panose="02010609060101010101" pitchFamily="49" charset="-122"/>
              </a:rPr>
              <a:t>};</a:t>
            </a:r>
            <a:endParaRPr lang="en-US" altLang="zh-CN" noProof="1"/>
          </a:p>
        </p:txBody>
      </p:sp>
      <p:sp>
        <p:nvSpPr>
          <p:cNvPr id="5" name="文本框 4"/>
          <p:cNvSpPr txBox="1"/>
          <p:nvPr/>
        </p:nvSpPr>
        <p:spPr>
          <a:xfrm>
            <a:off x="589135" y="1697173"/>
            <a:ext cx="4655726" cy="341632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在构造函数内通过赋值初始化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noProof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zh-CN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en-US" altLang="zh-CN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1z</a:t>
            </a: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zh-CN" altLang="en-US" sz="2400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，类定义时指定</a:t>
            </a:r>
            <a:r>
              <a:rPr lang="zh-CN" altLang="en-US" sz="2400" noProof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2400" noProof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SzPct val="100000"/>
            </a:pP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SzPct val="100000"/>
              <a:buFont typeface="+mj-lt"/>
              <a:buAutoNum type="arabicPeriod" startAt="3"/>
            </a:pP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构造函数的初始化列表中初始化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6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_2018_2_oop模板">
  <a:themeElements>
    <a:clrScheme name="自定义 18">
      <a:dk1>
        <a:srgbClr val="103754"/>
      </a:dk1>
      <a:lt1>
        <a:sysClr val="window" lastClr="FFFFFF"/>
      </a:lt1>
      <a:dk2>
        <a:srgbClr val="174F78"/>
      </a:dk2>
      <a:lt2>
        <a:srgbClr val="E7E6E6"/>
      </a:lt2>
      <a:accent1>
        <a:srgbClr val="E61A4B"/>
      </a:accent1>
      <a:accent2>
        <a:srgbClr val="2DAEB7"/>
      </a:accent2>
      <a:accent3>
        <a:srgbClr val="F85360"/>
      </a:accent3>
      <a:accent4>
        <a:srgbClr val="36D3DE"/>
      </a:accent4>
      <a:accent5>
        <a:srgbClr val="174F78"/>
      </a:accent5>
      <a:accent6>
        <a:srgbClr val="F85360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8536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4B434F8B-D841-4719-A788-87DDFB7D58E5}" vid="{CF69729E-2C4A-4BA3-A951-AF7A5F0E62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2017_2018_2_oop模板</Template>
  <TotalTime>4</TotalTime>
  <Words>558</Words>
  <Application>Microsoft Office PowerPoint</Application>
  <PresentationFormat>宽屏</PresentationFormat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Impact</vt:lpstr>
      <vt:lpstr>Wingdings</vt:lpstr>
      <vt:lpstr>Wingdings 2</vt:lpstr>
      <vt:lpstr>2017_2018_2_oop模板</vt:lpstr>
      <vt:lpstr>PowerPoint 演示文稿</vt:lpstr>
      <vt:lpstr>构造和析构</vt:lpstr>
      <vt:lpstr>构造函数</vt:lpstr>
      <vt:lpstr>自定义构造函数</vt:lpstr>
      <vt:lpstr>私有自定义构造函数 (例)</vt:lpstr>
      <vt:lpstr>带缺省值的自定义构造函数 (例)</vt:lpstr>
      <vt:lpstr>默认(缺省)的构造函数</vt:lpstr>
      <vt:lpstr>对象的初始化</vt:lpstr>
      <vt:lpstr>C++1z中指定初值</vt:lpstr>
      <vt:lpstr>对象的初始化(错误)</vt:lpstr>
      <vt:lpstr>初始化列表</vt:lpstr>
      <vt:lpstr>数据成员的初始化过程</vt:lpstr>
      <vt:lpstr>析构函数</vt:lpstr>
      <vt:lpstr>对象的创建和销毁</vt:lpstr>
      <vt:lpstr>对象的创建和销毁(例)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ChenWei</dc:creator>
  <cp:lastModifiedBy>ChenWei</cp:lastModifiedBy>
  <cp:revision>1</cp:revision>
  <dcterms:created xsi:type="dcterms:W3CDTF">2018-04-02T05:28:31Z</dcterms:created>
  <dcterms:modified xsi:type="dcterms:W3CDTF">2018-04-02T05:32:59Z</dcterms:modified>
</cp:coreProperties>
</file>