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85" r:id="rId3"/>
    <p:sldId id="258" r:id="rId4"/>
    <p:sldId id="259" r:id="rId5"/>
    <p:sldId id="261" r:id="rId6"/>
    <p:sldId id="262" r:id="rId7"/>
    <p:sldId id="263" r:id="rId8"/>
    <p:sldId id="265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6" r:id="rId17"/>
    <p:sldId id="277" r:id="rId18"/>
    <p:sldId id="278" r:id="rId19"/>
    <p:sldId id="280" r:id="rId20"/>
    <p:sldId id="281" r:id="rId21"/>
    <p:sldId id="282" r:id="rId22"/>
    <p:sldId id="283" r:id="rId23"/>
    <p:sldId id="28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0173"/>
            <a:ext cx="12192000" cy="1584960"/>
            <a:chOff x="0" y="853440"/>
            <a:chExt cx="12192000" cy="1584960"/>
          </a:xfrm>
          <a:solidFill>
            <a:srgbClr val="2DAEB7"/>
          </a:solidFill>
        </p:grpSpPr>
        <p:sp>
          <p:nvSpPr>
            <p:cNvPr id="4" name="矩形 3"/>
            <p:cNvSpPr/>
            <p:nvPr/>
          </p:nvSpPr>
          <p:spPr>
            <a:xfrm>
              <a:off x="0" y="944880"/>
              <a:ext cx="12192000" cy="1402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85360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0" y="85344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243840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00" y="2585186"/>
            <a:ext cx="5845246" cy="3733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9" y="2916642"/>
            <a:ext cx="5029769" cy="32158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869678"/>
            <a:ext cx="12192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5400" b="1" dirty="0">
                <a:solidFill>
                  <a:schemeClr val="bg1"/>
                </a:solidFill>
              </a:rPr>
              <a:t>面向对象程序设计</a:t>
            </a:r>
          </a:p>
          <a:p>
            <a:pPr marL="0" lvl="1" algn="ctr"/>
            <a:r>
              <a:rPr lang="en-US" altLang="zh-CN" b="1" dirty="0">
                <a:solidFill>
                  <a:schemeClr val="bg1"/>
                </a:solidFill>
              </a:rPr>
              <a:t>Object Oriented Programming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749" y="2792425"/>
            <a:ext cx="1222467" cy="12224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138" y="3331813"/>
            <a:ext cx="893171" cy="8931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25944" y="6471261"/>
            <a:ext cx="4095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174F78"/>
                </a:solidFill>
              </a:rPr>
              <a:t>计算机科学与技术学院     陈伟     </a:t>
            </a:r>
            <a:r>
              <a:rPr lang="en-US" altLang="zh-CN" sz="1400" dirty="0" smtClean="0">
                <a:solidFill>
                  <a:srgbClr val="174F78"/>
                </a:solidFill>
              </a:rPr>
              <a:t>2017-2018-2</a:t>
            </a:r>
            <a:endParaRPr lang="zh-CN" altLang="en-US" sz="1400" dirty="0">
              <a:solidFill>
                <a:srgbClr val="174F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9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.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32016"/>
            <a:ext cx="7022307" cy="35333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780919" y="1085792"/>
            <a:ext cx="5181600" cy="3162935"/>
          </a:xfrm>
          <a:prstGeom prst="rect">
            <a:avLst/>
          </a:prstGeom>
          <a:ln w="635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class A {</a:t>
            </a:r>
            <a:br>
              <a:rPr lang="en-US" altLang="zh-CN" dirty="0" smtClean="0"/>
            </a:br>
            <a:r>
              <a:rPr lang="en-US" altLang="zh-CN" dirty="0" err="1" smtClean="0"/>
              <a:t>public:ABCD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abcdefghijklml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3" hasCustomPrompt="1"/>
          </p:nvPr>
        </p:nvSpPr>
        <p:spPr>
          <a:xfrm>
            <a:off x="6281174" y="1085792"/>
            <a:ext cx="5181600" cy="3162935"/>
          </a:xfrm>
          <a:prstGeom prst="rect">
            <a:avLst/>
          </a:prstGeom>
          <a:ln w="635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2400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class A {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 smtClean="0"/>
          </a:p>
        </p:txBody>
      </p:sp>
      <p:sp>
        <p:nvSpPr>
          <p:cNvPr id="5" name="内容占位符 2"/>
          <p:cNvSpPr>
            <a:spLocks noGrp="1"/>
          </p:cNvSpPr>
          <p:nvPr>
            <p:ph sz="half" idx="14" hasCustomPrompt="1"/>
          </p:nvPr>
        </p:nvSpPr>
        <p:spPr>
          <a:xfrm>
            <a:off x="780919" y="4405746"/>
            <a:ext cx="5181600" cy="1916545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class A {</a:t>
            </a:r>
            <a:br>
              <a:rPr lang="en-US" altLang="zh-CN" dirty="0" smtClean="0"/>
            </a:br>
            <a:r>
              <a:rPr lang="en-US" altLang="zh-CN" dirty="0" err="1" smtClean="0"/>
              <a:t>public:ABCD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abcdefghijklml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5" hasCustomPrompt="1"/>
          </p:nvPr>
        </p:nvSpPr>
        <p:spPr>
          <a:xfrm>
            <a:off x="6281174" y="4405746"/>
            <a:ext cx="5181600" cy="1916545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class A {</a:t>
            </a:r>
            <a:br>
              <a:rPr lang="en-US" altLang="zh-CN" dirty="0" smtClean="0"/>
            </a:br>
            <a:r>
              <a:rPr lang="en-US" altLang="zh-CN" dirty="0" err="1" smtClean="0"/>
              <a:t>public:ABCD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abcdefghijklml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843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每章题目和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77423" y="82296"/>
            <a:ext cx="9756973" cy="1710355"/>
            <a:chOff x="1211325" y="389755"/>
            <a:chExt cx="9769351" cy="2094753"/>
          </a:xfrm>
          <a:solidFill>
            <a:srgbClr val="2DAEB7"/>
          </a:solidFill>
        </p:grpSpPr>
        <p:sp>
          <p:nvSpPr>
            <p:cNvPr id="4" name="五边形 3"/>
            <p:cNvSpPr/>
            <p:nvPr/>
          </p:nvSpPr>
          <p:spPr bwMode="auto">
            <a:xfrm>
              <a:off x="2904339" y="1527593"/>
              <a:ext cx="8076337" cy="469096"/>
            </a:xfrm>
            <a:prstGeom prst="homePlate">
              <a:avLst>
                <a:gd name="adj" fmla="val 34062"/>
              </a:avLst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任意多边形 4"/>
            <p:cNvSpPr/>
            <p:nvPr/>
          </p:nvSpPr>
          <p:spPr bwMode="auto">
            <a:xfrm flipV="1">
              <a:off x="1211325" y="389755"/>
              <a:ext cx="1606929" cy="1606934"/>
            </a:xfrm>
            <a:custGeom>
              <a:avLst/>
              <a:gdLst>
                <a:gd name="connsiteX0" fmla="*/ 1008112 w 2016224"/>
                <a:gd name="connsiteY0" fmla="*/ 0 h 2016224"/>
                <a:gd name="connsiteX1" fmla="*/ 2016224 w 2016224"/>
                <a:gd name="connsiteY1" fmla="*/ 0 h 2016224"/>
                <a:gd name="connsiteX2" fmla="*/ 2016224 w 2016224"/>
                <a:gd name="connsiteY2" fmla="*/ 1008112 h 2016224"/>
                <a:gd name="connsiteX3" fmla="*/ 1008112 w 2016224"/>
                <a:gd name="connsiteY3" fmla="*/ 2016224 h 2016224"/>
                <a:gd name="connsiteX4" fmla="*/ 0 w 2016224"/>
                <a:gd name="connsiteY4" fmla="*/ 1008112 h 2016224"/>
                <a:gd name="connsiteX5" fmla="*/ 1008112 w 2016224"/>
                <a:gd name="connsiteY5" fmla="*/ 0 h 2016224"/>
                <a:gd name="connsiteX6" fmla="*/ 1008112 w 2016224"/>
                <a:gd name="connsiteY6" fmla="*/ 598566 h 2016224"/>
                <a:gd name="connsiteX7" fmla="*/ 598566 w 2016224"/>
                <a:gd name="connsiteY7" fmla="*/ 1008112 h 2016224"/>
                <a:gd name="connsiteX8" fmla="*/ 598565 w 2016224"/>
                <a:gd name="connsiteY8" fmla="*/ 1008112 h 2016224"/>
                <a:gd name="connsiteX9" fmla="*/ 1008111 w 2016224"/>
                <a:gd name="connsiteY9" fmla="*/ 1417658 h 2016224"/>
                <a:gd name="connsiteX10" fmla="*/ 1417657 w 2016224"/>
                <a:gd name="connsiteY10" fmla="*/ 1008112 h 2016224"/>
                <a:gd name="connsiteX11" fmla="*/ 1417657 w 2016224"/>
                <a:gd name="connsiteY11" fmla="*/ 598566 h 2016224"/>
                <a:gd name="connsiteX12" fmla="*/ 1008112 w 2016224"/>
                <a:gd name="connsiteY12" fmla="*/ 598566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6224" h="2016224">
                  <a:moveTo>
                    <a:pt x="1008112" y="0"/>
                  </a:moveTo>
                  <a:lnTo>
                    <a:pt x="2016224" y="0"/>
                  </a:lnTo>
                  <a:lnTo>
                    <a:pt x="2016224" y="1008112"/>
                  </a:lnTo>
                  <a:cubicBezTo>
                    <a:pt x="2016224" y="1564877"/>
                    <a:pt x="1564877" y="2016224"/>
                    <a:pt x="1008112" y="2016224"/>
                  </a:cubicBezTo>
                  <a:cubicBezTo>
                    <a:pt x="451347" y="2016224"/>
                    <a:pt x="0" y="1564877"/>
                    <a:pt x="0" y="1008112"/>
                  </a:cubicBezTo>
                  <a:cubicBezTo>
                    <a:pt x="0" y="451347"/>
                    <a:pt x="451347" y="0"/>
                    <a:pt x="1008112" y="0"/>
                  </a:cubicBezTo>
                  <a:close/>
                  <a:moveTo>
                    <a:pt x="1008112" y="598566"/>
                  </a:moveTo>
                  <a:cubicBezTo>
                    <a:pt x="781926" y="598566"/>
                    <a:pt x="598566" y="781926"/>
                    <a:pt x="598566" y="1008112"/>
                  </a:cubicBezTo>
                  <a:lnTo>
                    <a:pt x="598565" y="1008112"/>
                  </a:lnTo>
                  <a:cubicBezTo>
                    <a:pt x="598565" y="1234298"/>
                    <a:pt x="781925" y="1417658"/>
                    <a:pt x="1008111" y="1417658"/>
                  </a:cubicBezTo>
                  <a:cubicBezTo>
                    <a:pt x="1234297" y="1417658"/>
                    <a:pt x="1417657" y="1234298"/>
                    <a:pt x="1417657" y="1008112"/>
                  </a:cubicBezTo>
                  <a:lnTo>
                    <a:pt x="1417657" y="598566"/>
                  </a:lnTo>
                  <a:lnTo>
                    <a:pt x="1008112" y="598566"/>
                  </a:lnTo>
                  <a:close/>
                </a:path>
              </a:pathLst>
            </a:cu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五边形 5"/>
            <p:cNvSpPr/>
            <p:nvPr/>
          </p:nvSpPr>
          <p:spPr bwMode="auto">
            <a:xfrm rot="5400000">
              <a:off x="2206195" y="1872449"/>
              <a:ext cx="746076" cy="478042"/>
            </a:xfrm>
            <a:prstGeom prst="homePlate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35133" y="738322"/>
            <a:ext cx="4381887" cy="8138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85" y="2705390"/>
            <a:ext cx="3380801" cy="351894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539" y="3241843"/>
            <a:ext cx="2366275" cy="236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4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2517432" y="959587"/>
            <a:ext cx="45719" cy="5229546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182725" y="1828432"/>
            <a:ext cx="2636767" cy="707826"/>
            <a:chOff x="2279324" y="3339051"/>
            <a:chExt cx="23258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960" y="3485261"/>
              <a:ext cx="1870175" cy="29242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编程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泛型和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82725" y="1078042"/>
            <a:ext cx="1675689" cy="707826"/>
            <a:chOff x="2279324" y="2501096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课程内容及目的</a:t>
              </a:r>
              <a:endParaRPr lang="zh-CN" altLang="en-US" sz="2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661D584-2B36-4135-848C-E7FD28CD82C5}"/>
              </a:ext>
            </a:extLst>
          </p:cNvPr>
          <p:cNvGrpSpPr/>
          <p:nvPr/>
        </p:nvGrpSpPr>
        <p:grpSpPr>
          <a:xfrm>
            <a:off x="2182725" y="2599615"/>
            <a:ext cx="1675689" cy="707826"/>
            <a:chOff x="2279324" y="2504103"/>
            <a:chExt cx="1478074" cy="624351"/>
          </a:xfrm>
        </p:grpSpPr>
        <p:sp>
          <p:nvSpPr>
            <p:cNvPr id="11" name="菱形 10">
              <a:extLst>
                <a:ext uri="{FF2B5EF4-FFF2-40B4-BE49-F238E27FC236}">
                  <a16:creationId xmlns:a16="http://schemas.microsoft.com/office/drawing/2014/main" xmlns="" id="{08DACBA5-BE0C-40F2-8DC0-8F6D6F8C6D82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:a16="http://schemas.microsoft.com/office/drawing/2014/main" xmlns="" id="{ED442C5B-29DF-4B73-A807-63D48C89C7DF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 b="1" dirty="0" smtClean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语言和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82726" y="3356525"/>
            <a:ext cx="2396604" cy="707826"/>
            <a:chOff x="2279324" y="3339051"/>
            <a:chExt cx="2113970" cy="624351"/>
          </a:xfrm>
        </p:grpSpPr>
        <p:sp>
          <p:nvSpPr>
            <p:cNvPr id="14" name="菱形 13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语言发展历史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E4CAFD4-0A3E-4803-848C-50C356889851}"/>
              </a:ext>
            </a:extLst>
          </p:cNvPr>
          <p:cNvGrpSpPr/>
          <p:nvPr/>
        </p:nvGrpSpPr>
        <p:grpSpPr>
          <a:xfrm>
            <a:off x="2182725" y="4121188"/>
            <a:ext cx="1675689" cy="707826"/>
            <a:chOff x="2279324" y="2504103"/>
            <a:chExt cx="1478074" cy="624351"/>
          </a:xfrm>
        </p:grpSpPr>
        <p:sp>
          <p:nvSpPr>
            <p:cNvPr id="17" name="菱形 16">
              <a:extLst>
                <a:ext uri="{FF2B5EF4-FFF2-40B4-BE49-F238E27FC236}">
                  <a16:creationId xmlns:a16="http://schemas.microsoft.com/office/drawing/2014/main" xmlns="" id="{E4212DD5-01A9-464B-84B9-7B5F2A071F5C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8" name="文本框 15">
              <a:extLst>
                <a:ext uri="{FF2B5EF4-FFF2-40B4-BE49-F238E27FC236}">
                  <a16:creationId xmlns:a16="http://schemas.microsoft.com/office/drawing/2014/main" xmlns="" id="{A3A7206D-D959-4668-8130-A769920352B9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集成开发环境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82726" y="4841687"/>
            <a:ext cx="2396604" cy="707826"/>
            <a:chOff x="2279324" y="3339051"/>
            <a:chExt cx="2113970" cy="624351"/>
          </a:xfrm>
        </p:grpSpPr>
        <p:sp>
          <p:nvSpPr>
            <p:cNvPr id="20" name="菱形 19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参考资料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菱形 21">
            <a:extLst>
              <a:ext uri="{FF2B5EF4-FFF2-40B4-BE49-F238E27FC236}">
                <a16:creationId xmlns:a16="http://schemas.microsoft.com/office/drawing/2014/main" xmlns="" id="{E4212DD5-01A9-464B-84B9-7B5F2A071F5C}"/>
              </a:ext>
            </a:extLst>
          </p:cNvPr>
          <p:cNvSpPr/>
          <p:nvPr/>
        </p:nvSpPr>
        <p:spPr>
          <a:xfrm>
            <a:off x="2182724" y="5598597"/>
            <a:ext cx="707825" cy="707826"/>
          </a:xfrm>
          <a:prstGeom prst="diamond">
            <a:avLst/>
          </a:prstGeom>
          <a:solidFill>
            <a:srgbClr val="F85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200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</a:rPr>
              <a:t>07</a:t>
            </a:r>
            <a:endParaRPr lang="en-US" altLang="zh-CN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15">
            <a:extLst>
              <a:ext uri="{FF2B5EF4-FFF2-40B4-BE49-F238E27FC236}">
                <a16:creationId xmlns:a16="http://schemas.microsoft.com/office/drawing/2014/main" xmlns="" id="{A3A7206D-D959-4668-8130-A769920352B9}"/>
              </a:ext>
            </a:extLst>
          </p:cNvPr>
          <p:cNvSpPr txBox="1"/>
          <p:nvPr/>
        </p:nvSpPr>
        <p:spPr>
          <a:xfrm>
            <a:off x="2754546" y="5844227"/>
            <a:ext cx="1145657" cy="27533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C++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集成开发环境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2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6D7D2B9B-7047-4584-A1FC-5FF4787AF1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221" y="4345968"/>
            <a:ext cx="1859119" cy="1935087"/>
          </a:xfrm>
          <a:prstGeom prst="rect">
            <a:avLst/>
          </a:prstGeom>
        </p:spPr>
      </p:pic>
      <p:sp>
        <p:nvSpPr>
          <p:cNvPr id="3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3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93725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05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84955BC-D1A7-46F9-BC74-D432D7F865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0" y="5200895"/>
            <a:ext cx="979719" cy="9797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2E4E903-D91B-4775-AB8B-19FDCC2B94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94" y="5616287"/>
            <a:ext cx="715812" cy="715812"/>
          </a:xfrm>
          <a:prstGeom prst="rect">
            <a:avLst/>
          </a:prstGeom>
        </p:spPr>
      </p:pic>
      <p:sp>
        <p:nvSpPr>
          <p:cNvPr id="11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59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内容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F85360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08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代码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174F78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13416" y="895927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13808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76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50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11070" y="447440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本章结束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348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ADDB3756-3506-41A5-9783-35C557317CE8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-1219" y="82687"/>
            <a:chExt cx="12192001" cy="6858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76C0EC14-CB36-464E-A15B-3539EB001906}"/>
                </a:ext>
              </a:extLst>
            </p:cNvPr>
            <p:cNvSpPr/>
            <p:nvPr/>
          </p:nvSpPr>
          <p:spPr>
            <a:xfrm>
              <a:off x="0" y="82687"/>
              <a:ext cx="12190781" cy="6858000"/>
            </a:xfrm>
            <a:prstGeom prst="rect">
              <a:avLst/>
            </a:prstGeom>
            <a:solidFill>
              <a:srgbClr val="14B0C0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7B7F928A-E42E-4166-92EC-B277C50FDAEE}"/>
                </a:ext>
              </a:extLst>
            </p:cNvPr>
            <p:cNvSpPr/>
            <p:nvPr/>
          </p:nvSpPr>
          <p:spPr>
            <a:xfrm>
              <a:off x="-1219" y="498611"/>
              <a:ext cx="12192001" cy="62896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7B2EB8DC-B7E1-408C-879A-558BDD23F5B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" y="-1"/>
            <a:ext cx="685315" cy="4159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48574" y="6662296"/>
            <a:ext cx="13377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chemeClr val="bg2"/>
                </a:solidFill>
              </a:rPr>
              <a:t>第 </a:t>
            </a:r>
            <a:fld id="{22679C40-B174-4387-B61D-ED5522942AC7}" type="slidenum">
              <a:rPr lang="zh-CN" altLang="en-US" sz="1050" smtClean="0">
                <a:solidFill>
                  <a:schemeClr val="bg2"/>
                </a:solidFill>
              </a:rPr>
              <a:pPr algn="ctr"/>
              <a:t>‹#›</a:t>
            </a:fld>
            <a:r>
              <a:rPr lang="zh-CN" altLang="en-US" sz="1050" dirty="0" smtClean="0">
                <a:solidFill>
                  <a:schemeClr val="bg2"/>
                </a:solidFill>
              </a:rPr>
              <a:t> 页</a:t>
            </a:r>
            <a:endParaRPr lang="zh-CN" altLang="en-US" sz="1050" dirty="0">
              <a:solidFill>
                <a:schemeClr val="bg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3959" y="6662296"/>
            <a:ext cx="16811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吉林大学     </a:t>
            </a:r>
            <a:r>
              <a:rPr lang="en-US" altLang="zh-CN" sz="1050" dirty="0" smtClean="0">
                <a:solidFill>
                  <a:schemeClr val="bg2"/>
                </a:solidFill>
                <a:latin typeface="+mn-ea"/>
                <a:ea typeface="+mn-ea"/>
              </a:rPr>
              <a:t>2017</a:t>
            </a:r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级</a:t>
            </a:r>
            <a:endParaRPr lang="zh-CN" altLang="en-US" sz="10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831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09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40254"/>
            <a:ext cx="7022307" cy="353332"/>
          </a:xfrm>
        </p:spPr>
        <p:txBody>
          <a:bodyPr/>
          <a:lstStyle/>
          <a:p>
            <a:r>
              <a:rPr lang="zh-CN" altLang="en-US" dirty="0"/>
              <a:t>浅拷贝</a:t>
            </a:r>
            <a:r>
              <a:rPr lang="en-US" altLang="zh-CN" dirty="0"/>
              <a:t>(</a:t>
            </a:r>
            <a:r>
              <a:rPr lang="zh-CN" altLang="zh-CN" dirty="0"/>
              <a:t>位拷贝、浅复制</a:t>
            </a:r>
            <a:r>
              <a:rPr lang="en-US" altLang="zh-CN" dirty="0" smtClean="0"/>
              <a:t>)</a:t>
            </a:r>
            <a:r>
              <a:rPr lang="zh-CN" altLang="en-US" dirty="0" smtClean="0"/>
              <a:t>示意图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60797" y="803614"/>
            <a:ext cx="3947779" cy="5881097"/>
          </a:xfrm>
          <a:prstGeom prst="rect">
            <a:avLst/>
          </a:prstGeom>
          <a:ln w="571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zh-CN" altLang="en-US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浅拷贝说明：</a:t>
            </a:r>
          </a:p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class AA  {   /* </a:t>
            </a:r>
            <a:r>
              <a:rPr lang="zh-CN" altLang="en-US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略 *</a:t>
            </a: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  };</a:t>
            </a:r>
            <a:b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endParaRPr lang="en-US" altLang="zh-CN" sz="2400" b="1" dirty="0">
              <a:solidFill>
                <a:srgbClr val="47494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class My {</a:t>
            </a:r>
          </a:p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</a:p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My (AA &amp; a ) </a:t>
            </a:r>
            <a:endParaRPr lang="en-US" altLang="zh-CN" sz="2400" b="1" dirty="0" smtClean="0">
              <a:solidFill>
                <a:srgbClr val="47494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: </a:t>
            </a:r>
            <a:r>
              <a:rPr lang="en-US" altLang="zh-CN" sz="2400" b="1" dirty="0" err="1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mRefAA</a:t>
            </a: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(a) </a:t>
            </a:r>
            <a:r>
              <a:rPr lang="en-US" altLang="zh-CN" sz="2400" b="1" dirty="0" smtClean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 </a:t>
            </a: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private:</a:t>
            </a:r>
          </a:p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</a:t>
            </a:r>
            <a:r>
              <a:rPr lang="en-US" altLang="zh-CN" sz="2400" b="1" dirty="0" err="1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2400" b="1" dirty="0" err="1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mVal</a:t>
            </a: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AA *   </a:t>
            </a:r>
            <a:r>
              <a:rPr lang="en-US" altLang="zh-CN" sz="2400" b="1" dirty="0" err="1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mpAA</a:t>
            </a: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AA&amp;   </a:t>
            </a:r>
            <a:r>
              <a:rPr lang="en-US" altLang="zh-CN" sz="2400" b="1" dirty="0" err="1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mRefAA</a:t>
            </a: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AA      </a:t>
            </a:r>
            <a:r>
              <a:rPr lang="en-US" altLang="zh-CN" sz="2400" b="1" dirty="0" err="1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mAA</a:t>
            </a: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898767" y="3050973"/>
          <a:ext cx="1320800" cy="20248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320800"/>
              </a:tblGrid>
              <a:tr h="40497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mVal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97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mpAA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97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mRefAA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mAA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340786" y="865398"/>
            <a:ext cx="3657599" cy="920765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en-US" altLang="zh-CN" sz="2400" b="1" dirty="0" smtClean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My m1;</a:t>
            </a:r>
          </a:p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en-US" altLang="zh-CN" sz="2400" b="1" dirty="0" smtClean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My m2(m1); //</a:t>
            </a:r>
            <a:r>
              <a:rPr lang="zh-CN" altLang="en-US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拷贝</a:t>
            </a:r>
            <a:endParaRPr lang="en-US" altLang="zh-CN" sz="2400" b="1" dirty="0" smtClean="0">
              <a:solidFill>
                <a:srgbClr val="47494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697308" y="3043420"/>
          <a:ext cx="1320800" cy="20248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320800"/>
              </a:tblGrid>
              <a:tr h="40497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mVal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97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mpAA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97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mRefAA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mAA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187487" y="2471352"/>
            <a:ext cx="69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m1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965433" y="2487828"/>
            <a:ext cx="69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m2</a:t>
            </a:r>
          </a:p>
        </p:txBody>
      </p:sp>
      <p:sp>
        <p:nvSpPr>
          <p:cNvPr id="11" name="右中括号 10"/>
          <p:cNvSpPr/>
          <p:nvPr/>
        </p:nvSpPr>
        <p:spPr>
          <a:xfrm>
            <a:off x="6334897" y="3080952"/>
            <a:ext cx="354227" cy="1178010"/>
          </a:xfrm>
          <a:prstGeom prst="rightBracket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中括号 11"/>
          <p:cNvSpPr/>
          <p:nvPr/>
        </p:nvSpPr>
        <p:spPr>
          <a:xfrm>
            <a:off x="9193427" y="3077518"/>
            <a:ext cx="354227" cy="1178010"/>
          </a:xfrm>
          <a:prstGeom prst="leftBracket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6748557" y="3122141"/>
            <a:ext cx="2444870" cy="1178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按二进制数据块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6334897" y="4344773"/>
            <a:ext cx="3270422" cy="836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按对象的拷贝处理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0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40254"/>
            <a:ext cx="7022307" cy="353332"/>
          </a:xfrm>
        </p:spPr>
        <p:txBody>
          <a:bodyPr/>
          <a:lstStyle/>
          <a:p>
            <a:r>
              <a:rPr lang="zh-CN" altLang="en-US" dirty="0"/>
              <a:t>浅拷贝不足</a:t>
            </a:r>
            <a:r>
              <a:rPr lang="en-US" altLang="zh-CN" dirty="0"/>
              <a:t>(</a:t>
            </a:r>
            <a:r>
              <a:rPr lang="zh-CN" altLang="zh-CN" dirty="0"/>
              <a:t>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08388" y="705903"/>
            <a:ext cx="4348243" cy="3117597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class A  {   /* </a:t>
            </a:r>
            <a:r>
              <a:rPr lang="zh-CN" altLang="en-US" sz="2400" b="1" dirty="0"/>
              <a:t>略 *</a:t>
            </a:r>
            <a:r>
              <a:rPr lang="en-US" altLang="zh-CN" sz="2400" b="1" dirty="0"/>
              <a:t>/  };</a:t>
            </a:r>
          </a:p>
          <a:p>
            <a:r>
              <a:rPr lang="en-US" altLang="zh-CN" sz="2400" b="1" dirty="0"/>
              <a:t>class B {</a:t>
            </a:r>
          </a:p>
          <a:p>
            <a:r>
              <a:rPr lang="en-US" altLang="zh-CN" sz="2400" b="1" dirty="0"/>
              <a:t>public:</a:t>
            </a:r>
          </a:p>
          <a:p>
            <a:r>
              <a:rPr lang="en-US" altLang="zh-CN" sz="2400" b="1" dirty="0"/>
              <a:t>       B( )     {   </a:t>
            </a:r>
            <a:r>
              <a:rPr lang="en-US" altLang="zh-CN" sz="2400" b="1" dirty="0" err="1"/>
              <a:t>pA</a:t>
            </a:r>
            <a:r>
              <a:rPr lang="en-US" altLang="zh-CN" sz="2400" b="1" dirty="0"/>
              <a:t> = new A;    }</a:t>
            </a:r>
          </a:p>
          <a:p>
            <a:r>
              <a:rPr lang="en-US" altLang="zh-CN" sz="2400" b="1" dirty="0"/>
              <a:t>       ~B( )   {  delete </a:t>
            </a:r>
            <a:r>
              <a:rPr lang="en-US" altLang="zh-CN" sz="2400" b="1" dirty="0" err="1"/>
              <a:t>pA</a:t>
            </a:r>
            <a:r>
              <a:rPr lang="en-US" altLang="zh-CN" sz="2400" b="1" dirty="0"/>
              <a:t>;    }</a:t>
            </a:r>
          </a:p>
          <a:p>
            <a:r>
              <a:rPr lang="en-US" altLang="zh-CN" sz="2400" b="1" dirty="0"/>
              <a:t>private:</a:t>
            </a:r>
          </a:p>
          <a:p>
            <a:r>
              <a:rPr lang="en-US" altLang="zh-CN" sz="2400" b="1" dirty="0"/>
              <a:t>       A * </a:t>
            </a:r>
            <a:r>
              <a:rPr lang="en-US" altLang="zh-CN" sz="2400" b="1" dirty="0" err="1"/>
              <a:t>pA</a:t>
            </a:r>
            <a:r>
              <a:rPr lang="zh-CN" altLang="en-US" sz="2400" b="1" dirty="0"/>
              <a:t>；</a:t>
            </a:r>
          </a:p>
          <a:p>
            <a:r>
              <a:rPr lang="en-US" altLang="zh-CN" sz="2400" b="1" dirty="0" smtClean="0"/>
              <a:t>}</a:t>
            </a:r>
            <a:r>
              <a:rPr lang="en-US" altLang="zh-CN" sz="2400" b="1" dirty="0"/>
              <a:t>;</a:t>
            </a:r>
            <a:endParaRPr lang="en-US" altLang="zh-CN" sz="2400" b="1" dirty="0">
              <a:solidFill>
                <a:srgbClr val="47494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8389" y="4135818"/>
            <a:ext cx="4348242" cy="2298065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 main( ) 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   B   b1;</a:t>
            </a: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   B  b2(b1);</a:t>
            </a: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   return 0;</a:t>
            </a: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7397641" y="2858528"/>
            <a:ext cx="1037967" cy="601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69707" y="2974545"/>
            <a:ext cx="6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97641" y="2257165"/>
            <a:ext cx="1037967" cy="601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69706" y="2373181"/>
            <a:ext cx="6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b2</a:t>
            </a:r>
            <a:endParaRPr lang="zh-CN" altLang="en-US" dirty="0"/>
          </a:p>
        </p:txBody>
      </p:sp>
      <p:sp>
        <p:nvSpPr>
          <p:cNvPr id="12" name="上箭头 11"/>
          <p:cNvSpPr/>
          <p:nvPr/>
        </p:nvSpPr>
        <p:spPr>
          <a:xfrm>
            <a:off x="5696462" y="1818502"/>
            <a:ext cx="1169773" cy="16393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栈区</a:t>
            </a:r>
          </a:p>
        </p:txBody>
      </p:sp>
      <p:sp>
        <p:nvSpPr>
          <p:cNvPr id="13" name="矩形 12"/>
          <p:cNvSpPr/>
          <p:nvPr/>
        </p:nvSpPr>
        <p:spPr>
          <a:xfrm>
            <a:off x="9679392" y="4506098"/>
            <a:ext cx="1037967" cy="982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557053" y="4806780"/>
            <a:ext cx="100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类对象</a:t>
            </a:r>
            <a:endParaRPr lang="zh-CN" altLang="en-US" dirty="0"/>
          </a:p>
        </p:txBody>
      </p:sp>
      <p:sp>
        <p:nvSpPr>
          <p:cNvPr id="15" name="流程图: 过程 14"/>
          <p:cNvSpPr/>
          <p:nvPr/>
        </p:nvSpPr>
        <p:spPr>
          <a:xfrm>
            <a:off x="5972429" y="4352328"/>
            <a:ext cx="617837" cy="16475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堆区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肘形连接符 16"/>
          <p:cNvCxnSpPr>
            <a:stCxn id="6" idx="3"/>
          </p:cNvCxnSpPr>
          <p:nvPr/>
        </p:nvCxnSpPr>
        <p:spPr>
          <a:xfrm>
            <a:off x="8435608" y="3159210"/>
            <a:ext cx="1243784" cy="1346888"/>
          </a:xfrm>
          <a:prstGeom prst="bentConnector2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" idx="3"/>
          </p:cNvCxnSpPr>
          <p:nvPr/>
        </p:nvCxnSpPr>
        <p:spPr>
          <a:xfrm>
            <a:off x="8435608" y="2557847"/>
            <a:ext cx="1399828" cy="1948251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5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40254"/>
            <a:ext cx="7022307" cy="353332"/>
          </a:xfrm>
        </p:spPr>
        <p:txBody>
          <a:bodyPr/>
          <a:lstStyle/>
          <a:p>
            <a:r>
              <a:rPr lang="zh-CN" altLang="en-US" dirty="0"/>
              <a:t>深拷贝</a:t>
            </a:r>
            <a:r>
              <a:rPr lang="en-US" altLang="zh-CN" dirty="0"/>
              <a:t>(</a:t>
            </a:r>
            <a:r>
              <a:rPr lang="zh-CN" altLang="zh-CN" dirty="0"/>
              <a:t>深复制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8919" y="948612"/>
            <a:ext cx="4407308" cy="26443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100000"/>
              <a:buFont typeface="Wingdings" panose="05000000000000000000" charset="0"/>
              <a:buChar char="n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按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程序员的目的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实现拷贝</a:t>
            </a:r>
            <a:b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1" indent="-319405">
              <a:spcBef>
                <a:spcPts val="700"/>
              </a:spcBef>
              <a:buClr>
                <a:schemeClr val="accent2"/>
              </a:buClr>
              <a:buSzPct val="100000"/>
              <a:buFont typeface="Wingdings" panose="05000000000000000000" charset="0"/>
              <a:buChar char="n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深拷贝只能通过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自定义拷贝构造函数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实现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21644" y="776770"/>
            <a:ext cx="6516129" cy="5632311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例：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class B {</a:t>
            </a:r>
          </a:p>
          <a:p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public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:   B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( )     {   </a:t>
            </a:r>
            <a:r>
              <a:rPr lang="en-US" altLang="zh-CN" sz="2400" b="1" dirty="0" err="1">
                <a:latin typeface="Arial" panose="020B0604020202020204" pitchFamily="34" charset="0"/>
                <a:ea typeface="黑体" panose="02010609060101010101" pitchFamily="49" charset="-122"/>
              </a:rPr>
              <a:t>pA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 = new A;    }</a:t>
            </a:r>
          </a:p>
          <a:p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~B( )   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 {  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delete </a:t>
            </a:r>
            <a:r>
              <a:rPr lang="en-US" altLang="zh-CN" sz="2400" b="1" dirty="0" err="1">
                <a:latin typeface="Arial" panose="020B0604020202020204" pitchFamily="34" charset="0"/>
                <a:ea typeface="黑体" panose="02010609060101010101" pitchFamily="49" charset="-122"/>
              </a:rPr>
              <a:t>pA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;    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   }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2400" b="1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  B(const B&amp; b) :rA(b.rA),aA(b.aA)   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/>
            </a:r>
            <a:b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</a:br>
            <a:r>
              <a:rPr lang="en-US" altLang="zh-CN" sz="2400" b="1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             {     pA= new A(*b.pA);   }</a:t>
            </a:r>
            <a:endParaRPr lang="en-US" altLang="zh-CN" sz="2400" b="1" noProof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2400" b="1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  //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或者</a:t>
            </a:r>
            <a:endParaRPr lang="en-US" altLang="zh-CN" sz="24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2400" b="1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 B(const B&amp; b)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/>
            </a:r>
            <a:b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</a:br>
            <a:r>
              <a:rPr lang="en-US" altLang="zh-CN" sz="2400" b="1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      :pA(new A(*b.pA)), rA(b.rA),</a:t>
            </a:r>
            <a:r>
              <a:rPr lang="en-US" altLang="zh-CN" sz="2400" b="1" noProof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aA(b.aA)   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/>
            </a:r>
            <a:b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</a:br>
            <a:r>
              <a:rPr lang="en-US" altLang="zh-CN" sz="2400" b="1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  {   }</a:t>
            </a:r>
            <a:endParaRPr lang="en-US" altLang="zh-CN" sz="24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private:</a:t>
            </a:r>
          </a:p>
          <a:p>
            <a:r>
              <a:rPr lang="en-US" altLang="zh-CN" sz="2400" b="1" noProof="1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  </a:t>
            </a:r>
            <a:r>
              <a:rPr lang="pt-BR" altLang="zh-CN" sz="2400" b="1" noProof="1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A *   pA</a:t>
            </a:r>
            <a:r>
              <a:rPr lang="zh-CN" altLang="pt-BR" sz="2400" b="1" noProof="1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；</a:t>
            </a:r>
            <a:r>
              <a:rPr lang="pt-BR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/>
            </a:r>
            <a:br>
              <a:rPr lang="pt-BR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</a:br>
            <a:r>
              <a:rPr lang="pt-BR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  </a:t>
            </a:r>
            <a:r>
              <a:rPr lang="pt-BR" altLang="zh-CN" sz="2400" b="1" noProof="1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A &amp;  rA</a:t>
            </a:r>
            <a:r>
              <a:rPr lang="zh-CN" altLang="pt-BR" sz="2400" b="1" noProof="1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；</a:t>
            </a:r>
            <a:r>
              <a:rPr lang="pt-BR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/>
            </a:r>
            <a:br>
              <a:rPr lang="pt-BR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</a:br>
            <a:r>
              <a:rPr lang="pt-BR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  </a:t>
            </a:r>
            <a:r>
              <a:rPr lang="pt-BR" altLang="zh-CN" sz="2400" b="1" noProof="1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A      aA</a:t>
            </a:r>
            <a:r>
              <a:rPr lang="zh-CN" altLang="pt-BR" sz="2400" b="1" noProof="1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；</a:t>
            </a:r>
            <a:r>
              <a:rPr lang="en-US" altLang="zh-CN" sz="2400" b="1" noProof="1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/>
            </a:r>
            <a:br>
              <a:rPr lang="en-US" altLang="zh-CN" sz="2400" b="1" noProof="1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</a:b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6" name="矩形 5"/>
          <p:cNvSpPr/>
          <p:nvPr/>
        </p:nvSpPr>
        <p:spPr>
          <a:xfrm>
            <a:off x="518919" y="4111016"/>
            <a:ext cx="4407308" cy="2298065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 main( ) 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   B   b1;</a:t>
            </a: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   B  b2(b1);</a:t>
            </a: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   return 0;</a:t>
            </a: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10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40254"/>
            <a:ext cx="7022307" cy="353332"/>
          </a:xfrm>
        </p:spPr>
        <p:txBody>
          <a:bodyPr/>
          <a:lstStyle/>
          <a:p>
            <a:r>
              <a:rPr lang="zh-CN" altLang="en-US" dirty="0" smtClean="0"/>
              <a:t>使用自定义</a:t>
            </a:r>
            <a:r>
              <a:rPr lang="zh-CN" altLang="en-US" dirty="0"/>
              <a:t>拷贝构造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54593" y="1311077"/>
            <a:ext cx="8312043" cy="344453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lvl="0">
              <a:spcBef>
                <a:spcPts val="700"/>
              </a:spcBef>
              <a:buClr>
                <a:schemeClr val="accent2"/>
              </a:buClr>
              <a:buSzPct val="100000"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需要自定义拷贝构造函数</a:t>
            </a:r>
            <a:r>
              <a:rPr lang="zh-CN" alt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400" b="1" noProof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spcBef>
                <a:spcPts val="600"/>
              </a:spcBef>
              <a:buClr>
                <a:srgbClr val="046FB6"/>
              </a:buClr>
              <a:buFont typeface="+mj-lt"/>
              <a:buAutoNum type="alphaLcPeriod"/>
            </a:pPr>
            <a:r>
              <a:rPr lang="zh-CN" altLang="en-US" sz="2400" b="1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深拷贝时；</a:t>
            </a:r>
            <a:endParaRPr lang="zh-CN" altLang="en-US" sz="2400" b="1" noProof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150000"/>
              </a:lnSpc>
              <a:spcBef>
                <a:spcPts val="600"/>
              </a:spcBef>
              <a:buClr>
                <a:srgbClr val="046FB6"/>
              </a:buClr>
              <a:buFont typeface="+mj-lt"/>
              <a:buAutoNum type="alphaLcPeriod"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禁止拷贝；</a:t>
            </a:r>
            <a:endParaRPr lang="zh-CN" altLang="en-US" sz="24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150000"/>
              </a:lnSpc>
              <a:spcBef>
                <a:spcPts val="600"/>
              </a:spcBef>
              <a:buClr>
                <a:srgbClr val="046FB6"/>
              </a:buClr>
              <a:buFont typeface="+mj-lt"/>
              <a:buAutoNum type="alphaLcPeriod"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防止按值传递对象；</a:t>
            </a:r>
            <a:endParaRPr lang="zh-CN" altLang="en-US" sz="24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150000"/>
              </a:lnSpc>
              <a:spcBef>
                <a:spcPts val="600"/>
              </a:spcBef>
              <a:buClr>
                <a:srgbClr val="046FB6"/>
              </a:buClr>
              <a:buFont typeface="+mj-lt"/>
              <a:buAutoNum type="alphaLcPeriod"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程序员的其它特殊目的</a:t>
            </a:r>
            <a:r>
              <a:rPr lang="en-US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如计数、所有权转移、单件等</a:t>
            </a:r>
            <a:r>
              <a:rPr lang="en-US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24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700"/>
              </a:spcBef>
              <a:buClr>
                <a:schemeClr val="accent2"/>
              </a:buClr>
              <a:buSzPct val="100000"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03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40254"/>
            <a:ext cx="7022307" cy="353332"/>
          </a:xfrm>
        </p:spPr>
        <p:txBody>
          <a:bodyPr/>
          <a:lstStyle/>
          <a:p>
            <a:r>
              <a:rPr lang="zh-CN" altLang="en-US" dirty="0"/>
              <a:t>禁止拷贝和防止值传递对象</a:t>
            </a:r>
            <a:r>
              <a:rPr lang="en-US" altLang="zh-CN" dirty="0"/>
              <a:t>(</a:t>
            </a:r>
            <a:r>
              <a:rPr lang="zh-CN" altLang="en-US" dirty="0"/>
              <a:t>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1297" y="2225475"/>
            <a:ext cx="5988974" cy="275152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 dirty="0" smtClean="0">
              <a:latin typeface="Arial" panose="020B0604020202020204" pitchFamily="34" charset="0"/>
              <a:sym typeface="黑体" panose="02010609060101010101" pitchFamily="49" charset="-122"/>
            </a:endParaRPr>
          </a:p>
          <a:p>
            <a:pPr lv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class </a:t>
            </a:r>
            <a:r>
              <a:rPr lang="en-US" altLang="zh-CN" sz="2400" b="1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My </a:t>
            </a:r>
            <a:r>
              <a:rPr lang="en-US" altLang="zh-CN" sz="2400" b="1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{</a:t>
            </a:r>
          </a:p>
          <a:p>
            <a:pPr lv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private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:</a:t>
            </a:r>
          </a:p>
          <a:p>
            <a:pPr lv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     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My(</a:t>
            </a:r>
            <a:r>
              <a:rPr lang="en-US" altLang="zh-CN" sz="2400" b="1" dirty="0" err="1">
                <a:solidFill>
                  <a:srgbClr val="0000F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const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 My&amp; m)  {    }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/>
            </a:r>
            <a:br>
              <a:rPr lang="zh-CN" altLang="en-US" sz="2400" b="1" dirty="0">
                <a:solidFill>
                  <a:srgbClr val="0000F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</a:br>
            <a:r>
              <a:rPr lang="zh-CN" altLang="en-US" sz="2400" b="1" dirty="0">
                <a:solidFill>
                  <a:srgbClr val="0000F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/>
            </a:r>
            <a:br>
              <a:rPr lang="zh-CN" altLang="en-US" sz="2400" b="1" dirty="0">
                <a:solidFill>
                  <a:srgbClr val="0000F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</a:br>
            <a:r>
              <a:rPr lang="zh-CN" altLang="en-US" sz="2400" b="1" dirty="0">
                <a:solidFill>
                  <a:srgbClr val="0000F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     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//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或者，采用更严格的</a:t>
            </a:r>
            <a:endParaRPr lang="zh-CN" altLang="en-US" sz="2400" b="1" dirty="0">
              <a:solidFill>
                <a:srgbClr val="0000FF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lv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     //My(</a:t>
            </a:r>
            <a:r>
              <a:rPr lang="en-US" altLang="zh-CN" sz="2400" b="1" dirty="0" err="1">
                <a:solidFill>
                  <a:srgbClr val="0000F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const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 My&amp; m); //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且没有类外实现</a:t>
            </a:r>
            <a:endParaRPr lang="zh-CN" altLang="en-US" sz="2400" b="1" dirty="0">
              <a:solidFill>
                <a:srgbClr val="0000FF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lv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};</a:t>
            </a:r>
          </a:p>
          <a:p>
            <a:pPr lvl="0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93858" y="1148513"/>
            <a:ext cx="4069559" cy="492083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 smtClean="0">
              <a:latin typeface="Arial" panose="020B0604020202020204" pitchFamily="34" charset="0"/>
              <a:sym typeface="黑体" panose="02010609060101010101" pitchFamily="49" charset="-122"/>
            </a:endParaRPr>
          </a:p>
          <a:p>
            <a:pPr marL="319405" indent="-319405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My </a:t>
            </a:r>
            <a:r>
              <a:rPr lang="en-US" altLang="zh-CN" sz="2400" b="1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obj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  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19405" indent="-319405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319405" indent="-319405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My obj2=</a:t>
            </a:r>
            <a:r>
              <a:rPr lang="en-US" altLang="zh-CN" sz="2400" b="1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obj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 </a:t>
            </a:r>
          </a:p>
          <a:p>
            <a:pPr marL="319405" indent="-319405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</a:p>
          <a:p>
            <a:pPr marL="319405" indent="-319405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My obj3(</a:t>
            </a:r>
            <a:r>
              <a:rPr lang="en-US" altLang="zh-CN" sz="2400" b="1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obj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);</a:t>
            </a:r>
          </a:p>
          <a:p>
            <a:pPr marL="319405" indent="-319405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319405" indent="-319405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void Wrong03(My m)  </a:t>
            </a:r>
          </a:p>
          <a:p>
            <a:pPr marL="319405" indent="-319405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{   /*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略*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/  }</a:t>
            </a:r>
          </a:p>
          <a:p>
            <a:pPr marL="319405" indent="-319405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19405" indent="-319405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My Wrong04( )             </a:t>
            </a:r>
          </a:p>
          <a:p>
            <a:pPr marL="319405" indent="-319405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{   /*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略*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/  }</a:t>
            </a:r>
          </a:p>
          <a:p>
            <a:pPr lvl="0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18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40254"/>
            <a:ext cx="7022307" cy="353332"/>
          </a:xfrm>
        </p:spPr>
        <p:txBody>
          <a:bodyPr/>
          <a:lstStyle/>
          <a:p>
            <a:r>
              <a:rPr lang="zh-CN" altLang="en-US" dirty="0"/>
              <a:t>比较 有实现和无实现的差异</a:t>
            </a:r>
            <a:r>
              <a:rPr lang="en-US" altLang="zh-CN" dirty="0"/>
              <a:t>(</a:t>
            </a:r>
            <a:r>
              <a:rPr lang="zh-CN" altLang="en-US" dirty="0"/>
              <a:t>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2487" y="794716"/>
            <a:ext cx="4769773" cy="515218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 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My {</a:t>
            </a:r>
            <a:b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private:</a:t>
            </a:r>
            <a:b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My(</a:t>
            </a:r>
            <a:r>
              <a:rPr lang="en-US" altLang="zh-CN" sz="24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const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My&amp; m)   { /*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略*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/ }</a:t>
            </a:r>
            <a:b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private:</a:t>
            </a:r>
            <a:b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void f( ) {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My   m1;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My  m2(m1);  //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合法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</a:t>
            </a:r>
            <a:b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};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400" b="1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main() {</a:t>
            </a:r>
            <a:b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My   m1;</a:t>
            </a:r>
            <a:b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My  m2(m1);//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编译错误</a:t>
            </a:r>
            <a:b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return 0;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05318" y="792774"/>
            <a:ext cx="5634747" cy="515218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 My {</a:t>
            </a:r>
            <a:b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public:</a:t>
            </a:r>
            <a:b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My(</a:t>
            </a:r>
            <a:r>
              <a:rPr lang="en-US" altLang="zh-CN" sz="24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const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My&amp; m); //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没有类外实现</a:t>
            </a:r>
            <a:b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private:</a:t>
            </a:r>
            <a:b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void f( ) {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My   m1;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My  m2(m1);  //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链接错误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</a:t>
            </a:r>
            <a:b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};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400" b="1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main() {</a:t>
            </a:r>
            <a:b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My   m1;</a:t>
            </a:r>
            <a:b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My  m2(m1); //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链接错误</a:t>
            </a:r>
            <a:b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return 0;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94637" y="6079524"/>
            <a:ext cx="8427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结论：若要完全禁止拷贝，最好自定义一个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且没有实现的拷贝构造函数，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C++1z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中，也可以  </a:t>
            </a:r>
            <a: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My(</a:t>
            </a:r>
            <a:r>
              <a:rPr lang="en-US" altLang="zh-CN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const</a:t>
            </a:r>
            <a: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My&amp; m</a:t>
            </a:r>
            <a: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)=delete</a:t>
            </a:r>
            <a:r>
              <a:rPr lang="zh-CN" altLang="en-US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；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115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40254"/>
            <a:ext cx="7022307" cy="353332"/>
          </a:xfrm>
        </p:spPr>
        <p:txBody>
          <a:bodyPr/>
          <a:lstStyle/>
          <a:p>
            <a:r>
              <a:rPr lang="zh-CN" altLang="en-US" dirty="0"/>
              <a:t>对象的赋值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07243" y="1361371"/>
            <a:ext cx="5428799" cy="3477106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28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r>
              <a:rPr lang="zh-CN" altLang="en-US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：根据已有的其它对象，修改当前对象</a:t>
            </a:r>
            <a:r>
              <a:rPr lang="zh-CN" altLang="en-US" sz="28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比较复制</a:t>
            </a: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拷贝</a:t>
            </a: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与赋值</a:t>
            </a:r>
          </a:p>
          <a:p>
            <a:pPr marL="685800" indent="-457200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665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复制：从无到有新建一个</a:t>
            </a:r>
          </a:p>
          <a:p>
            <a:pPr marL="685800" indent="-457200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665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赋值：对象已存在，只是</a:t>
            </a:r>
            <a:r>
              <a:rPr lang="zh-CN" altLang="en-US" sz="2665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en-US" altLang="zh-CN" sz="2665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>
              <a:buClr>
                <a:srgbClr val="C00000"/>
              </a:buClr>
            </a:pPr>
            <a:endParaRPr lang="zh-CN" altLang="en-US" sz="2665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6131" y="1491791"/>
            <a:ext cx="4440194" cy="321626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main( )  {</a:t>
            </a: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A     a1;</a:t>
            </a: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A     a2(a1);    //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拷贝</a:t>
            </a: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A    a3=a2;     //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拷贝</a:t>
            </a: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a3 =  a1;        //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赋值</a:t>
            </a: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return 0;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641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40254"/>
            <a:ext cx="7022307" cy="353332"/>
          </a:xfrm>
        </p:spPr>
        <p:txBody>
          <a:bodyPr/>
          <a:lstStyle/>
          <a:p>
            <a:r>
              <a:rPr lang="zh-CN" altLang="en-US" dirty="0"/>
              <a:t>缺省</a:t>
            </a:r>
            <a:r>
              <a:rPr lang="en-US" altLang="zh-CN" dirty="0"/>
              <a:t>(</a:t>
            </a:r>
            <a:r>
              <a:rPr lang="zh-CN" altLang="zh-CN" dirty="0"/>
              <a:t>默认</a:t>
            </a:r>
            <a:r>
              <a:rPr lang="en-US" altLang="zh-CN" dirty="0"/>
              <a:t>)</a:t>
            </a:r>
            <a:r>
              <a:rPr lang="zh-CN" altLang="zh-CN" dirty="0"/>
              <a:t>赋值函数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7772" y="1040968"/>
            <a:ext cx="5750076" cy="2246769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>
              <a:buClrTx/>
              <a:buFont typeface="Wingdings" panose="05000000000000000000" charset="0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没有显式给出赋值函数时，由编译器提供</a:t>
            </a:r>
          </a:p>
          <a:p>
            <a:pPr>
              <a:buClrTx/>
              <a:buFont typeface="Wingdings" panose="05000000000000000000" charset="0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访问控制是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public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。</a:t>
            </a:r>
          </a:p>
          <a:p>
            <a:pPr>
              <a:buClrTx/>
              <a:buFont typeface="Wingdings" panose="05000000000000000000" charset="0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采用浅赋值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含义类似浅拷贝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对象成员的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赋值</a:t>
            </a:r>
            <a:endParaRPr lang="en-US" altLang="zh-CN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引用成员不能赋值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浅赋值的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不足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6130" y="1040968"/>
            <a:ext cx="5049794" cy="533222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zh-CN" altLang="en-US" sz="2400" b="1" dirty="0" smtClean="0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浅</a:t>
            </a:r>
            <a:r>
              <a:rPr lang="zh-CN" altLang="en-US" sz="2400" b="1" dirty="0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赋值</a:t>
            </a:r>
            <a:r>
              <a:rPr lang="zh-CN" altLang="en-US" sz="2400" b="1" dirty="0" smtClean="0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说明</a:t>
            </a:r>
            <a:r>
              <a:rPr lang="zh-CN" altLang="en-US" sz="2400" b="1" dirty="0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：</a:t>
            </a:r>
          </a:p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en-US" altLang="zh-CN" sz="2400" b="1" dirty="0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class AA  {   /* </a:t>
            </a:r>
            <a:r>
              <a:rPr lang="zh-CN" altLang="en-US" sz="2400" b="1" dirty="0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略 *</a:t>
            </a:r>
            <a:r>
              <a:rPr lang="en-US" altLang="zh-CN" sz="2400" b="1" dirty="0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/  };</a:t>
            </a:r>
            <a:br>
              <a:rPr lang="en-US" altLang="zh-CN" sz="2400" b="1" dirty="0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</a:br>
            <a:endParaRPr lang="en-US" altLang="zh-CN" sz="2400" b="1" dirty="0">
              <a:solidFill>
                <a:srgbClr val="47494B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en-US" altLang="zh-CN" sz="2400" b="1" dirty="0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class My {</a:t>
            </a:r>
          </a:p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en-US" altLang="zh-CN" sz="2400" b="1" dirty="0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public</a:t>
            </a:r>
            <a:r>
              <a:rPr lang="en-US" altLang="zh-CN" sz="2400" b="1" dirty="0" smtClean="0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:</a:t>
            </a:r>
            <a:br>
              <a:rPr lang="en-US" altLang="zh-CN" sz="2400" b="1" dirty="0" smtClean="0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</a:br>
            <a:r>
              <a:rPr lang="en-US" altLang="zh-CN" sz="2400" b="1" dirty="0" smtClean="0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My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AA&amp;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ra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）</a:t>
            </a:r>
            <a:r>
              <a:rPr lang="en-US" altLang="zh-CN" sz="2400" b="1" dirty="0" smtClean="0">
                <a:solidFill>
                  <a:srgbClr val="0000F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: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mRefAA</a:t>
            </a:r>
            <a:r>
              <a:rPr lang="en-US" altLang="zh-CN" sz="2400" b="1" dirty="0" smtClean="0">
                <a:solidFill>
                  <a:srgbClr val="0000F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ra</a:t>
            </a:r>
            <a:r>
              <a:rPr lang="en-US" altLang="zh-CN" sz="2400" b="1" dirty="0" smtClean="0">
                <a:solidFill>
                  <a:srgbClr val="0000F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) { }</a:t>
            </a:r>
            <a:endParaRPr lang="en-US" altLang="zh-CN" sz="2400" b="1" dirty="0">
              <a:solidFill>
                <a:srgbClr val="0000FF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en-US" altLang="zh-CN" sz="2400" b="1" dirty="0" smtClean="0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private</a:t>
            </a:r>
            <a:r>
              <a:rPr lang="en-US" altLang="zh-CN" sz="2400" b="1" dirty="0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:</a:t>
            </a:r>
          </a:p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en-US" altLang="zh-CN" sz="2400" b="1" dirty="0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      </a:t>
            </a:r>
            <a:r>
              <a:rPr lang="en-US" altLang="zh-CN" sz="2400" b="1" dirty="0" err="1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int</a:t>
            </a:r>
            <a:r>
              <a:rPr lang="en-US" altLang="zh-CN" sz="2400" b="1" dirty="0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 </a:t>
            </a:r>
            <a:r>
              <a:rPr lang="en-US" altLang="zh-CN" sz="2400" b="1" dirty="0" err="1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mVal</a:t>
            </a:r>
            <a:r>
              <a:rPr lang="en-US" altLang="zh-CN" sz="2400" b="1" dirty="0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;</a:t>
            </a:r>
          </a:p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en-US" altLang="zh-CN" sz="2400" b="1" dirty="0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      AA *   </a:t>
            </a:r>
            <a:r>
              <a:rPr lang="en-US" altLang="zh-CN" sz="2400" b="1" dirty="0" err="1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mpAA</a:t>
            </a:r>
            <a:r>
              <a:rPr lang="en-US" altLang="zh-CN" sz="2400" b="1" dirty="0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;</a:t>
            </a:r>
          </a:p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en-US" altLang="zh-CN" sz="2400" b="1" dirty="0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      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AA&amp;   </a:t>
            </a:r>
            <a:r>
              <a:rPr lang="en-US" altLang="zh-CN" sz="2400" b="1" dirty="0" err="1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mRefAA</a:t>
            </a:r>
            <a:r>
              <a:rPr lang="en-US" altLang="zh-CN" sz="2400" b="1" dirty="0" smtClean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; </a:t>
            </a:r>
            <a:endParaRPr lang="en-US" altLang="zh-CN" sz="2400" b="1" dirty="0">
              <a:solidFill>
                <a:srgbClr val="FF00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en-US" altLang="zh-CN" sz="2400" b="1" dirty="0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      AA      </a:t>
            </a:r>
            <a:r>
              <a:rPr lang="en-US" altLang="zh-CN" sz="2400" b="1" dirty="0" err="1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mAA</a:t>
            </a:r>
            <a:r>
              <a:rPr lang="en-US" altLang="zh-CN" sz="2400" b="1" dirty="0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;</a:t>
            </a:r>
          </a:p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en-US" altLang="zh-CN" sz="2400" b="1" dirty="0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};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7771" y="3795568"/>
            <a:ext cx="5750077" cy="257762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en-US" altLang="zh-CN" sz="2400" b="1" dirty="0" err="1" smtClean="0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int</a:t>
            </a:r>
            <a:r>
              <a:rPr lang="en-US" altLang="zh-CN" sz="2400" b="1" dirty="0" smtClean="0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main( ) {</a:t>
            </a:r>
            <a:br>
              <a:rPr lang="en-US" altLang="zh-CN" sz="2400" b="1" dirty="0" smtClean="0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</a:br>
            <a:r>
              <a:rPr lang="en-US" altLang="zh-CN" sz="2400" b="1" dirty="0" smtClean="0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AA a1;    AA  a2;</a:t>
            </a:r>
            <a:br>
              <a:rPr lang="en-US" altLang="zh-CN" sz="2400" b="1" dirty="0" smtClean="0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</a:br>
            <a:r>
              <a:rPr lang="en-US" altLang="zh-CN" sz="2400" b="1" dirty="0" smtClean="0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My  m1(a1);  My m2(a2);</a:t>
            </a:r>
          </a:p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en-US" altLang="zh-CN" sz="2400" b="1" dirty="0" smtClean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   //</a:t>
            </a:r>
            <a:r>
              <a:rPr lang="zh-CN" altLang="en-US" sz="2400" b="1" dirty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有非静态的引用成员，禁止</a:t>
            </a:r>
            <a:r>
              <a:rPr lang="zh-CN" altLang="en-US" sz="2400" b="1" dirty="0" smtClean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赋值</a:t>
            </a:r>
            <a:r>
              <a:rPr lang="en-US" altLang="zh-CN" sz="2400" b="1" dirty="0" smtClean="0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m1= m2; </a:t>
            </a:r>
          </a:p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en-US" altLang="zh-CN" sz="2400" b="1" dirty="0">
                <a:solidFill>
                  <a:srgbClr val="47494B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993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40254"/>
            <a:ext cx="7022307" cy="353332"/>
          </a:xfrm>
        </p:spPr>
        <p:txBody>
          <a:bodyPr/>
          <a:lstStyle/>
          <a:p>
            <a:r>
              <a:rPr lang="zh-CN" altLang="en-US" dirty="0"/>
              <a:t>浅赋值的不足</a:t>
            </a:r>
            <a:r>
              <a:rPr lang="en-US" altLang="zh-CN" dirty="0"/>
              <a:t>(</a:t>
            </a:r>
            <a:r>
              <a:rPr lang="zh-CN" altLang="zh-CN" dirty="0"/>
              <a:t>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7771" y="686741"/>
            <a:ext cx="5049794" cy="341632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class A </a:t>
            </a:r>
            <a:r>
              <a:rPr lang="en-US" altLang="zh-CN" sz="24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 {     </a:t>
            </a:r>
            <a:r>
              <a:rPr lang="en-US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//</a:t>
            </a:r>
            <a:r>
              <a:rPr lang="zh-CN" altLang="en-US" sz="24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略     </a:t>
            </a:r>
            <a:r>
              <a:rPr lang="en-US" altLang="zh-CN" sz="24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}</a:t>
            </a:r>
            <a:r>
              <a:rPr lang="zh-CN" altLang="en-US" sz="2400" b="1" dirty="0">
                <a:latin typeface="Arial" panose="020B0604020202020204" pitchFamily="34" charset="0"/>
                <a:sym typeface="黑体" panose="02010609060101010101" pitchFamily="49" charset="-122"/>
              </a:rPr>
              <a:t>；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None/>
            </a:pPr>
            <a:endParaRPr lang="zh-CN" altLang="en-US" sz="2400" b="1" dirty="0">
              <a:latin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class B {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public: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       B( )   {    </a:t>
            </a:r>
            <a:r>
              <a:rPr lang="en-US" altLang="zh-CN" sz="2400" b="1" dirty="0" err="1">
                <a:latin typeface="Arial" panose="020B0604020202020204" pitchFamily="34" charset="0"/>
                <a:sym typeface="黑体" panose="02010609060101010101" pitchFamily="49" charset="-122"/>
              </a:rPr>
              <a:t>pA</a:t>
            </a:r>
            <a:r>
              <a:rPr lang="en-US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 = new A;      }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       ~B( ) {    delete </a:t>
            </a:r>
            <a:r>
              <a:rPr lang="en-US" altLang="zh-CN" sz="2400" b="1" dirty="0" err="1">
                <a:latin typeface="Arial" panose="020B0604020202020204" pitchFamily="34" charset="0"/>
                <a:sym typeface="黑体" panose="02010609060101010101" pitchFamily="49" charset="-122"/>
              </a:rPr>
              <a:t>pA</a:t>
            </a:r>
            <a:r>
              <a:rPr lang="en-US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;         }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private: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       A * </a:t>
            </a:r>
            <a:r>
              <a:rPr lang="en-US" altLang="zh-CN" sz="2400" b="1" dirty="0" err="1">
                <a:latin typeface="Arial" panose="020B0604020202020204" pitchFamily="34" charset="0"/>
                <a:sym typeface="黑体" panose="02010609060101010101" pitchFamily="49" charset="-122"/>
              </a:rPr>
              <a:t>pA</a:t>
            </a:r>
            <a:r>
              <a:rPr lang="zh-CN" altLang="en-US" sz="2400" b="1" dirty="0">
                <a:latin typeface="Arial" panose="020B0604020202020204" pitchFamily="34" charset="0"/>
                <a:sym typeface="黑体" panose="02010609060101010101" pitchFamily="49" charset="-122"/>
              </a:rPr>
              <a:t>；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}</a:t>
            </a:r>
            <a:endParaRPr lang="en-US" altLang="zh-CN" sz="2400" b="1" dirty="0">
              <a:solidFill>
                <a:srgbClr val="47494B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7771" y="4248649"/>
            <a:ext cx="5049794" cy="229806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main( ) 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{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B   b1, b2;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b1 = b2;</a:t>
            </a: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	  return 0;</a:t>
            </a: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29550" y="2850290"/>
            <a:ext cx="1037967" cy="601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01616" y="2966307"/>
            <a:ext cx="6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29550" y="2248927"/>
            <a:ext cx="1037967" cy="601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01615" y="2364943"/>
            <a:ext cx="6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b2</a:t>
            </a:r>
            <a:endParaRPr lang="zh-CN" altLang="en-US" dirty="0"/>
          </a:p>
        </p:txBody>
      </p:sp>
      <p:sp>
        <p:nvSpPr>
          <p:cNvPr id="11" name="上箭头 10"/>
          <p:cNvSpPr/>
          <p:nvPr/>
        </p:nvSpPr>
        <p:spPr>
          <a:xfrm>
            <a:off x="6128371" y="1810264"/>
            <a:ext cx="1169773" cy="16393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栈区</a:t>
            </a:r>
          </a:p>
        </p:txBody>
      </p:sp>
      <p:sp>
        <p:nvSpPr>
          <p:cNvPr id="12" name="矩形 11"/>
          <p:cNvSpPr/>
          <p:nvPr/>
        </p:nvSpPr>
        <p:spPr>
          <a:xfrm>
            <a:off x="8348533" y="4836756"/>
            <a:ext cx="1037967" cy="982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47639" y="5164895"/>
            <a:ext cx="100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类对象</a:t>
            </a:r>
            <a:endParaRPr lang="zh-CN" altLang="en-US" dirty="0"/>
          </a:p>
        </p:txBody>
      </p:sp>
      <p:sp>
        <p:nvSpPr>
          <p:cNvPr id="14" name="流程图: 过程 13"/>
          <p:cNvSpPr/>
          <p:nvPr/>
        </p:nvSpPr>
        <p:spPr>
          <a:xfrm>
            <a:off x="6447492" y="4054841"/>
            <a:ext cx="617837" cy="16475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堆区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肘形连接符 14"/>
          <p:cNvCxnSpPr>
            <a:stCxn id="7" idx="2"/>
            <a:endCxn id="12" idx="0"/>
          </p:cNvCxnSpPr>
          <p:nvPr/>
        </p:nvCxnSpPr>
        <p:spPr>
          <a:xfrm rot="16200000" flipH="1">
            <a:off x="7915474" y="3884712"/>
            <a:ext cx="1385103" cy="518983"/>
          </a:xfrm>
          <a:prstGeom prst="bentConnector3">
            <a:avLst>
              <a:gd name="adj1" fmla="val 50000"/>
            </a:avLst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9" idx="3"/>
            <a:endCxn id="18" idx="0"/>
          </p:cNvCxnSpPr>
          <p:nvPr/>
        </p:nvCxnSpPr>
        <p:spPr>
          <a:xfrm>
            <a:off x="8867517" y="2549609"/>
            <a:ext cx="2161986" cy="2248933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510519" y="4798542"/>
            <a:ext cx="1037967" cy="982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509625" y="5126681"/>
            <a:ext cx="100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类对象</a:t>
            </a:r>
            <a:endParaRPr lang="zh-CN" altLang="en-US" dirty="0"/>
          </a:p>
        </p:txBody>
      </p:sp>
      <p:cxnSp>
        <p:nvCxnSpPr>
          <p:cNvPr id="22" name="曲线连接符 21"/>
          <p:cNvCxnSpPr>
            <a:stCxn id="7" idx="3"/>
          </p:cNvCxnSpPr>
          <p:nvPr/>
        </p:nvCxnSpPr>
        <p:spPr>
          <a:xfrm>
            <a:off x="8867517" y="3150972"/>
            <a:ext cx="1759294" cy="1666676"/>
          </a:xfrm>
          <a:prstGeom prst="curvedConnector3">
            <a:avLst/>
          </a:prstGeom>
          <a:ln w="3810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13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40254"/>
            <a:ext cx="7022307" cy="353332"/>
          </a:xfrm>
        </p:spPr>
        <p:txBody>
          <a:bodyPr/>
          <a:lstStyle/>
          <a:p>
            <a:r>
              <a:rPr lang="zh-CN" altLang="en-US" dirty="0"/>
              <a:t>自定义赋值函数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793498" y="943848"/>
            <a:ext cx="6559669" cy="1938992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46FB6"/>
              </a:buClr>
              <a:buFont typeface="Wingdings" panose="05000000000000000000" charset="0"/>
              <a:buChar char="n"/>
            </a:pPr>
            <a:r>
              <a:rPr lang="zh-CN" altLang="en-US" sz="2400" b="1" noProof="1">
                <a:sym typeface="+mn-ea"/>
              </a:rPr>
              <a:t>格式：</a:t>
            </a:r>
            <a:r>
              <a:rPr lang="en-US" altLang="zh-CN" sz="2400" b="1" noProof="1">
                <a:sym typeface="+mn-ea"/>
              </a:rPr>
              <a:t>T&amp; operator= ( [const] T &amp; rhs );</a:t>
            </a:r>
          </a:p>
          <a:p>
            <a:pPr marL="342900" indent="-342900">
              <a:buClr>
                <a:srgbClr val="046FB6"/>
              </a:buClr>
              <a:buFont typeface="Wingdings" panose="05000000000000000000" charset="0"/>
              <a:buChar char="n"/>
            </a:pPr>
            <a:r>
              <a:rPr lang="zh-CN" altLang="zh-CN" sz="2400" b="1" noProof="1">
                <a:sym typeface="+mn-ea"/>
              </a:rPr>
              <a:t>返回 </a:t>
            </a:r>
            <a:r>
              <a:rPr lang="en-US" altLang="zh-CN" sz="2400" b="1" noProof="1">
                <a:sym typeface="+mn-ea"/>
              </a:rPr>
              <a:t>*this</a:t>
            </a:r>
            <a:r>
              <a:rPr lang="zh-CN" altLang="zh-CN" sz="2400" b="1" noProof="1">
                <a:sym typeface="+mn-ea"/>
              </a:rPr>
              <a:t>的必要；</a:t>
            </a:r>
          </a:p>
          <a:p>
            <a:pPr marL="342900" indent="-342900">
              <a:buClr>
                <a:srgbClr val="046FB6"/>
              </a:buClr>
              <a:buFont typeface="Wingdings" panose="05000000000000000000" charset="0"/>
              <a:buChar char="n"/>
            </a:pPr>
            <a:r>
              <a:rPr lang="zh-CN" altLang="en-US" sz="2400" noProof="1">
                <a:sym typeface="+mn-ea"/>
              </a:rPr>
              <a:t>实现中检查自我赋值</a:t>
            </a:r>
          </a:p>
          <a:p>
            <a:pPr marL="800100" lvl="1" indent="-342900"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400" noProof="1">
                <a:sym typeface="+mn-ea"/>
              </a:rPr>
              <a:t>效率</a:t>
            </a:r>
          </a:p>
          <a:p>
            <a:pPr marL="800100" lvl="1" indent="-342900"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en-US" altLang="zh-CN" sz="2400" noProof="1">
                <a:sym typeface="+mn-ea"/>
              </a:rPr>
              <a:t>a = a  </a:t>
            </a:r>
            <a:r>
              <a:rPr lang="zh-CN" altLang="en-US" sz="2400" noProof="1">
                <a:sym typeface="+mn-ea"/>
              </a:rPr>
              <a:t>的情况</a:t>
            </a:r>
            <a:endParaRPr lang="en-US" altLang="zh-CN" sz="2400" b="1" dirty="0">
              <a:solidFill>
                <a:srgbClr val="47494B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3498" y="3433103"/>
            <a:ext cx="6559668" cy="276742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</a:t>
            </a: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My {</a:t>
            </a:r>
            <a:b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public:</a:t>
            </a:r>
            <a:b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My &amp; 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operator=(</a:t>
            </a:r>
            <a:r>
              <a:rPr lang="en-US" altLang="zh-CN" sz="2400" b="1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const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My&amp; </a:t>
            </a:r>
            <a:r>
              <a:rPr lang="en-US" altLang="zh-CN" sz="2400" b="1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rhs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) {</a:t>
            </a:r>
            <a:b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...</a:t>
            </a:r>
            <a:b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return *this;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}</a:t>
            </a: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9411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2008" y="738322"/>
            <a:ext cx="3395012" cy="813812"/>
          </a:xfrm>
        </p:spPr>
        <p:txBody>
          <a:bodyPr/>
          <a:lstStyle/>
          <a:p>
            <a:r>
              <a:rPr lang="zh-CN" altLang="en-US" dirty="0" smtClean="0"/>
              <a:t>拷贝和赋值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2509771" y="1433679"/>
            <a:ext cx="45719" cy="5229546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175064" y="2302524"/>
            <a:ext cx="2636767" cy="707826"/>
            <a:chOff x="2279324" y="3339051"/>
            <a:chExt cx="23258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960" y="3485261"/>
              <a:ext cx="1870175" cy="29242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拷贝构造函数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75064" y="1552134"/>
            <a:ext cx="1675689" cy="707826"/>
            <a:chOff x="2279324" y="2501096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对象的拷贝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661D584-2B36-4135-848C-E7FD28CD82C5}"/>
              </a:ext>
            </a:extLst>
          </p:cNvPr>
          <p:cNvGrpSpPr/>
          <p:nvPr/>
        </p:nvGrpSpPr>
        <p:grpSpPr>
          <a:xfrm>
            <a:off x="2175064" y="3073707"/>
            <a:ext cx="1675689" cy="707826"/>
            <a:chOff x="2279324" y="2504103"/>
            <a:chExt cx="1478074" cy="624351"/>
          </a:xfrm>
        </p:grpSpPr>
        <p:sp>
          <p:nvSpPr>
            <p:cNvPr id="11" name="菱形 10">
              <a:extLst>
                <a:ext uri="{FF2B5EF4-FFF2-40B4-BE49-F238E27FC236}">
                  <a16:creationId xmlns:a16="http://schemas.microsoft.com/office/drawing/2014/main" xmlns="" id="{08DACBA5-BE0C-40F2-8DC0-8F6D6F8C6D82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:a16="http://schemas.microsoft.com/office/drawing/2014/main" xmlns="" id="{ED442C5B-29DF-4B73-A807-63D48C89C7DF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缺省拷贝构造函数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75065" y="3830617"/>
            <a:ext cx="2396604" cy="707826"/>
            <a:chOff x="2279324" y="3339051"/>
            <a:chExt cx="2113970" cy="624351"/>
          </a:xfrm>
        </p:grpSpPr>
        <p:sp>
          <p:nvSpPr>
            <p:cNvPr id="14" name="菱形 13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浅拷贝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E4CAFD4-0A3E-4803-848C-50C356889851}"/>
              </a:ext>
            </a:extLst>
          </p:cNvPr>
          <p:cNvGrpSpPr/>
          <p:nvPr/>
        </p:nvGrpSpPr>
        <p:grpSpPr>
          <a:xfrm>
            <a:off x="2175064" y="4595280"/>
            <a:ext cx="1675689" cy="707826"/>
            <a:chOff x="2279324" y="2504103"/>
            <a:chExt cx="1478074" cy="624351"/>
          </a:xfrm>
        </p:grpSpPr>
        <p:sp>
          <p:nvSpPr>
            <p:cNvPr id="17" name="菱形 16">
              <a:extLst>
                <a:ext uri="{FF2B5EF4-FFF2-40B4-BE49-F238E27FC236}">
                  <a16:creationId xmlns:a16="http://schemas.microsoft.com/office/drawing/2014/main" xmlns="" id="{E4212DD5-01A9-464B-84B9-7B5F2A071F5C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8" name="文本框 15">
              <a:extLst>
                <a:ext uri="{FF2B5EF4-FFF2-40B4-BE49-F238E27FC236}">
                  <a16:creationId xmlns:a16="http://schemas.microsoft.com/office/drawing/2014/main" xmlns="" id="{A3A7206D-D959-4668-8130-A769920352B9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使用自定义拷贝构造函数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75065" y="5315779"/>
            <a:ext cx="2396604" cy="707826"/>
            <a:chOff x="2279324" y="3339051"/>
            <a:chExt cx="2113970" cy="624351"/>
          </a:xfrm>
        </p:grpSpPr>
        <p:sp>
          <p:nvSpPr>
            <p:cNvPr id="20" name="菱形 19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对象的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赋值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菱形 21">
            <a:extLst>
              <a:ext uri="{FF2B5EF4-FFF2-40B4-BE49-F238E27FC236}">
                <a16:creationId xmlns:a16="http://schemas.microsoft.com/office/drawing/2014/main" xmlns="" id="{E4212DD5-01A9-464B-84B9-7B5F2A071F5C}"/>
              </a:ext>
            </a:extLst>
          </p:cNvPr>
          <p:cNvSpPr/>
          <p:nvPr/>
        </p:nvSpPr>
        <p:spPr>
          <a:xfrm>
            <a:off x="2175063" y="6072689"/>
            <a:ext cx="707825" cy="707826"/>
          </a:xfrm>
          <a:prstGeom prst="diamond">
            <a:avLst/>
          </a:prstGeom>
          <a:solidFill>
            <a:srgbClr val="F85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200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</a:rPr>
              <a:t>07</a:t>
            </a:r>
            <a:endParaRPr lang="en-US" altLang="zh-CN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15">
            <a:extLst>
              <a:ext uri="{FF2B5EF4-FFF2-40B4-BE49-F238E27FC236}">
                <a16:creationId xmlns:a16="http://schemas.microsoft.com/office/drawing/2014/main" xmlns="" id="{A3A7206D-D959-4668-8130-A769920352B9}"/>
              </a:ext>
            </a:extLst>
          </p:cNvPr>
          <p:cNvSpPr txBox="1"/>
          <p:nvPr/>
        </p:nvSpPr>
        <p:spPr>
          <a:xfrm>
            <a:off x="2746885" y="6318319"/>
            <a:ext cx="1145657" cy="27533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自定义赋值函数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6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40254"/>
            <a:ext cx="7022307" cy="353332"/>
          </a:xfrm>
        </p:spPr>
        <p:txBody>
          <a:bodyPr/>
          <a:lstStyle/>
          <a:p>
            <a:r>
              <a:rPr lang="zh-CN" altLang="en-US" dirty="0"/>
              <a:t>赋值函数返回引用的必要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706103" y="2662893"/>
            <a:ext cx="5406372" cy="349582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反例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：</a:t>
            </a: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</a:t>
            </a: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My {</a:t>
            </a:r>
            <a:b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public:</a:t>
            </a:r>
            <a:b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void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operator=(</a:t>
            </a:r>
            <a:r>
              <a:rPr lang="en-US" altLang="zh-CN" sz="2400" b="1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const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My&amp; </a:t>
            </a:r>
            <a:r>
              <a:rPr lang="en-US" altLang="zh-CN" sz="2400" b="1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rhs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) ;</a:t>
            </a: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     My  m1,m2,m3;</a:t>
            </a: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m1=m2=m3;</a:t>
            </a: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(m1=m2)=m3;</a:t>
            </a:r>
          </a:p>
        </p:txBody>
      </p:sp>
      <p:sp>
        <p:nvSpPr>
          <p:cNvPr id="7" name="Rectangle 2"/>
          <p:cNvSpPr>
            <a:spLocks noGrp="1"/>
          </p:cNvSpPr>
          <p:nvPr/>
        </p:nvSpPr>
        <p:spPr>
          <a:xfrm>
            <a:off x="1012053" y="697985"/>
            <a:ext cx="3638550" cy="1687512"/>
          </a:xfrm>
          <a:prstGeom prst="rect">
            <a:avLst/>
          </a:prstGeom>
          <a:noFill/>
          <a:ln w="19050" cmpd="dbl">
            <a:solidFill>
              <a:srgbClr val="C58D01"/>
            </a:solidFill>
            <a:miter/>
          </a:ln>
        </p:spPr>
        <p:txBody>
          <a:bodyPr lIns="91440" tIns="45720" rIns="91440" bIns="45720" anchor="t"/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"/>
              <a:defRPr lang="zh-CN" altLang="en-US" sz="24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045" indent="0" algn="just" defTabSz="685800" rtl="0" eaLnBrk="1" latinLnBrk="0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9405" lvl="1" indent="-319405" algn="l" defTabSz="914400">
              <a:lnSpc>
                <a:spcPct val="10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altLang="zh-CN" sz="2400"/>
              <a:t>int a=1,b=2,c=3;</a:t>
            </a:r>
          </a:p>
          <a:p>
            <a:pPr marL="319405" lvl="1" indent="-319405" algn="l" defTabSz="914400">
              <a:lnSpc>
                <a:spcPct val="10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altLang="zh-CN" sz="2400"/>
              <a:t>a=(b=c);</a:t>
            </a:r>
            <a:br>
              <a:rPr lang="en-US" altLang="zh-CN" sz="2400"/>
            </a:br>
            <a:r>
              <a:rPr lang="en-US" altLang="zh-CN" sz="2400"/>
              <a:t>a=b=c;</a:t>
            </a:r>
            <a:br>
              <a:rPr lang="en-US" altLang="zh-CN" sz="2400"/>
            </a:br>
            <a:r>
              <a:rPr lang="en-US" altLang="zh-CN" sz="2400"/>
              <a:t>(a=b)=c;</a:t>
            </a:r>
          </a:p>
        </p:txBody>
      </p:sp>
      <p:sp>
        <p:nvSpPr>
          <p:cNvPr id="8" name="Rectangle 2"/>
          <p:cNvSpPr/>
          <p:nvPr/>
        </p:nvSpPr>
        <p:spPr>
          <a:xfrm>
            <a:off x="7101703" y="697985"/>
            <a:ext cx="3600450" cy="1689100"/>
          </a:xfrm>
          <a:prstGeom prst="rect">
            <a:avLst/>
          </a:prstGeom>
          <a:noFill/>
          <a:ln w="19050" cap="flat" cmpd="dbl">
            <a:solidFill>
              <a:srgbClr val="C58D0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A a,b,c;</a:t>
            </a: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a=(b=c);</a:t>
            </a:r>
            <a:b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a=b=c;</a:t>
            </a:r>
            <a:b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(a=b)=c;</a:t>
            </a:r>
          </a:p>
        </p:txBody>
      </p:sp>
      <p:sp>
        <p:nvSpPr>
          <p:cNvPr id="9" name="AutoShape 5"/>
          <p:cNvSpPr/>
          <p:nvPr/>
        </p:nvSpPr>
        <p:spPr>
          <a:xfrm>
            <a:off x="4901514" y="964685"/>
            <a:ext cx="2010032" cy="1223962"/>
          </a:xfrm>
          <a:prstGeom prst="leftRightArrow">
            <a:avLst>
              <a:gd name="adj1" fmla="val 50000"/>
              <a:gd name="adj2" fmla="val 2236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94331" y="2662894"/>
            <a:ext cx="5406372" cy="349582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反例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：</a:t>
            </a: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</a:t>
            </a: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My {</a:t>
            </a:r>
            <a:b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public:</a:t>
            </a:r>
            <a:b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My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operator=(</a:t>
            </a:r>
            <a:r>
              <a:rPr lang="en-US" altLang="zh-CN" sz="2400" b="1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const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My&amp; </a:t>
            </a:r>
            <a:r>
              <a:rPr lang="en-US" altLang="zh-CN" sz="2400" b="1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rhs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) ;</a:t>
            </a: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My  m1,m2,m3;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m1=m2=m3;</a:t>
            </a: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(m1=m2)=m3;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4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40254"/>
            <a:ext cx="7022307" cy="353332"/>
          </a:xfrm>
        </p:spPr>
        <p:txBody>
          <a:bodyPr/>
          <a:lstStyle/>
          <a:p>
            <a:r>
              <a:rPr lang="zh-CN" altLang="en-US" dirty="0"/>
              <a:t>赋值函数实现中的自我赋值判定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375358" y="624343"/>
            <a:ext cx="5406372" cy="384720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class B {</a:t>
            </a:r>
            <a:endParaRPr lang="en-US" altLang="zh-CN" sz="2000" b="1" dirty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lvl="0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public:</a:t>
            </a:r>
            <a:endParaRPr lang="en-US" altLang="zh-CN" sz="2000" b="1" dirty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lvl="0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       B( )  {    </a:t>
            </a:r>
            <a:r>
              <a:rPr lang="en-US" altLang="zh-CN" sz="2000" b="1" dirty="0" err="1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pch</a:t>
            </a:r>
            <a:r>
              <a:rPr lang="en-US" altLang="zh-CN" sz="2000" b="1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 = new char;      }</a:t>
            </a:r>
            <a:endParaRPr lang="en-US" altLang="zh-CN" sz="2000" b="1" dirty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lvl="0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       ~B( ) {  delete </a:t>
            </a:r>
            <a:r>
              <a:rPr lang="en-US" altLang="zh-CN" sz="2000" b="1" dirty="0" err="1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pch</a:t>
            </a:r>
            <a:r>
              <a:rPr lang="en-US" altLang="zh-CN" sz="2000" b="1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;          }</a:t>
            </a:r>
            <a:endParaRPr lang="en-US" altLang="zh-CN" sz="2000" b="1" dirty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lvl="0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       B&amp; operator=(</a:t>
            </a:r>
            <a:r>
              <a:rPr lang="en-US" altLang="zh-CN" sz="2000" b="1" dirty="0" err="1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const</a:t>
            </a:r>
            <a:r>
              <a:rPr lang="en-US" altLang="zh-CN" sz="2000" b="1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 B&amp; </a:t>
            </a:r>
            <a:r>
              <a:rPr lang="en-US" altLang="zh-CN" sz="2000" b="1" dirty="0" err="1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rhs</a:t>
            </a:r>
            <a:r>
              <a:rPr lang="en-US" altLang="zh-CN" sz="2000" b="1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) {</a:t>
            </a:r>
            <a:br>
              <a:rPr lang="en-US" altLang="zh-CN" sz="2000" b="1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</a:br>
            <a:r>
              <a:rPr lang="en-US" altLang="zh-CN" sz="2000" b="1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delete </a:t>
            </a:r>
            <a:r>
              <a:rPr lang="en-US" altLang="zh-CN" sz="2000" b="1" dirty="0" err="1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pch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;</a:t>
            </a:r>
            <a:br>
              <a:rPr lang="en-US" altLang="zh-CN" sz="2000" b="1" dirty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pch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= new char(*rhs.pch);</a:t>
            </a:r>
            <a:br>
              <a:rPr lang="en-US" altLang="zh-CN" sz="2000" b="1" dirty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    return 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*this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;</a:t>
            </a:r>
            <a:br>
              <a:rPr lang="en-US" altLang="zh-CN" sz="2000" b="1" dirty="0" smtClean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</a:br>
            <a:r>
              <a:rPr lang="en-US" altLang="zh-CN" sz="2000" b="1" dirty="0" smtClean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      }</a:t>
            </a:r>
            <a:r>
              <a:rPr lang="en-US" altLang="zh-CN" sz="2000" b="1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/>
            </a:r>
            <a:br>
              <a:rPr lang="en-US" altLang="zh-CN" sz="2000" b="1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private:         </a:t>
            </a:r>
            <a:br>
              <a:rPr lang="en-US" altLang="zh-CN" sz="2000" b="1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       char * </a:t>
            </a:r>
            <a:r>
              <a:rPr lang="en-US" altLang="zh-CN" sz="2000" b="1" dirty="0" err="1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pch</a:t>
            </a:r>
            <a:r>
              <a:rPr lang="zh-CN" altLang="en-US" sz="2000" b="1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；</a:t>
            </a:r>
            <a:endParaRPr lang="zh-CN" altLang="en-US" sz="2000" b="1" dirty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lvl="0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}</a:t>
            </a:r>
            <a:r>
              <a:rPr lang="zh-CN" altLang="en-US" sz="2400" b="1" dirty="0">
                <a:latin typeface="Arial" panose="020B0604020202020204" pitchFamily="34" charset="0"/>
                <a:sym typeface="黑体" panose="02010609060101010101" pitchFamily="49" charset="-122"/>
              </a:rPr>
              <a:t>；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5358" y="4585183"/>
            <a:ext cx="5406372" cy="190052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main( ) {</a:t>
            </a:r>
            <a:endParaRPr lang="en-US" altLang="zh-CN" sz="20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B   b1</a:t>
            </a:r>
            <a:r>
              <a:rPr lang="en-US" altLang="zh-CN" sz="2000" b="1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    B 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&amp;  b2= b1</a:t>
            </a:r>
            <a:r>
              <a:rPr lang="en-US" altLang="zh-CN" sz="2000" b="1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</a:t>
            </a: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000" b="1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b1 = b1;  b1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=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b2;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return 0;</a:t>
            </a: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97962" y="2899717"/>
            <a:ext cx="1037967" cy="601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70028" y="3015734"/>
            <a:ext cx="6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397962" y="2298354"/>
            <a:ext cx="1037967" cy="601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B&amp;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70027" y="2414370"/>
            <a:ext cx="6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b2</a:t>
            </a:r>
            <a:endParaRPr lang="zh-CN" altLang="en-US" dirty="0"/>
          </a:p>
        </p:txBody>
      </p:sp>
      <p:sp>
        <p:nvSpPr>
          <p:cNvPr id="15" name="上箭头 14"/>
          <p:cNvSpPr/>
          <p:nvPr/>
        </p:nvSpPr>
        <p:spPr>
          <a:xfrm>
            <a:off x="6746278" y="1964037"/>
            <a:ext cx="1169773" cy="16393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栈区</a:t>
            </a:r>
          </a:p>
        </p:txBody>
      </p:sp>
      <p:sp>
        <p:nvSpPr>
          <p:cNvPr id="16" name="矩形 15"/>
          <p:cNvSpPr/>
          <p:nvPr/>
        </p:nvSpPr>
        <p:spPr>
          <a:xfrm>
            <a:off x="8916945" y="4886183"/>
            <a:ext cx="1037967" cy="982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16051" y="5214322"/>
            <a:ext cx="100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char</a:t>
            </a:r>
            <a:endParaRPr lang="zh-CN" altLang="en-US" dirty="0"/>
          </a:p>
        </p:txBody>
      </p:sp>
      <p:sp>
        <p:nvSpPr>
          <p:cNvPr id="18" name="流程图: 过程 17"/>
          <p:cNvSpPr/>
          <p:nvPr/>
        </p:nvSpPr>
        <p:spPr>
          <a:xfrm>
            <a:off x="7040419" y="4471550"/>
            <a:ext cx="617837" cy="16475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堆区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肘形连接符 18"/>
          <p:cNvCxnSpPr>
            <a:stCxn id="11" idx="2"/>
            <a:endCxn id="16" idx="0"/>
          </p:cNvCxnSpPr>
          <p:nvPr/>
        </p:nvCxnSpPr>
        <p:spPr>
          <a:xfrm rot="16200000" flipH="1">
            <a:off x="8483886" y="3934139"/>
            <a:ext cx="1385103" cy="518983"/>
          </a:xfrm>
          <a:prstGeom prst="bentConnector3">
            <a:avLst>
              <a:gd name="adj1" fmla="val 50000"/>
            </a:avLst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3" idx="3"/>
            <a:endCxn id="11" idx="3"/>
          </p:cNvCxnSpPr>
          <p:nvPr/>
        </p:nvCxnSpPr>
        <p:spPr>
          <a:xfrm>
            <a:off x="9435929" y="2599036"/>
            <a:ext cx="12700" cy="601363"/>
          </a:xfrm>
          <a:prstGeom prst="bentConnector3">
            <a:avLst>
              <a:gd name="adj1" fmla="val 7443244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38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40254"/>
            <a:ext cx="7022307" cy="353332"/>
          </a:xfrm>
        </p:spPr>
        <p:txBody>
          <a:bodyPr/>
          <a:lstStyle/>
          <a:p>
            <a:r>
              <a:rPr lang="zh-CN" altLang="en-US" dirty="0"/>
              <a:t>赋值</a:t>
            </a:r>
            <a:r>
              <a:rPr lang="zh-CN" altLang="en-US" dirty="0" smtClean="0"/>
              <a:t>函数的一般实现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383596" y="704988"/>
            <a:ext cx="5406372" cy="261610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class B {</a:t>
            </a:r>
            <a:endParaRPr lang="en-US" altLang="zh-CN" sz="2000" b="1" dirty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lvl="0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public:</a:t>
            </a:r>
            <a:endParaRPr lang="en-US" altLang="zh-CN" sz="2000" b="1" dirty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lvl="0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       B( )  {    </a:t>
            </a:r>
            <a:r>
              <a:rPr lang="en-US" altLang="zh-CN" sz="2000" b="1" dirty="0" err="1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pch</a:t>
            </a:r>
            <a:r>
              <a:rPr lang="en-US" altLang="zh-CN" sz="2000" b="1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 = new char;      }</a:t>
            </a:r>
            <a:endParaRPr lang="en-US" altLang="zh-CN" sz="2000" b="1" dirty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lvl="0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       ~B( ) {  delete </a:t>
            </a:r>
            <a:r>
              <a:rPr lang="en-US" altLang="zh-CN" sz="2000" b="1" dirty="0" err="1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pch</a:t>
            </a:r>
            <a:r>
              <a:rPr lang="en-US" altLang="zh-CN" sz="2000" b="1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;          }</a:t>
            </a:r>
            <a:endParaRPr lang="en-US" altLang="zh-CN" sz="2000" b="1" dirty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lvl="0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       B&amp; operator=(</a:t>
            </a:r>
            <a:r>
              <a:rPr lang="en-US" altLang="zh-CN" sz="2000" b="1" dirty="0" err="1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const</a:t>
            </a:r>
            <a:r>
              <a:rPr lang="en-US" altLang="zh-CN" sz="2000" b="1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 B&amp; </a:t>
            </a:r>
            <a:r>
              <a:rPr lang="en-US" altLang="zh-CN" sz="2000" b="1" dirty="0" err="1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rhs</a:t>
            </a:r>
            <a:r>
              <a:rPr lang="en-US" altLang="zh-CN" sz="2000" b="1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) ;</a:t>
            </a:r>
            <a:r>
              <a:rPr lang="en-US" altLang="zh-CN" sz="2000" b="1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/>
            </a:r>
            <a:br>
              <a:rPr lang="en-US" altLang="zh-CN" sz="2000" b="1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private:         </a:t>
            </a:r>
            <a:br>
              <a:rPr lang="en-US" altLang="zh-CN" sz="2000" b="1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       char * </a:t>
            </a:r>
            <a:r>
              <a:rPr lang="en-US" altLang="zh-CN" sz="2000" b="1" dirty="0" err="1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pch</a:t>
            </a:r>
            <a:r>
              <a:rPr lang="zh-CN" altLang="en-US" sz="2000" b="1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；</a:t>
            </a:r>
            <a:endParaRPr lang="zh-CN" altLang="en-US" sz="2000" b="1" dirty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lvl="0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黑体" panose="02010609060101010101" pitchFamily="49" charset="-122"/>
              </a:rPr>
              <a:t>}</a:t>
            </a:r>
            <a:r>
              <a:rPr lang="zh-CN" altLang="en-US" sz="2400" b="1" dirty="0">
                <a:latin typeface="Arial" panose="020B0604020202020204" pitchFamily="34" charset="0"/>
                <a:sym typeface="黑体" panose="02010609060101010101" pitchFamily="49" charset="-122"/>
              </a:rPr>
              <a:t>；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50083" y="968772"/>
            <a:ext cx="5406372" cy="190052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main( ) {</a:t>
            </a:r>
            <a:endParaRPr lang="en-US" altLang="zh-CN" sz="20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B   b1</a:t>
            </a:r>
            <a:r>
              <a:rPr lang="en-US" altLang="zh-CN" sz="2000" b="1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    B 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&amp;  b2= b1</a:t>
            </a:r>
            <a:r>
              <a:rPr lang="en-US" altLang="zh-CN" sz="2000" b="1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</a:t>
            </a: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000" b="1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b1 = b1;  b1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=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b2;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return 0;</a:t>
            </a:r>
          </a:p>
          <a:p>
            <a:pPr marL="319405" lvl="0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007348" y="3586530"/>
            <a:ext cx="5406372" cy="2554545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B&amp; 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B::operator=(const B&amp; </a:t>
            </a:r>
            <a:r>
              <a:rPr lang="en-US" altLang="zh-CN" sz="2000" b="1" dirty="0" err="1">
                <a:latin typeface="Arial" panose="020B0604020202020204" pitchFamily="34" charset="0"/>
                <a:sym typeface="黑体" panose="02010609060101010101" pitchFamily="49" charset="-122"/>
              </a:rPr>
              <a:t>rhs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) </a:t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{</a:t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 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if ( &amp;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rhs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!= this )  {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/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            delete </a:t>
            </a:r>
            <a:r>
              <a:rPr lang="en-US" altLang="zh-CN" sz="2000" b="1" dirty="0" err="1">
                <a:latin typeface="Arial" panose="020B0604020202020204" pitchFamily="34" charset="0"/>
                <a:sym typeface="黑体" panose="02010609060101010101" pitchFamily="49" charset="-122"/>
              </a:rPr>
              <a:t>pch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;</a:t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            </a:t>
            </a:r>
            <a:r>
              <a:rPr lang="en-US" altLang="zh-CN" sz="2000" b="1" dirty="0" err="1">
                <a:latin typeface="Arial" panose="020B0604020202020204" pitchFamily="34" charset="0"/>
                <a:sym typeface="黑体" panose="02010609060101010101" pitchFamily="49" charset="-122"/>
              </a:rPr>
              <a:t>pch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 = new char(*rhs.pch);</a:t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  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}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/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  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return *this;</a:t>
            </a:r>
          </a:p>
          <a:p>
            <a:pPr lvl="0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}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227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039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黑体" panose="02010609060101010101" pitchFamily="49" charset="-122"/>
              </a:rPr>
              <a:t>拷贝</a:t>
            </a:r>
            <a:r>
              <a:rPr lang="en-US" altLang="zh-CN" dirty="0">
                <a:sym typeface="黑体" panose="02010609060101010101" pitchFamily="49" charset="-122"/>
              </a:rPr>
              <a:t>(</a:t>
            </a:r>
            <a:r>
              <a:rPr lang="zh-CN" altLang="zh-CN" dirty="0">
                <a:sym typeface="黑体" panose="02010609060101010101" pitchFamily="49" charset="-122"/>
              </a:rPr>
              <a:t>复制</a:t>
            </a:r>
            <a:r>
              <a:rPr lang="en-US" altLang="zh-CN" dirty="0">
                <a:sym typeface="黑体" panose="02010609060101010101" pitchFamily="49" charset="-122"/>
              </a:rPr>
              <a:t>)</a:t>
            </a:r>
            <a:r>
              <a:rPr lang="zh-CN" altLang="en-US" dirty="0"/>
              <a:t>对象的</a:t>
            </a:r>
            <a:r>
              <a:rPr lang="zh-CN" altLang="en-US" dirty="0" smtClean="0"/>
              <a:t>必要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07243" y="925073"/>
            <a:ext cx="4556043" cy="4881336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A {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//略</a:t>
            </a:r>
          </a:p>
          <a:p>
            <a:pPr>
              <a:lnSpc>
                <a:spcPct val="8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>
              <a:lnSpc>
                <a:spcPct val="8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Function( A  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  //略       }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 ) {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A 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Function( a );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return 0;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algn="ctr"/>
            <a:endParaRPr lang="zh-CN" altLang="en-US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66486" y="949695"/>
            <a:ext cx="5181600" cy="4832092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class A {</a:t>
            </a:r>
          </a:p>
          <a:p>
            <a:pPr>
              <a:defRPr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public: void g( ) const;</a:t>
            </a:r>
          </a:p>
          <a:p>
            <a:pPr>
              <a:defRPr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>
              <a:defRPr/>
            </a:pPr>
            <a:r>
              <a:rPr lang="en-US" altLang="zh-CN" sz="2400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</a:t>
            </a:r>
            <a:r>
              <a:rPr lang="en-US" altLang="zh-CN" sz="24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Function( )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A  aA;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aA;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defRPr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int main() {</a:t>
            </a:r>
          </a:p>
          <a:p>
            <a:pPr>
              <a:defRPr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Function</a:t>
            </a:r>
            <a:r>
              <a:rPr lang="en-US" altLang="zh-CN" sz="2400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).</a:t>
            </a:r>
            <a:r>
              <a:rPr lang="en-US" altLang="zh-CN" sz="24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g( );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return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0;</a:t>
            </a:r>
          </a:p>
          <a:p>
            <a:pPr>
              <a:defRPr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algn="ctr"/>
            <a:endParaRPr lang="zh-CN" altLang="en-US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5"/>
          <p:cNvSpPr txBox="1"/>
          <p:nvPr/>
        </p:nvSpPr>
        <p:spPr>
          <a:xfrm>
            <a:off x="1173013" y="5993921"/>
            <a:ext cx="3671888" cy="30008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按传值方式传递对象</a:t>
            </a:r>
          </a:p>
        </p:txBody>
      </p:sp>
      <p:sp>
        <p:nvSpPr>
          <p:cNvPr id="6" name="Text Box 6"/>
          <p:cNvSpPr txBox="1"/>
          <p:nvPr/>
        </p:nvSpPr>
        <p:spPr>
          <a:xfrm>
            <a:off x="7133323" y="5993921"/>
            <a:ext cx="2447925" cy="30008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按传值方式返回对象</a:t>
            </a:r>
          </a:p>
        </p:txBody>
      </p:sp>
    </p:spTree>
    <p:extLst>
      <p:ext uri="{BB962C8B-B14F-4D97-AF65-F5344CB8AC3E}">
        <p14:creationId xmlns:p14="http://schemas.microsoft.com/office/powerpoint/2010/main" val="214618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拷贝</a:t>
            </a:r>
            <a:r>
              <a:rPr lang="zh-CN" altLang="en-US" dirty="0"/>
              <a:t>对象</a:t>
            </a:r>
            <a:r>
              <a:rPr lang="en-US" altLang="zh-CN" dirty="0"/>
              <a:t>--</a:t>
            </a:r>
            <a:r>
              <a:rPr lang="zh-CN" altLang="en-US" dirty="0"/>
              <a:t>拷贝构造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77274" y="1286990"/>
            <a:ext cx="4893796" cy="35394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拷贝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构造函数：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从无到有地创建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一个新对象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Char char="u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不同于普通构造函数，参数必须且只需一个本类对象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Char char="u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一种特殊的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构造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25297" y="1163879"/>
            <a:ext cx="5321644" cy="3785652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b="1" noProof="1">
                <a:latin typeface="Arial" panose="020B0604020202020204" pitchFamily="34" charset="0"/>
              </a:rPr>
              <a:t>比较赋值与</a:t>
            </a:r>
            <a:r>
              <a:rPr lang="zh-CN" altLang="en-US" sz="2400" b="1" noProof="1">
                <a:latin typeface="Arial" panose="020B0604020202020204" pitchFamily="34" charset="0"/>
                <a:sym typeface="+mn-ea"/>
              </a:rPr>
              <a:t>拷贝</a:t>
            </a:r>
            <a:r>
              <a:rPr lang="zh-CN" altLang="en-US" sz="2400" b="1" noProof="1">
                <a:latin typeface="Arial" panose="020B0604020202020204" pitchFamily="34" charset="0"/>
              </a:rPr>
              <a:t>：</a:t>
            </a:r>
            <a:endParaRPr lang="zh-CN" altLang="en-US" sz="2400" b="1" noProof="1"/>
          </a:p>
          <a:p>
            <a:pPr>
              <a:defRPr/>
            </a:pPr>
            <a:r>
              <a:rPr lang="zh-CN" altLang="en-US" sz="2400" b="1" dirty="0"/>
              <a:t/>
            </a:r>
            <a:br>
              <a:rPr lang="zh-CN" altLang="en-US" sz="2400" b="1" dirty="0"/>
            </a:br>
            <a:r>
              <a:rPr lang="zh-CN" altLang="en-US" sz="2400" b="1" dirty="0" smtClean="0"/>
              <a:t>     </a:t>
            </a:r>
            <a:r>
              <a:rPr lang="en-US" altLang="zh-CN" sz="2400" b="1" noProof="1" smtClean="0">
                <a:latin typeface="Arial" panose="020B0604020202020204" pitchFamily="34" charset="0"/>
              </a:rPr>
              <a:t>A    </a:t>
            </a:r>
            <a:r>
              <a:rPr lang="en-US" altLang="zh-CN" sz="2400" b="1" noProof="1">
                <a:latin typeface="Arial" panose="020B0604020202020204" pitchFamily="34" charset="0"/>
              </a:rPr>
              <a:t>a1;</a:t>
            </a:r>
            <a:endParaRPr lang="en-US" altLang="zh-CN" sz="2400" b="1" noProof="1"/>
          </a:p>
          <a:p>
            <a:pPr>
              <a:defRPr/>
            </a:pPr>
            <a:r>
              <a:rPr lang="en-US" altLang="zh-CN" sz="2400" b="1" noProof="1">
                <a:latin typeface="Arial" panose="020B0604020202020204" pitchFamily="34" charset="0"/>
              </a:rPr>
              <a:t>     A    a2;</a:t>
            </a:r>
            <a:endParaRPr lang="en-US" altLang="zh-CN" sz="2400" b="1" noProof="1"/>
          </a:p>
          <a:p>
            <a:pPr>
              <a:defRPr/>
            </a:pPr>
            <a:r>
              <a:rPr lang="en-US" altLang="zh-CN" sz="2400" b="1" noProof="1">
                <a:latin typeface="Arial" panose="020B0604020202020204" pitchFamily="34" charset="0"/>
              </a:rPr>
              <a:t>  </a:t>
            </a:r>
            <a:r>
              <a:rPr lang="en-US" altLang="zh-CN" sz="2400" b="1" noProof="1">
                <a:solidFill>
                  <a:srgbClr val="0000FF"/>
                </a:solidFill>
                <a:latin typeface="Arial" panose="020B0604020202020204" pitchFamily="34" charset="0"/>
              </a:rPr>
              <a:t>   a1 = a2;   //</a:t>
            </a:r>
            <a:r>
              <a:rPr lang="zh-CN" altLang="en-US" sz="2400" b="1" noProof="1">
                <a:solidFill>
                  <a:srgbClr val="0000FF"/>
                </a:solidFill>
                <a:latin typeface="Arial" panose="020B0604020202020204" pitchFamily="34" charset="0"/>
              </a:rPr>
              <a:t>赋值前，</a:t>
            </a:r>
            <a:r>
              <a:rPr lang="en-US" altLang="zh-CN" sz="2400" b="1" noProof="1">
                <a:solidFill>
                  <a:srgbClr val="0000FF"/>
                </a:solidFill>
                <a:latin typeface="Arial" panose="020B0604020202020204" pitchFamily="34" charset="0"/>
              </a:rPr>
              <a:t>a1</a:t>
            </a:r>
            <a:r>
              <a:rPr lang="zh-CN" altLang="en-US" sz="2400" b="1" noProof="1">
                <a:solidFill>
                  <a:srgbClr val="0000FF"/>
                </a:solidFill>
                <a:latin typeface="Arial" panose="020B0604020202020204" pitchFamily="34" charset="0"/>
              </a:rPr>
              <a:t>已经存在</a:t>
            </a:r>
            <a:endParaRPr lang="zh-CN" altLang="en-US" sz="2400" b="1" noProof="1">
              <a:solidFill>
                <a:srgbClr val="0000FF"/>
              </a:solidFill>
            </a:endParaRPr>
          </a:p>
          <a:p>
            <a:pPr>
              <a:defRPr/>
            </a:pPr>
            <a:endParaRPr lang="zh-CN" altLang="en-US" sz="2800" b="1" noProof="1">
              <a:solidFill>
                <a:srgbClr val="0000FF"/>
              </a:solidFill>
            </a:endParaRPr>
          </a:p>
          <a:p>
            <a:pPr>
              <a:defRPr/>
            </a:pPr>
            <a:r>
              <a:rPr lang="zh-CN" altLang="en-US" sz="2400" b="1" noProof="1">
                <a:latin typeface="Arial" panose="020B0604020202020204" pitchFamily="34" charset="0"/>
              </a:rPr>
              <a:t>     </a:t>
            </a:r>
            <a:r>
              <a:rPr lang="en-US" altLang="zh-CN" sz="2400" b="1" noProof="1">
                <a:latin typeface="Arial" panose="020B0604020202020204" pitchFamily="34" charset="0"/>
              </a:rPr>
              <a:t>B     b1;</a:t>
            </a:r>
            <a:endParaRPr lang="en-US" altLang="zh-CN" sz="2400" b="1" noProof="1"/>
          </a:p>
          <a:p>
            <a:pPr>
              <a:defRPr/>
            </a:pPr>
            <a:r>
              <a:rPr lang="en-US" altLang="zh-CN" sz="2400" b="1" noProof="1">
                <a:solidFill>
                  <a:srgbClr val="0000FF"/>
                </a:solidFill>
                <a:latin typeface="Arial" panose="020B0604020202020204" pitchFamily="34" charset="0"/>
              </a:rPr>
              <a:t>     B     b2(b1);  //</a:t>
            </a:r>
            <a:r>
              <a:rPr lang="zh-CN" altLang="en-US" sz="2400" b="1" noProof="1">
                <a:solidFill>
                  <a:srgbClr val="0000FF"/>
                </a:solidFill>
                <a:latin typeface="Arial" panose="020B0604020202020204" pitchFamily="34" charset="0"/>
              </a:rPr>
              <a:t>构造前，</a:t>
            </a:r>
            <a:r>
              <a:rPr lang="en-US" altLang="zh-CN" sz="2400" b="1" noProof="1">
                <a:solidFill>
                  <a:srgbClr val="0000FF"/>
                </a:solidFill>
                <a:latin typeface="Arial" panose="020B0604020202020204" pitchFamily="34" charset="0"/>
              </a:rPr>
              <a:t>b2</a:t>
            </a:r>
            <a:r>
              <a:rPr lang="zh-CN" altLang="en-US" sz="2400" b="1" noProof="1">
                <a:solidFill>
                  <a:srgbClr val="0000FF"/>
                </a:solidFill>
                <a:latin typeface="Arial" panose="020B0604020202020204" pitchFamily="34" charset="0"/>
              </a:rPr>
              <a:t>不存在</a:t>
            </a:r>
            <a:r>
              <a:rPr lang="zh-CN" altLang="en-US" sz="2400" b="1" dirty="0">
                <a:solidFill>
                  <a:srgbClr val="0000FF"/>
                </a:solidFill>
              </a:rPr>
              <a:t/>
            </a:r>
            <a:br>
              <a:rPr lang="zh-CN" altLang="en-US" sz="2400" b="1" dirty="0">
                <a:solidFill>
                  <a:srgbClr val="0000FF"/>
                </a:solidFill>
              </a:rPr>
            </a:br>
            <a:r>
              <a:rPr lang="zh-CN" altLang="en-US" sz="2400" b="1" noProof="1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 noProof="1" smtClean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400" b="1" noProof="1" smtClean="0">
                <a:solidFill>
                  <a:srgbClr val="0000FF"/>
                </a:solidFill>
                <a:latin typeface="Arial" panose="020B0604020202020204" pitchFamily="34" charset="0"/>
              </a:rPr>
              <a:t>B     </a:t>
            </a:r>
            <a:r>
              <a:rPr lang="en-US" altLang="zh-CN" sz="2400" b="1" noProof="1">
                <a:solidFill>
                  <a:srgbClr val="0000FF"/>
                </a:solidFill>
                <a:latin typeface="Arial" panose="020B0604020202020204" pitchFamily="34" charset="0"/>
              </a:rPr>
              <a:t>b3 = b1;</a:t>
            </a:r>
            <a:r>
              <a:rPr lang="en-US" altLang="zh-CN" sz="2400" b="1" noProof="1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 //</a:t>
            </a:r>
            <a:r>
              <a:rPr lang="zh-CN" altLang="en-US" sz="2400" b="1" noProof="1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构造前，</a:t>
            </a:r>
            <a:r>
              <a:rPr lang="en-US" altLang="zh-CN" sz="2400" b="1" noProof="1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b3</a:t>
            </a:r>
            <a:r>
              <a:rPr lang="zh-CN" altLang="en-US" sz="2400" b="1" noProof="1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不存在</a:t>
            </a:r>
            <a:endParaRPr lang="zh-CN" altLang="en-US" sz="2400" b="1" noProof="1">
              <a:solidFill>
                <a:srgbClr val="0000FF"/>
              </a:solidFill>
              <a:sym typeface="+mn-ea"/>
            </a:endParaRPr>
          </a:p>
          <a:p>
            <a:pPr algn="ctr"/>
            <a:endParaRPr lang="zh-CN" altLang="en-US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106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40254"/>
            <a:ext cx="7022307" cy="353332"/>
          </a:xfrm>
        </p:spPr>
        <p:txBody>
          <a:bodyPr/>
          <a:lstStyle/>
          <a:p>
            <a:r>
              <a:rPr lang="zh-CN" altLang="en-US" dirty="0" smtClean="0">
                <a:sym typeface="黑体" panose="02010609060101010101" pitchFamily="49" charset="-122"/>
              </a:rPr>
              <a:t>拷贝</a:t>
            </a:r>
            <a:r>
              <a:rPr lang="zh-CN" altLang="en-US" dirty="0">
                <a:sym typeface="黑体" panose="02010609060101010101" pitchFamily="49" charset="-122"/>
              </a:rPr>
              <a:t>构造</a:t>
            </a:r>
            <a:r>
              <a:rPr lang="zh-CN" altLang="en-US" dirty="0" smtClean="0">
                <a:sym typeface="黑体" panose="02010609060101010101" pitchFamily="49" charset="-122"/>
              </a:rPr>
              <a:t>函数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77274" y="1286990"/>
            <a:ext cx="4893796" cy="462280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含义：根据现有的对象，构造一个新的对象。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/>
              <a:t>格式：    </a:t>
            </a:r>
          </a:p>
          <a:p>
            <a:r>
              <a:rPr lang="en-US" altLang="zh-CN" sz="2800" b="1" dirty="0" smtClean="0"/>
              <a:t>class </a:t>
            </a:r>
            <a:r>
              <a:rPr lang="en-US" altLang="zh-CN" sz="2800" b="1" dirty="0"/>
              <a:t>T  {</a:t>
            </a:r>
            <a:br>
              <a:rPr lang="en-US" altLang="zh-CN" sz="2800" b="1" dirty="0"/>
            </a:br>
            <a:r>
              <a:rPr lang="en-US" altLang="zh-CN" sz="2800" b="1" dirty="0" smtClean="0"/>
              <a:t>public</a:t>
            </a:r>
            <a:r>
              <a:rPr lang="en-US" altLang="zh-CN" sz="2800" b="1" dirty="0"/>
              <a:t>:</a:t>
            </a:r>
          </a:p>
          <a:p>
            <a:r>
              <a:rPr lang="en-US" altLang="zh-CN" sz="2800" b="1" dirty="0"/>
              <a:t>         </a:t>
            </a:r>
            <a:r>
              <a:rPr lang="en-US" altLang="zh-CN" sz="2800" b="1" dirty="0">
                <a:solidFill>
                  <a:srgbClr val="0000FF"/>
                </a:solidFill>
              </a:rPr>
              <a:t>T(</a:t>
            </a:r>
            <a:r>
              <a:rPr lang="en-US" altLang="zh-CN" sz="2800" b="1" dirty="0" err="1">
                <a:solidFill>
                  <a:srgbClr val="0000FF"/>
                </a:solidFill>
              </a:rPr>
              <a:t>const</a:t>
            </a:r>
            <a:r>
              <a:rPr lang="en-US" altLang="zh-CN" sz="2800" b="1" dirty="0">
                <a:solidFill>
                  <a:srgbClr val="0000FF"/>
                </a:solidFill>
              </a:rPr>
              <a:t> T&amp;);</a:t>
            </a:r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…</a:t>
            </a:r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en-US" altLang="zh-CN" sz="2800" b="1" dirty="0" smtClean="0"/>
              <a:t>};</a:t>
            </a:r>
          </a:p>
          <a:p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25297" y="1163879"/>
            <a:ext cx="5321644" cy="5001369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19405" lvl="0" indent="-319405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class </a:t>
            </a:r>
            <a:r>
              <a:rPr lang="en-US" altLang="zh-CN" sz="2400" b="1" dirty="0" err="1">
                <a:latin typeface="Arial" panose="020B0604020202020204" pitchFamily="34" charset="0"/>
              </a:rPr>
              <a:t>MyClass</a:t>
            </a:r>
            <a:r>
              <a:rPr lang="en-US" altLang="zh-CN" sz="2400" b="1" dirty="0">
                <a:latin typeface="Arial" panose="020B0604020202020204" pitchFamily="34" charset="0"/>
              </a:rPr>
              <a:t> {</a:t>
            </a:r>
          </a:p>
          <a:p>
            <a:pPr marL="319405" lvl="0" indent="-319405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public:</a:t>
            </a:r>
          </a:p>
          <a:p>
            <a:pPr marL="319405" lvl="0" indent="-319405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 //</a:t>
            </a:r>
            <a:r>
              <a:rPr lang="zh-CN" altLang="en-US" sz="2400" b="1" dirty="0">
                <a:latin typeface="Arial" panose="020B0604020202020204" pitchFamily="34" charset="0"/>
              </a:rPr>
              <a:t>自定义构造函数</a:t>
            </a:r>
            <a:r>
              <a:rPr lang="en-US" altLang="zh-CN" sz="2400" b="1" dirty="0">
                <a:latin typeface="Arial" panose="020B0604020202020204" pitchFamily="34" charset="0"/>
              </a:rPr>
              <a:t> </a:t>
            </a:r>
            <a:br>
              <a:rPr lang="en-US" altLang="zh-CN" sz="2400" b="1" dirty="0">
                <a:latin typeface="Arial" panose="020B0604020202020204" pitchFamily="34" charset="0"/>
              </a:rPr>
            </a:br>
            <a:r>
              <a:rPr lang="en-US" altLang="zh-CN" sz="2400" b="1" dirty="0" smtClean="0">
                <a:latin typeface="Arial" panose="020B0604020202020204" pitchFamily="34" charset="0"/>
              </a:rPr>
              <a:t> </a:t>
            </a:r>
            <a:r>
              <a:rPr lang="en-US" altLang="zh-CN" sz="2400" b="1" dirty="0" err="1" smtClean="0">
                <a:latin typeface="Arial" panose="020B0604020202020204" pitchFamily="34" charset="0"/>
              </a:rPr>
              <a:t>MyClass</a:t>
            </a:r>
            <a:r>
              <a:rPr lang="en-US" altLang="zh-CN" sz="2400" b="1" dirty="0">
                <a:latin typeface="Arial" panose="020B0604020202020204" pitchFamily="34" charset="0"/>
              </a:rPr>
              <a:t>( </a:t>
            </a:r>
            <a:r>
              <a:rPr lang="en-US" altLang="zh-CN" sz="2400" b="1" dirty="0" err="1">
                <a:latin typeface="Arial" panose="020B0604020202020204" pitchFamily="34" charset="0"/>
              </a:rPr>
              <a:t>int</a:t>
            </a:r>
            <a:r>
              <a:rPr lang="en-US" altLang="zh-CN" sz="2400" b="1" dirty="0">
                <a:latin typeface="Arial" panose="020B0604020202020204" pitchFamily="34" charset="0"/>
              </a:rPr>
              <a:t> </a:t>
            </a:r>
            <a:r>
              <a:rPr lang="en-US" altLang="zh-CN" sz="2400" b="1" dirty="0" smtClean="0">
                <a:latin typeface="Arial" panose="020B0604020202020204" pitchFamily="34" charset="0"/>
              </a:rPr>
              <a:t>) { }</a:t>
            </a:r>
            <a:r>
              <a:rPr lang="en-US" altLang="zh-CN" sz="2400" b="1" dirty="0">
                <a:latin typeface="Arial" panose="020B0604020202020204" pitchFamily="34" charset="0"/>
              </a:rPr>
              <a:t/>
            </a:r>
            <a:br>
              <a:rPr lang="en-US" altLang="zh-CN" sz="2400" b="1" dirty="0">
                <a:latin typeface="Arial" panose="020B0604020202020204" pitchFamily="34" charset="0"/>
              </a:rPr>
            </a:br>
            <a:r>
              <a:rPr lang="en-US" altLang="zh-CN" sz="2400" b="1" dirty="0">
                <a:latin typeface="Arial" panose="020B0604020202020204" pitchFamily="34" charset="0"/>
              </a:rPr>
              <a:t/>
            </a:r>
            <a:br>
              <a:rPr lang="en-US" altLang="zh-CN" sz="2400" b="1" dirty="0">
                <a:latin typeface="Arial" panose="020B0604020202020204" pitchFamily="34" charset="0"/>
              </a:rPr>
            </a:br>
            <a:r>
              <a:rPr lang="en-US" altLang="zh-CN" sz="2400" b="1" dirty="0">
                <a:latin typeface="Arial" panose="020B0604020202020204" pitchFamily="34" charset="0"/>
              </a:rPr>
              <a:t> //</a:t>
            </a:r>
            <a:r>
              <a:rPr lang="zh-CN" altLang="en-US" sz="2400" b="1" dirty="0">
                <a:latin typeface="Arial" panose="020B0604020202020204" pitchFamily="34" charset="0"/>
              </a:rPr>
              <a:t>自定义拷贝构造函数</a:t>
            </a:r>
            <a:r>
              <a:rPr lang="en-US" altLang="zh-CN" sz="2400" b="1" dirty="0">
                <a:latin typeface="Arial" panose="020B0604020202020204" pitchFamily="34" charset="0"/>
              </a:rPr>
              <a:t/>
            </a:r>
            <a:br>
              <a:rPr lang="en-US" altLang="zh-CN" sz="2400" b="1" dirty="0">
                <a:latin typeface="Arial" panose="020B0604020202020204" pitchFamily="34" charset="0"/>
              </a:rPr>
            </a:br>
            <a:r>
              <a:rPr lang="en-US" altLang="zh-CN" sz="2400" b="1" dirty="0">
                <a:latin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Arial" panose="020B0604020202020204" pitchFamily="34" charset="0"/>
              </a:rPr>
              <a:t>MyClass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Arial" panose="020B0604020202020204" pitchFamily="34" charset="0"/>
              </a:rPr>
              <a:t>const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Arial" panose="020B0604020202020204" pitchFamily="34" charset="0"/>
              </a:rPr>
              <a:t>MyClass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 &amp; </a:t>
            </a:r>
            <a:r>
              <a:rPr lang="en-US" altLang="zh-CN" sz="2400" b="1" dirty="0" err="1">
                <a:solidFill>
                  <a:srgbClr val="0000FF"/>
                </a:solidFill>
                <a:latin typeface="Arial" panose="020B0604020202020204" pitchFamily="34" charset="0"/>
              </a:rPr>
              <a:t>obj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19405" lvl="0" indent="-319405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    </a:t>
            </a:r>
            <a:r>
              <a:rPr lang="zh-CN" altLang="en-US" sz="2400" b="1" dirty="0" smtClean="0">
                <a:latin typeface="Arial" panose="020B0604020202020204" pitchFamily="34" charset="0"/>
              </a:rPr>
              <a:t> </a:t>
            </a:r>
            <a:r>
              <a:rPr lang="en-US" altLang="zh-CN" sz="2400" b="1" dirty="0" smtClean="0">
                <a:latin typeface="Arial" panose="020B0604020202020204" pitchFamily="34" charset="0"/>
              </a:rPr>
              <a:t>{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marL="319405" lvl="0" indent="-319405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   //</a:t>
            </a:r>
            <a:r>
              <a:rPr lang="zh-CN" altLang="en-US" sz="2400" b="1" dirty="0">
                <a:latin typeface="Arial" panose="020B0604020202020204" pitchFamily="34" charset="0"/>
              </a:rPr>
              <a:t>略</a:t>
            </a:r>
          </a:p>
          <a:p>
            <a:pPr marL="319405" lvl="0" indent="-319405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    </a:t>
            </a:r>
            <a:r>
              <a:rPr lang="zh-CN" altLang="en-US" sz="2400" b="1" dirty="0" smtClean="0">
                <a:latin typeface="Arial" panose="020B0604020202020204" pitchFamily="34" charset="0"/>
              </a:rPr>
              <a:t> </a:t>
            </a:r>
            <a:r>
              <a:rPr lang="en-US" altLang="zh-CN" sz="2400" b="1" dirty="0" smtClean="0">
                <a:latin typeface="Arial" panose="020B0604020202020204" pitchFamily="34" charset="0"/>
              </a:rPr>
              <a:t>}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marL="319405" lvl="0" indent="-319405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};</a:t>
            </a:r>
          </a:p>
          <a:p>
            <a:pPr algn="ctr"/>
            <a:endParaRPr lang="zh-CN" altLang="en-US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056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40254"/>
            <a:ext cx="7022307" cy="353332"/>
          </a:xfrm>
        </p:spPr>
        <p:txBody>
          <a:bodyPr/>
          <a:lstStyle/>
          <a:p>
            <a:r>
              <a:rPr lang="zh-CN" altLang="en-US" dirty="0">
                <a:sym typeface="黑体" panose="02010609060101010101" pitchFamily="49" charset="-122"/>
              </a:rPr>
              <a:t>拷贝构造函数</a:t>
            </a:r>
            <a:r>
              <a:rPr lang="zh-CN" altLang="en-US" dirty="0" smtClean="0">
                <a:sym typeface="黑体" panose="02010609060101010101" pitchFamily="49" charset="-122"/>
              </a:rPr>
              <a:t>原型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86657" y="1186702"/>
            <a:ext cx="4893796" cy="44012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914400" lvl="1" indent="-457200"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800" b="1" noProof="1"/>
              <a:t>public</a:t>
            </a:r>
          </a:p>
          <a:p>
            <a:pPr marL="914400" lvl="1" indent="-457200"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800" b="1" noProof="1"/>
              <a:t>protected</a:t>
            </a:r>
          </a:p>
          <a:p>
            <a:pPr marL="914400" lvl="1" indent="-457200"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800" b="1" noProof="1"/>
              <a:t>private</a:t>
            </a:r>
          </a:p>
          <a:p>
            <a:r>
              <a:rPr lang="zh-CN" altLang="en-US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8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sz="28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28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常见：</a:t>
            </a:r>
            <a:r>
              <a:rPr lang="en-US" altLang="zh-CN" sz="28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T(const </a:t>
            </a:r>
            <a:r>
              <a:rPr lang="en-US" altLang="zh-CN" sz="28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T&amp; rhs);</a:t>
            </a:r>
          </a:p>
          <a:p>
            <a:pPr marL="914400" lvl="1" indent="-457200"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传引用，而不能传值</a:t>
            </a:r>
          </a:p>
          <a:p>
            <a:pPr marL="914400" lvl="1" indent="-457200"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通常使用</a:t>
            </a:r>
            <a:r>
              <a:rPr lang="en-US" altLang="zh-CN" sz="28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8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型参数 </a:t>
            </a:r>
            <a:endParaRPr lang="zh-CN" altLang="en-US" sz="3200" b="1" noProof="1">
              <a:solidFill>
                <a:srgbClr val="0000FF"/>
              </a:solidFill>
            </a:endParaRPr>
          </a:p>
          <a:p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en-US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8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新增：</a:t>
            </a:r>
            <a:endParaRPr lang="zh-CN" altLang="en-US" sz="2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8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T(const T &amp;&amp; rhs); 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25296" y="850841"/>
            <a:ext cx="5675871" cy="5383012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19405" lvl="0" indent="-319405" fontAlgn="base">
              <a:lnSpc>
                <a:spcPct val="80000"/>
              </a:lnSpc>
              <a:spcBef>
                <a:spcPts val="56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319405" lvl="0" indent="-319405" fontAlgn="base">
              <a:lnSpc>
                <a:spcPct val="80000"/>
              </a:lnSpc>
              <a:spcBef>
                <a:spcPts val="56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拷贝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构造函数也可以是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T(T &amp;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19405" lvl="0" indent="-319405" fontAlgn="base">
              <a:lnSpc>
                <a:spcPct val="80000"/>
              </a:lnSpc>
              <a:spcBef>
                <a:spcPts val="56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19405" lvl="0" indent="-319405" fontAlgn="base">
              <a:lnSpc>
                <a:spcPct val="80000"/>
              </a:lnSpc>
              <a:spcBef>
                <a:spcPts val="56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例：所有权转移的拷贝构造</a:t>
            </a:r>
          </a:p>
          <a:p>
            <a:pPr marL="319405" lvl="0" indent="-319405" fontAlgn="base">
              <a:lnSpc>
                <a:spcPct val="80000"/>
              </a:lnSpc>
              <a:spcBef>
                <a:spcPts val="56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My {</a:t>
            </a:r>
          </a:p>
          <a:p>
            <a:pPr marL="319405" lvl="0" indent="-319405" fontAlgn="base">
              <a:lnSpc>
                <a:spcPct val="80000"/>
              </a:lnSpc>
              <a:spcBef>
                <a:spcPts val="56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My( My &amp;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19405" lvl="0" indent="-319405" fontAlgn="base">
              <a:lnSpc>
                <a:spcPct val="80000"/>
              </a:lnSpc>
              <a:spcBef>
                <a:spcPts val="56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319405" lvl="0" indent="-319405" fontAlgn="base">
              <a:lnSpc>
                <a:spcPct val="80000"/>
              </a:lnSpc>
              <a:spcBef>
                <a:spcPts val="56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pValue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rhs.pValue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19405" lvl="0" indent="-319405" fontAlgn="base">
              <a:lnSpc>
                <a:spcPct val="80000"/>
              </a:lnSpc>
              <a:spcBef>
                <a:spcPts val="56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4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rhs.pValue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19405" lvl="0" indent="-319405" fontAlgn="base">
              <a:lnSpc>
                <a:spcPct val="80000"/>
              </a:lnSpc>
              <a:spcBef>
                <a:spcPts val="56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319405" lvl="0" indent="-319405" fontAlgn="base">
              <a:lnSpc>
                <a:spcPct val="80000"/>
              </a:lnSpc>
              <a:spcBef>
                <a:spcPts val="56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*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pValue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19405" lvl="0" indent="-319405" fontAlgn="base">
              <a:lnSpc>
                <a:spcPct val="80000"/>
              </a:lnSpc>
              <a:spcBef>
                <a:spcPts val="56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algn="ctr"/>
            <a:endParaRPr lang="zh-CN" altLang="en-US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05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40254"/>
            <a:ext cx="7022307" cy="353332"/>
          </a:xfrm>
        </p:spPr>
        <p:txBody>
          <a:bodyPr/>
          <a:lstStyle/>
          <a:p>
            <a:r>
              <a:rPr lang="zh-CN" altLang="en-US" dirty="0">
                <a:sym typeface="黑体" panose="02010609060101010101" pitchFamily="49" charset="-122"/>
              </a:rPr>
              <a:t>拷贝构造函数的使用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94895" y="726191"/>
            <a:ext cx="4893796" cy="563231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lvl="1">
              <a:buClr>
                <a:schemeClr val="accent2"/>
              </a:buClr>
              <a:buSzPct val="105000"/>
              <a:buFont typeface="Wingdings" panose="05000000000000000000" charset="0"/>
              <a:buChar char="u"/>
              <a:defRPr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显式调用：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a1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4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</a:t>
            </a: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a2(a1);   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4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</a:t>
            </a: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a3=a1;</a:t>
            </a:r>
            <a:endParaRPr lang="en-US" altLang="zh-CN" sz="2400" noProof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fontAlgn="auto">
              <a:buClr>
                <a:schemeClr val="accent2"/>
              </a:buClr>
              <a:buSzPct val="105000"/>
              <a:buFont typeface="Wingdings" panose="05000000000000000000" charset="0"/>
              <a:buChar char="u"/>
              <a:defRPr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隐式调用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400" noProof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2" indent="-342900">
              <a:buClr>
                <a:schemeClr val="accent2"/>
              </a:buClr>
              <a:buSzPct val="105000"/>
              <a:buFont typeface="Wingdings" panose="05000000000000000000" charset="0"/>
              <a:buChar char="u"/>
              <a:defRPr/>
            </a:pP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如：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Function( ) {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A   aA</a:t>
            </a:r>
            <a:r>
              <a:rPr lang="en-US" altLang="zh-CN" sz="24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lang="en-US" altLang="zh-CN" sz="24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…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return aA;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sz="2400" noProof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2" indent="-342900">
              <a:buClr>
                <a:schemeClr val="accent2"/>
              </a:buClr>
              <a:buSzPct val="105000"/>
              <a:buFont typeface="Wingdings" panose="05000000000000000000" charset="0"/>
              <a:buChar char="u"/>
              <a:defRPr/>
            </a:pP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值优化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(RVO)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(Return Value Optimize)</a:t>
            </a:r>
          </a:p>
          <a:p>
            <a:r>
              <a:rPr lang="zh-CN" altLang="en-US" sz="24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可</a:t>
            </a:r>
            <a:r>
              <a:rPr lang="zh-CN" altLang="en-US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使用匿名对象避免：</a:t>
            </a:r>
          </a:p>
          <a:p>
            <a:r>
              <a:rPr lang="zh-CN" altLang="en-US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</a:t>
            </a: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A(2</a:t>
            </a:r>
            <a:r>
              <a:rPr lang="en-US" altLang="zh-CN" sz="24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400" noProof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77016" y="726191"/>
            <a:ext cx="5873577" cy="5632311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fontAlgn="base">
              <a:defRPr/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显式调用例：</a:t>
            </a:r>
          </a:p>
          <a:p>
            <a:pPr fontAlgn="base">
              <a:defRPr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 A {</a:t>
            </a:r>
          </a:p>
          <a:p>
            <a:pPr fontAlgn="base">
              <a:defRPr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public: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A(int n);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A(const A&amp; rhs);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</a:t>
            </a:r>
          </a:p>
          <a:p>
            <a:pPr fontAlgn="base">
              <a:defRPr/>
            </a:pP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};</a:t>
            </a:r>
          </a:p>
          <a:p>
            <a:pPr fontAlgn="base">
              <a:defRPr/>
            </a:pP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defRPr/>
            </a:pP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 {</a:t>
            </a:r>
          </a:p>
          <a:p>
            <a:pPr fontAlgn="base">
              <a:defRPr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public: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B(A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 aA)</a:t>
            </a: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en-US" altLang="zh-CN" sz="2400" b="1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a(aA)</a:t>
            </a: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{  } </a:t>
            </a:r>
            <a:r>
              <a:rPr lang="en-US" altLang="zh-CN" sz="24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</a:t>
            </a:r>
            <a:r>
              <a:rPr lang="zh-CN" altLang="en-US" sz="24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调拷贝构造函数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B(int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n)</a:t>
            </a: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:a(n)  {  </a:t>
            </a:r>
            <a:r>
              <a:rPr lang="en-US" altLang="zh-CN" sz="24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      //</a:t>
            </a:r>
            <a:r>
              <a:rPr lang="zh-CN" altLang="en-US" sz="24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调构造函数</a:t>
            </a:r>
            <a:endParaRPr lang="en-US" altLang="zh-CN" sz="2400" noProof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>
              <a:defRPr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private: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a;</a:t>
            </a:r>
          </a:p>
          <a:p>
            <a:pPr fontAlgn="base">
              <a:defRPr/>
            </a:pP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};</a:t>
            </a: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315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40254"/>
            <a:ext cx="7022307" cy="353332"/>
          </a:xfrm>
        </p:spPr>
        <p:txBody>
          <a:bodyPr/>
          <a:lstStyle/>
          <a:p>
            <a:r>
              <a:rPr lang="zh-CN" altLang="en-US" dirty="0">
                <a:sym typeface="黑体" panose="02010609060101010101" pitchFamily="49" charset="-122"/>
              </a:rPr>
              <a:t>缺省拷贝构造函数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42984" y="1484072"/>
            <a:ext cx="7620000" cy="236855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SzPct val="100000"/>
              <a:defRPr/>
            </a:pP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</a:t>
            </a:r>
            <a:r>
              <a:rPr lang="zh-CN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拷贝构造</a:t>
            </a:r>
            <a:r>
              <a:rPr lang="zh-CN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Clr>
                <a:schemeClr val="accent2"/>
              </a:buClr>
              <a:buSzPct val="100000"/>
              <a:defRPr/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缺省的拷贝构造</a:t>
            </a:r>
            <a:r>
              <a:rPr lang="zh-CN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400" noProof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buClr>
                <a:schemeClr val="accent2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没有显式提供拷贝构造函数时，由编译器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</a:t>
            </a:r>
            <a:endParaRPr lang="en-US" altLang="zh-CN" sz="2400" noProof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buClr>
                <a:schemeClr val="accent2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其访问控制是public</a:t>
            </a:r>
            <a:r>
              <a:rPr lang="zh-CN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endParaRPr lang="en-US" altLang="zh-CN" sz="2400" noProof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buClr>
                <a:schemeClr val="accent2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拷贝方式</a:t>
            </a:r>
            <a:r>
              <a:rPr lang="zh-CN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zh-CN" sz="28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浅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zh-CN" sz="24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拷贝</a:t>
            </a:r>
            <a:r>
              <a:rPr lang="zh-CN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en-US" altLang="zh-CN" sz="2400" noProof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buClr>
                <a:schemeClr val="accent2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浅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拷贝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有时不能满足要求；</a:t>
            </a:r>
            <a:endParaRPr lang="en-US" altLang="zh-CN" sz="2400" noProof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640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40254"/>
            <a:ext cx="7022307" cy="353332"/>
          </a:xfrm>
        </p:spPr>
        <p:txBody>
          <a:bodyPr/>
          <a:lstStyle/>
          <a:p>
            <a:r>
              <a:rPr lang="zh-CN" altLang="en-US" dirty="0"/>
              <a:t>浅拷贝</a:t>
            </a:r>
            <a:r>
              <a:rPr lang="en-US" altLang="zh-CN" dirty="0"/>
              <a:t>(</a:t>
            </a:r>
            <a:r>
              <a:rPr lang="zh-CN" altLang="zh-CN" dirty="0"/>
              <a:t>位拷贝、浅复制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7243" y="1014515"/>
            <a:ext cx="4481384" cy="490134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19405" lvl="1" indent="-319405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“浅”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拷贝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的本质</a:t>
            </a:r>
            <a:b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19405" lvl="1" indent="-319405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数据成员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的“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浅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 拷贝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fontAlgn="base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静态数据成员</a:t>
            </a:r>
          </a:p>
          <a:p>
            <a:pPr marL="228600" fontAlgn="base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内置类型数据</a:t>
            </a:r>
          </a:p>
          <a:p>
            <a:pPr marL="228600" fontAlgn="base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指针数据成员</a:t>
            </a:r>
          </a:p>
          <a:p>
            <a:pPr marL="228600" fontAlgn="base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成员：自动调用对象所属类的拷贝构造函数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fontAlgn="base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数据成员</a:t>
            </a:r>
          </a:p>
        </p:txBody>
      </p:sp>
      <p:sp>
        <p:nvSpPr>
          <p:cNvPr id="3" name="矩形 2"/>
          <p:cNvSpPr/>
          <p:nvPr/>
        </p:nvSpPr>
        <p:spPr>
          <a:xfrm>
            <a:off x="5494638" y="754187"/>
            <a:ext cx="5667632" cy="5420995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zh-CN" altLang="en-US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浅拷贝说明：</a:t>
            </a:r>
          </a:p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class AA  {   /* </a:t>
            </a:r>
            <a:r>
              <a:rPr lang="zh-CN" altLang="en-US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略 *</a:t>
            </a: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  };</a:t>
            </a:r>
            <a:b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endParaRPr lang="en-US" altLang="zh-CN" sz="2400" b="1" dirty="0">
              <a:solidFill>
                <a:srgbClr val="47494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class My {</a:t>
            </a:r>
          </a:p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</a:p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My (AA &amp; a ) : </a:t>
            </a:r>
            <a:r>
              <a:rPr lang="en-US" altLang="zh-CN" sz="2400" b="1" dirty="0" err="1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mRefAA</a:t>
            </a: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(a)      { }</a:t>
            </a:r>
          </a:p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private:</a:t>
            </a:r>
          </a:p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</a:t>
            </a:r>
            <a:r>
              <a:rPr lang="en-US" altLang="zh-CN" sz="2400" b="1" dirty="0" err="1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en-US" altLang="zh-CN" sz="2400" b="1" dirty="0" err="1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mVal</a:t>
            </a: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AA *   </a:t>
            </a:r>
            <a:r>
              <a:rPr lang="en-US" altLang="zh-CN" sz="2400" b="1" dirty="0" err="1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mpAA</a:t>
            </a: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AA&amp;   </a:t>
            </a:r>
            <a:r>
              <a:rPr lang="en-US" altLang="zh-CN" sz="2400" b="1" dirty="0" err="1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mRefAA</a:t>
            </a: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AA      </a:t>
            </a:r>
            <a:r>
              <a:rPr lang="en-US" altLang="zh-CN" sz="2400" b="1" dirty="0" err="1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mAA</a:t>
            </a: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marL="319405" lvl="0" indent="-319405" defTabSz="685800">
              <a:spcBef>
                <a:spcPts val="700"/>
              </a:spcBef>
              <a:buClr>
                <a:srgbClr val="22B1DE"/>
              </a:buClr>
              <a:buSzPct val="60000"/>
            </a:pPr>
            <a:r>
              <a:rPr lang="en-US" altLang="zh-CN" sz="2400" b="1" dirty="0">
                <a:solidFill>
                  <a:srgbClr val="47494B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7898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7_2018_2_oop模板">
  <a:themeElements>
    <a:clrScheme name="自定义 18">
      <a:dk1>
        <a:srgbClr val="103754"/>
      </a:dk1>
      <a:lt1>
        <a:sysClr val="window" lastClr="FFFFFF"/>
      </a:lt1>
      <a:dk2>
        <a:srgbClr val="174F78"/>
      </a:dk2>
      <a:lt2>
        <a:srgbClr val="E7E6E6"/>
      </a:lt2>
      <a:accent1>
        <a:srgbClr val="E61A4B"/>
      </a:accent1>
      <a:accent2>
        <a:srgbClr val="2DAEB7"/>
      </a:accent2>
      <a:accent3>
        <a:srgbClr val="F85360"/>
      </a:accent3>
      <a:accent4>
        <a:srgbClr val="36D3DE"/>
      </a:accent4>
      <a:accent5>
        <a:srgbClr val="174F78"/>
      </a:accent5>
      <a:accent6>
        <a:srgbClr val="F85360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85360"/>
          </a:solidFill>
          <a:prstDash val="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演示文稿1" id="{4B434F8B-D841-4719-A788-87DDFB7D58E5}" vid="{CF69729E-2C4A-4BA3-A951-AF7A5F0E62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2017_2018_2_oop模板</Template>
  <TotalTime>25</TotalTime>
  <Words>1054</Words>
  <Application>Microsoft Office PowerPoint</Application>
  <PresentationFormat>宽屏</PresentationFormat>
  <Paragraphs>346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 Unicode MS</vt:lpstr>
      <vt:lpstr>黑体</vt:lpstr>
      <vt:lpstr>微软雅黑</vt:lpstr>
      <vt:lpstr>Arial</vt:lpstr>
      <vt:lpstr>Impact</vt:lpstr>
      <vt:lpstr>Wingdings</vt:lpstr>
      <vt:lpstr>2017_2018_2_oop模板</vt:lpstr>
      <vt:lpstr>PowerPoint 演示文稿</vt:lpstr>
      <vt:lpstr>拷贝和赋值</vt:lpstr>
      <vt:lpstr>拷贝(复制)对象的必要</vt:lpstr>
      <vt:lpstr>拷贝对象--拷贝构造函数</vt:lpstr>
      <vt:lpstr>拷贝构造函数</vt:lpstr>
      <vt:lpstr>拷贝构造函数原型</vt:lpstr>
      <vt:lpstr>拷贝构造函数的使用</vt:lpstr>
      <vt:lpstr>缺省拷贝构造函数</vt:lpstr>
      <vt:lpstr>浅拷贝(位拷贝、浅复制)</vt:lpstr>
      <vt:lpstr>浅拷贝(位拷贝、浅复制)示意图</vt:lpstr>
      <vt:lpstr>浅拷贝不足(例)</vt:lpstr>
      <vt:lpstr>深拷贝(深复制)</vt:lpstr>
      <vt:lpstr>使用自定义拷贝构造函数</vt:lpstr>
      <vt:lpstr>禁止拷贝和防止值传递对象(例)</vt:lpstr>
      <vt:lpstr>比较 有实现和无实现的差异(例)</vt:lpstr>
      <vt:lpstr>对象的赋值</vt:lpstr>
      <vt:lpstr>缺省(默认)赋值函数</vt:lpstr>
      <vt:lpstr>浅赋值的不足(例)</vt:lpstr>
      <vt:lpstr>自定义赋值函数</vt:lpstr>
      <vt:lpstr>赋值函数返回引用的必要</vt:lpstr>
      <vt:lpstr>赋值函数实现中的自我赋值判定</vt:lpstr>
      <vt:lpstr>赋值函数的一般实现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ChenWei</dc:creator>
  <cp:lastModifiedBy>ChenWei</cp:lastModifiedBy>
  <cp:revision>5</cp:revision>
  <dcterms:created xsi:type="dcterms:W3CDTF">2018-04-11T18:11:52Z</dcterms:created>
  <dcterms:modified xsi:type="dcterms:W3CDTF">2018-04-16T06:38:23Z</dcterms:modified>
</cp:coreProperties>
</file>