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F5EE-AFE5-4A36-AA5A-2D48D6270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152EE3-2C39-44DD-98B1-C28678472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20C63-313C-4DEC-B840-690EE99E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DF89B-E111-4763-AC8C-945BC8D8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0B46C-C75E-4547-8BC5-88689A78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21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36487-DCC9-449B-BA7B-433909F0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AF87E-7862-4295-9C1A-F10748D5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A6B04-DFDC-47AC-8144-C3B9723B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DCA07-E0B3-449A-BBB2-C3BDAC45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5A4C0-ED2E-451B-9934-E2560E68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23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79A851-740C-48EC-9597-14A354419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8835A-5DAE-4BD2-AFF5-1E8F3948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29FC3-929D-4E29-A1B3-401BD4C2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2C28F-D9C7-4C3E-BBF4-3A2B6B47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7226B-8354-4957-A2E3-9172EF95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4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B879A-D8F0-42A6-B176-A0440FBC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C7735-3C2C-4635-8999-FF7B2D46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B8309-38D4-41D9-A6B0-B7298012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E0660-BC2A-403A-9CDF-BC8832D6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A39D7-DBFD-44C9-BEE5-E3E847A0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9CCB6-1350-4221-8141-F5559DB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A2CCD5-9B24-4946-9113-FED9F2A8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7457F5-BE0B-40B2-ADB5-E5B6B3D3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FE49D-A6D2-4AB9-9F07-5C57A87D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5C6719-2D7F-483A-BB6E-9F7B0A21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10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6C465-60EE-4FB7-AE1F-36D11CC7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0ECFEF-217C-4E8F-BB53-CBB1486EC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08524C-090E-4A0B-84EE-2CF393A9E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91C72-38EA-425D-AADE-1A32BFD8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2CBCB-E648-4E97-ABA5-37A3FCCF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BC244A-2B81-460D-AA8A-EDEF963F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7474-0E7C-4248-94F8-0C9B7640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F4271-3AFE-4C6A-BFB1-D85F17A52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C31E3F-C749-4FC3-893F-A580A1F2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D8E143-0F22-42D3-9773-4FE898BCC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A9D776-1F77-4293-9EEE-53A011E02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531CFC-04D7-4852-83DB-DF0D87CC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29374A-EC51-4AD7-BD7D-69B05D90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775819-D31D-4D6C-A9BC-13C80940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57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D4F87-2362-4DC9-920F-4609599A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7AFD01-111C-4343-9B89-1FAF6C8C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A30A92-A64A-4ED9-9A78-F0F9EB15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E02620-73EB-4096-B50B-7749C933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59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8ABE7D-EB09-4D08-9D5A-81C3DDDF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28C44D-84E7-4F43-978C-5C9650E8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DF62A7-1BD5-41F8-A37D-C089D0DA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4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60B7A-8742-4358-9D3B-2FBCCEF6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83C14-42AE-4757-BA68-1F86A697D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71D6A4-F9B1-4725-AF34-18765B8F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E9941-622A-4C4D-A887-B2E29ADF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721314-AB5F-4557-B298-EA9AF721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F5232-727B-4265-BC5E-44FEE522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9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28CC-9DE8-4B47-9A91-BEECC19B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E57B9C-24F4-4C4A-8EB4-886ADA9FA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EDA1EB-7D0A-4E66-AF81-3AC13698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7061E-4C12-4F86-9365-8AD2EE30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4DEEFE-C301-4ADF-B637-699ADBCF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3B235E-575A-4E89-9A75-2EEE2DB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47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4ABA3D-8AF1-48F8-8AE7-6DDE86BB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56BCC-D9EB-47B2-90B1-A9E8852B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80560-3CF6-47EF-BB70-950223755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9AD1-FB3A-4230-AC53-08BF11D8381A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51A05-5209-4A6C-8BA1-66B745F5E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F7779-6A02-4840-98FA-DF115354C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3104-026D-416F-9A1B-FE912C69D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96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983F93-36D0-4208-8267-22579552954A}"/>
              </a:ext>
            </a:extLst>
          </p:cNvPr>
          <p:cNvSpPr txBox="1"/>
          <p:nvPr/>
        </p:nvSpPr>
        <p:spPr>
          <a:xfrm>
            <a:off x="3200401" y="103015"/>
            <a:ext cx="523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Verdana" panose="020B0604030504040204" pitchFamily="34" charset="0"/>
                <a:ea typeface="Verdana" panose="020B0604030504040204" pitchFamily="34" charset="0"/>
              </a:rPr>
              <a:t>Experimental design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231F06C-E03E-4AF1-85B4-AB9C0FDDE92A}"/>
              </a:ext>
            </a:extLst>
          </p:cNvPr>
          <p:cNvSpPr txBox="1"/>
          <p:nvPr/>
        </p:nvSpPr>
        <p:spPr>
          <a:xfrm>
            <a:off x="304760" y="2590386"/>
            <a:ext cx="15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Quercus</a:t>
            </a:r>
            <a:r>
              <a:rPr lang="de-DE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robur</a:t>
            </a:r>
            <a:endParaRPr lang="de-DE" sz="12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085580-7AF8-4B39-909C-0C1697F09766}"/>
              </a:ext>
            </a:extLst>
          </p:cNvPr>
          <p:cNvSpPr txBox="1"/>
          <p:nvPr/>
        </p:nvSpPr>
        <p:spPr>
          <a:xfrm>
            <a:off x="297956" y="4254423"/>
            <a:ext cx="136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Tilia</a:t>
            </a:r>
            <a:r>
              <a:rPr lang="de-DE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cordata</a:t>
            </a:r>
            <a:endParaRPr lang="de-DE" sz="12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CA24FC-9C61-47EF-B894-C0999A496686}"/>
              </a:ext>
            </a:extLst>
          </p:cNvPr>
          <p:cNvSpPr txBox="1"/>
          <p:nvPr/>
        </p:nvSpPr>
        <p:spPr>
          <a:xfrm>
            <a:off x="194286" y="5887004"/>
            <a:ext cx="177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Fraxinus</a:t>
            </a:r>
            <a:r>
              <a:rPr lang="de-DE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excelsior</a:t>
            </a:r>
            <a:endParaRPr lang="de-DE" sz="12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2F0C46-E659-4C83-AEDB-89A9109A8F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3" y="1804194"/>
            <a:ext cx="818638" cy="7275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F46A7D-DCF3-4257-A6E6-0C17295D38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8" y="1815339"/>
            <a:ext cx="818638" cy="7275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3ABD057-C7ED-4928-B405-FFDD264698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8341" r="9245" b="6446"/>
          <a:stretch/>
        </p:blipFill>
        <p:spPr>
          <a:xfrm>
            <a:off x="152544" y="3260654"/>
            <a:ext cx="827337" cy="93764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0387D2-A404-4782-BCD7-5F6D15C7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8341" r="9245" b="6446"/>
          <a:stretch/>
        </p:blipFill>
        <p:spPr>
          <a:xfrm>
            <a:off x="971182" y="3260654"/>
            <a:ext cx="827337" cy="93764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85464B0-2BB8-4846-8D28-FABB2DE30F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7" t="9249" r="18676" b="8092"/>
          <a:stretch/>
        </p:blipFill>
        <p:spPr>
          <a:xfrm>
            <a:off x="334120" y="4906431"/>
            <a:ext cx="706286" cy="98057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843539D-7917-435C-A9EB-F592E71ECD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7" t="9249" r="18676" b="8092"/>
          <a:stretch/>
        </p:blipFill>
        <p:spPr>
          <a:xfrm>
            <a:off x="1092233" y="4906430"/>
            <a:ext cx="706286" cy="9805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CC54B3F-33D5-472D-8B36-6C8B5F48AC7B}"/>
              </a:ext>
            </a:extLst>
          </p:cNvPr>
          <p:cNvSpPr txBox="1"/>
          <p:nvPr/>
        </p:nvSpPr>
        <p:spPr>
          <a:xfrm>
            <a:off x="148107" y="1147630"/>
            <a:ext cx="2343229" cy="34051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Sampling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BDA196A-CA8A-4F76-9ABB-010793343EDE}"/>
              </a:ext>
            </a:extLst>
          </p:cNvPr>
          <p:cNvGrpSpPr/>
          <p:nvPr/>
        </p:nvGrpSpPr>
        <p:grpSpPr>
          <a:xfrm>
            <a:off x="1189549" y="1910906"/>
            <a:ext cx="4521576" cy="3404993"/>
            <a:chOff x="1189549" y="1910906"/>
            <a:chExt cx="4521576" cy="3404993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FE63F193-2C09-4782-8C4C-BAFFC63C5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65" t="8819" r="15030" b="2297"/>
            <a:stretch/>
          </p:blipFill>
          <p:spPr>
            <a:xfrm>
              <a:off x="2960176" y="2092251"/>
              <a:ext cx="2750949" cy="3223648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B090947-8061-4FE6-ABF3-E59F5CC028F4}"/>
                </a:ext>
              </a:extLst>
            </p:cNvPr>
            <p:cNvSpPr/>
            <p:nvPr/>
          </p:nvSpPr>
          <p:spPr>
            <a:xfrm>
              <a:off x="2988590" y="2123247"/>
              <a:ext cx="2707037" cy="31694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BC6EF4C-7FFB-4DA1-9E20-EDEF334CB715}"/>
                </a:ext>
              </a:extLst>
            </p:cNvPr>
            <p:cNvSpPr/>
            <p:nvPr/>
          </p:nvSpPr>
          <p:spPr>
            <a:xfrm>
              <a:off x="1189549" y="1917653"/>
              <a:ext cx="418455" cy="6137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047CAA63-545E-444F-8084-A0140DBC4925}"/>
                </a:ext>
              </a:extLst>
            </p:cNvPr>
            <p:cNvCxnSpPr/>
            <p:nvPr/>
          </p:nvCxnSpPr>
          <p:spPr>
            <a:xfrm>
              <a:off x="1620919" y="1910906"/>
              <a:ext cx="1367671" cy="21234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4D5B507-20C6-4D18-8992-DB65CC01B197}"/>
                </a:ext>
              </a:extLst>
            </p:cNvPr>
            <p:cNvCxnSpPr/>
            <p:nvPr/>
          </p:nvCxnSpPr>
          <p:spPr>
            <a:xfrm>
              <a:off x="1592959" y="2531423"/>
              <a:ext cx="1395631" cy="270226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7BB46CE-64E5-4587-8A52-B9571EF978A8}"/>
              </a:ext>
            </a:extLst>
          </p:cNvPr>
          <p:cNvGrpSpPr/>
          <p:nvPr/>
        </p:nvGrpSpPr>
        <p:grpSpPr>
          <a:xfrm>
            <a:off x="2885268" y="4509194"/>
            <a:ext cx="1711765" cy="770205"/>
            <a:chOff x="2885268" y="4509194"/>
            <a:chExt cx="1711765" cy="770205"/>
          </a:xfrm>
        </p:grpSpPr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A5911064-55FA-4BDE-AA6B-E65B0B7450AF}"/>
                </a:ext>
              </a:extLst>
            </p:cNvPr>
            <p:cNvSpPr/>
            <p:nvPr/>
          </p:nvSpPr>
          <p:spPr>
            <a:xfrm rot="8329268">
              <a:off x="4070091" y="4509194"/>
              <a:ext cx="526942" cy="534353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Zylinder 22">
              <a:extLst>
                <a:ext uri="{FF2B5EF4-FFF2-40B4-BE49-F238E27FC236}">
                  <a16:creationId xmlns:a16="http://schemas.microsoft.com/office/drawing/2014/main" id="{E6ED02D5-6687-4EDA-B67A-8B1BECDC6CBE}"/>
                </a:ext>
              </a:extLst>
            </p:cNvPr>
            <p:cNvSpPr/>
            <p:nvPr/>
          </p:nvSpPr>
          <p:spPr>
            <a:xfrm>
              <a:off x="3988065" y="4952303"/>
              <a:ext cx="154983" cy="3270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D713E4B-2DC4-403A-8D5D-D33171116633}"/>
                </a:ext>
              </a:extLst>
            </p:cNvPr>
            <p:cNvSpPr txBox="1"/>
            <p:nvPr/>
          </p:nvSpPr>
          <p:spPr>
            <a:xfrm>
              <a:off x="2885268" y="4817734"/>
              <a:ext cx="1248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stemflow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sampler</a:t>
              </a:r>
              <a:endParaRPr lang="de-DE" sz="12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1109DF8-39E1-4B7A-9DB8-B3B46550E774}"/>
              </a:ext>
            </a:extLst>
          </p:cNvPr>
          <p:cNvGrpSpPr/>
          <p:nvPr/>
        </p:nvGrpSpPr>
        <p:grpSpPr>
          <a:xfrm>
            <a:off x="3150691" y="1844865"/>
            <a:ext cx="3941062" cy="2863031"/>
            <a:chOff x="3150691" y="1844865"/>
            <a:chExt cx="3941062" cy="286303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3E96F682-FFEE-40CB-BE5F-A53C1C747B72}"/>
                </a:ext>
              </a:extLst>
            </p:cNvPr>
            <p:cNvGrpSpPr/>
            <p:nvPr/>
          </p:nvGrpSpPr>
          <p:grpSpPr>
            <a:xfrm>
              <a:off x="3588973" y="2467192"/>
              <a:ext cx="201478" cy="368602"/>
              <a:chOff x="6888996" y="1716259"/>
              <a:chExt cx="201478" cy="368602"/>
            </a:xfrm>
          </p:grpSpPr>
          <p:sp>
            <p:nvSpPr>
              <p:cNvPr id="53" name="Gleichschenkliges Dreieck 52">
                <a:extLst>
                  <a:ext uri="{FF2B5EF4-FFF2-40B4-BE49-F238E27FC236}">
                    <a16:creationId xmlns:a16="http://schemas.microsoft.com/office/drawing/2014/main" id="{30FC77D3-F3F9-4523-B727-F65EEC1D7419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Zylinder 53">
                <a:extLst>
                  <a:ext uri="{FF2B5EF4-FFF2-40B4-BE49-F238E27FC236}">
                    <a16:creationId xmlns:a16="http://schemas.microsoft.com/office/drawing/2014/main" id="{68B03B6A-8AC1-4B33-9B49-4D9457FAD539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FC2D4EF-B12B-450B-9AEC-080973982FE1}"/>
                </a:ext>
              </a:extLst>
            </p:cNvPr>
            <p:cNvGrpSpPr/>
            <p:nvPr/>
          </p:nvGrpSpPr>
          <p:grpSpPr>
            <a:xfrm>
              <a:off x="4139162" y="2462537"/>
              <a:ext cx="201478" cy="368602"/>
              <a:chOff x="6888996" y="1716259"/>
              <a:chExt cx="201478" cy="368602"/>
            </a:xfrm>
          </p:grpSpPr>
          <p:sp>
            <p:nvSpPr>
              <p:cNvPr id="51" name="Gleichschenkliges Dreieck 50">
                <a:extLst>
                  <a:ext uri="{FF2B5EF4-FFF2-40B4-BE49-F238E27FC236}">
                    <a16:creationId xmlns:a16="http://schemas.microsoft.com/office/drawing/2014/main" id="{651DBEE3-22BE-4766-A857-E96CF582611E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Zylinder 51">
                <a:extLst>
                  <a:ext uri="{FF2B5EF4-FFF2-40B4-BE49-F238E27FC236}">
                    <a16:creationId xmlns:a16="http://schemas.microsoft.com/office/drawing/2014/main" id="{CE6A0DF9-B7CF-41A9-AB9B-44E89008AC83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82620BD8-64AE-4583-880D-20F0489F97D8}"/>
                </a:ext>
              </a:extLst>
            </p:cNvPr>
            <p:cNvGrpSpPr/>
            <p:nvPr/>
          </p:nvGrpSpPr>
          <p:grpSpPr>
            <a:xfrm>
              <a:off x="4651164" y="2475129"/>
              <a:ext cx="201478" cy="368602"/>
              <a:chOff x="6888996" y="1716259"/>
              <a:chExt cx="201478" cy="368602"/>
            </a:xfrm>
          </p:grpSpPr>
          <p:sp>
            <p:nvSpPr>
              <p:cNvPr id="49" name="Gleichschenkliges Dreieck 48">
                <a:extLst>
                  <a:ext uri="{FF2B5EF4-FFF2-40B4-BE49-F238E27FC236}">
                    <a16:creationId xmlns:a16="http://schemas.microsoft.com/office/drawing/2014/main" id="{B3955669-2A3C-405E-A5C1-2CE61BBD07A2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Zylinder 49">
                <a:extLst>
                  <a:ext uri="{FF2B5EF4-FFF2-40B4-BE49-F238E27FC236}">
                    <a16:creationId xmlns:a16="http://schemas.microsoft.com/office/drawing/2014/main" id="{B7D2063B-C381-451A-BA1A-0B9B2C3F69E1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C05288B0-D6E3-47E9-8F2A-51D26D838374}"/>
                </a:ext>
              </a:extLst>
            </p:cNvPr>
            <p:cNvGrpSpPr/>
            <p:nvPr/>
          </p:nvGrpSpPr>
          <p:grpSpPr>
            <a:xfrm>
              <a:off x="3272490" y="3238479"/>
              <a:ext cx="201478" cy="368602"/>
              <a:chOff x="6888996" y="1716259"/>
              <a:chExt cx="201478" cy="368602"/>
            </a:xfrm>
          </p:grpSpPr>
          <p:sp>
            <p:nvSpPr>
              <p:cNvPr id="47" name="Gleichschenkliges Dreieck 46">
                <a:extLst>
                  <a:ext uri="{FF2B5EF4-FFF2-40B4-BE49-F238E27FC236}">
                    <a16:creationId xmlns:a16="http://schemas.microsoft.com/office/drawing/2014/main" id="{2F45A618-4FAC-464E-8B0E-43DBEDD343DF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Zylinder 47">
                <a:extLst>
                  <a:ext uri="{FF2B5EF4-FFF2-40B4-BE49-F238E27FC236}">
                    <a16:creationId xmlns:a16="http://schemas.microsoft.com/office/drawing/2014/main" id="{E009BD4C-C3B7-4673-A598-FC09F8829751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7C4BA14C-CFA0-4DB8-AB29-2AFDBDE8DADA}"/>
                </a:ext>
              </a:extLst>
            </p:cNvPr>
            <p:cNvGrpSpPr/>
            <p:nvPr/>
          </p:nvGrpSpPr>
          <p:grpSpPr>
            <a:xfrm>
              <a:off x="4349777" y="3238479"/>
              <a:ext cx="201478" cy="368602"/>
              <a:chOff x="6888996" y="1716259"/>
              <a:chExt cx="201478" cy="368602"/>
            </a:xfrm>
          </p:grpSpPr>
          <p:sp>
            <p:nvSpPr>
              <p:cNvPr id="45" name="Gleichschenkliges Dreieck 44">
                <a:extLst>
                  <a:ext uri="{FF2B5EF4-FFF2-40B4-BE49-F238E27FC236}">
                    <a16:creationId xmlns:a16="http://schemas.microsoft.com/office/drawing/2014/main" id="{D5884C29-D009-4426-A508-E1634608540C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Zylinder 45">
                <a:extLst>
                  <a:ext uri="{FF2B5EF4-FFF2-40B4-BE49-F238E27FC236}">
                    <a16:creationId xmlns:a16="http://schemas.microsoft.com/office/drawing/2014/main" id="{958A8A4B-B19E-468A-AFC9-8BD0F66F8626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CA8EED1-3C7D-49E9-ADDA-37BD71C5E9E8}"/>
                </a:ext>
              </a:extLst>
            </p:cNvPr>
            <p:cNvGrpSpPr/>
            <p:nvPr/>
          </p:nvGrpSpPr>
          <p:grpSpPr>
            <a:xfrm>
              <a:off x="5153106" y="3238479"/>
              <a:ext cx="201478" cy="368602"/>
              <a:chOff x="6888996" y="1716259"/>
              <a:chExt cx="201478" cy="368602"/>
            </a:xfrm>
          </p:grpSpPr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6396AE7F-4738-4FEE-BB8C-14B760D0BEBD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Zylinder 43">
                <a:extLst>
                  <a:ext uri="{FF2B5EF4-FFF2-40B4-BE49-F238E27FC236}">
                    <a16:creationId xmlns:a16="http://schemas.microsoft.com/office/drawing/2014/main" id="{F28076C4-9C97-430D-A7D8-AC8F9222F0A0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77E9A9C-70A0-4002-A33D-B9B244FEDCD5}"/>
                </a:ext>
              </a:extLst>
            </p:cNvPr>
            <p:cNvGrpSpPr/>
            <p:nvPr/>
          </p:nvGrpSpPr>
          <p:grpSpPr>
            <a:xfrm>
              <a:off x="3150691" y="4332775"/>
              <a:ext cx="201478" cy="368602"/>
              <a:chOff x="6888996" y="1716259"/>
              <a:chExt cx="201478" cy="368602"/>
            </a:xfrm>
          </p:grpSpPr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9D5E45B0-87C1-4F4E-A7B3-76B09F2DA641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Zylinder 41">
                <a:extLst>
                  <a:ext uri="{FF2B5EF4-FFF2-40B4-BE49-F238E27FC236}">
                    <a16:creationId xmlns:a16="http://schemas.microsoft.com/office/drawing/2014/main" id="{B030184F-79C5-43A0-A671-82727CAB5CB4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0CD8EA62-8A04-46D0-89D7-F271E0EAFDD7}"/>
                </a:ext>
              </a:extLst>
            </p:cNvPr>
            <p:cNvGrpSpPr/>
            <p:nvPr/>
          </p:nvGrpSpPr>
          <p:grpSpPr>
            <a:xfrm>
              <a:off x="3931993" y="4294961"/>
              <a:ext cx="201478" cy="368602"/>
              <a:chOff x="6888996" y="1716259"/>
              <a:chExt cx="201478" cy="368602"/>
            </a:xfrm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274F1DF-195F-4F4C-867C-79BCABCF64B7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Zylinder 39">
                <a:extLst>
                  <a:ext uri="{FF2B5EF4-FFF2-40B4-BE49-F238E27FC236}">
                    <a16:creationId xmlns:a16="http://schemas.microsoft.com/office/drawing/2014/main" id="{49FD611B-9AA1-443E-8FCA-E50C099AA0FF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5ACBE899-72E4-4193-87F5-B9D80162E29A}"/>
                </a:ext>
              </a:extLst>
            </p:cNvPr>
            <p:cNvGrpSpPr/>
            <p:nvPr/>
          </p:nvGrpSpPr>
          <p:grpSpPr>
            <a:xfrm>
              <a:off x="5052367" y="4339294"/>
              <a:ext cx="201478" cy="368602"/>
              <a:chOff x="6888996" y="1716259"/>
              <a:chExt cx="201478" cy="368602"/>
            </a:xfrm>
          </p:grpSpPr>
          <p:sp>
            <p:nvSpPr>
              <p:cNvPr id="37" name="Gleichschenkliges Dreieck 36">
                <a:extLst>
                  <a:ext uri="{FF2B5EF4-FFF2-40B4-BE49-F238E27FC236}">
                    <a16:creationId xmlns:a16="http://schemas.microsoft.com/office/drawing/2014/main" id="{B3A72426-6C3E-40B6-8737-2B06E97EC66D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Zylinder 37">
                <a:extLst>
                  <a:ext uri="{FF2B5EF4-FFF2-40B4-BE49-F238E27FC236}">
                    <a16:creationId xmlns:a16="http://schemas.microsoft.com/office/drawing/2014/main" id="{4C407F11-A172-485F-B22D-5BB68F030EE4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337B842-A5D2-4B51-A324-BEAA9D5BA6A6}"/>
                </a:ext>
              </a:extLst>
            </p:cNvPr>
            <p:cNvSpPr txBox="1"/>
            <p:nvPr/>
          </p:nvSpPr>
          <p:spPr>
            <a:xfrm>
              <a:off x="5843550" y="1844865"/>
              <a:ext cx="1248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throughfall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sampler</a:t>
              </a:r>
              <a:endParaRPr lang="de-DE" sz="12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12BEEDF-4D2B-4944-806E-931FBB9BA413}"/>
                </a:ext>
              </a:extLst>
            </p:cNvPr>
            <p:cNvCxnSpPr>
              <a:endCxn id="35" idx="1"/>
            </p:cNvCxnSpPr>
            <p:nvPr/>
          </p:nvCxnSpPr>
          <p:spPr>
            <a:xfrm flipV="1">
              <a:off x="4823589" y="2075698"/>
              <a:ext cx="1019961" cy="600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073714A5-2A55-4A43-BF26-AE8319B05983}"/>
              </a:ext>
            </a:extLst>
          </p:cNvPr>
          <p:cNvGrpSpPr/>
          <p:nvPr/>
        </p:nvGrpSpPr>
        <p:grpSpPr>
          <a:xfrm>
            <a:off x="2957656" y="1052705"/>
            <a:ext cx="3073544" cy="830997"/>
            <a:chOff x="2957656" y="1052705"/>
            <a:chExt cx="3073544" cy="830997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D723379-8DE9-445D-809E-ABD9A1FC48C4}"/>
                </a:ext>
              </a:extLst>
            </p:cNvPr>
            <p:cNvGrpSpPr/>
            <p:nvPr/>
          </p:nvGrpSpPr>
          <p:grpSpPr>
            <a:xfrm>
              <a:off x="2957656" y="1159676"/>
              <a:ext cx="404071" cy="600653"/>
              <a:chOff x="6888996" y="1716259"/>
              <a:chExt cx="201478" cy="368602"/>
            </a:xfrm>
          </p:grpSpPr>
          <p:sp>
            <p:nvSpPr>
              <p:cNvPr id="64" name="Gleichschenkliges Dreieck 63">
                <a:extLst>
                  <a:ext uri="{FF2B5EF4-FFF2-40B4-BE49-F238E27FC236}">
                    <a16:creationId xmlns:a16="http://schemas.microsoft.com/office/drawing/2014/main" id="{2D251305-F82B-497C-8DCA-A396C8ECDAF8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Zylinder 64">
                <a:extLst>
                  <a:ext uri="{FF2B5EF4-FFF2-40B4-BE49-F238E27FC236}">
                    <a16:creationId xmlns:a16="http://schemas.microsoft.com/office/drawing/2014/main" id="{3BC22C23-2BD3-45B4-A995-B2B77F0643B0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00DBEF00-845D-49DB-AA16-FBEDFCED59D6}"/>
                </a:ext>
              </a:extLst>
            </p:cNvPr>
            <p:cNvGrpSpPr/>
            <p:nvPr/>
          </p:nvGrpSpPr>
          <p:grpSpPr>
            <a:xfrm>
              <a:off x="3489599" y="1159676"/>
              <a:ext cx="404071" cy="600653"/>
              <a:chOff x="6888996" y="1716259"/>
              <a:chExt cx="201478" cy="368602"/>
            </a:xfrm>
          </p:grpSpPr>
          <p:sp>
            <p:nvSpPr>
              <p:cNvPr id="62" name="Gleichschenkliges Dreieck 61">
                <a:extLst>
                  <a:ext uri="{FF2B5EF4-FFF2-40B4-BE49-F238E27FC236}">
                    <a16:creationId xmlns:a16="http://schemas.microsoft.com/office/drawing/2014/main" id="{6CE82ABB-86A8-4047-BABA-ECD02F87035D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Zylinder 62">
                <a:extLst>
                  <a:ext uri="{FF2B5EF4-FFF2-40B4-BE49-F238E27FC236}">
                    <a16:creationId xmlns:a16="http://schemas.microsoft.com/office/drawing/2014/main" id="{4097AAD3-ABBF-4282-B4B0-C014EFED7952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3898A4A7-10E3-4831-9F4A-74C1A8283FC4}"/>
                </a:ext>
              </a:extLst>
            </p:cNvPr>
            <p:cNvGrpSpPr/>
            <p:nvPr/>
          </p:nvGrpSpPr>
          <p:grpSpPr>
            <a:xfrm>
              <a:off x="4019848" y="1159231"/>
              <a:ext cx="404071" cy="600653"/>
              <a:chOff x="6888996" y="1716259"/>
              <a:chExt cx="201478" cy="368602"/>
            </a:xfrm>
          </p:grpSpPr>
          <p:sp>
            <p:nvSpPr>
              <p:cNvPr id="60" name="Gleichschenkliges Dreieck 59">
                <a:extLst>
                  <a:ext uri="{FF2B5EF4-FFF2-40B4-BE49-F238E27FC236}">
                    <a16:creationId xmlns:a16="http://schemas.microsoft.com/office/drawing/2014/main" id="{F165F042-1525-4991-87CF-C94F256E5778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Zylinder 60">
                <a:extLst>
                  <a:ext uri="{FF2B5EF4-FFF2-40B4-BE49-F238E27FC236}">
                    <a16:creationId xmlns:a16="http://schemas.microsoft.com/office/drawing/2014/main" id="{45C270C7-4318-4089-A839-3E72C6650CD9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9EEB8C4-84FA-49ED-8B85-94AA837553EB}"/>
                </a:ext>
              </a:extLst>
            </p:cNvPr>
            <p:cNvSpPr txBox="1"/>
            <p:nvPr/>
          </p:nvSpPr>
          <p:spPr>
            <a:xfrm>
              <a:off x="4465034" y="1052705"/>
              <a:ext cx="15661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samplers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at open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sites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without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canopy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cover</a:t>
              </a:r>
              <a:endParaRPr lang="de-DE" sz="12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1A16768-CB69-4ADA-B520-857BFAABF78D}"/>
              </a:ext>
            </a:extLst>
          </p:cNvPr>
          <p:cNvGrpSpPr/>
          <p:nvPr/>
        </p:nvGrpSpPr>
        <p:grpSpPr>
          <a:xfrm>
            <a:off x="2166304" y="2458243"/>
            <a:ext cx="951771" cy="1964843"/>
            <a:chOff x="2166304" y="2458243"/>
            <a:chExt cx="951771" cy="1964843"/>
          </a:xfrm>
        </p:grpSpPr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CB60EEE-DBFD-427E-BB0D-FE417D9959D5}"/>
                </a:ext>
              </a:extLst>
            </p:cNvPr>
            <p:cNvSpPr txBox="1"/>
            <p:nvPr/>
          </p:nvSpPr>
          <p:spPr>
            <a:xfrm>
              <a:off x="2458520" y="2458243"/>
              <a:ext cx="659555" cy="340519"/>
            </a:xfrm>
            <a:prstGeom prst="round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top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C928B63-4D09-4F6C-A18C-26F016CAE705}"/>
                </a:ext>
              </a:extLst>
            </p:cNvPr>
            <p:cNvSpPr txBox="1"/>
            <p:nvPr/>
          </p:nvSpPr>
          <p:spPr>
            <a:xfrm>
              <a:off x="2458520" y="3220757"/>
              <a:ext cx="659555" cy="340519"/>
            </a:xfrm>
            <a:prstGeom prst="round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mid</a:t>
              </a:r>
              <a:endParaRPr lang="de-DE" sz="1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CC47A51C-A96D-4619-B661-ACE9436CE52D}"/>
                </a:ext>
              </a:extLst>
            </p:cNvPr>
            <p:cNvSpPr txBox="1"/>
            <p:nvPr/>
          </p:nvSpPr>
          <p:spPr>
            <a:xfrm>
              <a:off x="2166304" y="4082567"/>
              <a:ext cx="946932" cy="340519"/>
            </a:xfrm>
            <a:prstGeom prst="round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bottom</a:t>
              </a:r>
              <a:endParaRPr lang="de-DE" sz="1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53EFFAF-E4F8-4FDA-9C43-37F1C66B21DA}"/>
              </a:ext>
            </a:extLst>
          </p:cNvPr>
          <p:cNvGrpSpPr/>
          <p:nvPr/>
        </p:nvGrpSpPr>
        <p:grpSpPr>
          <a:xfrm>
            <a:off x="5749494" y="2466999"/>
            <a:ext cx="1327202" cy="2232569"/>
            <a:chOff x="5749494" y="2466999"/>
            <a:chExt cx="1327202" cy="2232569"/>
          </a:xfrm>
        </p:grpSpPr>
        <p:pic>
          <p:nvPicPr>
            <p:cNvPr id="71" name="Grafik 70" descr="Stieleiche_Blatt.png">
              <a:extLst>
                <a:ext uri="{FF2B5EF4-FFF2-40B4-BE49-F238E27FC236}">
                  <a16:creationId xmlns:a16="http://schemas.microsoft.com/office/drawing/2014/main" id="{DDB43853-8D37-4587-821D-D2475EA86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5767854" y="2490479"/>
              <a:ext cx="687861" cy="3884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72" name="Grafik 71" descr="Stieleiche_Blatt.png">
              <a:extLst>
                <a:ext uri="{FF2B5EF4-FFF2-40B4-BE49-F238E27FC236}">
                  <a16:creationId xmlns:a16="http://schemas.microsoft.com/office/drawing/2014/main" id="{CD745D7D-3DEA-426A-82F1-2118E3B3F9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6060705" y="2466999"/>
              <a:ext cx="687861" cy="3884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Grafik 72" descr="Stieleiche_Blatt.png">
              <a:extLst>
                <a:ext uri="{FF2B5EF4-FFF2-40B4-BE49-F238E27FC236}">
                  <a16:creationId xmlns:a16="http://schemas.microsoft.com/office/drawing/2014/main" id="{7C81AFAC-923F-4EC0-BBA7-D494CE86A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6372763" y="2490479"/>
              <a:ext cx="687861" cy="3884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Grafik 73" descr="Stieleiche_Blatt.png">
              <a:extLst>
                <a:ext uri="{FF2B5EF4-FFF2-40B4-BE49-F238E27FC236}">
                  <a16:creationId xmlns:a16="http://schemas.microsoft.com/office/drawing/2014/main" id="{6CF4FD87-B12C-4B41-9FF7-D728BCAC7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5783926" y="3323981"/>
              <a:ext cx="687861" cy="3884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75" name="Grafik 74" descr="Stieleiche_Blatt.png">
              <a:extLst>
                <a:ext uri="{FF2B5EF4-FFF2-40B4-BE49-F238E27FC236}">
                  <a16:creationId xmlns:a16="http://schemas.microsoft.com/office/drawing/2014/main" id="{DD597759-D424-479C-8149-DC57F5A16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6076777" y="3300501"/>
              <a:ext cx="687861" cy="3884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Grafik 75" descr="Stieleiche_Blatt.png">
              <a:extLst>
                <a:ext uri="{FF2B5EF4-FFF2-40B4-BE49-F238E27FC236}">
                  <a16:creationId xmlns:a16="http://schemas.microsoft.com/office/drawing/2014/main" id="{46FF4167-AA34-4616-B151-C2028081C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6388835" y="3323981"/>
              <a:ext cx="687861" cy="3884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Grafik 76" descr="Stieleiche_Blatt.png">
              <a:extLst>
                <a:ext uri="{FF2B5EF4-FFF2-40B4-BE49-F238E27FC236}">
                  <a16:creationId xmlns:a16="http://schemas.microsoft.com/office/drawing/2014/main" id="{BA638CE9-CA5B-41D7-8D17-8610DD36D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5749494" y="4311114"/>
              <a:ext cx="687861" cy="38845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78" name="Grafik 77" descr="Stieleiche_Blatt.png">
              <a:extLst>
                <a:ext uri="{FF2B5EF4-FFF2-40B4-BE49-F238E27FC236}">
                  <a16:creationId xmlns:a16="http://schemas.microsoft.com/office/drawing/2014/main" id="{2535094B-944A-4B21-9320-E33A0245B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6042345" y="4287634"/>
              <a:ext cx="687861" cy="3884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Grafik 78" descr="Stieleiche_Blatt.png">
              <a:extLst>
                <a:ext uri="{FF2B5EF4-FFF2-40B4-BE49-F238E27FC236}">
                  <a16:creationId xmlns:a16="http://schemas.microsoft.com/office/drawing/2014/main" id="{D7661409-CF76-440F-801C-EC7855F27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6354403" y="4311114"/>
              <a:ext cx="687861" cy="38845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4DED9EA8-F82D-49A2-939C-DE0040E6899A}"/>
              </a:ext>
            </a:extLst>
          </p:cNvPr>
          <p:cNvGrpSpPr/>
          <p:nvPr/>
        </p:nvGrpSpPr>
        <p:grpSpPr>
          <a:xfrm>
            <a:off x="3706267" y="3182665"/>
            <a:ext cx="999281" cy="691356"/>
            <a:chOff x="3706267" y="3182665"/>
            <a:chExt cx="999281" cy="691356"/>
          </a:xfrm>
        </p:grpSpPr>
        <p:sp>
          <p:nvSpPr>
            <p:cNvPr id="81" name="Halbbogen 80">
              <a:extLst>
                <a:ext uri="{FF2B5EF4-FFF2-40B4-BE49-F238E27FC236}">
                  <a16:creationId xmlns:a16="http://schemas.microsoft.com/office/drawing/2014/main" id="{2D01D78B-8049-4797-A249-30A9BD72BECE}"/>
                </a:ext>
              </a:extLst>
            </p:cNvPr>
            <p:cNvSpPr/>
            <p:nvPr/>
          </p:nvSpPr>
          <p:spPr>
            <a:xfrm rot="8329268">
              <a:off x="3706267" y="3182665"/>
              <a:ext cx="283704" cy="430330"/>
            </a:xfrm>
            <a:prstGeom prst="blockArc">
              <a:avLst>
                <a:gd name="adj1" fmla="val 13067428"/>
                <a:gd name="adj2" fmla="val 20408560"/>
                <a:gd name="adj3" fmla="val 280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2" name="Halbbogen 81">
              <a:extLst>
                <a:ext uri="{FF2B5EF4-FFF2-40B4-BE49-F238E27FC236}">
                  <a16:creationId xmlns:a16="http://schemas.microsoft.com/office/drawing/2014/main" id="{F8436047-24C2-4707-A90F-74700FC561D8}"/>
                </a:ext>
              </a:extLst>
            </p:cNvPr>
            <p:cNvSpPr/>
            <p:nvPr/>
          </p:nvSpPr>
          <p:spPr>
            <a:xfrm rot="8329268">
              <a:off x="4421844" y="3443691"/>
              <a:ext cx="283704" cy="430330"/>
            </a:xfrm>
            <a:prstGeom prst="blockArc">
              <a:avLst>
                <a:gd name="adj1" fmla="val 13706648"/>
                <a:gd name="adj2" fmla="val 20463969"/>
                <a:gd name="adj3" fmla="val 341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3D8B059-F734-4CF5-AF93-3E3B365C811B}"/>
              </a:ext>
            </a:extLst>
          </p:cNvPr>
          <p:cNvGrpSpPr/>
          <p:nvPr/>
        </p:nvGrpSpPr>
        <p:grpSpPr>
          <a:xfrm>
            <a:off x="4392837" y="3990668"/>
            <a:ext cx="1887168" cy="1390479"/>
            <a:chOff x="4392837" y="3990668"/>
            <a:chExt cx="1887168" cy="1390479"/>
          </a:xfrm>
        </p:grpSpPr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DEBB4079-B682-4684-8AD8-7B8C0A8BF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78" t="33452" b="2146"/>
            <a:stretch/>
          </p:blipFill>
          <p:spPr>
            <a:xfrm>
              <a:off x="5943563" y="5016936"/>
              <a:ext cx="336442" cy="364211"/>
            </a:xfrm>
            <a:prstGeom prst="rect">
              <a:avLst/>
            </a:prstGeom>
          </p:spPr>
        </p:pic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A616757F-C1CE-4BE8-8014-A5DBDE967D4E}"/>
                </a:ext>
              </a:extLst>
            </p:cNvPr>
            <p:cNvCxnSpPr/>
            <p:nvPr/>
          </p:nvCxnSpPr>
          <p:spPr>
            <a:xfrm>
              <a:off x="4392837" y="3990668"/>
              <a:ext cx="1554467" cy="1135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26EC002-329E-416F-89E1-37A0950CA596}"/>
              </a:ext>
            </a:extLst>
          </p:cNvPr>
          <p:cNvGrpSpPr/>
          <p:nvPr/>
        </p:nvGrpSpPr>
        <p:grpSpPr>
          <a:xfrm>
            <a:off x="8574166" y="2676465"/>
            <a:ext cx="3497511" cy="2284963"/>
            <a:chOff x="8544672" y="698180"/>
            <a:chExt cx="3497511" cy="2284963"/>
          </a:xfrm>
        </p:grpSpPr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A195C606-DEA3-4479-B3E1-EBC0ABD48D68}"/>
                </a:ext>
              </a:extLst>
            </p:cNvPr>
            <p:cNvSpPr txBox="1"/>
            <p:nvPr/>
          </p:nvSpPr>
          <p:spPr>
            <a:xfrm>
              <a:off x="8544672" y="698180"/>
              <a:ext cx="3497511" cy="34051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Chemical </a:t>
              </a:r>
              <a:r>
                <a:rPr lang="de-DE" sz="14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Analyses</a:t>
              </a:r>
              <a:endParaRPr lang="de-DE" sz="1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8370477C-E170-4D92-9785-A2425E437A62}"/>
                </a:ext>
              </a:extLst>
            </p:cNvPr>
            <p:cNvGrpSpPr/>
            <p:nvPr/>
          </p:nvGrpSpPr>
          <p:grpSpPr>
            <a:xfrm>
              <a:off x="8866413" y="1217778"/>
              <a:ext cx="201478" cy="368602"/>
              <a:chOff x="6888996" y="1716259"/>
              <a:chExt cx="201478" cy="368602"/>
            </a:xfrm>
          </p:grpSpPr>
          <p:sp>
            <p:nvSpPr>
              <p:cNvPr id="97" name="Gleichschenkliges Dreieck 96">
                <a:extLst>
                  <a:ext uri="{FF2B5EF4-FFF2-40B4-BE49-F238E27FC236}">
                    <a16:creationId xmlns:a16="http://schemas.microsoft.com/office/drawing/2014/main" id="{E7EA445B-CBBA-4BBD-8C81-5450228A0786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Zylinder 97">
                <a:extLst>
                  <a:ext uri="{FF2B5EF4-FFF2-40B4-BE49-F238E27FC236}">
                    <a16:creationId xmlns:a16="http://schemas.microsoft.com/office/drawing/2014/main" id="{31FE48AC-D7D4-4CA0-B13F-82BCAA774BE2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9" name="Grafik 88" descr="Stieleiche_Blatt.png">
              <a:extLst>
                <a:ext uri="{FF2B5EF4-FFF2-40B4-BE49-F238E27FC236}">
                  <a16:creationId xmlns:a16="http://schemas.microsoft.com/office/drawing/2014/main" id="{62702097-B392-46C1-A3B4-408B48BBC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9819445" y="1238533"/>
              <a:ext cx="687861" cy="38845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E257847E-302A-4A47-878A-8C161B414C9D}"/>
                </a:ext>
              </a:extLst>
            </p:cNvPr>
            <p:cNvGrpSpPr/>
            <p:nvPr/>
          </p:nvGrpSpPr>
          <p:grpSpPr>
            <a:xfrm>
              <a:off x="9311995" y="1067269"/>
              <a:ext cx="374446" cy="565948"/>
              <a:chOff x="10226395" y="1679445"/>
              <a:chExt cx="608968" cy="770205"/>
            </a:xfrm>
          </p:grpSpPr>
          <p:sp>
            <p:nvSpPr>
              <p:cNvPr id="95" name="Halbbogen 94">
                <a:extLst>
                  <a:ext uri="{FF2B5EF4-FFF2-40B4-BE49-F238E27FC236}">
                    <a16:creationId xmlns:a16="http://schemas.microsoft.com/office/drawing/2014/main" id="{D4826AB9-7B3D-4657-8041-8F5192B9AB50}"/>
                  </a:ext>
                </a:extLst>
              </p:cNvPr>
              <p:cNvSpPr/>
              <p:nvPr/>
            </p:nvSpPr>
            <p:spPr>
              <a:xfrm rot="8329268">
                <a:off x="10308421" y="1679445"/>
                <a:ext cx="526942" cy="534353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Zylinder 95">
                <a:extLst>
                  <a:ext uri="{FF2B5EF4-FFF2-40B4-BE49-F238E27FC236}">
                    <a16:creationId xmlns:a16="http://schemas.microsoft.com/office/drawing/2014/main" id="{60D849F7-6FFC-4D6D-B5FB-23DC6EF3F41A}"/>
                  </a:ext>
                </a:extLst>
              </p:cNvPr>
              <p:cNvSpPr/>
              <p:nvPr/>
            </p:nvSpPr>
            <p:spPr>
              <a:xfrm>
                <a:off x="10226395" y="2122554"/>
                <a:ext cx="154983" cy="32709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5662011-FA4D-40F1-8BAD-B19BD4577179}"/>
                </a:ext>
              </a:extLst>
            </p:cNvPr>
            <p:cNvSpPr txBox="1"/>
            <p:nvPr/>
          </p:nvSpPr>
          <p:spPr>
            <a:xfrm>
              <a:off x="10920623" y="1154705"/>
              <a:ext cx="1011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leaf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,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bark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washings</a:t>
              </a:r>
              <a:endParaRPr lang="de-DE" sz="12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7B2AD15D-F1DB-4D8E-8A2A-7B03DE6E5C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78" t="33452" b="2146"/>
            <a:stretch/>
          </p:blipFill>
          <p:spPr>
            <a:xfrm>
              <a:off x="10533582" y="1214763"/>
              <a:ext cx="336442" cy="364211"/>
            </a:xfrm>
            <a:prstGeom prst="rect">
              <a:avLst/>
            </a:prstGeom>
          </p:spPr>
        </p:pic>
        <p:sp>
          <p:nvSpPr>
            <p:cNvPr id="93" name="Pfeil nach unten 104">
              <a:extLst>
                <a:ext uri="{FF2B5EF4-FFF2-40B4-BE49-F238E27FC236}">
                  <a16:creationId xmlns:a16="http://schemas.microsoft.com/office/drawing/2014/main" id="{E07079D6-D4D5-4D34-9D26-D4BC9CD20B26}"/>
                </a:ext>
              </a:extLst>
            </p:cNvPr>
            <p:cNvSpPr/>
            <p:nvPr/>
          </p:nvSpPr>
          <p:spPr>
            <a:xfrm>
              <a:off x="9741409" y="1768987"/>
              <a:ext cx="1077133" cy="2238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F78045EC-5479-47CF-AA5E-828612017618}"/>
                </a:ext>
              </a:extLst>
            </p:cNvPr>
            <p:cNvSpPr txBox="1"/>
            <p:nvPr/>
          </p:nvSpPr>
          <p:spPr>
            <a:xfrm>
              <a:off x="9018512" y="2029036"/>
              <a:ext cx="27989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POC, PN, DOC, DN, DP, DS,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Ca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, K, Mg, Na,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Mn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, Al, Si,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Fe</a:t>
              </a:r>
              <a:endParaRPr lang="de-DE" sz="12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de-DE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Chlorophyll +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sugar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content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(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leaf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washings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3A01008B-9199-4AE2-B5F9-74F03E1A95F4}"/>
              </a:ext>
            </a:extLst>
          </p:cNvPr>
          <p:cNvGrpSpPr/>
          <p:nvPr/>
        </p:nvGrpSpPr>
        <p:grpSpPr>
          <a:xfrm>
            <a:off x="8574165" y="424442"/>
            <a:ext cx="3497511" cy="1893836"/>
            <a:chOff x="8574167" y="3359242"/>
            <a:chExt cx="3497511" cy="1893836"/>
          </a:xfrm>
        </p:grpSpPr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D85F1E39-3A38-42AE-B3E8-41888CFEA33A}"/>
                </a:ext>
              </a:extLst>
            </p:cNvPr>
            <p:cNvSpPr txBox="1"/>
            <p:nvPr/>
          </p:nvSpPr>
          <p:spPr>
            <a:xfrm>
              <a:off x="8574167" y="3359242"/>
              <a:ext cx="3497511" cy="34051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Molecular</a:t>
              </a:r>
              <a:r>
                <a:rPr lang="de-DE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 + </a:t>
              </a:r>
              <a:r>
                <a:rPr lang="de-DE" sz="14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Microbial</a:t>
              </a:r>
              <a:r>
                <a:rPr lang="de-DE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4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Analyses</a:t>
              </a:r>
              <a:endParaRPr lang="de-DE" sz="1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42FA581E-5181-4294-8289-4E314D351556}"/>
                </a:ext>
              </a:extLst>
            </p:cNvPr>
            <p:cNvGrpSpPr/>
            <p:nvPr/>
          </p:nvGrpSpPr>
          <p:grpSpPr>
            <a:xfrm>
              <a:off x="9169681" y="3833201"/>
              <a:ext cx="201478" cy="368602"/>
              <a:chOff x="6888996" y="1716259"/>
              <a:chExt cx="201478" cy="368602"/>
            </a:xfrm>
          </p:grpSpPr>
          <p:sp>
            <p:nvSpPr>
              <p:cNvPr id="110" name="Gleichschenkliges Dreieck 109">
                <a:extLst>
                  <a:ext uri="{FF2B5EF4-FFF2-40B4-BE49-F238E27FC236}">
                    <a16:creationId xmlns:a16="http://schemas.microsoft.com/office/drawing/2014/main" id="{A2C69850-DEEA-4B0E-A65F-28986681F6A9}"/>
                  </a:ext>
                </a:extLst>
              </p:cNvPr>
              <p:cNvSpPr/>
              <p:nvPr/>
            </p:nvSpPr>
            <p:spPr>
              <a:xfrm rot="10800000">
                <a:off x="6888996" y="1716259"/>
                <a:ext cx="201478" cy="25624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Zylinder 110">
                <a:extLst>
                  <a:ext uri="{FF2B5EF4-FFF2-40B4-BE49-F238E27FC236}">
                    <a16:creationId xmlns:a16="http://schemas.microsoft.com/office/drawing/2014/main" id="{8C0C8171-ABD1-4261-8E41-FEC85B9AD32E}"/>
                  </a:ext>
                </a:extLst>
              </p:cNvPr>
              <p:cNvSpPr/>
              <p:nvPr/>
            </p:nvSpPr>
            <p:spPr>
              <a:xfrm>
                <a:off x="6904495" y="1828612"/>
                <a:ext cx="170481" cy="256249"/>
              </a:xfrm>
              <a:prstGeom prst="can">
                <a:avLst/>
              </a:prstGeom>
              <a:solidFill>
                <a:srgbClr val="5B9BD5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02" name="Grafik 101" descr="Stieleiche_Blatt.png">
              <a:extLst>
                <a:ext uri="{FF2B5EF4-FFF2-40B4-BE49-F238E27FC236}">
                  <a16:creationId xmlns:a16="http://schemas.microsoft.com/office/drawing/2014/main" id="{5081B257-928B-4D77-9B40-0DECEE56D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67" t="8407" r="6530" b="13055"/>
            <a:stretch/>
          </p:blipFill>
          <p:spPr>
            <a:xfrm rot="2426500">
              <a:off x="10122713" y="3853956"/>
              <a:ext cx="687861" cy="38845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93467B85-A200-4AEC-8FB6-1089CDF842FB}"/>
                </a:ext>
              </a:extLst>
            </p:cNvPr>
            <p:cNvGrpSpPr/>
            <p:nvPr/>
          </p:nvGrpSpPr>
          <p:grpSpPr>
            <a:xfrm>
              <a:off x="9615263" y="3628449"/>
              <a:ext cx="374446" cy="565948"/>
              <a:chOff x="10226395" y="1679445"/>
              <a:chExt cx="608968" cy="770205"/>
            </a:xfrm>
          </p:grpSpPr>
          <p:sp>
            <p:nvSpPr>
              <p:cNvPr id="108" name="Halbbogen 107">
                <a:extLst>
                  <a:ext uri="{FF2B5EF4-FFF2-40B4-BE49-F238E27FC236}">
                    <a16:creationId xmlns:a16="http://schemas.microsoft.com/office/drawing/2014/main" id="{CF26BB02-3073-44B2-9D86-41A14B6CAEC4}"/>
                  </a:ext>
                </a:extLst>
              </p:cNvPr>
              <p:cNvSpPr/>
              <p:nvPr/>
            </p:nvSpPr>
            <p:spPr>
              <a:xfrm rot="8329268">
                <a:off x="10308421" y="1679445"/>
                <a:ext cx="526942" cy="534353"/>
              </a:xfrm>
              <a:prstGeom prst="blockArc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Zylinder 108">
                <a:extLst>
                  <a:ext uri="{FF2B5EF4-FFF2-40B4-BE49-F238E27FC236}">
                    <a16:creationId xmlns:a16="http://schemas.microsoft.com/office/drawing/2014/main" id="{E1E2CDF4-3247-4325-96E5-94E92A1D124A}"/>
                  </a:ext>
                </a:extLst>
              </p:cNvPr>
              <p:cNvSpPr/>
              <p:nvPr/>
            </p:nvSpPr>
            <p:spPr>
              <a:xfrm>
                <a:off x="10226395" y="2122554"/>
                <a:ext cx="154983" cy="32709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04" name="Grafik 103">
              <a:extLst>
                <a:ext uri="{FF2B5EF4-FFF2-40B4-BE49-F238E27FC236}">
                  <a16:creationId xmlns:a16="http://schemas.microsoft.com/office/drawing/2014/main" id="{2E9BF300-C4AC-4B3E-88AC-80A491632A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78" t="33452" b="2146"/>
            <a:stretch/>
          </p:blipFill>
          <p:spPr>
            <a:xfrm>
              <a:off x="10836850" y="3830186"/>
              <a:ext cx="336442" cy="364211"/>
            </a:xfrm>
            <a:prstGeom prst="rect">
              <a:avLst/>
            </a:prstGeom>
          </p:spPr>
        </p:pic>
        <p:sp>
          <p:nvSpPr>
            <p:cNvPr id="105" name="Pfeil nach unten 115">
              <a:extLst>
                <a:ext uri="{FF2B5EF4-FFF2-40B4-BE49-F238E27FC236}">
                  <a16:creationId xmlns:a16="http://schemas.microsoft.com/office/drawing/2014/main" id="{B1146706-8D07-496D-904C-732236073AA5}"/>
                </a:ext>
              </a:extLst>
            </p:cNvPr>
            <p:cNvSpPr/>
            <p:nvPr/>
          </p:nvSpPr>
          <p:spPr>
            <a:xfrm>
              <a:off x="9805797" y="4331163"/>
              <a:ext cx="1077133" cy="2238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CD0429DD-9989-4DB7-AF7B-727FB6737F5F}"/>
                </a:ext>
              </a:extLst>
            </p:cNvPr>
            <p:cNvSpPr txBox="1"/>
            <p:nvPr/>
          </p:nvSpPr>
          <p:spPr>
            <a:xfrm>
              <a:off x="8865525" y="4606747"/>
              <a:ext cx="3176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Bacterial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community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composition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and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abundance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(16S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rRNA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genes),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functional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analysis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(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PICRUSt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</a:p>
          </p:txBody>
        </p:sp>
        <p:sp>
          <p:nvSpPr>
            <p:cNvPr id="107" name="Raute 106">
              <a:extLst>
                <a:ext uri="{FF2B5EF4-FFF2-40B4-BE49-F238E27FC236}">
                  <a16:creationId xmlns:a16="http://schemas.microsoft.com/office/drawing/2014/main" id="{8447C2E8-3DC1-4AA2-A3C4-67E61E4831A1}"/>
                </a:ext>
              </a:extLst>
            </p:cNvPr>
            <p:cNvSpPr/>
            <p:nvPr/>
          </p:nvSpPr>
          <p:spPr>
            <a:xfrm>
              <a:off x="11305049" y="3862334"/>
              <a:ext cx="313633" cy="29092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DEC24D50-B594-4CFF-9040-4F41B5B4E92D}"/>
              </a:ext>
            </a:extLst>
          </p:cNvPr>
          <p:cNvGrpSpPr/>
          <p:nvPr/>
        </p:nvGrpSpPr>
        <p:grpSpPr>
          <a:xfrm>
            <a:off x="3043356" y="5462092"/>
            <a:ext cx="2680684" cy="977950"/>
            <a:chOff x="3043356" y="5462092"/>
            <a:chExt cx="2680684" cy="977950"/>
          </a:xfrm>
        </p:grpSpPr>
        <p:sp>
          <p:nvSpPr>
            <p:cNvPr id="113" name="Raute 112">
              <a:extLst>
                <a:ext uri="{FF2B5EF4-FFF2-40B4-BE49-F238E27FC236}">
                  <a16:creationId xmlns:a16="http://schemas.microsoft.com/office/drawing/2014/main" id="{2D2D1886-CE34-4885-ADAF-5F21F22E3CF1}"/>
                </a:ext>
              </a:extLst>
            </p:cNvPr>
            <p:cNvSpPr/>
            <p:nvPr/>
          </p:nvSpPr>
          <p:spPr>
            <a:xfrm>
              <a:off x="3967742" y="5502361"/>
              <a:ext cx="313633" cy="29092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aute 113">
              <a:extLst>
                <a:ext uri="{FF2B5EF4-FFF2-40B4-BE49-F238E27FC236}">
                  <a16:creationId xmlns:a16="http://schemas.microsoft.com/office/drawing/2014/main" id="{275E4108-8486-4AC4-B643-C3D5F8A7729C}"/>
                </a:ext>
              </a:extLst>
            </p:cNvPr>
            <p:cNvSpPr/>
            <p:nvPr/>
          </p:nvSpPr>
          <p:spPr>
            <a:xfrm>
              <a:off x="4346411" y="5513075"/>
              <a:ext cx="313633" cy="29092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Raute 114">
              <a:extLst>
                <a:ext uri="{FF2B5EF4-FFF2-40B4-BE49-F238E27FC236}">
                  <a16:creationId xmlns:a16="http://schemas.microsoft.com/office/drawing/2014/main" id="{EE1099F7-D536-40DF-A5CB-2EC7C8C5FF3B}"/>
                </a:ext>
              </a:extLst>
            </p:cNvPr>
            <p:cNvSpPr/>
            <p:nvPr/>
          </p:nvSpPr>
          <p:spPr>
            <a:xfrm>
              <a:off x="4720062" y="5519388"/>
              <a:ext cx="313633" cy="29092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552A7CD-142F-47FA-98FA-4F37E9676ADC}"/>
                </a:ext>
              </a:extLst>
            </p:cNvPr>
            <p:cNvSpPr txBox="1"/>
            <p:nvPr/>
          </p:nvSpPr>
          <p:spPr>
            <a:xfrm>
              <a:off x="3851854" y="5918549"/>
              <a:ext cx="187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airborne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microbes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(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pollen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traps)</a:t>
              </a:r>
            </a:p>
          </p:txBody>
        </p:sp>
        <p:pic>
          <p:nvPicPr>
            <p:cNvPr id="117" name="Grafik 13">
              <a:extLst>
                <a:ext uri="{FF2B5EF4-FFF2-40B4-BE49-F238E27FC236}">
                  <a16:creationId xmlns:a16="http://schemas.microsoft.com/office/drawing/2014/main" id="{6481E9D0-E04D-42E5-B877-C9BF97990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1" r="17526"/>
            <a:stretch>
              <a:fillRect/>
            </a:stretch>
          </p:blipFill>
          <p:spPr bwMode="auto">
            <a:xfrm>
              <a:off x="3043356" y="5462092"/>
              <a:ext cx="804763" cy="97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8" name="Textfeld 117">
            <a:extLst>
              <a:ext uri="{FF2B5EF4-FFF2-40B4-BE49-F238E27FC236}">
                <a16:creationId xmlns:a16="http://schemas.microsoft.com/office/drawing/2014/main" id="{FF73AAA3-4376-44C5-A201-B859EAF667BF}"/>
              </a:ext>
            </a:extLst>
          </p:cNvPr>
          <p:cNvSpPr txBox="1"/>
          <p:nvPr/>
        </p:nvSpPr>
        <p:spPr>
          <a:xfrm>
            <a:off x="11634419" y="6468932"/>
            <a:ext cx="62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5AB29DEF-7C8B-4ABD-BCD6-D1EE09338115}"/>
              </a:ext>
            </a:extLst>
          </p:cNvPr>
          <p:cNvGrpSpPr/>
          <p:nvPr/>
        </p:nvGrpSpPr>
        <p:grpSpPr>
          <a:xfrm>
            <a:off x="2640523" y="6523605"/>
            <a:ext cx="4495879" cy="277936"/>
            <a:chOff x="2640523" y="6523605"/>
            <a:chExt cx="4495879" cy="277936"/>
          </a:xfrm>
        </p:grpSpPr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F654C022-8F72-4CD1-AB2E-B8C33C041049}"/>
                </a:ext>
              </a:extLst>
            </p:cNvPr>
            <p:cNvSpPr/>
            <p:nvPr/>
          </p:nvSpPr>
          <p:spPr>
            <a:xfrm>
              <a:off x="2689542" y="6523605"/>
              <a:ext cx="2080292" cy="2712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F427802A-AE7B-4636-86B3-7EBF309677CF}"/>
                </a:ext>
              </a:extLst>
            </p:cNvPr>
            <p:cNvSpPr/>
            <p:nvPr/>
          </p:nvSpPr>
          <p:spPr>
            <a:xfrm>
              <a:off x="4856055" y="6523605"/>
              <a:ext cx="2080292" cy="2712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3981D501-7002-421B-91E0-A4C42979CC5C}"/>
                </a:ext>
              </a:extLst>
            </p:cNvPr>
            <p:cNvSpPr txBox="1"/>
            <p:nvPr/>
          </p:nvSpPr>
          <p:spPr>
            <a:xfrm>
              <a:off x="2640523" y="6524542"/>
              <a:ext cx="2343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Vegetation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period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2021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A823D2F5-4341-4823-9F10-B25995B43D7B}"/>
                </a:ext>
              </a:extLst>
            </p:cNvPr>
            <p:cNvSpPr txBox="1"/>
            <p:nvPr/>
          </p:nvSpPr>
          <p:spPr>
            <a:xfrm>
              <a:off x="4793173" y="6524542"/>
              <a:ext cx="2343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Vegetation </a:t>
              </a:r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period</a:t>
              </a:r>
              <a:r>
                <a:rPr lang="de-DE" sz="1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2022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74A86F2-90B1-49A3-9A8E-3596703D570F}"/>
              </a:ext>
            </a:extLst>
          </p:cNvPr>
          <p:cNvGrpSpPr/>
          <p:nvPr/>
        </p:nvGrpSpPr>
        <p:grpSpPr>
          <a:xfrm>
            <a:off x="8310453" y="5293318"/>
            <a:ext cx="3881547" cy="1372385"/>
            <a:chOff x="8310453" y="5293318"/>
            <a:chExt cx="3881547" cy="1372385"/>
          </a:xfrm>
        </p:grpSpPr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58408174-82A9-4D5F-B687-35AEA67A4B11}"/>
                </a:ext>
              </a:extLst>
            </p:cNvPr>
            <p:cNvSpPr txBox="1"/>
            <p:nvPr/>
          </p:nvSpPr>
          <p:spPr>
            <a:xfrm>
              <a:off x="8574167" y="5293318"/>
              <a:ext cx="3497511" cy="34051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Structural</a:t>
              </a:r>
              <a:r>
                <a:rPr lang="de-DE" sz="14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de-DE" sz="14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Analyses</a:t>
              </a:r>
              <a:endParaRPr lang="de-DE" sz="1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72E49E67-EB20-48CB-B31A-0F7EA7D03A99}"/>
                </a:ext>
              </a:extLst>
            </p:cNvPr>
            <p:cNvSpPr txBox="1"/>
            <p:nvPr/>
          </p:nvSpPr>
          <p:spPr>
            <a:xfrm>
              <a:off x="8472300" y="5696375"/>
              <a:ext cx="1191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microscale</a:t>
              </a:r>
              <a:endParaRPr lang="de-DE" sz="12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4B457C5-98DB-4DC6-A2CD-A9F860865425}"/>
                </a:ext>
              </a:extLst>
            </p:cNvPr>
            <p:cNvSpPr txBox="1"/>
            <p:nvPr/>
          </p:nvSpPr>
          <p:spPr>
            <a:xfrm>
              <a:off x="11000819" y="5716196"/>
              <a:ext cx="1191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macroscale</a:t>
              </a:r>
              <a:endParaRPr lang="de-DE" sz="12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21ACF006-F673-48A9-817B-5AADD299DA38}"/>
                </a:ext>
              </a:extLst>
            </p:cNvPr>
            <p:cNvSpPr txBox="1"/>
            <p:nvPr/>
          </p:nvSpPr>
          <p:spPr>
            <a:xfrm>
              <a:off x="8310453" y="6164003"/>
              <a:ext cx="737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Verdana" panose="020B0604030504040204" pitchFamily="34" charset="0"/>
                  <a:ea typeface="Verdana" panose="020B0604030504040204" pitchFamily="34" charset="0"/>
                </a:rPr>
                <a:t>SEM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A50303D4-7CB6-42F2-AD67-E3872EAA9351}"/>
                </a:ext>
              </a:extLst>
            </p:cNvPr>
            <p:cNvSpPr txBox="1"/>
            <p:nvPr/>
          </p:nvSpPr>
          <p:spPr>
            <a:xfrm>
              <a:off x="11180812" y="6075554"/>
              <a:ext cx="737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latin typeface="Verdana" panose="020B0604030504040204" pitchFamily="34" charset="0"/>
                  <a:ea typeface="Verdana" panose="020B0604030504040204" pitchFamily="34" charset="0"/>
                </a:rPr>
                <a:t>TLS</a:t>
              </a:r>
            </a:p>
          </p:txBody>
        </p: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B68DD20F-689F-4ED5-A7E0-622C8A3A0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838" y="5716196"/>
              <a:ext cx="1040001" cy="9367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DBC0CF00-F194-49C1-927A-3015F3D0C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66"/>
            <a:stretch/>
          </p:blipFill>
          <p:spPr>
            <a:xfrm>
              <a:off x="9008654" y="6035912"/>
              <a:ext cx="926494" cy="629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00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martina.herrmann</dc:creator>
  <cp:lastModifiedBy>martina.herrmann</cp:lastModifiedBy>
  <cp:revision>1</cp:revision>
  <dcterms:created xsi:type="dcterms:W3CDTF">2020-12-18T14:20:13Z</dcterms:created>
  <dcterms:modified xsi:type="dcterms:W3CDTF">2020-12-18T14:21:10Z</dcterms:modified>
</cp:coreProperties>
</file>