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Título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2" name="21 Subtítulo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03/09/2017</a:t>
            </a:fld>
            <a:endParaRPr lang="es-ES"/>
          </a:p>
        </p:txBody>
      </p:sp>
      <p:sp>
        <p:nvSpPr>
          <p:cNvPr id="20" name="19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Elipse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Elipse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03/09/2017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03/09/2017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03/09/2017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03/09/2017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0" name="9 Rectángulo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Elipse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Elipse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03/09/2017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03/09/2017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03/09/2017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03/09/2017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6" name="5 Rectángulo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03/09/2017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03/09/2017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Rectángulo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9" name="8 Proceso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9 Proceso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ircular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Elipse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Anillo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4 Marcador de título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Marcador de texto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24" name="23 Marcador de fecha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03/09/2017</a:t>
            </a:fld>
            <a:endParaRPr lang="es-E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s-ES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5" name="14 Rectángulo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ithub.com/danciff/ApiBBVA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tree.taiga.io/project/danciff-apibbva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appbbva-9b62b.firebaseapp.com/" TargetMode="Externa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214414" y="785794"/>
            <a:ext cx="7772400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es-ES" b="1" dirty="0" smtClean="0">
                <a:solidFill>
                  <a:schemeClr val="accent1"/>
                </a:solidFill>
              </a:rPr>
              <a:t>Análisis de hábitos de consumo en tarjetas de crédito usando Api BBVA</a:t>
            </a:r>
            <a:endParaRPr lang="es-ES" b="1" dirty="0">
              <a:solidFill>
                <a:schemeClr val="accent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2428868"/>
            <a:ext cx="5991225" cy="413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Versiones</a:t>
            </a:r>
            <a:endParaRPr lang="es-ES" dirty="0"/>
          </a:p>
        </p:txBody>
      </p:sp>
      <p:sp>
        <p:nvSpPr>
          <p:cNvPr id="5" name="2 Marcador de contenido"/>
          <p:cNvSpPr txBox="1">
            <a:spLocks/>
          </p:cNvSpPr>
          <p:nvPr/>
        </p:nvSpPr>
        <p:spPr>
          <a:xfrm>
            <a:off x="1357290" y="1285860"/>
            <a:ext cx="7498080" cy="69531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s-E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Git</a:t>
            </a:r>
            <a:endParaRPr kumimoji="0" lang="es-E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195" name="Picture 3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14546" y="2071678"/>
            <a:ext cx="5357850" cy="4061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Arquitectura Online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649890" y="4071942"/>
            <a:ext cx="7494110" cy="1747830"/>
          </a:xfrm>
        </p:spPr>
        <p:txBody>
          <a:bodyPr numCol="2">
            <a:normAutofit/>
          </a:bodyPr>
          <a:lstStyle/>
          <a:p>
            <a:pPr marL="596646" indent="-514350">
              <a:buFont typeface="+mj-lt"/>
              <a:buAutoNum type="arabicPeriod"/>
            </a:pPr>
            <a:r>
              <a:rPr lang="es-ES" dirty="0" smtClean="0"/>
              <a:t>Obtención de datos</a:t>
            </a:r>
          </a:p>
          <a:p>
            <a:pPr marL="596646" indent="-514350">
              <a:buFont typeface="+mj-lt"/>
              <a:buAutoNum type="arabicPeriod"/>
            </a:pPr>
            <a:r>
              <a:rPr lang="es-ES" dirty="0" smtClean="0"/>
              <a:t>Procesamiento</a:t>
            </a:r>
          </a:p>
          <a:p>
            <a:pPr marL="596646" indent="-514350">
              <a:buFont typeface="+mj-lt"/>
              <a:buAutoNum type="arabicPeriod"/>
            </a:pPr>
            <a:r>
              <a:rPr lang="es-ES" dirty="0" smtClean="0"/>
              <a:t>Almacenamiento</a:t>
            </a:r>
          </a:p>
          <a:p>
            <a:pPr marL="596646" indent="-514350">
              <a:buFont typeface="+mj-lt"/>
              <a:buAutoNum type="arabicPeriod"/>
            </a:pPr>
            <a:r>
              <a:rPr lang="es-ES" dirty="0" smtClean="0"/>
              <a:t>Visualización</a:t>
            </a:r>
            <a:endParaRPr lang="es-E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1285860"/>
            <a:ext cx="7693583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Conclusiones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28728" y="4643446"/>
            <a:ext cx="6858048" cy="1643074"/>
          </a:xfrm>
        </p:spPr>
        <p:txBody>
          <a:bodyPr>
            <a:normAutofit fontScale="92500"/>
          </a:bodyPr>
          <a:lstStyle/>
          <a:p>
            <a:r>
              <a:rPr lang="es-ES" dirty="0" smtClean="0"/>
              <a:t>Estos datos son muy útiles para saber el tipo de clientes de una zona e incluso sus patrones de comportamiento.</a:t>
            </a:r>
            <a:endParaRPr lang="es-E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56" y="1571612"/>
            <a:ext cx="52578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15 Imagen" descr="bigdat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24" y="2571744"/>
            <a:ext cx="4391651" cy="2977391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sz="4000" dirty="0" smtClean="0"/>
              <a:t>Turno de preguntas</a:t>
            </a:r>
            <a:endParaRPr lang="es-ES" sz="4000" dirty="0"/>
          </a:p>
        </p:txBody>
      </p:sp>
      <p:sp>
        <p:nvSpPr>
          <p:cNvPr id="1036" name="AutoShape 12" descr="data:image/jpeg;base64,/9j/4AAQSkZJRgABAQAAAQABAAD/2wCEAAkGBxISEhASEhISFRAXFhAVFRAQFRUQEBURFRUWFhYVFRYYHSggGBolHRUVITEhJSkrLi4uFx8zODMtNygtLisBCgoKDg0OGhAQGy0lICUtLS0tLS0wLS0vLS0tLS0tLTcrLS0tLS0tLS0tKy0tLS0tLS0tLS0tLS0tLS0tLS0tLf/AABEIARgAtAMBEQACEQEDEQH/xAAcAAEAAQUBAQAAAAAAAAAAAAAAAwECBAUGBwj/xABDEAACAQICBgYHBQUHBQAAAAABAgADEQQhBRIxQVFhBiJxgZGxBxMUMlKhwUJictHwIzNzgpIVJEODssLhU2N0orP/xAAbAQEAAgMBAQAAAAAAAAAAAAAAAQIDBAUGB//EADQRAQACAgEDAgQEAwgDAAAAAAABAgMRBBIhMUFRBRMyYSJxgbEzkdEUI0NSocHw8RVC4f/aAAwDAQACEQMRAD8A9rgICAgICAgIGtxnSDCUv3mIorty11Jy5CZa4MlvprLFbNjr5tDSYj0jaOUZVXc8EpPfxYAfObFfh+efTX6sM87DEbidsF/SpgRsp4k/yIP98yf+Mze8f8/RT+34vujT0r4TfRxA7kOX9UmfhmX3hEfEKe0sqh6T9HsbE105vTuP/QsZSfhuePaf1XjnYpnXducB0vwFa2piqVzsVyaTeD2MwX4uanmss1eRjt4lu1NwCMwdhGYI5TXZlYCAgICAgICAgICAgIGl6QdJqGEyqEtU1dYUkzbVvYE7lF5sYeNfL48NbPyqYY/F59nA6X9JmIYkUKaUl+Jh6yp8+qPA9s6WP4bSPrnbmX+KXt9EacdpPTeJr/vq9Rx8LMdTL7oy+U38eHHT6YiGpfNkyfVO2sJmVWFhMLLTCVICEqGBn6L01iMMb0K1Snv1VY6hPEqcj4THkw0yfVG2SmS9PpnTvNBelZxZcXSDj/q0Rqv3oTY91uyc7N8Mjzjn+bdx8+Y+uP5PSND6aw+KXXoVVcbwMnX8SnMTlZcN8c6vGnQx5a5I3WWwmNkICAgICAgICAgafpTp9MFQaq1i5yp097v+Q2kzNgwzltqPHq1+TyIw06p8+jxBdIVK+IqvUbWqVVqEndcDWAHADVsBO7WsUiIjxDg2mb9Uz5lh1JtNaqFoZIRtJWhYYWWmEkBApCSAgT4HG1KLrUpOyVBsdDYj/jlK3pW8atG4TW01ncPV+h3pIWrq0cZqpUOS1xlTY7tcfZPPZ2Tj8n4fNfxY/Hs6mDmxb8N/Pu9EnLdBWAgICAgICAEDwfpnpariMQ7VMtUsioNiKpIt28TxnoOPjrjpqHmuTltkybs5/R9S1ekd2uo7jl9Zkt4TSGTiadmYcCR4GbETuNtTWp0x2EleETCStCwwutMJUgISpAQECkCoMD0P0f8ATo0CuHxLE4c5JUNy1LgDxTy7JzOZwov+Onn9/wD63eLy+iei/j9nr6sCAQbg5gjMEHeJxHYVgICAgICAgeDdPsP6vG4pdxcuP8zrn5sZ3+NbqxVn7PN8mvTntH3/AH7uTd7G42jOZpTWG+0nY1Cw2MFcdjgN9ZkxT+GGtljV5YLCZFYRMIXhFUIG027Ym0R5XrEz4QNiF3XMxzmqyxjss9o5Svz/ALLfL+57RyMmM32Plr1qg/8AMvGSJVmkwvl9qqQEBCV9NpEq2h6r6LulROrgqzfwGO3LM0yfLvHCcfn8b/Fr+ro8Dk/4Vv0emTlOqQEBAQEBA8c9MOH1cWj/AB0VPerMvkBOxwLbxa+7ic+v99v7PO3m7LBDfapalQNj7mqf5SR5Wl8Xq1eRavV5Vwei61ZtSlSd24KL27eA7Za+SuON2nRipbJOqRt0OE9GWPqW1zRoDP3m9bUHclx8zOfk+I18VdPF8Ot5uy09DbnN8Yt+VInzaas82PZsxwpj1W1fQ5UHu4qmfxU2XPuJkxzq+yP7Fb3aHSfo20hRzFIVV40GDkfymzeAM2KcrFb11+bBbjZa+m/ycrXwrISrKVYbVYFWHaDNqNT3hr9Wu0oSklPUqpIl47InUpVe8yRf3Umul0uqGEqXkDMwtYqVZTZgQQRtBGYMpaImNSxTuJ3D6B6J6aGLw1Orlr+7UA3VFAv2A5HvnnORh+Vkmv8AJ6LjZvm44t6+v5txMDOQEBAQEDzj0yYMNTwtT4WqJbjrBT/s+c6fw2e9quV8TiYito/J5alEk6qKSx2BQSx7hOnOocqN2l3nQ3odXroPXK9GkGJu4s7KQDZFPfmcs981cvNpijVe8s2P4bfNk6rdq+/rP5PUtGaNpYdAlJAq77e8x4sd5nHy5b5LdVpd/Dhpir00jTLmNlICAgazTegMNi11a9JWO57WqL2OM+7ZMuPNfHP4ZYsmGmT6oeR9LfR/Uwl6iE1MN8duunJwP9Qy7J1uPyq5e09pcflce+D8Ud4/b83KeyAbvGb0Q0vnTKopAbhLaR1TKSm24y1ZUtHrC+w4S6u1Co4CE7lfSA4CVlW23eei7SepXagfdqrcDd6xAT811vATl/EcW6dfs6HwrN05Zxz6/vD1ScV6EgICAgIGJpLRtHEKErUw6AhtVr2uN+XbL0yWpO6zpjyYq5I1aNq4LR1GiLUqVOmP+2ip3mwzMWyWt9U7TTFSn0xEMqUXICAgICAgWuoIIIBBBBBFwQdxG+InXeETETGpeRdPOivsripSB9nc5Db6t/h7N48N07vD5PzY6beY/wBXnOfxPkW6q/TP+jjXSb7SiUREMkSm3A/q8vEsfidLDCVUMiSYbXQeLNKvQqDLVqIbnZa4vfumvmr1UmPsYbdGWtvaXvl55l7BWAgICAgR1aqrtP5wMWpjz9le9svlAx3xdXcVHYsJWe3Vl+FuVtX5iBlYbSatk3Ubg2w9hhGmfAQEBAQMPS2AXEUalFtjgi/Btx7jYzJiyTjvFo9GLPijLjmk+rwbGUCjMrCzKSpHAg2InpqzExuHj43WdT5YLiWZoSUBdH5FT45flET3Rb6olGZdKgOcrKfROpmOWKYfQuj6welScbGSmw7GUEec8xevTaYewx2i9ItHrESyJVcgICBBiK+rkNvlAwitzc5njAWgUtAtKwIatEGBJg8YaZCsbpxO1f8AiEtwDCFYCAgIHinTikFxuJAFhrXy+8AT5z0fEneGryXMrEcm8R7uYqTZUqmwQ6lc/dQd5cfkZX/2ha0MczKLCZWUp1MxWY5h790ZP9zwf/j4f/5rPOZ/4lvzn93q+P8AwqflH7NlMTMQEC12sCYGvJvcnfAGBSBaYCBQwIqqQMrRVbbTO7Nezh3QNjAQEBA8O6b4gNjcSQbjXt/SAPpPR8SNYax9nlOXq3IvMe7m6jTYUrCei1qTfeYeCi/mZFY3bZae+kBmSRGxlZWhKrTFZWYfQfR1CuEwinIihhwQeIpqDPOZv4lvzn93qeP/AAqflH7NjMbKQEDGxrZAcT5QMUQBgWmAgUgIFDAhV9V1bmL9hyMJb2EEBAhxmJWlTeo3uopY9w2S1KTe0Vj1UyZIx0m8+jwPFUi7M7tdmLMxta7Mbn5meoiIiNQ8X8+Znc+WM2EXiYleM0slsEtgLnIfPfMlY1DDGe25lE2BXiYleM9kT4JeJlJXjNb2T4DRoqVKVME3dkXLb1iBMGS3TEyvjta94r7y+g0WwA4ADwnm3sYXQEBAw8ftXvgQCAgWmBQwEBAoYGPiNhhLd0GuqniB5QhJAQOJ9JOl9VFwynrPZn/ANg7yL/yzp/DsO7Tkn08OJ8Z5Gqxhj17z+TzV2nYl56IKC3N9w84rG5TedRpKxmSWOEbGVleIQO0xzLJEOr9G2jvW4sVCOpRGty1zdU+p/lnP5uTpx693T+GYevN1T4jv/R63OM9KQEBAxMeMgYGKpgXQKGBaYCAgWsYGLinyMJhvsOtlUch5QhJAwdM6Up4ak1WpsGQXezHYo/XGZcOK2W3TVg5HIrgxze3/AG8X0nj3rVHq1Dd2Nzw4ADkBYT0eOlaVitfEPHZMlst5vbzLERNbs4y8RtSZ6U+zZsmTwx+VjGVlaIQu0rMskQgYzHMskQ9n6CaG9mwq6wtVqWqPfIi46qnsG7iTODy8vzMnbxD0/wAPwfKxRvzPd0c1m8QEBAjxCaykfq8DVqYEgMATAtgUJgUJgQu8JQUV9ZURN17t+EZmQOlkoYGmdL0sLTNSs1huUZux+FRvMyYsVsk6qw589MNeq8vH+kXSGpi6mu+SC4SmPdUfUneZ3cGGuKuo/m8tyuTfkX3bx6R7NbSQt2cZtVjbTtaKsnZkNkya0xeVjGRK0QicysrxDHdpSZZYh1Ho76P+01/XOP2FIgm+x6m1V7sie7jNDmZ+ivTHmXT+H8b5t+qfEPYJxXoyAgICAga3HUdU6w2HbyMDHWpArrwLTUgWGpAjarAxMTiQATCW50Fgiil3H7R7Ej4V3D6wSxOlnSmjgUu3WrMOpRB6x5twXnM2HDOSfs1eRya4Y959njGl9O1sVUNSs+s24DJVHwqNwnYxUrSNVeezXvlnd52rgqBbrH3fObeOm+8tHLeK9o8s8zYaqxjKytCJjKyvEIHaUmWWIZOhNE1MXWWjT2nNmPuog2sf1mZr5ssY69Utrj4LZbxWr3DROjqeHpJRpiyKLcyd7HmTnOBkyTe02l6rFiripFasyUZCAgICAgUYXyOyBptJYMoC65r8P2u7jA0X9srewuW+EDreECerWqhC5QBRuJ61uyBj/wBoA74EdTHwNt0f0YamrXqe7tppxI+030EhKnTfpdTwFOws+JcH1dPcPvvwXz8SM+LF1zufDU5PJjFGo8vC8fjateo9Wq5eoxuzHf8AkOU6NZiI1Di2t1TufLN0Ro1qnWI/Zg7eJ4CbWGvVPfw0uVyK441HlvvUNwFuE39w5fXCw0GkdUJi9Ub0WlZtC8Xqx3ptKTaGWLQrgdGVa9RaVJbu2zPIDeSdwEw5MtaRuWzgpOW0Vr5ey9F+j1PBUtRc6jWNSrvZuXBRuE4WfPOW258ej1XF41cFdR59ZbmYGyQEBAQEBAQMTST2TnfIcTA0oqBNRWKtUzANslBNyCdthAux+hKdemHbEVAACSQQKdxvKkZWgcSKdnZVYugJCsBq6w423QNpQYKMkz8YG1HSCphsNUPqHqOik0kQXudwbfYct0tWImdSpktNa7iNvEdI6SqYirUrVmvVcksTlY7LAbgLWtynQrqI1Dh5NzaZnyy9A6MOIqat7Io1qj/Cg+p3TLWNy18lopG5dg2qAFQWRclXgPznTpXpjTzuS/XaZRkyyixjKyvEIKjSkyyVhZhcM9aotOmpZ2NgB5ngJjveKxuW1hxWyWitY3MvWei/R5MHTtk1Zra9Tj91fuicPPnnLb7PXcLh149Nes+ZbuYG6QEBAQEBAQEDCxubAcB5wNfiEtvCjkM4HJ9I8awIoh2NM9Yg5XbZnxGUDIwlIKoJHDtJgbbBYL7TDPhwgZ4oCB5T6VdELSr0KyCxraysBvqJq2NuJDAd02sFpns53NpEfiZ2EwQw1FaH+IbPWPFyLhexQfGdjjY9R1S8rz8+5+XH6/7f891pm05yxjIWhE7SkrxCPD4d6rrTpqWdjYKP1kJjveKxuWzhxWyWitY3MvVui/R1MIm5qze/U/2rwXznD5HInLP2ew4XCrxq+9p8z/T7N5NdvEBAQEBAQEBAozWBMDXsb3J3wMDSWPWkpZrZDbA4nH4/2mojgZKD584HU6IwRYCo4/AvAcTzMDcBYFTA4npSVq4zD3sUw1OpXb+K5C0lPehPdNzh06rOV8VzRjx92mqOSSTmTmTznfiNRp4iZm07lGTCYRMZErRCJUZ2CqCWJACjMkndMdrREblsY6TaYisd3qfRTo6uES5sa7Drvw+4vLzPdOFyeROW32ey4HCrxqd/qnzP+0N9NZvkBAQEBAQEBAQMHE1iTbd5wMLH4jVUnfA4fT2j8TX1PediwIpoLIFJ38+2B0GhujmpqmrbK1qYzF/vHfA6GBQwMXEtrXUGw3nlCXniYkVFqVhsr1XZf4NL9nS7jqlv5rzucDH0128d8az9eTphCZ0HDWNIlaELmUlert/R5oUWOKcZm60gdw2M/mPGcnn5+/y4/V6j4NxNR8+36f1dxOa75AQEBAQEBAQEBA1tdbMR3+MDWYuoGqU6fG5PYBeBnooECW8C0mBj4ivYWG2BzXTXHmhgcQwNqjr6pDv1qvVuOYBJ7pkxV3aGLPeK0mZc4aYRadMbKaU0A/Cov87z0eGvTSIfP+VknJlmVhmVgWNIlaFiUS7Ki+8xVR2k2Ex2mKxuWbFWb2iseZ7PZsJh1polNfdVQo7ALTzVrTa02n1fQcdIpWKx4hNKrkBAQEBAQEBAQECHE0A44HcRAxqWjlQOfedh7x4DMAcBA13tVtx8IF3tf3W/pMCxq7nYpHM7YFiUTvhLkfSCdeto7Dbmq+sYdhVF/wBTzYwR320eZPbTYVcMhJOqNvCdaL215eYtgxzaZ0sOFT4F8I67e6YwY/8ALCxsMnwL4CR12914w4/8sMjQ2FT2ij1V94HYN2cwZr26J7tviYcfzq/hjy9AnJelICAgICAgICAgICAgRYl7Kx5ecDV01gXWgUgXCBwXSRw+lMMPgVfEkt9JucevaHL5t9zMNxab7jaU1ZG0xC0pI2yRDJ0Qv7el+L6GYM0/glt8WP72v5u1nNd0gICAgICAgICAgICBjY89XvEDDRYFxWBS0C0mB5hhsR63SL1Nxqso7EBUeRPfOjjjUQ4ee27S7DUmxtp9Jqyu1ohayyNrRBh21XRtgDKSeV85jt3iYZ8c9MxLt5zXdICAgICAgICAgICAgYmkBcAc/lAiAtAoYEZMDTdKtKjD4eq4I1yCqDjUbJe4bTyBl6V3bTHmv0UmXn/Relq1KX4lzPOdGsOFee7v7SymlCJG0xCwiRteIRVBKzLJEOywlXXRG4qD32znPtGrTDs47dVYlNKrkBAQEBAQEBAQECOtV1Rz3CBi8ztgUJgRs0CCrU8eHOEtB0l6F18SVqCuOqMsO62RSdpDDf2jvmbFkrXzDT5OG+T6Z/RoaOiKuGqIKqFTrKQcipsRmCJv0tW0dpcjLjvjn8UadWbcRIT2UMhbssaQtGkFQyJWjToujlbWpau9WI7jmPM+E1M0att0uLbdNezazC2SAgICAgICAgIFCYGETc3P6EATAiZoGJisUFBJNhzhLYYDCWs7Zsdg3KPzhDB6RaYNIerp/vSPe26g49syUpvvLBly9PaPLzjTWFqP1yzFr5sSS3jMsx7NaLb8tHVwDnex7zI7rxFfaHQaA0XpOnY0qzUk+GuddT/lsDb5GOi0k5aV8O4wWlMQgAr06NXi9G9Jv6GuD/UOyJxW9JI5NPWG9wmIpVBdbc1Isw7RMMxaPLZpNLxuNMlVA2ADsyldrxER4VhJAQEBAQEBAQECOv7rdkDE1soETvAwK+M3LmflCWsaiatajTJuC4J/CvWPlIS7LEVQisx2KCfAXlojc6UtOomXDPd2ZmzZiSe+bkRqHLm0zO5VOHk6RtsMBoqnT65Ua+7LZ2Suu60z27smo0vDDMoGMlCIOUIZTZhv+nZImImNStS01ncOl0djBVQMMjsYcDNK9emdOriyReu2VKshAQEBAQEBAQKQMetiRYgAnygapsVYQNPpTSDEoimxY2y22GZhLMweGsIFdGD+9rySofIfWQn0bvTZ/YVez6i8yU+qGHN9EuTombbms3CJdhEoiO7PxL523DKRVN57sRml2JEWgRsYGd0crWqsm5lJ71I+hMwZo7bbnEt+KYdJNZvkBAQEBAQEBAw61W+W7zgRhrQNfjqKm52dkDlNNsKTUanw1Fv+FuqfOEuspN1YQxdFN/fB/DqeayFvR0eLo66OnxKw8RlLROp2x2jcTDgaNaxKtkwJBB3EZGbcS5s102+janW/XGSiO0pqr7ZaGOUDGSqjYwLC0JZXR8XxA5K58h9ZhzfS2eLH43VzVdEgICAgICAgRYhsu3KBitAx3eBrcdigMt/AZnwgaHEYA1yPWfuwQdTebZjWP0gb+nXAW0JaippL1OJpVfs3Kt+Fsie7I90haHcpUvJVcx0s0I7E4igLt/iUxta32lG88RvmSl9dpa+XFvvDQaE0mPWBTkTcWORvwmeJal66hv6jTJDXlExkoRkwlGzSBu+i2Hyeqd/VXsG0+PlNfNbvpv8AFpqJs38wNsgICAgICAgRV6esOe0QNbUq2uDkeEDBesXf1a7bXZuC/mYEvsKjYO/eYEbYeEsevTtA5vTi9U98haHRaM0vdKef2U8bCETDd4bF3koYmm+j9HF9bOnXHu1k23GzWH2hs5y0WmGO1Is1b4etTAFZRrDLXTOm/MHd2Hnt2zapeLOdlwzSfsiLS7EjZ4GTo7Rz1zwp73+i8TMd8kVZsWGbz9nX0qQVQqiygWA5TUmdulEREahfCSAgICAgICBQi8DFrYJW4wMA4X1TEgHVO1ttjz5QD4pfiXxgY1XGDdn2AnyhLAxFV22Ie/qiBqcToupU982Hwrl85CYZmE0dqAADIQltsLTIhDbYcyUM0WYWIuN4OYMImGur6CotmNZfwnLwN5ljLaGvbjUkoaBoqbkMx++bjwEictpTXj0hs1FshkOA2TGzqwEBAQEBAQEBAQKQFoFjUxwECJqPKEomww4QLDhRIFvssJVGGhCZKckToIEghCsBAQEBAQEBAQEBA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5" name="14 Imagen" descr="preguntabbva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264" y="3429000"/>
            <a:ext cx="1336911" cy="2079640"/>
          </a:xfrm>
          <a:prstGeom prst="rect">
            <a:avLst/>
          </a:prstGeom>
        </p:spPr>
      </p:pic>
      <p:sp>
        <p:nvSpPr>
          <p:cNvPr id="17" name="16 CuadroTexto"/>
          <p:cNvSpPr txBox="1"/>
          <p:nvPr/>
        </p:nvSpPr>
        <p:spPr>
          <a:xfrm>
            <a:off x="428596" y="1357298"/>
            <a:ext cx="52149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b="1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Muchas Gracias</a:t>
            </a:r>
            <a:endParaRPr lang="es-ES" sz="4800" b="1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PayStats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35608" y="1447800"/>
            <a:ext cx="4279400" cy="4410092"/>
          </a:xfrm>
        </p:spPr>
        <p:txBody>
          <a:bodyPr>
            <a:normAutofit fontScale="70000" lnSpcReduction="20000"/>
          </a:bodyPr>
          <a:lstStyle/>
          <a:p>
            <a:r>
              <a:rPr lang="es-ES" dirty="0" smtClean="0"/>
              <a:t>BBVA </a:t>
            </a:r>
            <a:r>
              <a:rPr lang="es-ES" dirty="0" err="1" smtClean="0"/>
              <a:t>PayStats</a:t>
            </a:r>
            <a:r>
              <a:rPr lang="es-ES" dirty="0" smtClean="0"/>
              <a:t> recoge datos anónimos y estadísticos de millones de transacciones realizadas en las terminales POS de BBVA. </a:t>
            </a:r>
          </a:p>
          <a:p>
            <a:pPr>
              <a:buNone/>
            </a:pPr>
            <a:endParaRPr lang="es-ES" dirty="0" smtClean="0"/>
          </a:p>
          <a:p>
            <a:r>
              <a:rPr lang="es-ES" dirty="0" smtClean="0"/>
              <a:t>Ofrece información de forma diaria desde 2014, disponible con datos geográficos o con código postal, podemos consultar datos básicos estadísticos de la factura de cada cliente, el número de transacciones o tarjetas usadas.</a:t>
            </a:r>
          </a:p>
          <a:p>
            <a:endParaRPr lang="es-ES" dirty="0" smtClean="0"/>
          </a:p>
          <a:p>
            <a:endParaRPr lang="es-E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57950" y="2214554"/>
            <a:ext cx="1932356" cy="163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Objetivos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Responder de forma clara y de un solo vistazo a cuestiones como:</a:t>
            </a:r>
          </a:p>
          <a:p>
            <a:pPr lvl="1"/>
            <a:r>
              <a:rPr lang="es-ES" dirty="0" smtClean="0"/>
              <a:t>Tipos de transacciones realizadas.</a:t>
            </a:r>
          </a:p>
          <a:p>
            <a:pPr lvl="1"/>
            <a:r>
              <a:rPr lang="es-ES" dirty="0" smtClean="0"/>
              <a:t>Categorización de los clientes.</a:t>
            </a:r>
          </a:p>
          <a:p>
            <a:pPr lvl="1"/>
            <a:r>
              <a:rPr lang="es-ES" dirty="0" smtClean="0"/>
              <a:t>Localización del gasto.</a:t>
            </a:r>
          </a:p>
          <a:p>
            <a:endParaRPr lang="es-E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84" y="4643446"/>
            <a:ext cx="5309478" cy="1395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Gestión del proyecto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35608" y="1447800"/>
            <a:ext cx="3922210" cy="4052902"/>
          </a:xfrm>
        </p:spPr>
        <p:txBody>
          <a:bodyPr>
            <a:normAutofit lnSpcReduction="10000"/>
          </a:bodyPr>
          <a:lstStyle/>
          <a:p>
            <a:r>
              <a:rPr lang="es-ES" dirty="0" smtClean="0"/>
              <a:t>Para la gestión del proyecto hemos utilizado la herramienta Taiga, que nos permite aplicar una metodología Ágil para la realización del proyecto.</a:t>
            </a:r>
            <a:endParaRPr lang="es-ES" dirty="0"/>
          </a:p>
        </p:txBody>
      </p:sp>
      <p:pic>
        <p:nvPicPr>
          <p:cNvPr id="4099" name="Picture 3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72198" y="2714620"/>
            <a:ext cx="1895475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Arquitectura 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649890" y="4071942"/>
            <a:ext cx="7494110" cy="1747830"/>
          </a:xfrm>
        </p:spPr>
        <p:txBody>
          <a:bodyPr numCol="2">
            <a:normAutofit/>
          </a:bodyPr>
          <a:lstStyle/>
          <a:p>
            <a:pPr marL="596646" indent="-514350">
              <a:buFont typeface="+mj-lt"/>
              <a:buAutoNum type="arabicPeriod"/>
            </a:pPr>
            <a:r>
              <a:rPr lang="es-ES" dirty="0" smtClean="0"/>
              <a:t>Obtención de datos</a:t>
            </a:r>
          </a:p>
          <a:p>
            <a:pPr marL="596646" indent="-514350">
              <a:buFont typeface="+mj-lt"/>
              <a:buAutoNum type="arabicPeriod"/>
            </a:pPr>
            <a:r>
              <a:rPr lang="es-ES" dirty="0" smtClean="0"/>
              <a:t>Procesamiento</a:t>
            </a:r>
          </a:p>
          <a:p>
            <a:pPr marL="596646" indent="-514350">
              <a:buFont typeface="+mj-lt"/>
              <a:buAutoNum type="arabicPeriod"/>
            </a:pPr>
            <a:r>
              <a:rPr lang="es-ES" dirty="0" smtClean="0"/>
              <a:t>Salida</a:t>
            </a:r>
          </a:p>
          <a:p>
            <a:pPr marL="596646" indent="-514350">
              <a:buFont typeface="+mj-lt"/>
              <a:buAutoNum type="arabicPeriod"/>
            </a:pPr>
            <a:r>
              <a:rPr lang="es-ES" dirty="0" smtClean="0"/>
              <a:t>Visualización</a:t>
            </a:r>
            <a:endParaRPr lang="es-E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1428736"/>
            <a:ext cx="6696462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Análisis y Llamadas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357290" y="1447800"/>
            <a:ext cx="7576398" cy="2195514"/>
          </a:xfrm>
        </p:spPr>
        <p:txBody>
          <a:bodyPr>
            <a:normAutofit fontScale="92500" lnSpcReduction="20000"/>
          </a:bodyPr>
          <a:lstStyle/>
          <a:p>
            <a:r>
              <a:rPr lang="es-ES" dirty="0" smtClean="0"/>
              <a:t>Conexión</a:t>
            </a:r>
          </a:p>
          <a:p>
            <a:r>
              <a:rPr lang="es-ES" dirty="0" smtClean="0"/>
              <a:t>Llamadas:</a:t>
            </a:r>
          </a:p>
          <a:p>
            <a:pPr lvl="1"/>
            <a:r>
              <a:rPr lang="es-ES" dirty="0" smtClean="0"/>
              <a:t>Código postal elegido</a:t>
            </a:r>
          </a:p>
          <a:p>
            <a:pPr lvl="1"/>
            <a:r>
              <a:rPr lang="es-ES" dirty="0" smtClean="0"/>
              <a:t>Coordenadas de latitud y longitud. </a:t>
            </a:r>
          </a:p>
          <a:p>
            <a:r>
              <a:rPr lang="es-ES" dirty="0" smtClean="0"/>
              <a:t>Tipos:</a:t>
            </a:r>
          </a:p>
          <a:p>
            <a:pPr lvl="1"/>
            <a:endParaRPr lang="es-ES" dirty="0" smtClean="0"/>
          </a:p>
          <a:p>
            <a:pPr lvl="1"/>
            <a:endParaRPr lang="es-ES" dirty="0" smtClean="0"/>
          </a:p>
          <a:p>
            <a:pPr lvl="1"/>
            <a:endParaRPr lang="es-ES" dirty="0" smtClean="0"/>
          </a:p>
          <a:p>
            <a:pPr lvl="1"/>
            <a:endParaRPr lang="es-ES" dirty="0"/>
          </a:p>
        </p:txBody>
      </p:sp>
      <p:sp>
        <p:nvSpPr>
          <p:cNvPr id="4" name="2 Marcador de contenido"/>
          <p:cNvSpPr txBox="1">
            <a:spLocks/>
          </p:cNvSpPr>
          <p:nvPr/>
        </p:nvSpPr>
        <p:spPr>
          <a:xfrm>
            <a:off x="1357290" y="3643314"/>
            <a:ext cx="7429552" cy="2714620"/>
          </a:xfrm>
          <a:prstGeom prst="rect">
            <a:avLst/>
          </a:prstGeom>
        </p:spPr>
        <p:txBody>
          <a:bodyPr numCol="2">
            <a:normAutofit fontScale="55000" lnSpcReduction="20000"/>
          </a:bodyPr>
          <a:lstStyle/>
          <a:p>
            <a:pPr marL="640080" marR="0" lvl="1" indent="-237744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kumimoji="0" lang="es-ES" sz="44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Category</a:t>
            </a:r>
            <a:r>
              <a:rPr kumimoji="0" lang="es-ES" sz="4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s-ES" sz="44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Distribution</a:t>
            </a:r>
            <a:endParaRPr kumimoji="0" lang="es-ES" sz="4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37744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kumimoji="0" lang="es-ES" sz="44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Basics</a:t>
            </a:r>
            <a:r>
              <a:rPr kumimoji="0" lang="es-ES" sz="4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s-ES" sz="44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Stats</a:t>
            </a:r>
            <a:endParaRPr kumimoji="0" lang="es-ES" sz="4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37744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kumimoji="0" lang="es-ES" sz="44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OriginDistribution</a:t>
            </a:r>
            <a:endParaRPr kumimoji="0" lang="es-ES" sz="4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37744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kumimoji="0" lang="es-ES" sz="44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Age</a:t>
            </a:r>
            <a:r>
              <a:rPr kumimoji="0" lang="es-ES" sz="4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s-ES" sz="44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Distribution</a:t>
            </a:r>
            <a:endParaRPr kumimoji="0" lang="es-ES" sz="4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37744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endParaRPr kumimoji="0" lang="es-ES" sz="4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37744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endParaRPr lang="es-ES" sz="4400" dirty="0" smtClean="0"/>
          </a:p>
          <a:p>
            <a:pPr marL="640080" marR="0" lvl="1" indent="-237744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endParaRPr kumimoji="0" lang="es-ES" sz="4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37744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kumimoji="0" lang="es-ES" sz="44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Gender</a:t>
            </a:r>
            <a:r>
              <a:rPr kumimoji="0" lang="es-ES" sz="4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s-ES" sz="44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Distribution</a:t>
            </a:r>
            <a:endParaRPr kumimoji="0" lang="es-ES" sz="4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37744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kumimoji="0" lang="es-ES" sz="44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Payment</a:t>
            </a:r>
            <a:r>
              <a:rPr kumimoji="0" lang="es-ES" sz="4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s-ES" sz="44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Distribution</a:t>
            </a:r>
            <a:endParaRPr kumimoji="0" lang="es-ES" sz="4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37744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kumimoji="0" lang="es-ES" sz="44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Destination</a:t>
            </a:r>
            <a:r>
              <a:rPr kumimoji="0" lang="es-ES" sz="4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s-ES" sz="44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Distribution</a:t>
            </a:r>
            <a:endParaRPr kumimoji="0" lang="es-ES" sz="4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37744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kumimoji="0" lang="es-ES" sz="44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ConsumptionPattern</a:t>
            </a:r>
            <a:endParaRPr kumimoji="0" lang="es-ES" sz="4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37744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endParaRPr kumimoji="0" lang="es-E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37744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endParaRPr kumimoji="0" lang="es-E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37744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endParaRPr kumimoji="0" lang="es-E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Codificación Web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1981200"/>
          </a:xfrm>
        </p:spPr>
        <p:txBody>
          <a:bodyPr/>
          <a:lstStyle/>
          <a:p>
            <a:r>
              <a:rPr lang="es-ES" dirty="0" smtClean="0"/>
              <a:t>Web basada en Html5</a:t>
            </a:r>
          </a:p>
          <a:p>
            <a:r>
              <a:rPr lang="es-ES" dirty="0" smtClean="0"/>
              <a:t>Google Charts como librería para la generación de gráficos.</a:t>
            </a:r>
            <a:endParaRPr lang="es-E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3357561"/>
            <a:ext cx="6715172" cy="3121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596" y="357166"/>
            <a:ext cx="8143932" cy="785818"/>
          </a:xfrm>
        </p:spPr>
        <p:txBody>
          <a:bodyPr>
            <a:normAutofit/>
          </a:bodyPr>
          <a:lstStyle/>
          <a:p>
            <a:r>
              <a:rPr lang="es-ES" sz="3200" dirty="0" err="1" smtClean="0"/>
              <a:t>PaysTats</a:t>
            </a:r>
            <a:r>
              <a:rPr lang="es-ES" sz="3200" dirty="0" smtClean="0"/>
              <a:t> – Análisis de negocio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28596" y="1643050"/>
            <a:ext cx="7400948" cy="950466"/>
          </a:xfrm>
        </p:spPr>
        <p:txBody>
          <a:bodyPr>
            <a:normAutofit/>
          </a:bodyPr>
          <a:lstStyle/>
          <a:p>
            <a:r>
              <a:rPr lang="es-ES" sz="2800" dirty="0" smtClean="0"/>
              <a:t>https://appbbva-9b62b.firebaseapp.com/</a:t>
            </a:r>
            <a:endParaRPr lang="es-ES" sz="2800" dirty="0"/>
          </a:p>
        </p:txBody>
      </p:sp>
      <p:pic>
        <p:nvPicPr>
          <p:cNvPr id="7170" name="Picture 2">
            <a:hlinkClick r:id="rId2"/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57200" y="2629869"/>
            <a:ext cx="8153400" cy="30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Implementación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357290" y="1928802"/>
            <a:ext cx="7498080" cy="695316"/>
          </a:xfrm>
        </p:spPr>
        <p:txBody>
          <a:bodyPr/>
          <a:lstStyle/>
          <a:p>
            <a:r>
              <a:rPr lang="es-ES" dirty="0" err="1" smtClean="0"/>
              <a:t>Firebase</a:t>
            </a:r>
            <a:endParaRPr lang="es-E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 r="32569"/>
          <a:stretch>
            <a:fillRect/>
          </a:stretch>
        </p:blipFill>
        <p:spPr bwMode="auto">
          <a:xfrm>
            <a:off x="1571604" y="3214686"/>
            <a:ext cx="7311067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io">
  <a:themeElements>
    <a:clrScheme name="Solsticio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io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i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60</TotalTime>
  <Words>226</Words>
  <PresentationFormat>Presentación en pantalla (4:3)</PresentationFormat>
  <Paragraphs>55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4" baseType="lpstr">
      <vt:lpstr>Solsticio</vt:lpstr>
      <vt:lpstr>Análisis de hábitos de consumo en tarjetas de crédito usando Api BBVA</vt:lpstr>
      <vt:lpstr>PayStats</vt:lpstr>
      <vt:lpstr>Objetivos</vt:lpstr>
      <vt:lpstr>Gestión del proyecto</vt:lpstr>
      <vt:lpstr>Arquitectura </vt:lpstr>
      <vt:lpstr>Análisis y Llamadas</vt:lpstr>
      <vt:lpstr>Codificación Web</vt:lpstr>
      <vt:lpstr>PaysTats – Análisis de negocio</vt:lpstr>
      <vt:lpstr>Implementación</vt:lpstr>
      <vt:lpstr>Versiones</vt:lpstr>
      <vt:lpstr>Arquitectura Online</vt:lpstr>
      <vt:lpstr>Conclusiones</vt:lpstr>
      <vt:lpstr>Turno de preguntas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de hábitos de consumo en tarjetas de crédito usando Api BBVA</dc:title>
  <dc:creator>Dan Gonzalvo</dc:creator>
  <cp:lastModifiedBy>Dan Gonzalvo</cp:lastModifiedBy>
  <cp:revision>10</cp:revision>
  <dcterms:created xsi:type="dcterms:W3CDTF">2017-09-02T11:46:13Z</dcterms:created>
  <dcterms:modified xsi:type="dcterms:W3CDTF">2017-09-03T10:49:09Z</dcterms:modified>
</cp:coreProperties>
</file>