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6a86abd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6a86abd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6a86abd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6a86abd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6a86abdf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6a86abdf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6a86abd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6a86abd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6a86abdf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6a86abdf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6a86abd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6a86abd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6a86abdf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6a86abdf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6a86abdf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6a86abdf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6a86abd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6a86abd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6a86abdf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6a86abdf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c3c8053c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c3c8053c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6a86abdf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6a86abdf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6a86abdf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6a86abdf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6a86abdf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6a86abdf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6a86abdf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6a86abdf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6a86abdf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6a86abdf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6a86abdf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6a86abdf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c3c8053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c3c8053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c3c8053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c3c8053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c3c8053c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c3c8053c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c3c8053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c3c8053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6a86abd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6a86abd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6a86abd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6a86abd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6a86abd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6a86abd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kaggle.com/datasets/zynicide/wine-reviews" TargetMode="External"/><Relationship Id="rId4" Type="http://schemas.openxmlformats.org/officeDocument/2006/relationships/hyperlink" Target="http://winemag-data_first150k.cs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5"/>
            <a:ext cx="4260300" cy="5143500"/>
          </a:xfrm>
          <a:prstGeom prst="rect">
            <a:avLst/>
          </a:prstGeom>
        </p:spPr>
        <p:txBody>
          <a:bodyPr anchorCtr="0" anchor="ctr"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b="1" lang="en" sz="2300">
                <a:highlight>
                  <a:srgbClr val="FFFFFF"/>
                </a:highlight>
              </a:rPr>
              <a:t>Red Wine Flavor Profiles and their Relation to Cost and Quality</a:t>
            </a:r>
            <a:endParaRPr b="1" sz="2300">
              <a:highlight>
                <a:srgbClr val="FFFFFF"/>
              </a:highlight>
            </a:endParaRPr>
          </a:p>
          <a:p>
            <a:pPr indent="0" lvl="0" marL="0" rtl="0" algn="l">
              <a:spcBef>
                <a:spcPts val="600"/>
              </a:spcBef>
              <a:spcAft>
                <a:spcPts val="0"/>
              </a:spcAft>
              <a:buNone/>
            </a:pPr>
            <a:r>
              <a:t/>
            </a:r>
            <a:endParaRPr sz="1600"/>
          </a:p>
          <a:p>
            <a:pPr indent="0" lvl="0" marL="0" rtl="0" algn="l">
              <a:spcBef>
                <a:spcPts val="0"/>
              </a:spcBef>
              <a:spcAft>
                <a:spcPts val="0"/>
              </a:spcAft>
              <a:buNone/>
            </a:pPr>
            <a:r>
              <a:rPr lang="en" sz="1600"/>
              <a:t>Steve Walters</a:t>
            </a:r>
            <a:endParaRPr sz="1600"/>
          </a:p>
          <a:p>
            <a:pPr indent="0" lvl="0" marL="0" rtl="0" algn="l">
              <a:spcBef>
                <a:spcPts val="0"/>
              </a:spcBef>
              <a:spcAft>
                <a:spcPts val="0"/>
              </a:spcAft>
              <a:buNone/>
            </a:pPr>
            <a:r>
              <a:rPr lang="en" sz="1600"/>
              <a:t>Springboard Capstone Project 2</a:t>
            </a:r>
            <a:endParaRPr sz="1600"/>
          </a:p>
          <a:p>
            <a:pPr indent="0" lvl="0" marL="0" rtl="0" algn="l">
              <a:spcBef>
                <a:spcPts val="0"/>
              </a:spcBef>
              <a:spcAft>
                <a:spcPts val="0"/>
              </a:spcAft>
              <a:buNone/>
            </a:pPr>
            <a:r>
              <a:rPr lang="en" sz="1600"/>
              <a:t>March 2024</a:t>
            </a:r>
            <a:endParaRPr sz="1600"/>
          </a:p>
        </p:txBody>
      </p:sp>
      <p:pic>
        <p:nvPicPr>
          <p:cNvPr id="55" name="Google Shape;55;p13"/>
          <p:cNvPicPr preferRelativeResize="0"/>
          <p:nvPr/>
        </p:nvPicPr>
        <p:blipFill>
          <a:blip r:embed="rId3">
            <a:alphaModFix/>
          </a:blip>
          <a:stretch>
            <a:fillRect/>
          </a:stretch>
        </p:blipFill>
        <p:spPr>
          <a:xfrm>
            <a:off x="5257675" y="152400"/>
            <a:ext cx="3501621" cy="4991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400"/>
              <a:t>Wine Scores by Varietal</a:t>
            </a:r>
            <a:endParaRPr sz="4400"/>
          </a:p>
          <a:p>
            <a:pPr indent="0" lvl="0" marL="0" rtl="0" algn="ctr">
              <a:spcBef>
                <a:spcPts val="0"/>
              </a:spcBef>
              <a:spcAft>
                <a:spcPts val="0"/>
              </a:spcAft>
              <a:buNone/>
            </a:pPr>
            <a:r>
              <a:rPr lang="en" sz="2400"/>
              <a:t>This is the score given to each individual wine (80-100) by the professional tasters, but segmented by grape varietal.</a:t>
            </a:r>
            <a:endParaRPr sz="2400"/>
          </a:p>
        </p:txBody>
      </p:sp>
      <p:sp>
        <p:nvSpPr>
          <p:cNvPr id="117" name="Google Shape;117;p22"/>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18" name="Google Shape;118;p22"/>
          <p:cNvPicPr preferRelativeResize="0"/>
          <p:nvPr/>
        </p:nvPicPr>
        <p:blipFill>
          <a:blip r:embed="rId3">
            <a:alphaModFix/>
          </a:blip>
          <a:stretch>
            <a:fillRect/>
          </a:stretch>
        </p:blipFill>
        <p:spPr>
          <a:xfrm>
            <a:off x="2736300" y="461700"/>
            <a:ext cx="6407699" cy="468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400"/>
              <a:t>Wine Prices by Varietal</a:t>
            </a:r>
            <a:endParaRPr sz="4400"/>
          </a:p>
          <a:p>
            <a:pPr indent="0" lvl="0" marL="0" rtl="0" algn="ctr">
              <a:spcBef>
                <a:spcPts val="0"/>
              </a:spcBef>
              <a:spcAft>
                <a:spcPts val="0"/>
              </a:spcAft>
              <a:buNone/>
            </a:pPr>
            <a:r>
              <a:rPr lang="en" sz="2000"/>
              <a:t>This is a boxplot of the price range of wines by varietal. Because of outliers it is held to 2 standard deviations.</a:t>
            </a:r>
            <a:endParaRPr sz="2000"/>
          </a:p>
          <a:p>
            <a:pPr indent="0" lvl="0" marL="0" rtl="0" algn="ctr">
              <a:spcBef>
                <a:spcPts val="0"/>
              </a:spcBef>
              <a:spcAft>
                <a:spcPts val="0"/>
              </a:spcAft>
              <a:buNone/>
            </a:pPr>
            <a:r>
              <a:rPr lang="en" sz="2000"/>
              <a:t>mean = 34.18</a:t>
            </a:r>
            <a:endParaRPr sz="2000"/>
          </a:p>
          <a:p>
            <a:pPr indent="0" lvl="0" marL="0" rtl="0" algn="ctr">
              <a:spcBef>
                <a:spcPts val="0"/>
              </a:spcBef>
              <a:spcAft>
                <a:spcPts val="0"/>
              </a:spcAft>
              <a:buNone/>
            </a:pPr>
            <a:r>
              <a:rPr lang="en" sz="2000"/>
              <a:t>std = 38.61</a:t>
            </a:r>
            <a:endParaRPr sz="2000"/>
          </a:p>
          <a:p>
            <a:pPr indent="0" lvl="0" marL="0" rtl="0" algn="ctr">
              <a:spcBef>
                <a:spcPts val="0"/>
              </a:spcBef>
              <a:spcAft>
                <a:spcPts val="0"/>
              </a:spcAft>
              <a:buNone/>
            </a:pPr>
            <a:r>
              <a:rPr lang="en" sz="2000"/>
              <a:t>min = 4.00</a:t>
            </a:r>
            <a:endParaRPr sz="2000"/>
          </a:p>
          <a:p>
            <a:pPr indent="0" lvl="0" marL="0" rtl="0" algn="ctr">
              <a:spcBef>
                <a:spcPts val="0"/>
              </a:spcBef>
              <a:spcAft>
                <a:spcPts val="0"/>
              </a:spcAft>
              <a:buNone/>
            </a:pPr>
            <a:r>
              <a:rPr lang="en" sz="2000"/>
              <a:t>max = 3300.00</a:t>
            </a:r>
            <a:endParaRPr sz="2000"/>
          </a:p>
        </p:txBody>
      </p:sp>
      <p:sp>
        <p:nvSpPr>
          <p:cNvPr id="124" name="Google Shape;124;p23"/>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25" name="Google Shape;125;p23"/>
          <p:cNvPicPr preferRelativeResize="0"/>
          <p:nvPr/>
        </p:nvPicPr>
        <p:blipFill>
          <a:blip r:embed="rId3">
            <a:alphaModFix/>
          </a:blip>
          <a:stretch>
            <a:fillRect/>
          </a:stretch>
        </p:blipFill>
        <p:spPr>
          <a:xfrm>
            <a:off x="2736300" y="461700"/>
            <a:ext cx="6407699" cy="4681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4400"/>
              <a:t>Word Cloud</a:t>
            </a:r>
            <a:endParaRPr sz="4400"/>
          </a:p>
          <a:p>
            <a:pPr indent="0" lvl="0" marL="0" rtl="0" algn="ctr">
              <a:spcBef>
                <a:spcPts val="0"/>
              </a:spcBef>
              <a:spcAft>
                <a:spcPts val="0"/>
              </a:spcAft>
              <a:buNone/>
            </a:pPr>
            <a:r>
              <a:rPr lang="en" sz="2000"/>
              <a:t>Finally we wanted to get some idea of the most common words related to wine flavors within the descriptions. We used a word cloud with a stopwords set used as a filter for common words.</a:t>
            </a:r>
            <a:endParaRPr sz="2000"/>
          </a:p>
        </p:txBody>
      </p:sp>
      <p:sp>
        <p:nvSpPr>
          <p:cNvPr id="131" name="Google Shape;131;p24"/>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32" name="Google Shape;132;p24"/>
          <p:cNvPicPr preferRelativeResize="0"/>
          <p:nvPr/>
        </p:nvPicPr>
        <p:blipFill>
          <a:blip r:embed="rId3">
            <a:alphaModFix/>
          </a:blip>
          <a:stretch>
            <a:fillRect/>
          </a:stretch>
        </p:blipFill>
        <p:spPr>
          <a:xfrm>
            <a:off x="2736300" y="461700"/>
            <a:ext cx="6407700" cy="468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4400"/>
              <a:t>Cleaning the Data</a:t>
            </a:r>
            <a:endParaRPr sz="4400"/>
          </a:p>
          <a:p>
            <a:pPr indent="0" lvl="0" marL="0" rtl="0" algn="ctr">
              <a:spcBef>
                <a:spcPts val="0"/>
              </a:spcBef>
              <a:spcAft>
                <a:spcPts val="0"/>
              </a:spcAft>
              <a:buNone/>
            </a:pPr>
            <a:r>
              <a:rPr lang="en" sz="2000"/>
              <a:t>Because the price data and word </a:t>
            </a:r>
            <a:r>
              <a:rPr lang="en" sz="2000"/>
              <a:t>cloud</a:t>
            </a:r>
            <a:r>
              <a:rPr lang="en" sz="2000"/>
              <a:t> indicated an emphasis on red wines we chose to focus on the top red varietals, dropping all the white wine varietals.</a:t>
            </a:r>
            <a:endParaRPr sz="2000"/>
          </a:p>
        </p:txBody>
      </p:sp>
      <p:sp>
        <p:nvSpPr>
          <p:cNvPr id="138" name="Google Shape;138;p25"/>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9" name="Google Shape;139;p25"/>
          <p:cNvSpPr txBox="1"/>
          <p:nvPr/>
        </p:nvSpPr>
        <p:spPr>
          <a:xfrm>
            <a:off x="2736300" y="461700"/>
            <a:ext cx="6407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Dropping white wines left us with 132532 entries, or roughly half.</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Data was then cleaned further to include only wines with ratings of 92 or higher, with prices that were above the mean. This is because we are looking for descriptions that are correlated with higher prices.</a:t>
            </a:r>
            <a:endParaRPr sz="1800">
              <a:solidFill>
                <a:schemeClr val="dk2"/>
              </a:solidFill>
            </a:endParaRPr>
          </a:p>
        </p:txBody>
      </p:sp>
      <p:pic>
        <p:nvPicPr>
          <p:cNvPr id="140" name="Google Shape;140;p25"/>
          <p:cNvPicPr preferRelativeResize="0"/>
          <p:nvPr/>
        </p:nvPicPr>
        <p:blipFill>
          <a:blip r:embed="rId3">
            <a:alphaModFix/>
          </a:blip>
          <a:stretch>
            <a:fillRect/>
          </a:stretch>
        </p:blipFill>
        <p:spPr>
          <a:xfrm>
            <a:off x="5450825" y="2585700"/>
            <a:ext cx="3693175" cy="2557800"/>
          </a:xfrm>
          <a:prstGeom prst="rect">
            <a:avLst/>
          </a:prstGeom>
          <a:noFill/>
          <a:ln>
            <a:noFill/>
          </a:ln>
        </p:spPr>
      </p:pic>
      <p:sp>
        <p:nvSpPr>
          <p:cNvPr id="141" name="Google Shape;141;p25"/>
          <p:cNvSpPr txBox="1"/>
          <p:nvPr/>
        </p:nvSpPr>
        <p:spPr>
          <a:xfrm>
            <a:off x="2736300" y="2735175"/>
            <a:ext cx="2714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This allowed us to look at correlation between ratings and prices, which was positive, with a correlation coefficient of ~0.44. Positive, but not strongly.</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ctrTitle"/>
          </p:nvPr>
        </p:nvSpPr>
        <p:spPr>
          <a:xfrm>
            <a:off x="0" y="0"/>
            <a:ext cx="9144000" cy="5143500"/>
          </a:xfrm>
          <a:prstGeom prst="rect">
            <a:avLst/>
          </a:prstGeom>
          <a:solidFill>
            <a:srgbClr val="E6B8A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Feature Engineering</a:t>
            </a:r>
            <a:endParaRPr/>
          </a:p>
        </p:txBody>
      </p:sp>
      <p:pic>
        <p:nvPicPr>
          <p:cNvPr id="147" name="Google Shape;147;p26"/>
          <p:cNvPicPr preferRelativeResize="0"/>
          <p:nvPr/>
        </p:nvPicPr>
        <p:blipFill>
          <a:blip r:embed="rId3">
            <a:alphaModFix/>
          </a:blip>
          <a:stretch>
            <a:fillRect/>
          </a:stretch>
        </p:blipFill>
        <p:spPr>
          <a:xfrm>
            <a:off x="4112375" y="1363850"/>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700"/>
              <a:t>Extracting the Flavor Keywords</a:t>
            </a:r>
            <a:endParaRPr sz="3700"/>
          </a:p>
          <a:p>
            <a:pPr indent="0" lvl="0" marL="0" rtl="0" algn="ctr">
              <a:spcBef>
                <a:spcPts val="0"/>
              </a:spcBef>
              <a:spcAft>
                <a:spcPts val="0"/>
              </a:spcAft>
              <a:buNone/>
            </a:pPr>
            <a:r>
              <a:rPr lang="en" sz="1800"/>
              <a:t>We begin by extracting flavor keywords from the description field to create new features for the dataset. This allows for the creation of a new ‘flavors’ column along with a box plot that shows how different flavors map to price.</a:t>
            </a:r>
            <a:endParaRPr sz="1800"/>
          </a:p>
          <a:p>
            <a:pPr indent="0" lvl="0" marL="0" rtl="0" algn="ctr">
              <a:spcBef>
                <a:spcPts val="0"/>
              </a:spcBef>
              <a:spcAft>
                <a:spcPts val="0"/>
              </a:spcAft>
              <a:buNone/>
            </a:pPr>
            <a:r>
              <a:t/>
            </a:r>
            <a:endParaRPr sz="2000"/>
          </a:p>
        </p:txBody>
      </p:sp>
      <p:sp>
        <p:nvSpPr>
          <p:cNvPr id="153" name="Google Shape;153;p27"/>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54" name="Google Shape;154;p27"/>
          <p:cNvPicPr preferRelativeResize="0"/>
          <p:nvPr/>
        </p:nvPicPr>
        <p:blipFill>
          <a:blip r:embed="rId3">
            <a:alphaModFix/>
          </a:blip>
          <a:stretch>
            <a:fillRect/>
          </a:stretch>
        </p:blipFill>
        <p:spPr>
          <a:xfrm>
            <a:off x="2736300" y="461700"/>
            <a:ext cx="6407700" cy="4681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ctrTitle"/>
          </p:nvPr>
        </p:nvSpPr>
        <p:spPr>
          <a:xfrm>
            <a:off x="0" y="461700"/>
            <a:ext cx="2736300" cy="2155200"/>
          </a:xfrm>
          <a:prstGeom prst="rect">
            <a:avLst/>
          </a:prstGeom>
          <a:solidFill>
            <a:srgbClr val="E6B8AF"/>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77"/>
              <a:t>Flavor &amp; Price</a:t>
            </a:r>
            <a:endParaRPr sz="3477"/>
          </a:p>
          <a:p>
            <a:pPr indent="0" lvl="0" marL="0" rtl="0" algn="ctr">
              <a:spcBef>
                <a:spcPts val="0"/>
              </a:spcBef>
              <a:spcAft>
                <a:spcPts val="0"/>
              </a:spcAft>
              <a:buNone/>
            </a:pPr>
            <a:r>
              <a:rPr lang="en" sz="1800"/>
              <a:t>A visual representation of how high-priced (&gt; mean) and low-priced (&lt; mean) wines compare in terms of flavor. This helps identify the top flavors to focus on.</a:t>
            </a:r>
            <a:endParaRPr sz="2000"/>
          </a:p>
        </p:txBody>
      </p:sp>
      <p:sp>
        <p:nvSpPr>
          <p:cNvPr id="160" name="Google Shape;160;p28"/>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61" name="Google Shape;161;p28"/>
          <p:cNvPicPr preferRelativeResize="0"/>
          <p:nvPr/>
        </p:nvPicPr>
        <p:blipFill>
          <a:blip r:embed="rId3">
            <a:alphaModFix/>
          </a:blip>
          <a:stretch>
            <a:fillRect/>
          </a:stretch>
        </p:blipFill>
        <p:spPr>
          <a:xfrm>
            <a:off x="2736300" y="461700"/>
            <a:ext cx="6407700" cy="4681799"/>
          </a:xfrm>
          <a:prstGeom prst="rect">
            <a:avLst/>
          </a:prstGeom>
          <a:noFill/>
          <a:ln>
            <a:noFill/>
          </a:ln>
        </p:spPr>
      </p:pic>
      <p:pic>
        <p:nvPicPr>
          <p:cNvPr id="162" name="Google Shape;162;p28"/>
          <p:cNvPicPr preferRelativeResize="0"/>
          <p:nvPr/>
        </p:nvPicPr>
        <p:blipFill>
          <a:blip r:embed="rId4">
            <a:alphaModFix/>
          </a:blip>
          <a:stretch>
            <a:fillRect/>
          </a:stretch>
        </p:blipFill>
        <p:spPr>
          <a:xfrm>
            <a:off x="0" y="2616900"/>
            <a:ext cx="2736300" cy="2526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ctrTitle"/>
          </p:nvPr>
        </p:nvSpPr>
        <p:spPr>
          <a:xfrm>
            <a:off x="0" y="0"/>
            <a:ext cx="9144000" cy="5143500"/>
          </a:xfrm>
          <a:prstGeom prst="rect">
            <a:avLst/>
          </a:prstGeom>
          <a:solidFill>
            <a:srgbClr val="E6B8A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Preprocessing and Training</a:t>
            </a:r>
            <a:endParaRPr/>
          </a:p>
        </p:txBody>
      </p:sp>
      <p:pic>
        <p:nvPicPr>
          <p:cNvPr id="168" name="Google Shape;168;p29"/>
          <p:cNvPicPr preferRelativeResize="0"/>
          <p:nvPr/>
        </p:nvPicPr>
        <p:blipFill>
          <a:blip r:embed="rId3">
            <a:alphaModFix/>
          </a:blip>
          <a:stretch>
            <a:fillRect/>
          </a:stretch>
        </p:blipFill>
        <p:spPr>
          <a:xfrm>
            <a:off x="4112375" y="1329425"/>
            <a:ext cx="60960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100"/>
              <a:t>Preprocessing and Cleaning Text Data</a:t>
            </a:r>
            <a:endParaRPr sz="31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Before beginning training and modeling we need to do some work with our text data.</a:t>
            </a:r>
            <a:endParaRPr sz="1800"/>
          </a:p>
          <a:p>
            <a:pPr indent="0" lvl="0" marL="0" rtl="0" algn="ctr">
              <a:spcBef>
                <a:spcPts val="0"/>
              </a:spcBef>
              <a:spcAft>
                <a:spcPts val="0"/>
              </a:spcAft>
              <a:buNone/>
            </a:pPr>
            <a:r>
              <a:t/>
            </a:r>
            <a:endParaRPr sz="2000"/>
          </a:p>
        </p:txBody>
      </p:sp>
      <p:sp>
        <p:nvSpPr>
          <p:cNvPr id="174" name="Google Shape;174;p30"/>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75" name="Google Shape;175;p30"/>
          <p:cNvSpPr txBox="1"/>
          <p:nvPr/>
        </p:nvSpPr>
        <p:spPr>
          <a:xfrm>
            <a:off x="2736300" y="461700"/>
            <a:ext cx="6423900" cy="4571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We begin by converting all the text to lower case to avoid mismatches due to case.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We also remove all punctuation in the ‘Description’ column.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Next we remove all the stopwords in our list from the ‘Description’ column.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We lemmatize the ‘Description’ column to group together different inflected forms of the same word.</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Next we create a TF-IDF Vectorizer instance to </a:t>
            </a:r>
            <a:r>
              <a:rPr lang="en" sz="1500">
                <a:highlight>
                  <a:srgbClr val="FFFFFF"/>
                </a:highlight>
              </a:rPr>
              <a:t>transform our text into a meaningful representation of numbers.</a:t>
            </a:r>
            <a:endParaRPr sz="1500">
              <a:highlight>
                <a:srgbClr val="FFFFFF"/>
              </a:highlight>
            </a:endParaRPr>
          </a:p>
          <a:p>
            <a:pPr indent="0" lvl="0" marL="457200" rtl="0" algn="l">
              <a:spcBef>
                <a:spcPts val="0"/>
              </a:spcBef>
              <a:spcAft>
                <a:spcPts val="0"/>
              </a:spcAft>
              <a:buNone/>
            </a:pPr>
            <a:r>
              <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We also use StandardScalar to standardize the “Price’ and ‘Points’ columns.</a:t>
            </a:r>
            <a:endParaRPr sz="1500">
              <a:highlight>
                <a:srgbClr val="FFFFFF"/>
              </a:highlight>
            </a:endParaRPr>
          </a:p>
          <a:p>
            <a:pPr indent="0" lvl="0" marL="457200" rtl="0" algn="l">
              <a:spcBef>
                <a:spcPts val="0"/>
              </a:spcBef>
              <a:spcAft>
                <a:spcPts val="0"/>
              </a:spcAft>
              <a:buNone/>
            </a:pPr>
            <a:r>
              <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Finally, we create a Train/Test split with Price as the target variable and Flavor as the feature</a:t>
            </a:r>
            <a:endParaRPr sz="150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ctrTitle"/>
          </p:nvPr>
        </p:nvSpPr>
        <p:spPr>
          <a:xfrm>
            <a:off x="0" y="0"/>
            <a:ext cx="9144000" cy="5143500"/>
          </a:xfrm>
          <a:prstGeom prst="rect">
            <a:avLst/>
          </a:prstGeom>
          <a:solidFill>
            <a:srgbClr val="E6B8A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Modeling</a:t>
            </a:r>
            <a:endParaRPr/>
          </a:p>
        </p:txBody>
      </p:sp>
      <p:pic>
        <p:nvPicPr>
          <p:cNvPr id="181" name="Google Shape;181;p31"/>
          <p:cNvPicPr preferRelativeResize="0"/>
          <p:nvPr/>
        </p:nvPicPr>
        <p:blipFill>
          <a:blip r:embed="rId3">
            <a:alphaModFix/>
          </a:blip>
          <a:stretch>
            <a:fillRect/>
          </a:stretch>
        </p:blipFill>
        <p:spPr>
          <a:xfrm>
            <a:off x="4112375" y="1312225"/>
            <a:ext cx="609600" cy="6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100"/>
              <a:t>Model Selection</a:t>
            </a:r>
            <a:endParaRPr sz="31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Several </a:t>
            </a:r>
            <a:r>
              <a:rPr lang="en" sz="1800"/>
              <a:t>different</a:t>
            </a:r>
            <a:r>
              <a:rPr lang="en" sz="1800"/>
              <a:t> supervised algorithm choices.</a:t>
            </a:r>
            <a:endParaRPr sz="1800"/>
          </a:p>
          <a:p>
            <a:pPr indent="0" lvl="0" marL="0" rtl="0" algn="ctr">
              <a:spcBef>
                <a:spcPts val="0"/>
              </a:spcBef>
              <a:spcAft>
                <a:spcPts val="0"/>
              </a:spcAft>
              <a:buNone/>
            </a:pPr>
            <a:r>
              <a:t/>
            </a:r>
            <a:endParaRPr sz="2000"/>
          </a:p>
        </p:txBody>
      </p:sp>
      <p:sp>
        <p:nvSpPr>
          <p:cNvPr id="187" name="Google Shape;187;p32"/>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88" name="Google Shape;188;p32"/>
          <p:cNvSpPr txBox="1"/>
          <p:nvPr/>
        </p:nvSpPr>
        <p:spPr>
          <a:xfrm>
            <a:off x="2736300" y="461700"/>
            <a:ext cx="64239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There are a number of different supervised learning methods that can be used to model our data. We chose four initially, then added a fifth based on the results we were seeing during the course of modeling.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89" name="Google Shape;189;p32"/>
          <p:cNvSpPr txBox="1"/>
          <p:nvPr/>
        </p:nvSpPr>
        <p:spPr>
          <a:xfrm>
            <a:off x="2736300" y="1421400"/>
            <a:ext cx="6423900" cy="22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Four initial models: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Linear Regression</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Random Forest</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LightGBM</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XGBoost</a:t>
            </a:r>
            <a:endParaRPr sz="1800">
              <a:solidFill>
                <a:schemeClr val="dk2"/>
              </a:solidFill>
            </a:endParaRPr>
          </a:p>
        </p:txBody>
      </p:sp>
      <p:sp>
        <p:nvSpPr>
          <p:cNvPr id="190" name="Google Shape;190;p32"/>
          <p:cNvSpPr txBox="1"/>
          <p:nvPr/>
        </p:nvSpPr>
        <p:spPr>
          <a:xfrm>
            <a:off x="2736300" y="3672000"/>
            <a:ext cx="6407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rPr>
              <a:t>Fifth model added based on results:</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Random Forest with Outliers Removed</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100"/>
              <a:t>Model Results</a:t>
            </a:r>
            <a:endParaRPr sz="31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How did the models perform?</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2000"/>
              <a:t>In terms of Adjusted R-Squared and Mean Absolute Percent Error</a:t>
            </a:r>
            <a:endParaRPr sz="2000"/>
          </a:p>
        </p:txBody>
      </p:sp>
      <p:sp>
        <p:nvSpPr>
          <p:cNvPr id="196" name="Google Shape;196;p33"/>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97" name="Google Shape;197;p33"/>
          <p:cNvPicPr preferRelativeResize="0"/>
          <p:nvPr/>
        </p:nvPicPr>
        <p:blipFill>
          <a:blip r:embed="rId3">
            <a:alphaModFix/>
          </a:blip>
          <a:stretch>
            <a:fillRect/>
          </a:stretch>
        </p:blipFill>
        <p:spPr>
          <a:xfrm>
            <a:off x="2736300" y="461700"/>
            <a:ext cx="6407701" cy="4681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100"/>
              <a:t>Additional Testing</a:t>
            </a:r>
            <a:endParaRPr sz="31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Our models were inconclusive due to the extremely high MAPE score. Can we improve? Let’s look at Random Forest to see if we can.</a:t>
            </a:r>
            <a:endParaRPr sz="2000"/>
          </a:p>
        </p:txBody>
      </p:sp>
      <p:sp>
        <p:nvSpPr>
          <p:cNvPr id="203" name="Google Shape;203;p34"/>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04" name="Google Shape;204;p34"/>
          <p:cNvSpPr txBox="1"/>
          <p:nvPr/>
        </p:nvSpPr>
        <p:spPr>
          <a:xfrm>
            <a:off x="2736300" y="461700"/>
            <a:ext cx="640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After the initial results we determined that some improvements might be made by removing outliers from the data set and by hypertuning parameters using Randomized Search.</a:t>
            </a:r>
            <a:endParaRPr sz="1800"/>
          </a:p>
        </p:txBody>
      </p:sp>
      <p:sp>
        <p:nvSpPr>
          <p:cNvPr id="205" name="Google Shape;205;p34"/>
          <p:cNvSpPr txBox="1"/>
          <p:nvPr/>
        </p:nvSpPr>
        <p:spPr>
          <a:xfrm>
            <a:off x="2736300" y="1754700"/>
            <a:ext cx="640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Our results after Randomized Search:</a:t>
            </a:r>
            <a:br>
              <a:rPr lang="en" sz="1800">
                <a:solidFill>
                  <a:schemeClr val="dk2"/>
                </a:solidFill>
              </a:rPr>
            </a:br>
            <a:r>
              <a:rPr lang="en" sz="1800">
                <a:solidFill>
                  <a:schemeClr val="dk1"/>
                </a:solidFill>
                <a:highlight>
                  <a:srgbClr val="FFFFFF"/>
                </a:highlight>
              </a:rPr>
              <a:t>Best Adjusted R-squared is: 0.9730665384502291 for params: {'n_estimators': 110, 'min_samples_split': 10, 'max_features': 'sqrt', 'max_depth': 45}</a:t>
            </a:r>
            <a:endParaRPr sz="2600">
              <a:solidFill>
                <a:schemeClr val="dk2"/>
              </a:solidFill>
            </a:endParaRPr>
          </a:p>
        </p:txBody>
      </p:sp>
      <p:sp>
        <p:nvSpPr>
          <p:cNvPr id="206" name="Google Shape;206;p34"/>
          <p:cNvSpPr txBox="1"/>
          <p:nvPr/>
        </p:nvSpPr>
        <p:spPr>
          <a:xfrm>
            <a:off x="2736300" y="3047700"/>
            <a:ext cx="6407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rPr>
              <a:t>However:</a:t>
            </a:r>
            <a:br>
              <a:rPr lang="en" sz="1800">
                <a:solidFill>
                  <a:schemeClr val="dk2"/>
                </a:solidFill>
              </a:rPr>
            </a:br>
            <a:r>
              <a:rPr lang="en" sz="1800">
                <a:solidFill>
                  <a:schemeClr val="dk1"/>
                </a:solidFill>
                <a:highlight>
                  <a:srgbClr val="FFFFFF"/>
                </a:highlight>
              </a:rPr>
              <a:t>The best model from the randomized search has an accuracy of 15.41 %</a:t>
            </a:r>
            <a:endParaRPr sz="2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ctrTitle"/>
          </p:nvPr>
        </p:nvSpPr>
        <p:spPr>
          <a:xfrm>
            <a:off x="0" y="0"/>
            <a:ext cx="9144000" cy="5143500"/>
          </a:xfrm>
          <a:prstGeom prst="rect">
            <a:avLst/>
          </a:prstGeom>
          <a:solidFill>
            <a:srgbClr val="E6B8A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pic>
        <p:nvPicPr>
          <p:cNvPr id="212" name="Google Shape;212;p35"/>
          <p:cNvPicPr preferRelativeResize="0"/>
          <p:nvPr/>
        </p:nvPicPr>
        <p:blipFill>
          <a:blip r:embed="rId3">
            <a:alphaModFix/>
          </a:blip>
          <a:stretch>
            <a:fillRect/>
          </a:stretch>
        </p:blipFill>
        <p:spPr>
          <a:xfrm>
            <a:off x="4052750" y="942950"/>
            <a:ext cx="952500" cy="952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18" name="Google Shape;218;p36"/>
          <p:cNvSpPr txBox="1"/>
          <p:nvPr/>
        </p:nvSpPr>
        <p:spPr>
          <a:xfrm>
            <a:off x="0" y="461700"/>
            <a:ext cx="9144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Unfortunately</a:t>
            </a:r>
            <a:r>
              <a:rPr lang="en" sz="1800"/>
              <a:t> our final test - while it did produce acceptable R-squared values - indicating the model is good at explaining the variation - it did not produce an accuracy that was even close to acceptable.</a:t>
            </a:r>
            <a:endParaRPr sz="1800"/>
          </a:p>
        </p:txBody>
      </p:sp>
      <p:sp>
        <p:nvSpPr>
          <p:cNvPr id="219" name="Google Shape;219;p36"/>
          <p:cNvSpPr txBox="1"/>
          <p:nvPr/>
        </p:nvSpPr>
        <p:spPr>
          <a:xfrm>
            <a:off x="0" y="1709725"/>
            <a:ext cx="9144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If we were to continue building the model further I believe that segmenting could help to produce better results. For example, we could segment by varietal and look at individual types of wine such as Cabernet Sauvignon or Bordeux blends. Another potential route would be to segment by flavor and look at individual flavors </a:t>
            </a:r>
            <a:r>
              <a:rPr lang="en" sz="1800"/>
              <a:t>separately</a:t>
            </a:r>
            <a:r>
              <a:rPr lang="en" sz="1800"/>
              <a:t>.</a:t>
            </a:r>
            <a:endParaRPr sz="1800"/>
          </a:p>
        </p:txBody>
      </p:sp>
      <p:sp>
        <p:nvSpPr>
          <p:cNvPr id="220" name="Google Shape;220;p36"/>
          <p:cNvSpPr txBox="1"/>
          <p:nvPr/>
        </p:nvSpPr>
        <p:spPr>
          <a:xfrm>
            <a:off x="0" y="3166175"/>
            <a:ext cx="9144000" cy="1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 believe that segmenting in this way could produce better results, and would also lend itself well to feature importance analysis, where we could determine which features (in our case either varietals or flavors) are most important.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ctrTitle"/>
          </p:nvPr>
        </p:nvSpPr>
        <p:spPr>
          <a:xfrm>
            <a:off x="0" y="0"/>
            <a:ext cx="9144000" cy="5143500"/>
          </a:xfrm>
          <a:prstGeom prst="rect">
            <a:avLst/>
          </a:prstGeom>
          <a:solidFill>
            <a:srgbClr val="E6B8A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445025"/>
            <a:ext cx="2736300" cy="4698600"/>
          </a:xfrm>
          <a:prstGeom prst="rect">
            <a:avLst/>
          </a:prstGeom>
          <a:solidFill>
            <a:srgbClr val="E6B8AF"/>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80000"/>
                </a:solidFill>
              </a:rPr>
              <a:t>The Problem</a:t>
            </a:r>
            <a:endParaRPr>
              <a:solidFill>
                <a:srgbClr val="980000"/>
              </a:solidFill>
            </a:endParaRPr>
          </a:p>
        </p:txBody>
      </p:sp>
      <p:sp>
        <p:nvSpPr>
          <p:cNvPr id="67" name="Google Shape;67;p15"/>
          <p:cNvSpPr txBox="1"/>
          <p:nvPr>
            <p:ph idx="1" type="body"/>
          </p:nvPr>
        </p:nvSpPr>
        <p:spPr>
          <a:xfrm>
            <a:off x="2736300" y="445025"/>
            <a:ext cx="6407700" cy="46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50">
                <a:solidFill>
                  <a:schemeClr val="dk1"/>
                </a:solidFill>
                <a:highlight>
                  <a:srgbClr val="FFFFFF"/>
                </a:highlight>
              </a:rPr>
              <a:t>Problem Statement:</a:t>
            </a:r>
            <a:endParaRPr b="1" sz="2250">
              <a:solidFill>
                <a:schemeClr val="dk1"/>
              </a:solidFill>
              <a:highlight>
                <a:srgbClr val="FFFFFF"/>
              </a:highlight>
            </a:endParaRPr>
          </a:p>
          <a:p>
            <a:pPr indent="0" lvl="0" marL="0" rtl="0" algn="l">
              <a:spcBef>
                <a:spcPts val="1200"/>
              </a:spcBef>
              <a:spcAft>
                <a:spcPts val="0"/>
              </a:spcAft>
              <a:buNone/>
            </a:pPr>
            <a:r>
              <a:rPr lang="en" sz="1650">
                <a:solidFill>
                  <a:schemeClr val="dk1"/>
                </a:solidFill>
                <a:highlight>
                  <a:srgbClr val="FFFFFF"/>
                </a:highlight>
              </a:rPr>
              <a:t>Is it possible to reverse engineer the most popular or profitable flavor profiles in red wines so that a blend can be characterized that will rate a score above 92 and command a price that is at least 15% higher than the average price for similar blends?</a:t>
            </a:r>
            <a:endParaRPr sz="1650">
              <a:solidFill>
                <a:schemeClr val="dk1"/>
              </a:solidFill>
              <a:highlight>
                <a:srgbClr val="FFFFFF"/>
              </a:highlight>
            </a:endParaRPr>
          </a:p>
          <a:p>
            <a:pPr indent="0" lvl="0" marL="0" rtl="0" algn="l">
              <a:spcBef>
                <a:spcPts val="1200"/>
              </a:spcBef>
              <a:spcAft>
                <a:spcPts val="0"/>
              </a:spcAft>
              <a:buNone/>
            </a:pPr>
            <a:r>
              <a:rPr lang="en" sz="1650">
                <a:solidFill>
                  <a:schemeClr val="dk1"/>
                </a:solidFill>
                <a:highlight>
                  <a:srgbClr val="FFFFFF"/>
                </a:highlight>
              </a:rPr>
              <a:t>We want to know whether red wine flavors have a positive correlation with retail prices.</a:t>
            </a:r>
            <a:endParaRPr sz="1650">
              <a:solidFill>
                <a:schemeClr val="dk1"/>
              </a:solidFill>
              <a:highlight>
                <a:srgbClr val="FFFFFF"/>
              </a:highlight>
            </a:endParaRPr>
          </a:p>
          <a:p>
            <a:pPr indent="-333375" lvl="0" marL="457200" rtl="0" algn="l">
              <a:spcBef>
                <a:spcPts val="1200"/>
              </a:spcBef>
              <a:spcAft>
                <a:spcPts val="0"/>
              </a:spcAft>
              <a:buClr>
                <a:schemeClr val="dk1"/>
              </a:buClr>
              <a:buSzPts val="1650"/>
              <a:buChar char="➔"/>
            </a:pPr>
            <a:r>
              <a:rPr lang="en" sz="1650">
                <a:solidFill>
                  <a:schemeClr val="dk1"/>
                </a:solidFill>
                <a:highlight>
                  <a:srgbClr val="FFFFFF"/>
                </a:highlight>
              </a:rPr>
              <a:t>What flavors are in red wines?</a:t>
            </a:r>
            <a:endParaRPr sz="16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lang="en" sz="1650">
                <a:solidFill>
                  <a:schemeClr val="dk1"/>
                </a:solidFill>
                <a:highlight>
                  <a:srgbClr val="FFFFFF"/>
                </a:highlight>
              </a:rPr>
              <a:t>What prices do we see in current wine releases?</a:t>
            </a:r>
            <a:endParaRPr sz="16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lang="en" sz="1650">
                <a:solidFill>
                  <a:schemeClr val="dk1"/>
                </a:solidFill>
                <a:highlight>
                  <a:srgbClr val="FFFFFF"/>
                </a:highlight>
              </a:rPr>
              <a:t>Is there a connection between the two?</a:t>
            </a:r>
            <a:endParaRPr sz="1650">
              <a:solidFill>
                <a:schemeClr val="dk1"/>
              </a:solidFill>
              <a:highlight>
                <a:srgbClr val="FFFFFF"/>
              </a:highlight>
            </a:endParaRPr>
          </a:p>
          <a:p>
            <a:pPr indent="-333375" lvl="0" marL="457200" rtl="0" algn="l">
              <a:spcBef>
                <a:spcPts val="0"/>
              </a:spcBef>
              <a:spcAft>
                <a:spcPts val="0"/>
              </a:spcAft>
              <a:buClr>
                <a:schemeClr val="dk1"/>
              </a:buClr>
              <a:buSzPts val="1650"/>
              <a:buChar char="➔"/>
            </a:pPr>
            <a:r>
              <a:rPr lang="en" sz="1650">
                <a:solidFill>
                  <a:schemeClr val="dk1"/>
                </a:solidFill>
                <a:highlight>
                  <a:srgbClr val="FFFFFF"/>
                </a:highlight>
              </a:rPr>
              <a:t>Can we create a flavor profile that will allow for higher pricing?</a:t>
            </a:r>
            <a:endParaRPr sz="1650">
              <a:solidFill>
                <a:schemeClr val="dk1"/>
              </a:solidFill>
              <a:highlight>
                <a:srgbClr val="FFFFFF"/>
              </a:highlight>
            </a:endParaRPr>
          </a:p>
        </p:txBody>
      </p:sp>
      <p:sp>
        <p:nvSpPr>
          <p:cNvPr id="68" name="Google Shape;68;p15"/>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0" y="445025"/>
            <a:ext cx="2753400" cy="4698600"/>
          </a:xfrm>
          <a:prstGeom prst="rect">
            <a:avLst/>
          </a:prstGeom>
          <a:solidFill>
            <a:srgbClr val="E6B8AF"/>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80000"/>
                </a:solidFill>
              </a:rPr>
              <a:t>GOALS</a:t>
            </a:r>
            <a:endParaRPr>
              <a:solidFill>
                <a:srgbClr val="980000"/>
              </a:solidFill>
            </a:endParaRPr>
          </a:p>
        </p:txBody>
      </p:sp>
      <p:sp>
        <p:nvSpPr>
          <p:cNvPr id="74" name="Google Shape;74;p16"/>
          <p:cNvSpPr txBox="1"/>
          <p:nvPr>
            <p:ph idx="1" type="body"/>
          </p:nvPr>
        </p:nvSpPr>
        <p:spPr>
          <a:xfrm>
            <a:off x="2753400" y="444775"/>
            <a:ext cx="6390600" cy="1429800"/>
          </a:xfrm>
          <a:prstGeom prst="rect">
            <a:avLst/>
          </a:prstGeom>
          <a:solidFill>
            <a:srgbClr val="FFFF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t>Determine the most popular flavors in red wines through the extraction of flavor descriptions in text based reviews.</a:t>
            </a:r>
            <a:endParaRPr/>
          </a:p>
          <a:p>
            <a:pPr indent="0" lvl="0" marL="0" rtl="0" algn="l">
              <a:spcBef>
                <a:spcPts val="1200"/>
              </a:spcBef>
              <a:spcAft>
                <a:spcPts val="1200"/>
              </a:spcAft>
              <a:buNone/>
            </a:pPr>
            <a:r>
              <a:t/>
            </a:r>
            <a:endParaRPr/>
          </a:p>
        </p:txBody>
      </p:sp>
      <p:sp>
        <p:nvSpPr>
          <p:cNvPr id="75" name="Google Shape;75;p16"/>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6" name="Google Shape;76;p16"/>
          <p:cNvSpPr txBox="1"/>
          <p:nvPr/>
        </p:nvSpPr>
        <p:spPr>
          <a:xfrm>
            <a:off x="2753400" y="2297438"/>
            <a:ext cx="6390600" cy="7803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Create a model that examines the correlations between flavors and price.</a:t>
            </a:r>
            <a:endParaRPr sz="1800">
              <a:solidFill>
                <a:schemeClr val="dk2"/>
              </a:solidFill>
            </a:endParaRPr>
          </a:p>
        </p:txBody>
      </p:sp>
      <p:sp>
        <p:nvSpPr>
          <p:cNvPr id="77" name="Google Shape;77;p16"/>
          <p:cNvSpPr txBox="1"/>
          <p:nvPr/>
        </p:nvSpPr>
        <p:spPr>
          <a:xfrm>
            <a:off x="2753400" y="3572100"/>
            <a:ext cx="6390600" cy="15714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Find a model that will uncover a flavor or combination of flavors that reliably predict a minimum 10% increase in the potential retail price of red wines.</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0" y="-25"/>
            <a:ext cx="9144000" cy="5143500"/>
          </a:xfrm>
          <a:prstGeom prst="rect">
            <a:avLst/>
          </a:prstGeom>
          <a:solidFill>
            <a:srgbClr val="E6B8A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980000"/>
                </a:solidFill>
              </a:rPr>
              <a:t>Sourcing and Loading the Data</a:t>
            </a:r>
            <a:endParaRPr>
              <a:solidFill>
                <a:srgbClr val="980000"/>
              </a:solidFill>
            </a:endParaRPr>
          </a:p>
        </p:txBody>
      </p:sp>
      <p:pic>
        <p:nvPicPr>
          <p:cNvPr id="83" name="Google Shape;83;p17"/>
          <p:cNvPicPr preferRelativeResize="0"/>
          <p:nvPr/>
        </p:nvPicPr>
        <p:blipFill>
          <a:blip r:embed="rId3">
            <a:alphaModFix/>
          </a:blip>
          <a:stretch>
            <a:fillRect/>
          </a:stretch>
        </p:blipFill>
        <p:spPr>
          <a:xfrm>
            <a:off x="4046000" y="695350"/>
            <a:ext cx="914400"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0" y="461675"/>
            <a:ext cx="32094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a:t>Sourcing the Data</a:t>
            </a:r>
            <a:endParaRPr/>
          </a:p>
        </p:txBody>
      </p:sp>
      <p:sp>
        <p:nvSpPr>
          <p:cNvPr id="89" name="Google Shape;89;p18"/>
          <p:cNvSpPr txBox="1"/>
          <p:nvPr>
            <p:ph idx="1" type="subTitle"/>
          </p:nvPr>
        </p:nvSpPr>
        <p:spPr>
          <a:xfrm>
            <a:off x="3209400" y="461700"/>
            <a:ext cx="5934600" cy="4681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Two datasets from Kaggle</a:t>
            </a:r>
            <a:endParaRPr/>
          </a:p>
          <a:p>
            <a:pPr indent="0" lvl="0" marL="0" rtl="0" algn="ctr">
              <a:spcBef>
                <a:spcPts val="0"/>
              </a:spcBef>
              <a:spcAft>
                <a:spcPts val="0"/>
              </a:spcAft>
              <a:buNone/>
            </a:pPr>
            <a:r>
              <a:rPr lang="en" sz="2200" u="sng">
                <a:solidFill>
                  <a:schemeClr val="hlink"/>
                </a:solidFill>
                <a:hlinkClick r:id="rId3"/>
              </a:rPr>
              <a:t>Wine Reviews</a:t>
            </a:r>
            <a:endParaRPr sz="2200"/>
          </a:p>
          <a:p>
            <a:pPr indent="0" lvl="0" marL="0" rtl="0" algn="ctr">
              <a:spcBef>
                <a:spcPts val="0"/>
              </a:spcBef>
              <a:spcAft>
                <a:spcPts val="0"/>
              </a:spcAft>
              <a:buNone/>
            </a:pPr>
            <a:r>
              <a:rPr lang="en" sz="2200" u="sng">
                <a:solidFill>
                  <a:schemeClr val="hlink"/>
                </a:solidFill>
                <a:hlinkClick r:id="rId4"/>
              </a:rPr>
              <a:t>Winemag Data</a:t>
            </a:r>
            <a:endParaRPr sz="2200"/>
          </a:p>
          <a:p>
            <a:pPr indent="0" lvl="0" marL="0" rtl="0" algn="ctr">
              <a:spcBef>
                <a:spcPts val="0"/>
              </a:spcBef>
              <a:spcAft>
                <a:spcPts val="0"/>
              </a:spcAft>
              <a:buNone/>
            </a:pPr>
            <a:r>
              <a:t/>
            </a:r>
            <a:endParaRPr sz="2200"/>
          </a:p>
          <a:p>
            <a:pPr indent="0" lvl="0" marL="0" rtl="0" algn="l">
              <a:spcBef>
                <a:spcPts val="0"/>
              </a:spcBef>
              <a:spcAft>
                <a:spcPts val="0"/>
              </a:spcAft>
              <a:buNone/>
            </a:pPr>
            <a:r>
              <a:rPr lang="en" sz="1700"/>
              <a:t>Both datasets were scraped from Wine Enthusiast reviews at different times and contain the following features:</a:t>
            </a:r>
            <a:endParaRPr sz="1700"/>
          </a:p>
          <a:p>
            <a:pPr indent="-317500" lvl="0" marL="457200" rtl="0" algn="l">
              <a:spcBef>
                <a:spcPts val="0"/>
              </a:spcBef>
              <a:spcAft>
                <a:spcPts val="0"/>
              </a:spcAft>
              <a:buSzPts val="1400"/>
              <a:buChar char="●"/>
            </a:pPr>
            <a:r>
              <a:rPr lang="en" sz="1400"/>
              <a:t>Title (wine name and description)</a:t>
            </a:r>
            <a:endParaRPr sz="1400"/>
          </a:p>
          <a:p>
            <a:pPr indent="-317500" lvl="0" marL="457200" rtl="0" algn="l">
              <a:spcBef>
                <a:spcPts val="0"/>
              </a:spcBef>
              <a:spcAft>
                <a:spcPts val="0"/>
              </a:spcAft>
              <a:buSzPts val="1400"/>
              <a:buChar char="●"/>
            </a:pPr>
            <a:r>
              <a:rPr lang="en" sz="1400"/>
              <a:t>Country</a:t>
            </a:r>
            <a:endParaRPr sz="1400"/>
          </a:p>
          <a:p>
            <a:pPr indent="-317500" lvl="0" marL="457200" rtl="0" algn="l">
              <a:spcBef>
                <a:spcPts val="0"/>
              </a:spcBef>
              <a:spcAft>
                <a:spcPts val="0"/>
              </a:spcAft>
              <a:buSzPts val="1400"/>
              <a:buChar char="●"/>
            </a:pPr>
            <a:r>
              <a:rPr lang="en" sz="1400"/>
              <a:t>Winery</a:t>
            </a:r>
            <a:endParaRPr sz="1400"/>
          </a:p>
          <a:p>
            <a:pPr indent="-317500" lvl="0" marL="457200" rtl="0" algn="l">
              <a:spcBef>
                <a:spcPts val="0"/>
              </a:spcBef>
              <a:spcAft>
                <a:spcPts val="0"/>
              </a:spcAft>
              <a:buSzPts val="1400"/>
              <a:buChar char="●"/>
            </a:pPr>
            <a:r>
              <a:rPr lang="en" sz="1400"/>
              <a:t>Variety</a:t>
            </a:r>
            <a:endParaRPr sz="1400"/>
          </a:p>
          <a:p>
            <a:pPr indent="-317500" lvl="0" marL="457200" rtl="0" algn="l">
              <a:spcBef>
                <a:spcPts val="0"/>
              </a:spcBef>
              <a:spcAft>
                <a:spcPts val="0"/>
              </a:spcAft>
              <a:buSzPts val="1400"/>
              <a:buChar char="●"/>
            </a:pPr>
            <a:r>
              <a:rPr lang="en" sz="1400"/>
              <a:t>Description</a:t>
            </a:r>
            <a:endParaRPr sz="1400"/>
          </a:p>
          <a:p>
            <a:pPr indent="-317500" lvl="0" marL="457200" rtl="0" algn="l">
              <a:spcBef>
                <a:spcPts val="0"/>
              </a:spcBef>
              <a:spcAft>
                <a:spcPts val="0"/>
              </a:spcAft>
              <a:buSzPts val="1400"/>
              <a:buChar char="●"/>
            </a:pPr>
            <a:r>
              <a:rPr lang="en" sz="1400"/>
              <a:t>Vineyard designation</a:t>
            </a:r>
            <a:endParaRPr sz="1400"/>
          </a:p>
          <a:p>
            <a:pPr indent="-317500" lvl="0" marL="457200" rtl="0" algn="l">
              <a:spcBef>
                <a:spcPts val="0"/>
              </a:spcBef>
              <a:spcAft>
                <a:spcPts val="0"/>
              </a:spcAft>
              <a:buSzPts val="1400"/>
              <a:buChar char="●"/>
            </a:pPr>
            <a:r>
              <a:rPr lang="en" sz="1400"/>
              <a:t>Score</a:t>
            </a:r>
            <a:endParaRPr sz="1400"/>
          </a:p>
          <a:p>
            <a:pPr indent="-317500" lvl="0" marL="457200" rtl="0" algn="l">
              <a:spcBef>
                <a:spcPts val="0"/>
              </a:spcBef>
              <a:spcAft>
                <a:spcPts val="0"/>
              </a:spcAft>
              <a:buSzPts val="1400"/>
              <a:buChar char="●"/>
            </a:pPr>
            <a:r>
              <a:rPr lang="en" sz="1400"/>
              <a:t>Price</a:t>
            </a:r>
            <a:endParaRPr sz="1400"/>
          </a:p>
          <a:p>
            <a:pPr indent="-317500" lvl="0" marL="457200" rtl="0" algn="l">
              <a:spcBef>
                <a:spcPts val="0"/>
              </a:spcBef>
              <a:spcAft>
                <a:spcPts val="0"/>
              </a:spcAft>
              <a:buSzPts val="1400"/>
              <a:buChar char="●"/>
            </a:pPr>
            <a:r>
              <a:rPr lang="en" sz="1400"/>
              <a:t>Province/State</a:t>
            </a:r>
            <a:endParaRPr sz="1400"/>
          </a:p>
          <a:p>
            <a:pPr indent="-317500" lvl="0" marL="457200" rtl="0" algn="l">
              <a:spcBef>
                <a:spcPts val="0"/>
              </a:spcBef>
              <a:spcAft>
                <a:spcPts val="0"/>
              </a:spcAft>
              <a:buSzPts val="1400"/>
              <a:buChar char="●"/>
            </a:pPr>
            <a:r>
              <a:rPr lang="en" sz="1400"/>
              <a:t>Region_1</a:t>
            </a:r>
            <a:endParaRPr sz="1400"/>
          </a:p>
          <a:p>
            <a:pPr indent="-317500" lvl="0" marL="457200" rtl="0" algn="l">
              <a:spcBef>
                <a:spcPts val="0"/>
              </a:spcBef>
              <a:spcAft>
                <a:spcPts val="0"/>
              </a:spcAft>
              <a:buSzPts val="1400"/>
              <a:buChar char="●"/>
            </a:pPr>
            <a:r>
              <a:rPr lang="en" sz="1400"/>
              <a:t>Region_2</a:t>
            </a:r>
            <a:endParaRPr sz="1400"/>
          </a:p>
          <a:p>
            <a:pPr indent="-317500" lvl="0" marL="457200" rtl="0" algn="l">
              <a:spcBef>
                <a:spcPts val="0"/>
              </a:spcBef>
              <a:spcAft>
                <a:spcPts val="0"/>
              </a:spcAft>
              <a:buSzPts val="1400"/>
              <a:buChar char="●"/>
            </a:pPr>
            <a:r>
              <a:rPr lang="en" sz="1400"/>
              <a:t>Taster Name</a:t>
            </a:r>
            <a:endParaRPr sz="1400"/>
          </a:p>
          <a:p>
            <a:pPr indent="-317500" lvl="0" marL="457200" rtl="0" algn="l">
              <a:spcBef>
                <a:spcPts val="0"/>
              </a:spcBef>
              <a:spcAft>
                <a:spcPts val="0"/>
              </a:spcAft>
              <a:buSzPts val="1400"/>
              <a:buChar char="●"/>
            </a:pPr>
            <a:r>
              <a:rPr lang="en" sz="1400"/>
              <a:t>Twitter Handle (of the taster)</a:t>
            </a:r>
            <a:endParaRPr sz="1400"/>
          </a:p>
        </p:txBody>
      </p:sp>
      <p:sp>
        <p:nvSpPr>
          <p:cNvPr id="90" name="Google Shape;90;p18"/>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0" y="461675"/>
            <a:ext cx="2736300" cy="4681800"/>
          </a:xfrm>
          <a:prstGeom prst="rect">
            <a:avLst/>
          </a:prstGeom>
          <a:solidFill>
            <a:srgbClr val="E6B8AF"/>
          </a:solidFill>
        </p:spPr>
        <p:txBody>
          <a:bodyPr anchorCtr="0" anchor="t" bIns="91425" lIns="91425" spcFirstLastPara="1" rIns="91425" wrap="square" tIns="91425">
            <a:normAutofit/>
          </a:bodyPr>
          <a:lstStyle/>
          <a:p>
            <a:pPr indent="0" lvl="0" marL="0" rtl="0" algn="ctr">
              <a:spcBef>
                <a:spcPts val="0"/>
              </a:spcBef>
              <a:spcAft>
                <a:spcPts val="0"/>
              </a:spcAft>
              <a:buNone/>
            </a:pPr>
            <a:r>
              <a:rPr lang="en"/>
              <a:t>Loading</a:t>
            </a:r>
            <a:r>
              <a:rPr lang="en"/>
              <a:t> the Data</a:t>
            </a:r>
            <a:endParaRPr/>
          </a:p>
        </p:txBody>
      </p:sp>
      <p:sp>
        <p:nvSpPr>
          <p:cNvPr id="96" name="Google Shape;96;p19"/>
          <p:cNvSpPr txBox="1"/>
          <p:nvPr>
            <p:ph idx="1" type="subTitle"/>
          </p:nvPr>
        </p:nvSpPr>
        <p:spPr>
          <a:xfrm>
            <a:off x="2736300" y="461700"/>
            <a:ext cx="3682500" cy="46818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rgbClr val="000000"/>
              </a:buClr>
              <a:buSzPts val="1700"/>
              <a:buChar char="●"/>
            </a:pPr>
            <a:r>
              <a:rPr lang="en" sz="1700">
                <a:solidFill>
                  <a:srgbClr val="000000"/>
                </a:solidFill>
              </a:rPr>
              <a:t>Once the dataset csv files were downloaded they were merged into a single dataset.</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That single dataset was then cleaned by removing duplicate rows.</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Finally, the merged and cleaned csv file was loaded into a new dataframe for exploratory data analysis.</a:t>
            </a:r>
            <a:endParaRPr sz="1700">
              <a:solidFill>
                <a:srgbClr val="000000"/>
              </a:solidFill>
            </a:endParaRPr>
          </a:p>
          <a:p>
            <a:pPr indent="0" lvl="0" marL="0" rtl="0" algn="l">
              <a:spcBef>
                <a:spcPts val="0"/>
              </a:spcBef>
              <a:spcAft>
                <a:spcPts val="0"/>
              </a:spcAft>
              <a:buNone/>
            </a:pPr>
            <a:r>
              <a:t/>
            </a:r>
            <a:endParaRPr sz="1700"/>
          </a:p>
          <a:p>
            <a:pPr indent="-336550" lvl="0" marL="457200" rtl="0" algn="l">
              <a:spcBef>
                <a:spcPts val="0"/>
              </a:spcBef>
              <a:spcAft>
                <a:spcPts val="0"/>
              </a:spcAft>
              <a:buClr>
                <a:srgbClr val="000000"/>
              </a:buClr>
              <a:buSzPts val="1700"/>
              <a:buChar char="●"/>
            </a:pPr>
            <a:r>
              <a:rPr lang="en" sz="1700">
                <a:solidFill>
                  <a:srgbClr val="000000"/>
                </a:solidFill>
              </a:rPr>
              <a:t>In total this gave us a dataframe with </a:t>
            </a:r>
            <a:r>
              <a:rPr lang="en" sz="1700">
                <a:solidFill>
                  <a:srgbClr val="000000"/>
                </a:solidFill>
                <a:highlight>
                  <a:srgbClr val="FFFFFF"/>
                </a:highlight>
              </a:rPr>
              <a:t>280901 entries.</a:t>
            </a:r>
            <a:endParaRPr sz="1700">
              <a:solidFill>
                <a:srgbClr val="000000"/>
              </a:solidFill>
              <a:highlight>
                <a:srgbClr val="FFFFFF"/>
              </a:highlight>
            </a:endParaRPr>
          </a:p>
          <a:p>
            <a:pPr indent="0" lvl="0" marL="0" rtl="0" algn="l">
              <a:spcBef>
                <a:spcPts val="0"/>
              </a:spcBef>
              <a:spcAft>
                <a:spcPts val="0"/>
              </a:spcAft>
              <a:buNone/>
            </a:pPr>
            <a:r>
              <a:t/>
            </a:r>
            <a:endParaRPr sz="1700">
              <a:solidFill>
                <a:srgbClr val="000000"/>
              </a:solidFill>
              <a:highlight>
                <a:srgbClr val="FFFFFF"/>
              </a:highlight>
            </a:endParaRPr>
          </a:p>
          <a:p>
            <a:pPr indent="-336550" lvl="0" marL="457200" rtl="0" algn="l">
              <a:spcBef>
                <a:spcPts val="0"/>
              </a:spcBef>
              <a:spcAft>
                <a:spcPts val="0"/>
              </a:spcAft>
              <a:buClr>
                <a:srgbClr val="000000"/>
              </a:buClr>
              <a:buSzPts val="1700"/>
              <a:buChar char="●"/>
            </a:pPr>
            <a:r>
              <a:rPr lang="en" sz="1700">
                <a:solidFill>
                  <a:srgbClr val="000000"/>
                </a:solidFill>
                <a:highlight>
                  <a:srgbClr val="FFFFFF"/>
                </a:highlight>
              </a:rPr>
              <a:t>Several features had quite a few missing data points. We kept them for the time being understanding further cleaning could be necessary.</a:t>
            </a:r>
            <a:endParaRPr sz="1700">
              <a:solidFill>
                <a:srgbClr val="000000"/>
              </a:solidFill>
              <a:highlight>
                <a:srgbClr val="FFFFFF"/>
              </a:highlight>
            </a:endParaRPr>
          </a:p>
        </p:txBody>
      </p:sp>
      <p:sp>
        <p:nvSpPr>
          <p:cNvPr id="97" name="Google Shape;97;p19"/>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98" name="Google Shape;98;p19"/>
          <p:cNvPicPr preferRelativeResize="0"/>
          <p:nvPr/>
        </p:nvPicPr>
        <p:blipFill>
          <a:blip r:embed="rId3">
            <a:alphaModFix/>
          </a:blip>
          <a:stretch>
            <a:fillRect/>
          </a:stretch>
        </p:blipFill>
        <p:spPr>
          <a:xfrm>
            <a:off x="6418800" y="461675"/>
            <a:ext cx="2725200" cy="468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0" y="0"/>
            <a:ext cx="9144000" cy="5143500"/>
          </a:xfrm>
          <a:prstGeom prst="rect">
            <a:avLst/>
          </a:prstGeom>
          <a:solidFill>
            <a:srgbClr val="E6B8A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pic>
        <p:nvPicPr>
          <p:cNvPr id="104" name="Google Shape;104;p20"/>
          <p:cNvPicPr preferRelativeResize="0"/>
          <p:nvPr/>
        </p:nvPicPr>
        <p:blipFill>
          <a:blip r:embed="rId3">
            <a:alphaModFix/>
          </a:blip>
          <a:stretch>
            <a:fillRect/>
          </a:stretch>
        </p:blipFill>
        <p:spPr>
          <a:xfrm>
            <a:off x="4146775" y="1329425"/>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0" y="461700"/>
            <a:ext cx="2736300" cy="4681800"/>
          </a:xfrm>
          <a:prstGeom prst="rect">
            <a:avLst/>
          </a:prstGeom>
          <a:solidFill>
            <a:srgbClr val="E6B8AF"/>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Wine Scores</a:t>
            </a:r>
            <a:endParaRPr/>
          </a:p>
          <a:p>
            <a:pPr indent="0" lvl="0" marL="0" rtl="0" algn="ctr">
              <a:spcBef>
                <a:spcPts val="0"/>
              </a:spcBef>
              <a:spcAft>
                <a:spcPts val="0"/>
              </a:spcAft>
              <a:buNone/>
            </a:pPr>
            <a:r>
              <a:rPr lang="en" sz="2400"/>
              <a:t>This is the score given to each individual wine (80-100) by the professional tasters.</a:t>
            </a:r>
            <a:endParaRPr sz="2400"/>
          </a:p>
          <a:p>
            <a:pPr indent="0" lvl="0" marL="0" rtl="0" algn="ctr">
              <a:spcBef>
                <a:spcPts val="0"/>
              </a:spcBef>
              <a:spcAft>
                <a:spcPts val="0"/>
              </a:spcAft>
              <a:buNone/>
            </a:pPr>
            <a:r>
              <a:t/>
            </a:r>
            <a:endParaRPr sz="2400"/>
          </a:p>
          <a:p>
            <a:pPr indent="0" lvl="0" marL="0" rtl="0" algn="ctr">
              <a:spcBef>
                <a:spcPts val="0"/>
              </a:spcBef>
              <a:spcAft>
                <a:spcPts val="0"/>
              </a:spcAft>
              <a:buClr>
                <a:schemeClr val="dk1"/>
              </a:buClr>
              <a:buSzPct val="45833"/>
              <a:buFont typeface="Arial"/>
              <a:buNone/>
            </a:pPr>
            <a:r>
              <a:rPr lang="en" sz="2400"/>
              <a:t>mean = 88.146934</a:t>
            </a:r>
            <a:endParaRPr sz="2400"/>
          </a:p>
          <a:p>
            <a:pPr indent="0" lvl="0" marL="0" rtl="0" algn="ctr">
              <a:spcBef>
                <a:spcPts val="0"/>
              </a:spcBef>
              <a:spcAft>
                <a:spcPts val="0"/>
              </a:spcAft>
              <a:buNone/>
            </a:pPr>
            <a:r>
              <a:rPr lang="en" sz="2400"/>
              <a:t>std = 3.151525</a:t>
            </a:r>
            <a:endParaRPr sz="2400"/>
          </a:p>
        </p:txBody>
      </p:sp>
      <p:sp>
        <p:nvSpPr>
          <p:cNvPr id="110" name="Google Shape;110;p21"/>
          <p:cNvSpPr txBox="1"/>
          <p:nvPr/>
        </p:nvSpPr>
        <p:spPr>
          <a:xfrm>
            <a:off x="0" y="0"/>
            <a:ext cx="9144000" cy="461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11" name="Google Shape;111;p21"/>
          <p:cNvPicPr preferRelativeResize="0"/>
          <p:nvPr/>
        </p:nvPicPr>
        <p:blipFill>
          <a:blip r:embed="rId3">
            <a:alphaModFix/>
          </a:blip>
          <a:stretch>
            <a:fillRect/>
          </a:stretch>
        </p:blipFill>
        <p:spPr>
          <a:xfrm>
            <a:off x="2736300" y="461700"/>
            <a:ext cx="6407699" cy="468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