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72" r:id="rId14"/>
    <p:sldId id="273" r:id="rId15"/>
    <p:sldId id="275" r:id="rId16"/>
    <p:sldId id="276" r:id="rId17"/>
    <p:sldId id="277" r:id="rId18"/>
    <p:sldId id="278" r:id="rId19"/>
    <p:sldId id="279" r:id="rId20"/>
    <p:sldId id="28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9" d="100"/>
          <a:sy n="119" d="100"/>
        </p:scale>
        <p:origin x="-394"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6a86abdf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6a86abdf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6a86abd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6a86abd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6a86abd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6a86abdf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6a86abdf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6a86abd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6a86abdf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6a86abdf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6a86abdf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6a86abdf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6a86abdf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c6a86abdf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6a86abdf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6a86abdf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c6a86abdf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6a86abdf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6a86abdf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6a86abdf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c3c8053c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c3c8053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6a86abdf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6a86abdf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c3c8053c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c3c8053c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c3c8053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c3c8053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c3c8053c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c3c8053c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6a86abd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6a86abd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6a86abdf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6a86abdf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c6a86abdf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c6a86abd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6a86abdf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6a86abdf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atasets/s-and-p-500-companies/blob/main/data/constituents.csv"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5"/>
            <a:ext cx="4260300" cy="5143500"/>
          </a:xfrm>
          <a:prstGeom prst="rect">
            <a:avLst/>
          </a:prstGeom>
        </p:spPr>
        <p:txBody>
          <a:bodyPr spcFirstLastPara="1" wrap="square" lIns="91425" tIns="91425" rIns="91425" bIns="91425" anchor="ctr" anchorCtr="0">
            <a:normAutofit/>
          </a:bodyPr>
          <a:lstStyle/>
          <a:p>
            <a:pPr marL="0" lvl="0" indent="0" algn="l" rtl="0">
              <a:lnSpc>
                <a:spcPct val="115000"/>
              </a:lnSpc>
              <a:spcBef>
                <a:spcPts val="2400"/>
              </a:spcBef>
              <a:spcAft>
                <a:spcPts val="0"/>
              </a:spcAft>
              <a:buClr>
                <a:schemeClr val="dk1"/>
              </a:buClr>
              <a:buSzPts val="1100"/>
              <a:buFont typeface="Arial"/>
              <a:buNone/>
            </a:pPr>
            <a:r>
              <a:rPr lang="en" sz="2300" b="1" dirty="0" smtClean="0">
                <a:highlight>
                  <a:srgbClr val="FFFFFF"/>
                </a:highlight>
              </a:rPr>
              <a:t>Stock Portfolio Optimization and Regression Analysis</a:t>
            </a:r>
            <a:endParaRPr sz="2300" b="1">
              <a:highlight>
                <a:srgbClr val="FFFFFF"/>
              </a:highlight>
            </a:endParaRPr>
          </a:p>
          <a:p>
            <a:pPr marL="0" lvl="0" indent="0" algn="l" rtl="0">
              <a:spcBef>
                <a:spcPts val="600"/>
              </a:spcBef>
              <a:spcAft>
                <a:spcPts val="0"/>
              </a:spcAft>
              <a:buNone/>
            </a:pPr>
            <a:endParaRPr sz="1600"/>
          </a:p>
          <a:p>
            <a:pPr marL="0" lvl="0" indent="0" algn="l" rtl="0">
              <a:spcBef>
                <a:spcPts val="0"/>
              </a:spcBef>
              <a:spcAft>
                <a:spcPts val="0"/>
              </a:spcAft>
              <a:buNone/>
            </a:pPr>
            <a:r>
              <a:rPr lang="en" sz="1600" dirty="0"/>
              <a:t>Steve Walters</a:t>
            </a:r>
            <a:endParaRPr sz="1600"/>
          </a:p>
          <a:p>
            <a:pPr marL="0" lvl="0" indent="0" algn="l" rtl="0">
              <a:spcBef>
                <a:spcPts val="0"/>
              </a:spcBef>
              <a:spcAft>
                <a:spcPts val="0"/>
              </a:spcAft>
              <a:buNone/>
            </a:pPr>
            <a:r>
              <a:rPr lang="en" sz="1600" dirty="0"/>
              <a:t>Springboard Capstone Project </a:t>
            </a:r>
            <a:r>
              <a:rPr lang="en" sz="1600" dirty="0" smtClean="0"/>
              <a:t>3</a:t>
            </a:r>
            <a:endParaRPr sz="1600"/>
          </a:p>
          <a:p>
            <a:pPr marL="0" lvl="0" indent="0" algn="l" rtl="0">
              <a:spcBef>
                <a:spcPts val="0"/>
              </a:spcBef>
              <a:spcAft>
                <a:spcPts val="0"/>
              </a:spcAft>
              <a:buNone/>
            </a:pPr>
            <a:r>
              <a:rPr lang="en" sz="1600" dirty="0" smtClean="0"/>
              <a:t>April</a:t>
            </a:r>
            <a:r>
              <a:rPr lang="en" sz="1600" dirty="0" smtClean="0"/>
              <a:t> </a:t>
            </a:r>
            <a:r>
              <a:rPr lang="en" sz="1600" dirty="0"/>
              <a:t>2024</a:t>
            </a:r>
            <a:endParaRPr sz="1600"/>
          </a:p>
        </p:txBody>
      </p:sp>
      <p:pic>
        <p:nvPicPr>
          <p:cNvPr id="4" name="Picture 3" descr="ai-generated-8490532_1280.png"/>
          <p:cNvPicPr>
            <a:picLocks noChangeAspect="1"/>
          </p:cNvPicPr>
          <p:nvPr/>
        </p:nvPicPr>
        <p:blipFill>
          <a:blip r:embed="rId3"/>
          <a:stretch>
            <a:fillRect/>
          </a:stretch>
        </p:blipFill>
        <p:spPr>
          <a:xfrm>
            <a:off x="4559210" y="0"/>
            <a:ext cx="4584789"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4000" dirty="0" smtClean="0"/>
              <a:t>Top Performing Stocks</a:t>
            </a:r>
            <a:endParaRPr sz="4000"/>
          </a:p>
          <a:p>
            <a:pPr marL="0" lvl="0" indent="0" algn="ctr" rtl="0">
              <a:spcBef>
                <a:spcPts val="0"/>
              </a:spcBef>
              <a:spcAft>
                <a:spcPts val="0"/>
              </a:spcAft>
              <a:buNone/>
            </a:pPr>
            <a:r>
              <a:rPr lang="en-US" sz="2000" dirty="0" smtClean="0"/>
              <a:t>Because we want to maximize the expected return these are some of the top choices for inclusion in the portfolio. Below is the actual portfolio, which limits selection to no more than two stocks from any one GICS sector.</a:t>
            </a:r>
            <a:endParaRPr sz="2000"/>
          </a:p>
        </p:txBody>
      </p:sp>
      <p:sp>
        <p:nvSpPr>
          <p:cNvPr id="124" name="Google Shape;124;p23"/>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5" name="Picture 4" descr="top performing stocks.png"/>
          <p:cNvPicPr>
            <a:picLocks noChangeAspect="1"/>
          </p:cNvPicPr>
          <p:nvPr/>
        </p:nvPicPr>
        <p:blipFill>
          <a:blip r:embed="rId3"/>
          <a:stretch>
            <a:fillRect/>
          </a:stretch>
        </p:blipFill>
        <p:spPr>
          <a:xfrm>
            <a:off x="2736806" y="454004"/>
            <a:ext cx="6407194" cy="2493817"/>
          </a:xfrm>
          <a:prstGeom prst="rect">
            <a:avLst/>
          </a:prstGeom>
        </p:spPr>
      </p:pic>
      <p:pic>
        <p:nvPicPr>
          <p:cNvPr id="6" name="Picture 5" descr="selected portfolio.png"/>
          <p:cNvPicPr>
            <a:picLocks noChangeAspect="1"/>
          </p:cNvPicPr>
          <p:nvPr/>
        </p:nvPicPr>
        <p:blipFill>
          <a:blip r:embed="rId4"/>
          <a:stretch>
            <a:fillRect/>
          </a:stretch>
        </p:blipFill>
        <p:spPr>
          <a:xfrm>
            <a:off x="2736807" y="2973400"/>
            <a:ext cx="6407194" cy="217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0" y="0"/>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Portfolio Modeling</a:t>
            </a:r>
            <a:endParaRPr/>
          </a:p>
        </p:txBody>
      </p:sp>
      <p:pic>
        <p:nvPicPr>
          <p:cNvPr id="147" name="Google Shape;147;p26"/>
          <p:cNvPicPr preferRelativeResize="0"/>
          <p:nvPr/>
        </p:nvPicPr>
        <p:blipFill>
          <a:blip r:embed="rId3">
            <a:alphaModFix/>
          </a:blip>
          <a:stretch>
            <a:fillRect/>
          </a:stretch>
        </p:blipFill>
        <p:spPr>
          <a:xfrm>
            <a:off x="4112375" y="136385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US" sz="3700" dirty="0" smtClean="0"/>
              <a:t>Optimized Portfolios</a:t>
            </a:r>
            <a:endParaRPr sz="3700"/>
          </a:p>
          <a:p>
            <a:pPr marL="0" lvl="0" indent="0" algn="ctr" rtl="0">
              <a:spcBef>
                <a:spcPts val="0"/>
              </a:spcBef>
              <a:spcAft>
                <a:spcPts val="0"/>
              </a:spcAft>
              <a:buNone/>
            </a:pPr>
            <a:r>
              <a:rPr lang="en-US" sz="1800" dirty="0" smtClean="0"/>
              <a:t>Three different portfolio optimization methods were used to maximize return and Sharpe ratio, while minimizing volatility. Stock weightings varied greatly between the models, with the Hierarchical Risk Parity Model delivering the best results by far.</a:t>
            </a:r>
            <a:endParaRPr sz="1800"/>
          </a:p>
          <a:p>
            <a:pPr marL="0" lvl="0" indent="0" algn="ctr" rtl="0">
              <a:spcBef>
                <a:spcPts val="0"/>
              </a:spcBef>
              <a:spcAft>
                <a:spcPts val="0"/>
              </a:spcAft>
              <a:buNone/>
            </a:pPr>
            <a:endParaRPr sz="2000"/>
          </a:p>
        </p:txBody>
      </p:sp>
      <p:sp>
        <p:nvSpPr>
          <p:cNvPr id="153" name="Google Shape;153;p27"/>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5" name="Picture 4" descr="portfolio models.png"/>
          <p:cNvPicPr>
            <a:picLocks noChangeAspect="1"/>
          </p:cNvPicPr>
          <p:nvPr/>
        </p:nvPicPr>
        <p:blipFill>
          <a:blip r:embed="rId3"/>
          <a:stretch>
            <a:fillRect/>
          </a:stretch>
        </p:blipFill>
        <p:spPr>
          <a:xfrm>
            <a:off x="2736806" y="460397"/>
            <a:ext cx="6407195" cy="46831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ctrTitle"/>
          </p:nvPr>
        </p:nvSpPr>
        <p:spPr>
          <a:xfrm>
            <a:off x="0" y="0"/>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Preprocessing, Training and Modeling</a:t>
            </a:r>
            <a:endParaRPr/>
          </a:p>
        </p:txBody>
      </p:sp>
      <p:pic>
        <p:nvPicPr>
          <p:cNvPr id="168" name="Google Shape;168;p29"/>
          <p:cNvPicPr preferRelativeResize="0"/>
          <p:nvPr/>
        </p:nvPicPr>
        <p:blipFill>
          <a:blip r:embed="rId3">
            <a:alphaModFix/>
          </a:blip>
          <a:stretch>
            <a:fillRect/>
          </a:stretch>
        </p:blipFill>
        <p:spPr>
          <a:xfrm>
            <a:off x="4112375" y="1329425"/>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US" sz="3100" dirty="0" smtClean="0"/>
              <a:t>Model Selection and Evaluation</a:t>
            </a:r>
            <a:endParaRPr sz="3100"/>
          </a:p>
          <a:p>
            <a:pPr marL="0" lvl="0" indent="0" algn="ctr" rtl="0">
              <a:spcBef>
                <a:spcPts val="0"/>
              </a:spcBef>
              <a:spcAft>
                <a:spcPts val="0"/>
              </a:spcAft>
              <a:buNone/>
            </a:pPr>
            <a:endParaRPr sz="1800"/>
          </a:p>
          <a:p>
            <a:pPr marL="0" lvl="0" indent="0" algn="ctr" rtl="0">
              <a:spcBef>
                <a:spcPts val="0"/>
              </a:spcBef>
              <a:spcAft>
                <a:spcPts val="0"/>
              </a:spcAft>
              <a:buNone/>
            </a:pPr>
            <a:r>
              <a:rPr lang="en-US" sz="1800" dirty="0" smtClean="0"/>
              <a:t>We transformed our forecasting problem into a regression problem by using lagging in three models – Linear Regression, Random Forest, and </a:t>
            </a:r>
            <a:r>
              <a:rPr lang="en-US" sz="1800" dirty="0" err="1" smtClean="0"/>
              <a:t>XGBoost</a:t>
            </a:r>
            <a:r>
              <a:rPr lang="en-US" sz="1800" dirty="0" smtClean="0"/>
              <a:t>. A 5 period lag was used for the initial modeling.</a:t>
            </a:r>
            <a:endParaRPr sz="1800"/>
          </a:p>
          <a:p>
            <a:pPr marL="0" lvl="0" indent="0" algn="ctr" rtl="0">
              <a:spcBef>
                <a:spcPts val="0"/>
              </a:spcBef>
              <a:spcAft>
                <a:spcPts val="0"/>
              </a:spcAft>
              <a:buNone/>
            </a:pPr>
            <a:endParaRPr sz="2000"/>
          </a:p>
        </p:txBody>
      </p:sp>
      <p:sp>
        <p:nvSpPr>
          <p:cNvPr id="174" name="Google Shape;174;p30"/>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5" name="Picture 4" descr="data_for_regression_5_lags.png"/>
          <p:cNvPicPr>
            <a:picLocks noChangeAspect="1"/>
          </p:cNvPicPr>
          <p:nvPr/>
        </p:nvPicPr>
        <p:blipFill>
          <a:blip r:embed="rId3"/>
          <a:stretch>
            <a:fillRect/>
          </a:stretch>
        </p:blipFill>
        <p:spPr>
          <a:xfrm>
            <a:off x="2731530" y="461779"/>
            <a:ext cx="6412469" cy="1905165"/>
          </a:xfrm>
          <a:prstGeom prst="rect">
            <a:avLst/>
          </a:prstGeom>
        </p:spPr>
      </p:pic>
      <p:pic>
        <p:nvPicPr>
          <p:cNvPr id="7" name="Picture 6" descr="5 lag results.png"/>
          <p:cNvPicPr>
            <a:picLocks noChangeAspect="1"/>
          </p:cNvPicPr>
          <p:nvPr/>
        </p:nvPicPr>
        <p:blipFill>
          <a:blip r:embed="rId4"/>
          <a:stretch>
            <a:fillRect/>
          </a:stretch>
        </p:blipFill>
        <p:spPr>
          <a:xfrm>
            <a:off x="2743200" y="2351062"/>
            <a:ext cx="6400800" cy="1272650"/>
          </a:xfrm>
          <a:prstGeom prst="rect">
            <a:avLst/>
          </a:prstGeom>
        </p:spPr>
      </p:pic>
      <p:sp>
        <p:nvSpPr>
          <p:cNvPr id="8" name="TextBox 7"/>
          <p:cNvSpPr txBox="1"/>
          <p:nvPr/>
        </p:nvSpPr>
        <p:spPr>
          <a:xfrm>
            <a:off x="2743200" y="3465768"/>
            <a:ext cx="6400799" cy="1600438"/>
          </a:xfrm>
          <a:prstGeom prst="rect">
            <a:avLst/>
          </a:prstGeom>
          <a:noFill/>
        </p:spPr>
        <p:txBody>
          <a:bodyPr wrap="square" rtlCol="0">
            <a:spAutoFit/>
          </a:bodyPr>
          <a:lstStyle/>
          <a:p>
            <a:r>
              <a:rPr lang="en-US" dirty="0" smtClean="0"/>
              <a:t>Upon application, the </a:t>
            </a:r>
            <a:r>
              <a:rPr lang="en-US" dirty="0" smtClean="0"/>
              <a:t>Linear Regression </a:t>
            </a:r>
            <a:r>
              <a:rPr lang="en-US" dirty="0" smtClean="0"/>
              <a:t>model achieved an MSE of </a:t>
            </a:r>
            <a:r>
              <a:rPr lang="en-US" dirty="0" smtClean="0"/>
              <a:t>0.000464 </a:t>
            </a:r>
            <a:r>
              <a:rPr lang="en-US" dirty="0" smtClean="0"/>
              <a:t>and an R² score of -</a:t>
            </a:r>
            <a:r>
              <a:rPr lang="en-US" dirty="0" smtClean="0"/>
              <a:t>0.0067 </a:t>
            </a:r>
            <a:r>
              <a:rPr lang="en-US" dirty="0" smtClean="0"/>
              <a:t>on the test data. While the R² score was slightly negative, indicating that the model predictions did not surpass the baseline’s explanatory power by a wide margin, the low MSE pointed to high predictive accuracy in terms of the magnitude of errors. This suggests that while the model's predictions are close to actual values, improving explanatory power could be a focus for further model refinement.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100" dirty="0"/>
              <a:t>Model </a:t>
            </a:r>
            <a:r>
              <a:rPr lang="en" sz="3100" dirty="0" smtClean="0"/>
              <a:t>Refinement</a:t>
            </a:r>
            <a:endParaRPr sz="3100"/>
          </a:p>
          <a:p>
            <a:pPr marL="0" lvl="0" indent="0" algn="ctr" rtl="0">
              <a:spcBef>
                <a:spcPts val="0"/>
              </a:spcBef>
              <a:spcAft>
                <a:spcPts val="0"/>
              </a:spcAft>
              <a:buNone/>
            </a:pPr>
            <a:endParaRPr sz="1800"/>
          </a:p>
          <a:p>
            <a:pPr lvl="0"/>
            <a:r>
              <a:rPr lang="en-US" sz="1800" dirty="0" smtClean="0"/>
              <a:t>Now that we had initial results we looked </a:t>
            </a:r>
            <a:r>
              <a:rPr lang="en-US" sz="1800" dirty="0" smtClean="0"/>
              <a:t>to </a:t>
            </a:r>
            <a:r>
              <a:rPr lang="en-US" sz="1800" dirty="0" smtClean="0"/>
              <a:t>refine and improving </a:t>
            </a:r>
            <a:r>
              <a:rPr lang="en-US" sz="1800" dirty="0" smtClean="0"/>
              <a:t>performance through finding the optimal lag for the </a:t>
            </a:r>
            <a:r>
              <a:rPr lang="en-US" sz="1800" dirty="0" smtClean="0"/>
              <a:t>Linear Regression model. This was done by identifying </a:t>
            </a:r>
            <a:r>
              <a:rPr lang="en-US" sz="1800" dirty="0" smtClean="0"/>
              <a:t>statistically significant lags using Autocorrelation Function (ACF) and Partial Autocorrelation Function (PACF</a:t>
            </a:r>
            <a:r>
              <a:rPr lang="en-US" sz="1800" dirty="0" smtClean="0"/>
              <a:t>).</a:t>
            </a:r>
            <a:endParaRPr sz="1800"/>
          </a:p>
          <a:p>
            <a:pPr marL="0" lvl="0" indent="0" algn="ctr" rtl="0">
              <a:spcBef>
                <a:spcPts val="0"/>
              </a:spcBef>
              <a:spcAft>
                <a:spcPts val="0"/>
              </a:spcAft>
              <a:buNone/>
            </a:pPr>
            <a:endParaRPr sz="2000"/>
          </a:p>
        </p:txBody>
      </p:sp>
      <p:sp>
        <p:nvSpPr>
          <p:cNvPr id="187" name="Google Shape;187;p32"/>
          <p:cNvSpPr txBox="1"/>
          <p:nvPr/>
        </p:nvSpPr>
        <p:spPr>
          <a:xfrm>
            <a:off x="0" y="0"/>
            <a:ext cx="9144000" cy="461700"/>
          </a:xfrm>
          <a:prstGeom prst="rect">
            <a:avLst/>
          </a:prstGeom>
          <a:solidFill>
            <a:srgbClr val="E6B8A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89" name="Google Shape;189;p32"/>
          <p:cNvSpPr txBox="1"/>
          <p:nvPr/>
        </p:nvSpPr>
        <p:spPr>
          <a:xfrm>
            <a:off x="2720100" y="3574472"/>
            <a:ext cx="6423900" cy="1569027"/>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1500" dirty="0" smtClean="0">
                <a:solidFill>
                  <a:schemeClr val="dk1"/>
                </a:solidFill>
              </a:rPr>
              <a:t>Spikes outside the blue shaded confidence interval indicate lags that are significantly correlated with the target. In the plots above the best result is 14 lags, which </a:t>
            </a:r>
            <a:r>
              <a:rPr lang="en-US" sz="1500" dirty="0" smtClean="0">
                <a:solidFill>
                  <a:schemeClr val="dk1"/>
                </a:solidFill>
              </a:rPr>
              <a:t>were then implemented </a:t>
            </a:r>
            <a:r>
              <a:rPr lang="en-US" sz="1500" dirty="0" smtClean="0">
                <a:solidFill>
                  <a:schemeClr val="dk1"/>
                </a:solidFill>
              </a:rPr>
              <a:t>in the models. After implementing the 14 lags I found that the results for the linear regression model </a:t>
            </a:r>
            <a:r>
              <a:rPr lang="en-US" sz="1500" dirty="0" smtClean="0">
                <a:solidFill>
                  <a:schemeClr val="dk1"/>
                </a:solidFill>
              </a:rPr>
              <a:t>showed </a:t>
            </a:r>
            <a:r>
              <a:rPr lang="en-US" sz="1500" dirty="0" smtClean="0">
                <a:solidFill>
                  <a:schemeClr val="dk1"/>
                </a:solidFill>
              </a:rPr>
              <a:t>the greatest improvement. With that in mind I decided to explore both Ridge and Lasso to address potential </a:t>
            </a:r>
            <a:r>
              <a:rPr lang="en-US" sz="1500" dirty="0" err="1" smtClean="0">
                <a:solidFill>
                  <a:schemeClr val="dk1"/>
                </a:solidFill>
              </a:rPr>
              <a:t>multicollinearity</a:t>
            </a:r>
            <a:r>
              <a:rPr lang="en-US" sz="1500" dirty="0" smtClean="0">
                <a:solidFill>
                  <a:schemeClr val="dk1"/>
                </a:solidFill>
              </a:rPr>
              <a:t> or </a:t>
            </a:r>
            <a:r>
              <a:rPr lang="en-US" sz="1500" dirty="0" err="1" smtClean="0">
                <a:solidFill>
                  <a:schemeClr val="dk1"/>
                </a:solidFill>
              </a:rPr>
              <a:t>overfitting</a:t>
            </a:r>
            <a:r>
              <a:rPr lang="en-US" sz="1500" dirty="0" smtClean="0">
                <a:solidFill>
                  <a:schemeClr val="dk1"/>
                </a:solidFill>
              </a:rPr>
              <a:t>.</a:t>
            </a:r>
            <a:endParaRPr sz="1500">
              <a:solidFill>
                <a:schemeClr val="dk1"/>
              </a:solidFill>
            </a:endParaRPr>
          </a:p>
        </p:txBody>
      </p:sp>
      <p:pic>
        <p:nvPicPr>
          <p:cNvPr id="7" name="Picture 6" descr="correlation.png"/>
          <p:cNvPicPr>
            <a:picLocks noChangeAspect="1"/>
          </p:cNvPicPr>
          <p:nvPr/>
        </p:nvPicPr>
        <p:blipFill>
          <a:blip r:embed="rId3"/>
          <a:stretch>
            <a:fillRect/>
          </a:stretch>
        </p:blipFill>
        <p:spPr>
          <a:xfrm>
            <a:off x="2736807" y="466792"/>
            <a:ext cx="6407194" cy="3088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1000"/>
                                        <p:tgtEl>
                                          <p:spTgt spid="1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sz="3100" dirty="0" smtClean="0"/>
              <a:t>Ridge and Lasso</a:t>
            </a:r>
            <a:r>
              <a:rPr lang="en" sz="3100" dirty="0" smtClean="0"/>
              <a:t> </a:t>
            </a:r>
            <a:r>
              <a:rPr lang="en" sz="3100" dirty="0"/>
              <a:t>Results</a:t>
            </a:r>
            <a:endParaRPr sz="3100"/>
          </a:p>
          <a:p>
            <a:pPr marL="0" lvl="0" indent="0" algn="ctr" rtl="0">
              <a:spcBef>
                <a:spcPts val="0"/>
              </a:spcBef>
              <a:spcAft>
                <a:spcPts val="0"/>
              </a:spcAft>
              <a:buNone/>
            </a:pPr>
            <a:endParaRPr sz="1800"/>
          </a:p>
          <a:p>
            <a:pPr marL="0" lvl="0" indent="0" algn="ctr" rtl="0">
              <a:spcBef>
                <a:spcPts val="0"/>
              </a:spcBef>
              <a:spcAft>
                <a:spcPts val="0"/>
              </a:spcAft>
              <a:buNone/>
            </a:pPr>
            <a:r>
              <a:rPr lang="en" sz="1800" dirty="0"/>
              <a:t>How did the </a:t>
            </a:r>
            <a:r>
              <a:rPr lang="en" sz="1800" dirty="0" smtClean="0"/>
              <a:t>refinements</a:t>
            </a:r>
            <a:r>
              <a:rPr lang="en" sz="1800" dirty="0" smtClean="0"/>
              <a:t> </a:t>
            </a:r>
            <a:r>
              <a:rPr lang="en" sz="1800" dirty="0"/>
              <a:t>perform?</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 sz="2000" dirty="0"/>
              <a:t>In terms of Adjusted R-Squared and Mean </a:t>
            </a:r>
            <a:r>
              <a:rPr lang="en" sz="2000" dirty="0" smtClean="0"/>
              <a:t>Squared Error</a:t>
            </a:r>
            <a:endParaRPr sz="2000"/>
          </a:p>
        </p:txBody>
      </p:sp>
      <p:sp>
        <p:nvSpPr>
          <p:cNvPr id="196" name="Google Shape;196;p33"/>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5" name="TextBox 4"/>
          <p:cNvSpPr txBox="1"/>
          <p:nvPr/>
        </p:nvSpPr>
        <p:spPr>
          <a:xfrm>
            <a:off x="2730411" y="1573023"/>
            <a:ext cx="6413589" cy="2893100"/>
          </a:xfrm>
          <a:prstGeom prst="rect">
            <a:avLst/>
          </a:prstGeom>
          <a:noFill/>
        </p:spPr>
        <p:txBody>
          <a:bodyPr wrap="square" rtlCol="0">
            <a:spAutoFit/>
          </a:bodyPr>
          <a:lstStyle/>
          <a:p>
            <a:r>
              <a:rPr lang="en-US" b="1" dirty="0" smtClean="0"/>
              <a:t>Ridge Regression:</a:t>
            </a:r>
            <a:endParaRPr lang="en-US" dirty="0" smtClean="0"/>
          </a:p>
          <a:p>
            <a:pPr lvl="1"/>
            <a:r>
              <a:rPr lang="en-US" b="1" dirty="0" smtClean="0"/>
              <a:t>MSE</a:t>
            </a:r>
            <a:r>
              <a:rPr lang="en-US" dirty="0" smtClean="0"/>
              <a:t>: 0.000453, which is slightly better than the basic linear regression (0.000449).</a:t>
            </a:r>
          </a:p>
          <a:p>
            <a:pPr lvl="1"/>
            <a:r>
              <a:rPr lang="en-US" b="1" dirty="0" smtClean="0"/>
              <a:t>R² Score</a:t>
            </a:r>
            <a:r>
              <a:rPr lang="en-US" dirty="0" smtClean="0"/>
              <a:t>: 0.0103, positive and improved compared to the basic linear model (0.0178). This suggests that Ridge regression slightly improved the fit of the model, but the change is not substantial.</a:t>
            </a:r>
          </a:p>
          <a:p>
            <a:r>
              <a:rPr lang="en-US" b="1" dirty="0" smtClean="0"/>
              <a:t>Lasso Regression:</a:t>
            </a:r>
            <a:endParaRPr lang="en-US" dirty="0" smtClean="0"/>
          </a:p>
          <a:p>
            <a:pPr lvl="1"/>
            <a:r>
              <a:rPr lang="en-US" b="1" dirty="0" smtClean="0"/>
              <a:t>MSE</a:t>
            </a:r>
            <a:r>
              <a:rPr lang="en-US" dirty="0" smtClean="0"/>
              <a:t>: 0.000458, which is also slightly higher than the linear regression's MSE but lower than </a:t>
            </a:r>
            <a:r>
              <a:rPr lang="en-US" dirty="0" err="1" smtClean="0"/>
              <a:t>XGBoost's</a:t>
            </a:r>
            <a:r>
              <a:rPr lang="en-US" dirty="0" smtClean="0"/>
              <a:t>.</a:t>
            </a:r>
          </a:p>
          <a:p>
            <a:pPr lvl="1"/>
            <a:r>
              <a:rPr lang="en-US" b="1" dirty="0" smtClean="0"/>
              <a:t>R² Score</a:t>
            </a:r>
            <a:r>
              <a:rPr lang="en-US" dirty="0" smtClean="0"/>
              <a:t>: -0.0000877, which is nearly zero, indicating that the model's predictions are almost equivalent to predicting the mean of the target variable. This might suggest that the Lasso penalty was too strong, leading to an </a:t>
            </a:r>
            <a:r>
              <a:rPr lang="en-US" dirty="0" err="1" smtClean="0"/>
              <a:t>underfitting</a:t>
            </a:r>
            <a:r>
              <a:rPr lang="en-US" dirty="0" smtClean="0"/>
              <a:t> model.</a:t>
            </a:r>
            <a:endParaRPr lang="en-US" dirty="0"/>
          </a:p>
        </p:txBody>
      </p:sp>
      <p:pic>
        <p:nvPicPr>
          <p:cNvPr id="6" name="Picture 5" descr="ridge-lasso.png"/>
          <p:cNvPicPr>
            <a:picLocks noChangeAspect="1"/>
          </p:cNvPicPr>
          <p:nvPr/>
        </p:nvPicPr>
        <p:blipFill>
          <a:blip r:embed="rId3"/>
          <a:stretch>
            <a:fillRect/>
          </a:stretch>
        </p:blipFill>
        <p:spPr>
          <a:xfrm>
            <a:off x="2724017" y="465542"/>
            <a:ext cx="6419983" cy="11430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sz="3100" dirty="0" smtClean="0"/>
              <a:t>Comparison with Forward Data</a:t>
            </a:r>
            <a:endParaRPr sz="3100"/>
          </a:p>
          <a:p>
            <a:pPr marL="0" lvl="0" indent="0" algn="ctr" rtl="0">
              <a:spcBef>
                <a:spcPts val="0"/>
              </a:spcBef>
              <a:spcAft>
                <a:spcPts val="0"/>
              </a:spcAft>
              <a:buNone/>
            </a:pPr>
            <a:endParaRPr sz="1800"/>
          </a:p>
          <a:p>
            <a:pPr marL="0" lvl="0" indent="0" algn="ctr" rtl="0">
              <a:spcBef>
                <a:spcPts val="0"/>
              </a:spcBef>
              <a:spcAft>
                <a:spcPts val="0"/>
              </a:spcAft>
              <a:buNone/>
            </a:pPr>
            <a:r>
              <a:rPr lang="en" sz="1800" dirty="0" smtClean="0"/>
              <a:t>As a final test of the optimized portfolio I compared the results on historical data (1/1/2019 through 1/1/2024) with the actual results of the optimized portfolio when applied to forward data (1/2/2024 through 4/24/2024)</a:t>
            </a:r>
            <a:endParaRPr sz="2000"/>
          </a:p>
        </p:txBody>
      </p:sp>
      <p:sp>
        <p:nvSpPr>
          <p:cNvPr id="203" name="Google Shape;203;p34"/>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204" name="Google Shape;204;p34"/>
          <p:cNvSpPr txBox="1"/>
          <p:nvPr/>
        </p:nvSpPr>
        <p:spPr>
          <a:xfrm>
            <a:off x="2736300" y="1906601"/>
            <a:ext cx="6407700" cy="1046410"/>
          </a:xfrm>
          <a:prstGeom prst="rect">
            <a:avLst/>
          </a:prstGeom>
          <a:noFill/>
          <a:ln>
            <a:noFill/>
          </a:ln>
        </p:spPr>
        <p:txBody>
          <a:bodyPr spcFirstLastPara="1" wrap="square" lIns="91425" tIns="91425" rIns="91425" bIns="91425" anchor="t" anchorCtr="0">
            <a:spAutoFit/>
          </a:bodyPr>
          <a:lstStyle/>
          <a:p>
            <a:r>
              <a:rPr lang="en-US" dirty="0" smtClean="0"/>
              <a:t>The HRP-based portfolio demonstrated superior risk-adjusted returns compared to traditional methods during </a:t>
            </a:r>
            <a:r>
              <a:rPr lang="en-US" dirty="0" smtClean="0"/>
              <a:t>the historical </a:t>
            </a:r>
            <a:r>
              <a:rPr lang="en-US" dirty="0" smtClean="0"/>
              <a:t>period. Forward-looking analysis against the S&amp;P 500 using data from 2024 was also performed and </a:t>
            </a:r>
            <a:r>
              <a:rPr lang="en-US" dirty="0" smtClean="0"/>
              <a:t>showed promising </a:t>
            </a:r>
            <a:r>
              <a:rPr lang="en-US" dirty="0" smtClean="0"/>
              <a:t>results.</a:t>
            </a:r>
            <a:endParaRPr/>
          </a:p>
        </p:txBody>
      </p:sp>
      <p:pic>
        <p:nvPicPr>
          <p:cNvPr id="7" name="Picture 6" descr="forward-looking-comparison.png"/>
          <p:cNvPicPr>
            <a:picLocks noChangeAspect="1"/>
          </p:cNvPicPr>
          <p:nvPr/>
        </p:nvPicPr>
        <p:blipFill>
          <a:blip r:embed="rId3"/>
          <a:stretch>
            <a:fillRect/>
          </a:stretch>
        </p:blipFill>
        <p:spPr>
          <a:xfrm>
            <a:off x="2736807" y="460201"/>
            <a:ext cx="6407193" cy="144792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ctrTitle"/>
          </p:nvPr>
        </p:nvSpPr>
        <p:spPr>
          <a:xfrm>
            <a:off x="0" y="0"/>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pic>
        <p:nvPicPr>
          <p:cNvPr id="212" name="Google Shape;212;p35"/>
          <p:cNvPicPr preferRelativeResize="0"/>
          <p:nvPr/>
        </p:nvPicPr>
        <p:blipFill>
          <a:blip r:embed="rId3">
            <a:alphaModFix/>
          </a:blip>
          <a:stretch>
            <a:fillRect/>
          </a:stretch>
        </p:blipFill>
        <p:spPr>
          <a:xfrm>
            <a:off x="4052750" y="942950"/>
            <a:ext cx="952500" cy="95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218" name="Google Shape;218;p36"/>
          <p:cNvSpPr txBox="1"/>
          <p:nvPr/>
        </p:nvSpPr>
        <p:spPr>
          <a:xfrm>
            <a:off x="0" y="461700"/>
            <a:ext cx="9144000" cy="3508623"/>
          </a:xfrm>
          <a:prstGeom prst="rect">
            <a:avLst/>
          </a:prstGeom>
          <a:noFill/>
          <a:ln>
            <a:noFill/>
          </a:ln>
        </p:spPr>
        <p:txBody>
          <a:bodyPr spcFirstLastPara="1" wrap="square" lIns="91425" tIns="91425" rIns="91425" bIns="91425" anchor="t" anchorCtr="0">
            <a:spAutoFit/>
          </a:bodyPr>
          <a:lstStyle/>
          <a:p>
            <a:r>
              <a:rPr lang="en-US" sz="1800" dirty="0" smtClean="0"/>
              <a:t>The analysis confirmed the effectiveness of the HRP method in constructing a well-diversified portfolio that outperforms traditional models in terms of Sharpe ratio and overall risk management. The combination of the results from a </a:t>
            </a:r>
            <a:r>
              <a:rPr lang="en-US" sz="1800" dirty="0" smtClean="0"/>
              <a:t>14 period </a:t>
            </a:r>
            <a:r>
              <a:rPr lang="en-US" sz="1800" dirty="0" smtClean="0"/>
              <a:t>lagged linear regression model and the actual comparison of forward looking results using the HRP optimized portfolio indicates some promise in the predictive power of the model. In the forward-looking analysis the HRP optimization outperformed the S&amp;P 500 by more than 6x, while also reducing volatility and greatly increasing the Sharpe Ratio</a:t>
            </a:r>
            <a:r>
              <a:rPr lang="en-US" sz="1800" dirty="0" smtClean="0"/>
              <a:t>.</a:t>
            </a:r>
          </a:p>
          <a:p>
            <a:endParaRPr lang="en-US" sz="1800" dirty="0" smtClean="0"/>
          </a:p>
          <a:p>
            <a:r>
              <a:rPr lang="en-US" sz="1800" b="1" dirty="0" smtClean="0"/>
              <a:t>Future Work:</a:t>
            </a:r>
          </a:p>
          <a:p>
            <a:r>
              <a:rPr lang="en-US" sz="1800" dirty="0" smtClean="0"/>
              <a:t>Further research could explore deeper integration with machine learning techniques to refine asset selection and </a:t>
            </a:r>
            <a:r>
              <a:rPr lang="en-US" sz="1800" dirty="0" smtClean="0"/>
              <a:t>weight allocation</a:t>
            </a:r>
            <a:r>
              <a:rPr lang="en-US" sz="1800" dirty="0" smtClean="0"/>
              <a:t>. The model could also be modified to allow for user input of custom portfolios and regular updates to </a:t>
            </a:r>
            <a:r>
              <a:rPr lang="en-US" sz="1800" dirty="0" smtClean="0"/>
              <a:t>portfolio weights</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445025"/>
            <a:ext cx="2736300" cy="4698600"/>
          </a:xfrm>
          <a:prstGeom prst="rect">
            <a:avLst/>
          </a:prstGeom>
          <a:solidFill>
            <a:srgbClr val="FFC000"/>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80000"/>
                </a:solidFill>
              </a:rPr>
              <a:t>The Problem</a:t>
            </a:r>
            <a:endParaRPr>
              <a:solidFill>
                <a:srgbClr val="980000"/>
              </a:solidFill>
            </a:endParaRPr>
          </a:p>
        </p:txBody>
      </p:sp>
      <p:sp>
        <p:nvSpPr>
          <p:cNvPr id="67" name="Google Shape;67;p15"/>
          <p:cNvSpPr txBox="1">
            <a:spLocks noGrp="1"/>
          </p:cNvSpPr>
          <p:nvPr>
            <p:ph type="body" idx="1"/>
          </p:nvPr>
        </p:nvSpPr>
        <p:spPr>
          <a:xfrm>
            <a:off x="2736300" y="445025"/>
            <a:ext cx="6407700" cy="469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250" b="1" dirty="0">
                <a:solidFill>
                  <a:schemeClr val="dk1"/>
                </a:solidFill>
                <a:highlight>
                  <a:srgbClr val="FFFFFF"/>
                </a:highlight>
              </a:rPr>
              <a:t>Problem Statement:</a:t>
            </a:r>
            <a:endParaRPr sz="2250" b="1">
              <a:solidFill>
                <a:schemeClr val="dk1"/>
              </a:solidFill>
              <a:highlight>
                <a:srgbClr val="FFFFFF"/>
              </a:highlight>
            </a:endParaRPr>
          </a:p>
          <a:p>
            <a:pPr marL="0" lvl="0" indent="0">
              <a:spcBef>
                <a:spcPts val="1200"/>
              </a:spcBef>
              <a:buNone/>
            </a:pPr>
            <a:r>
              <a:rPr lang="en-US" sz="1600" dirty="0" smtClean="0">
                <a:solidFill>
                  <a:schemeClr val="tx1"/>
                </a:solidFill>
              </a:rPr>
              <a:t>What’s the best allocation of assets within a portfolio? This project aims to answer that question by creating models that optimize portfolios based on annual return or </a:t>
            </a:r>
            <a:r>
              <a:rPr lang="en-US" sz="1600" dirty="0" smtClean="0">
                <a:solidFill>
                  <a:schemeClr val="tx1"/>
                </a:solidFill>
              </a:rPr>
              <a:t>risk.</a:t>
            </a:r>
          </a:p>
          <a:p>
            <a:pPr marL="0" lvl="0" indent="0">
              <a:spcBef>
                <a:spcPts val="1200"/>
              </a:spcBef>
              <a:buNone/>
            </a:pPr>
            <a:r>
              <a:rPr lang="en-US" sz="1600" dirty="0" smtClean="0">
                <a:solidFill>
                  <a:schemeClr val="tx1"/>
                </a:solidFill>
              </a:rPr>
              <a:t>Having </a:t>
            </a:r>
            <a:r>
              <a:rPr lang="en-US" sz="1600" dirty="0" smtClean="0">
                <a:solidFill>
                  <a:schemeClr val="tx1"/>
                </a:solidFill>
              </a:rPr>
              <a:t>data-driven methods for optimizing the allocation of stocks or other assets in a </a:t>
            </a:r>
            <a:r>
              <a:rPr lang="en-US" sz="1600" dirty="0" smtClean="0">
                <a:solidFill>
                  <a:schemeClr val="tx1"/>
                </a:solidFill>
              </a:rPr>
              <a:t>portfolio can </a:t>
            </a:r>
            <a:r>
              <a:rPr lang="en-US" sz="1600" dirty="0" smtClean="0">
                <a:solidFill>
                  <a:schemeClr val="tx1"/>
                </a:solidFill>
              </a:rPr>
              <a:t>be applied </a:t>
            </a:r>
            <a:r>
              <a:rPr lang="en-US" sz="1600" dirty="0" smtClean="0">
                <a:solidFill>
                  <a:schemeClr val="tx1"/>
                </a:solidFill>
              </a:rPr>
              <a:t>in many </a:t>
            </a:r>
            <a:r>
              <a:rPr lang="en-US" sz="1600" dirty="0" smtClean="0">
                <a:solidFill>
                  <a:schemeClr val="tx1"/>
                </a:solidFill>
              </a:rPr>
              <a:t>use cases, for a broad section of investors, from individuals to </a:t>
            </a:r>
            <a:r>
              <a:rPr lang="en-US" sz="1600" dirty="0" smtClean="0">
                <a:solidFill>
                  <a:schemeClr val="tx1"/>
                </a:solidFill>
              </a:rPr>
              <a:t>portfolio managers</a:t>
            </a:r>
            <a:r>
              <a:rPr lang="en-US" sz="1600" dirty="0" smtClean="0">
                <a:solidFill>
                  <a:schemeClr val="tx1"/>
                </a:solidFill>
              </a:rPr>
              <a:t>, to fund </a:t>
            </a:r>
            <a:r>
              <a:rPr lang="en-US" sz="1600" dirty="0" smtClean="0">
                <a:solidFill>
                  <a:schemeClr val="tx1"/>
                </a:solidFill>
              </a:rPr>
              <a:t>managers.</a:t>
            </a:r>
          </a:p>
          <a:p>
            <a:pPr marL="0" lvl="0" indent="0">
              <a:spcBef>
                <a:spcPts val="1200"/>
              </a:spcBef>
              <a:buNone/>
            </a:pPr>
            <a:r>
              <a:rPr lang="en-US" sz="1600" dirty="0" smtClean="0">
                <a:solidFill>
                  <a:schemeClr val="tx1"/>
                </a:solidFill>
              </a:rPr>
              <a:t>Once </a:t>
            </a:r>
            <a:r>
              <a:rPr lang="en-US" sz="1600" dirty="0" smtClean="0">
                <a:solidFill>
                  <a:schemeClr val="tx1"/>
                </a:solidFill>
              </a:rPr>
              <a:t>we have optimized a sample portfolio of </a:t>
            </a:r>
            <a:r>
              <a:rPr lang="en-US" sz="1600" dirty="0" smtClean="0">
                <a:solidFill>
                  <a:schemeClr val="tx1"/>
                </a:solidFill>
              </a:rPr>
              <a:t>ten </a:t>
            </a:r>
            <a:r>
              <a:rPr lang="en-US" sz="1600" dirty="0" smtClean="0">
                <a:solidFill>
                  <a:schemeClr val="tx1"/>
                </a:solidFill>
              </a:rPr>
              <a:t>randomly selected stocks we will then look </a:t>
            </a:r>
            <a:r>
              <a:rPr lang="en-US" sz="1600" dirty="0" smtClean="0">
                <a:solidFill>
                  <a:schemeClr val="tx1"/>
                </a:solidFill>
              </a:rPr>
              <a:t>to validate </a:t>
            </a:r>
            <a:r>
              <a:rPr lang="en-US" sz="1600" dirty="0" smtClean="0">
                <a:solidFill>
                  <a:schemeClr val="tx1"/>
                </a:solidFill>
              </a:rPr>
              <a:t>the results and determine the most effective portfolio optimization method through </a:t>
            </a:r>
            <a:r>
              <a:rPr lang="en-US" sz="1600" dirty="0" smtClean="0">
                <a:solidFill>
                  <a:schemeClr val="tx1"/>
                </a:solidFill>
              </a:rPr>
              <a:t>the use </a:t>
            </a:r>
            <a:r>
              <a:rPr lang="en-US" sz="1600" dirty="0" smtClean="0">
                <a:solidFill>
                  <a:schemeClr val="tx1"/>
                </a:solidFill>
              </a:rPr>
              <a:t>of </a:t>
            </a:r>
            <a:r>
              <a:rPr lang="en-US" sz="1600" dirty="0" smtClean="0">
                <a:solidFill>
                  <a:schemeClr val="tx1"/>
                </a:solidFill>
              </a:rPr>
              <a:t>lagged regression </a:t>
            </a:r>
            <a:r>
              <a:rPr lang="en-US" sz="1600" dirty="0" smtClean="0">
                <a:solidFill>
                  <a:schemeClr val="tx1"/>
                </a:solidFill>
              </a:rPr>
              <a:t>models</a:t>
            </a:r>
            <a:r>
              <a:rPr lang="en-US" sz="1600" dirty="0" smtClean="0">
                <a:solidFill>
                  <a:schemeClr val="tx1"/>
                </a:solidFill>
              </a:rPr>
              <a:t>.</a:t>
            </a:r>
          </a:p>
          <a:p>
            <a:pPr marL="0" lvl="0" indent="0">
              <a:spcBef>
                <a:spcPts val="1200"/>
              </a:spcBef>
              <a:buNone/>
            </a:pPr>
            <a:r>
              <a:rPr lang="en-US" sz="1600" dirty="0" smtClean="0">
                <a:solidFill>
                  <a:schemeClr val="dk1"/>
                </a:solidFill>
                <a:highlight>
                  <a:srgbClr val="FFFFFF"/>
                </a:highlight>
              </a:rPr>
              <a:t>Finally we compare the historical results with forward-looking results to see if the model has predictive power.</a:t>
            </a:r>
            <a:endParaRPr sz="1650">
              <a:solidFill>
                <a:schemeClr val="dk1"/>
              </a:solidFill>
              <a:highlight>
                <a:srgbClr val="FFFFFF"/>
              </a:highlight>
            </a:endParaRPr>
          </a:p>
        </p:txBody>
      </p:sp>
      <p:sp>
        <p:nvSpPr>
          <p:cNvPr id="68" name="Google Shape;68;p15"/>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ctrTitle"/>
          </p:nvPr>
        </p:nvSpPr>
        <p:spPr>
          <a:xfrm>
            <a:off x="0" y="0"/>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445025"/>
            <a:ext cx="2753400" cy="4698600"/>
          </a:xfrm>
          <a:prstGeom prst="rect">
            <a:avLst/>
          </a:prstGeom>
          <a:solidFill>
            <a:srgbClr val="FFC000"/>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80000"/>
                </a:solidFill>
              </a:rPr>
              <a:t>GOALS</a:t>
            </a:r>
            <a:endParaRPr>
              <a:solidFill>
                <a:srgbClr val="980000"/>
              </a:solidFill>
            </a:endParaRPr>
          </a:p>
        </p:txBody>
      </p:sp>
      <p:sp>
        <p:nvSpPr>
          <p:cNvPr id="74" name="Google Shape;74;p16"/>
          <p:cNvSpPr txBox="1">
            <a:spLocks noGrp="1"/>
          </p:cNvSpPr>
          <p:nvPr>
            <p:ph type="body" idx="1"/>
          </p:nvPr>
        </p:nvSpPr>
        <p:spPr>
          <a:xfrm>
            <a:off x="2753400" y="444774"/>
            <a:ext cx="6390600" cy="1582253"/>
          </a:xfrm>
          <a:prstGeom prst="rect">
            <a:avLst/>
          </a:prstGeom>
          <a:solidFill>
            <a:schemeClr val="accent4">
              <a:lumMod val="20000"/>
              <a:lumOff val="80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tx1"/>
                </a:solidFill>
              </a:rPr>
              <a:t>Determine the </a:t>
            </a:r>
            <a:r>
              <a:rPr lang="en" dirty="0" smtClean="0">
                <a:solidFill>
                  <a:schemeClr val="tx1"/>
                </a:solidFill>
              </a:rPr>
              <a:t>best optimization model from a choice of Efficient Frontier, Black-Litterman, and Hierarchical Risk Parity.</a:t>
            </a:r>
            <a:endParaRPr>
              <a:solidFill>
                <a:schemeClr val="tx1"/>
              </a:solidFill>
            </a:endParaRPr>
          </a:p>
          <a:p>
            <a:pPr marL="0" lvl="0" indent="0" algn="l" rtl="0">
              <a:spcBef>
                <a:spcPts val="1200"/>
              </a:spcBef>
              <a:spcAft>
                <a:spcPts val="1200"/>
              </a:spcAft>
              <a:buNone/>
            </a:pPr>
            <a:endParaRPr/>
          </a:p>
        </p:txBody>
      </p:sp>
      <p:sp>
        <p:nvSpPr>
          <p:cNvPr id="75" name="Google Shape;75;p16"/>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76" name="Google Shape;76;p16"/>
          <p:cNvSpPr txBox="1"/>
          <p:nvPr/>
        </p:nvSpPr>
        <p:spPr>
          <a:xfrm>
            <a:off x="2753400" y="2014238"/>
            <a:ext cx="6390600" cy="1675334"/>
          </a:xfrm>
          <a:prstGeom prst="rect">
            <a:avLst/>
          </a:prstGeom>
          <a:solidFill>
            <a:schemeClr val="accent4">
              <a:lumMod val="60000"/>
              <a:lumOff val="40000"/>
            </a:schemeClr>
          </a:solidFill>
          <a:ln>
            <a:noFill/>
          </a:ln>
        </p:spPr>
        <p:txBody>
          <a:bodyPr spcFirstLastPara="1" wrap="square" lIns="91425" tIns="91425" rIns="91425" bIns="91425" anchor="t" anchorCtr="0">
            <a:spAutoFit/>
          </a:bodyPr>
          <a:lstStyle/>
          <a:p>
            <a:pPr lvl="0">
              <a:lnSpc>
                <a:spcPct val="115000"/>
              </a:lnSpc>
              <a:spcAft>
                <a:spcPts val="1200"/>
              </a:spcAft>
              <a:buClr>
                <a:schemeClr val="dk1"/>
              </a:buClr>
              <a:buSzPts val="1100"/>
            </a:pPr>
            <a:r>
              <a:rPr lang="en" sz="1800" dirty="0" smtClean="0">
                <a:solidFill>
                  <a:schemeClr val="tx1"/>
                </a:solidFill>
              </a:rPr>
              <a:t>Using the identified optimal portfolio, conduct lagging regression analysis to determine whether </a:t>
            </a:r>
            <a:r>
              <a:rPr lang="en-US" sz="1800" dirty="0" smtClean="0"/>
              <a:t>stock allocations in a portfolio might </a:t>
            </a:r>
            <a:r>
              <a:rPr lang="en-US" sz="1800" dirty="0" smtClean="0"/>
              <a:t>have a statistical relationship with the </a:t>
            </a:r>
            <a:r>
              <a:rPr lang="en-US" sz="1800" dirty="0" smtClean="0"/>
              <a:t>returns and volatility of the portfolio.</a:t>
            </a:r>
            <a:endParaRPr sz="1800">
              <a:solidFill>
                <a:schemeClr val="dk2"/>
              </a:solidFill>
            </a:endParaRPr>
          </a:p>
        </p:txBody>
      </p:sp>
      <p:sp>
        <p:nvSpPr>
          <p:cNvPr id="77" name="Google Shape;77;p16"/>
          <p:cNvSpPr txBox="1"/>
          <p:nvPr/>
        </p:nvSpPr>
        <p:spPr>
          <a:xfrm>
            <a:off x="2753400" y="3684669"/>
            <a:ext cx="6390600" cy="1458831"/>
          </a:xfrm>
          <a:prstGeom prst="rect">
            <a:avLst/>
          </a:prstGeom>
          <a:solidFill>
            <a:schemeClr val="accent4">
              <a:lumMod val="75000"/>
            </a:schemeClr>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800" dirty="0" smtClean="0">
                <a:solidFill>
                  <a:schemeClr val="tx1"/>
                </a:solidFill>
              </a:rPr>
              <a:t>Compare the results from the historical data with forward-looking data to see whether the optimized portfolio is performing better than a benchmark portfolio – in this case the S&amp;P 500.</a:t>
            </a:r>
            <a:endParaRPr sz="18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0" y="-25"/>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980000"/>
                </a:solidFill>
              </a:rPr>
              <a:t>Sourcing and Loading the Data</a:t>
            </a:r>
            <a:endParaRPr>
              <a:solidFill>
                <a:srgbClr val="980000"/>
              </a:solidFill>
            </a:endParaRPr>
          </a:p>
        </p:txBody>
      </p:sp>
      <p:pic>
        <p:nvPicPr>
          <p:cNvPr id="83" name="Google Shape;83;p17"/>
          <p:cNvPicPr preferRelativeResize="0"/>
          <p:nvPr/>
        </p:nvPicPr>
        <p:blipFill>
          <a:blip r:embed="rId3">
            <a:alphaModFix/>
          </a:blip>
          <a:stretch>
            <a:fillRect/>
          </a:stretch>
        </p:blipFill>
        <p:spPr>
          <a:xfrm>
            <a:off x="4046000" y="69535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ctrTitle"/>
          </p:nvPr>
        </p:nvSpPr>
        <p:spPr>
          <a:xfrm>
            <a:off x="0" y="461675"/>
            <a:ext cx="32094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a:t>Sourcing the Data</a:t>
            </a:r>
            <a:endParaRPr/>
          </a:p>
        </p:txBody>
      </p:sp>
      <p:sp>
        <p:nvSpPr>
          <p:cNvPr id="89" name="Google Shape;89;p18"/>
          <p:cNvSpPr txBox="1">
            <a:spLocks noGrp="1"/>
          </p:cNvSpPr>
          <p:nvPr>
            <p:ph type="subTitle" idx="1"/>
          </p:nvPr>
        </p:nvSpPr>
        <p:spPr>
          <a:xfrm>
            <a:off x="3209400" y="461700"/>
            <a:ext cx="5934600" cy="4681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dirty="0">
                <a:solidFill>
                  <a:schemeClr val="tx1"/>
                </a:solidFill>
              </a:rPr>
              <a:t>Two datasets </a:t>
            </a:r>
            <a:r>
              <a:rPr lang="en" sz="3500" dirty="0" smtClean="0">
                <a:solidFill>
                  <a:schemeClr val="tx1"/>
                </a:solidFill>
              </a:rPr>
              <a:t>used</a:t>
            </a:r>
            <a:br>
              <a:rPr lang="en" sz="3500" dirty="0" smtClean="0">
                <a:solidFill>
                  <a:schemeClr val="tx1"/>
                </a:solidFill>
              </a:rPr>
            </a:br>
            <a:endParaRPr sz="3500">
              <a:solidFill>
                <a:schemeClr val="tx1"/>
              </a:solidFill>
            </a:endParaRPr>
          </a:p>
          <a:p>
            <a:pPr lvl="0" indent="-457200" algn="ctr" rtl="0">
              <a:spcBef>
                <a:spcPts val="0"/>
              </a:spcBef>
              <a:spcAft>
                <a:spcPts val="0"/>
              </a:spcAft>
              <a:buFont typeface="+mj-lt"/>
              <a:buAutoNum type="arabicPeriod"/>
            </a:pPr>
            <a:r>
              <a:rPr lang="en-US" sz="2200" dirty="0" smtClean="0">
                <a:solidFill>
                  <a:schemeClr val="tx1"/>
                </a:solidFill>
              </a:rPr>
              <a:t>A </a:t>
            </a:r>
            <a:r>
              <a:rPr lang="en-US" sz="2200" dirty="0" err="1" smtClean="0">
                <a:solidFill>
                  <a:schemeClr val="tx1"/>
                </a:solidFill>
              </a:rPr>
              <a:t>csv</a:t>
            </a:r>
            <a:r>
              <a:rPr lang="en-US" sz="2200" dirty="0" smtClean="0">
                <a:solidFill>
                  <a:schemeClr val="tx1"/>
                </a:solidFill>
              </a:rPr>
              <a:t> with S&amp;P 500 constituents from </a:t>
            </a:r>
            <a:r>
              <a:rPr lang="en-US" sz="2200" dirty="0" err="1" smtClean="0">
                <a:solidFill>
                  <a:schemeClr val="tx1"/>
                </a:solidFill>
                <a:hlinkClick r:id="rId3"/>
              </a:rPr>
              <a:t>Github</a:t>
            </a:r>
            <a:r>
              <a:rPr lang="en-US" sz="2200" dirty="0" smtClean="0">
                <a:solidFill>
                  <a:schemeClr val="tx1"/>
                </a:solidFill>
              </a:rPr>
              <a:t/>
            </a:r>
            <a:br>
              <a:rPr lang="en-US" sz="2200" dirty="0" smtClean="0">
                <a:solidFill>
                  <a:schemeClr val="tx1"/>
                </a:solidFill>
              </a:rPr>
            </a:br>
            <a:endParaRPr lang="en-US" sz="2200" dirty="0" smtClean="0">
              <a:solidFill>
                <a:schemeClr val="tx1"/>
              </a:solidFill>
            </a:endParaRPr>
          </a:p>
          <a:p>
            <a:pPr lvl="0" indent="-457200" algn="ctr" rtl="0">
              <a:spcBef>
                <a:spcPts val="0"/>
              </a:spcBef>
              <a:spcAft>
                <a:spcPts val="0"/>
              </a:spcAft>
              <a:buFont typeface="+mj-lt"/>
              <a:buAutoNum type="arabicPeriod"/>
            </a:pPr>
            <a:r>
              <a:rPr lang="en-US" sz="2200" dirty="0" smtClean="0">
                <a:solidFill>
                  <a:schemeClr val="tx1"/>
                </a:solidFill>
              </a:rPr>
              <a:t>Downloaded historical data (since 1/1/2019) from </a:t>
            </a:r>
            <a:r>
              <a:rPr lang="en-US" sz="2200" dirty="0" err="1" smtClean="0">
                <a:solidFill>
                  <a:schemeClr val="tx1"/>
                </a:solidFill>
              </a:rPr>
              <a:t>Yahoo!Finance</a:t>
            </a:r>
            <a:r>
              <a:rPr lang="en-US" sz="2200" dirty="0" smtClean="0">
                <a:solidFill>
                  <a:schemeClr val="tx1"/>
                </a:solidFill>
              </a:rPr>
              <a:t> for all the S&amp;P 500 stocks.</a:t>
            </a:r>
            <a:endParaRPr sz="2200">
              <a:solidFill>
                <a:schemeClr val="tx1"/>
              </a:solidFill>
            </a:endParaRPr>
          </a:p>
        </p:txBody>
      </p:sp>
      <p:sp>
        <p:nvSpPr>
          <p:cNvPr id="90" name="Google Shape;90;p18"/>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0" y="461675"/>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a:t>Loading the Data</a:t>
            </a:r>
            <a:endParaRPr/>
          </a:p>
        </p:txBody>
      </p:sp>
      <p:sp>
        <p:nvSpPr>
          <p:cNvPr id="96" name="Google Shape;96;p19"/>
          <p:cNvSpPr txBox="1">
            <a:spLocks noGrp="1"/>
          </p:cNvSpPr>
          <p:nvPr>
            <p:ph type="subTitle" idx="1"/>
          </p:nvPr>
        </p:nvSpPr>
        <p:spPr>
          <a:xfrm>
            <a:off x="2736300" y="461700"/>
            <a:ext cx="6407700" cy="1865864"/>
          </a:xfrm>
          <a:prstGeom prst="rect">
            <a:avLst/>
          </a:prstGeom>
        </p:spPr>
        <p:txBody>
          <a:bodyPr spcFirstLastPara="1" wrap="square" lIns="91425" tIns="91425" rIns="91425" bIns="91425" anchor="t" anchorCtr="0">
            <a:normAutofit fontScale="85000" lnSpcReduction="10000"/>
          </a:bodyPr>
          <a:lstStyle/>
          <a:p>
            <a:pPr marL="457200" lvl="0" indent="-336550" algn="l" rtl="0">
              <a:spcBef>
                <a:spcPts val="0"/>
              </a:spcBef>
              <a:spcAft>
                <a:spcPts val="0"/>
              </a:spcAft>
              <a:buClr>
                <a:srgbClr val="000000"/>
              </a:buClr>
              <a:buSzPts val="1700"/>
              <a:buFont typeface="Arial" pitchFamily="34" charset="0"/>
              <a:buChar char="•"/>
            </a:pPr>
            <a:r>
              <a:rPr lang="en-US" sz="1700" dirty="0" smtClean="0">
                <a:solidFill>
                  <a:srgbClr val="000000"/>
                </a:solidFill>
                <a:highlight>
                  <a:srgbClr val="FFFFFF"/>
                </a:highlight>
              </a:rPr>
              <a:t>The constituents </a:t>
            </a:r>
            <a:r>
              <a:rPr lang="en-US" sz="1700" dirty="0" err="1" smtClean="0">
                <a:solidFill>
                  <a:srgbClr val="000000"/>
                </a:solidFill>
                <a:highlight>
                  <a:srgbClr val="FFFFFF"/>
                </a:highlight>
              </a:rPr>
              <a:t>csv</a:t>
            </a:r>
            <a:r>
              <a:rPr lang="en-US" sz="1700" dirty="0" smtClean="0">
                <a:solidFill>
                  <a:srgbClr val="000000"/>
                </a:solidFill>
                <a:highlight>
                  <a:srgbClr val="FFFFFF"/>
                </a:highlight>
              </a:rPr>
              <a:t> file was used to provide the list of stock symbols for download.</a:t>
            </a:r>
          </a:p>
          <a:p>
            <a:pPr marL="457200" lvl="0" indent="-336550" algn="l" rtl="0">
              <a:spcBef>
                <a:spcPts val="0"/>
              </a:spcBef>
              <a:spcAft>
                <a:spcPts val="0"/>
              </a:spcAft>
              <a:buClr>
                <a:srgbClr val="000000"/>
              </a:buClr>
              <a:buSzPts val="1700"/>
              <a:buFont typeface="Arial" pitchFamily="34" charset="0"/>
              <a:buChar char="•"/>
            </a:pPr>
            <a:r>
              <a:rPr lang="en-US" sz="1700" dirty="0" smtClean="0">
                <a:solidFill>
                  <a:srgbClr val="000000"/>
                </a:solidFill>
                <a:highlight>
                  <a:srgbClr val="FFFFFF"/>
                </a:highlight>
              </a:rPr>
              <a:t>The </a:t>
            </a:r>
            <a:r>
              <a:rPr lang="en-US" sz="1700" dirty="0" err="1" smtClean="0">
                <a:solidFill>
                  <a:srgbClr val="000000"/>
                </a:solidFill>
                <a:highlight>
                  <a:srgbClr val="FFFFFF"/>
                </a:highlight>
              </a:rPr>
              <a:t>yfinance</a:t>
            </a:r>
            <a:r>
              <a:rPr lang="en-US" sz="1700" dirty="0" smtClean="0">
                <a:solidFill>
                  <a:srgbClr val="000000"/>
                </a:solidFill>
                <a:highlight>
                  <a:srgbClr val="FFFFFF"/>
                </a:highlight>
              </a:rPr>
              <a:t> library was used to perform the downloads.</a:t>
            </a:r>
          </a:p>
          <a:p>
            <a:pPr marL="457200" lvl="0" indent="-336550" algn="l" rtl="0">
              <a:spcBef>
                <a:spcPts val="0"/>
              </a:spcBef>
              <a:spcAft>
                <a:spcPts val="0"/>
              </a:spcAft>
              <a:buClr>
                <a:srgbClr val="000000"/>
              </a:buClr>
              <a:buSzPts val="1700"/>
              <a:buFont typeface="Arial" pitchFamily="34" charset="0"/>
              <a:buChar char="•"/>
            </a:pPr>
            <a:r>
              <a:rPr lang="en-US" sz="1700" dirty="0" smtClean="0">
                <a:solidFill>
                  <a:srgbClr val="000000"/>
                </a:solidFill>
                <a:highlight>
                  <a:srgbClr val="FFFFFF"/>
                </a:highlight>
              </a:rPr>
              <a:t>The resulting </a:t>
            </a:r>
            <a:r>
              <a:rPr lang="en-US" sz="1700" dirty="0" err="1" smtClean="0">
                <a:solidFill>
                  <a:srgbClr val="000000"/>
                </a:solidFill>
                <a:highlight>
                  <a:srgbClr val="FFFFFF"/>
                </a:highlight>
              </a:rPr>
              <a:t>dataframe</a:t>
            </a:r>
            <a:r>
              <a:rPr lang="en-US" sz="1700" dirty="0" smtClean="0">
                <a:solidFill>
                  <a:srgbClr val="000000"/>
                </a:solidFill>
                <a:highlight>
                  <a:srgbClr val="FFFFFF"/>
                </a:highlight>
              </a:rPr>
              <a:t> was then cleaned, removing the tickers that did not download due to delisting or other issues.</a:t>
            </a:r>
          </a:p>
          <a:p>
            <a:pPr marL="457200" lvl="0" indent="-336550" algn="l" rtl="0">
              <a:spcBef>
                <a:spcPts val="0"/>
              </a:spcBef>
              <a:spcAft>
                <a:spcPts val="0"/>
              </a:spcAft>
              <a:buClr>
                <a:srgbClr val="000000"/>
              </a:buClr>
              <a:buSzPts val="1700"/>
              <a:buFont typeface="Arial" pitchFamily="34" charset="0"/>
              <a:buChar char="•"/>
            </a:pPr>
            <a:r>
              <a:rPr lang="en-US" sz="1700" dirty="0" smtClean="0">
                <a:solidFill>
                  <a:srgbClr val="000000"/>
                </a:solidFill>
                <a:highlight>
                  <a:srgbClr val="FFFFFF"/>
                </a:highlight>
              </a:rPr>
              <a:t>A dozen tickers were identified as missing data due to being added to the S&amp;P 500 after 1/1/2019. These were excluded from being used in the creation of the portfolio used for modeling</a:t>
            </a:r>
            <a:endParaRPr sz="1700">
              <a:solidFill>
                <a:srgbClr val="000000"/>
              </a:solidFill>
              <a:highlight>
                <a:srgbClr val="FFFFFF"/>
              </a:highlight>
            </a:endParaRPr>
          </a:p>
        </p:txBody>
      </p:sp>
      <p:sp>
        <p:nvSpPr>
          <p:cNvPr id="97" name="Google Shape;97;p19"/>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6" name="Picture 5" descr="heatmap.png"/>
          <p:cNvPicPr>
            <a:picLocks noChangeAspect="1"/>
          </p:cNvPicPr>
          <p:nvPr/>
        </p:nvPicPr>
        <p:blipFill>
          <a:blip r:embed="rId3"/>
          <a:stretch>
            <a:fillRect/>
          </a:stretch>
        </p:blipFill>
        <p:spPr>
          <a:xfrm>
            <a:off x="2724017" y="2270014"/>
            <a:ext cx="6361012" cy="2873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0" y="0"/>
            <a:ext cx="9144000" cy="5143500"/>
          </a:xfrm>
          <a:prstGeom prst="rect">
            <a:avLst/>
          </a:prstGeom>
          <a:solidFill>
            <a:srgbClr val="FFC00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t>Exploratory Data Analysis</a:t>
            </a:r>
            <a:endParaRPr/>
          </a:p>
        </p:txBody>
      </p:sp>
      <p:pic>
        <p:nvPicPr>
          <p:cNvPr id="104" name="Google Shape;104;p20"/>
          <p:cNvPicPr preferRelativeResize="0"/>
          <p:nvPr/>
        </p:nvPicPr>
        <p:blipFill>
          <a:blip r:embed="rId3">
            <a:alphaModFix/>
          </a:blip>
          <a:stretch>
            <a:fillRect/>
          </a:stretch>
        </p:blipFill>
        <p:spPr>
          <a:xfrm>
            <a:off x="4146775" y="1329425"/>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sz="4400" dirty="0" smtClean="0"/>
              <a:t>GICS Sector Features</a:t>
            </a:r>
            <a:br>
              <a:rPr lang="en" sz="4400" dirty="0" smtClean="0"/>
            </a:br>
            <a:r>
              <a:rPr lang="en" sz="2400" dirty="0" smtClean="0"/>
              <a:t>Exploration of the S&amp;P 500 dataframe to see what features are available besides the time series.</a:t>
            </a:r>
            <a:endParaRPr sz="4400"/>
          </a:p>
        </p:txBody>
      </p:sp>
      <p:sp>
        <p:nvSpPr>
          <p:cNvPr id="110" name="Google Shape;110;p21"/>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5" name="Picture 4" descr="features.png"/>
          <p:cNvPicPr>
            <a:picLocks noChangeAspect="1"/>
          </p:cNvPicPr>
          <p:nvPr/>
        </p:nvPicPr>
        <p:blipFill>
          <a:blip r:embed="rId3"/>
          <a:stretch>
            <a:fillRect/>
          </a:stretch>
        </p:blipFill>
        <p:spPr>
          <a:xfrm>
            <a:off x="2730411" y="460397"/>
            <a:ext cx="6413589" cy="1627472"/>
          </a:xfrm>
          <a:prstGeom prst="rect">
            <a:avLst/>
          </a:prstGeom>
        </p:spPr>
      </p:pic>
      <p:pic>
        <p:nvPicPr>
          <p:cNvPr id="6" name="Picture 5" descr="gics sectors.png"/>
          <p:cNvPicPr>
            <a:picLocks noChangeAspect="1"/>
          </p:cNvPicPr>
          <p:nvPr/>
        </p:nvPicPr>
        <p:blipFill>
          <a:blip r:embed="rId4"/>
          <a:stretch>
            <a:fillRect/>
          </a:stretch>
        </p:blipFill>
        <p:spPr>
          <a:xfrm>
            <a:off x="2736806" y="2027026"/>
            <a:ext cx="6407195" cy="31164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0" y="461700"/>
            <a:ext cx="2736300" cy="4681800"/>
          </a:xfrm>
          <a:prstGeom prst="rect">
            <a:avLst/>
          </a:prstGeom>
          <a:solidFill>
            <a:srgbClr val="FFC000"/>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4000" dirty="0" smtClean="0"/>
              <a:t>GICS Industry Sub-Sectors</a:t>
            </a:r>
            <a:endParaRPr sz="4000"/>
          </a:p>
          <a:p>
            <a:pPr marL="0" lvl="0" indent="0" algn="ctr" rtl="0">
              <a:spcBef>
                <a:spcPts val="0"/>
              </a:spcBef>
              <a:spcAft>
                <a:spcPts val="0"/>
              </a:spcAft>
              <a:buNone/>
            </a:pPr>
            <a:r>
              <a:rPr lang="en" sz="2400" dirty="0" smtClean="0"/>
              <a:t>An exploration of the industrial subsectors was conducted and it was determined there were too many to consider in this analysis</a:t>
            </a:r>
            <a:endParaRPr sz="2400"/>
          </a:p>
        </p:txBody>
      </p:sp>
      <p:sp>
        <p:nvSpPr>
          <p:cNvPr id="117" name="Google Shape;117;p22"/>
          <p:cNvSpPr txBox="1"/>
          <p:nvPr/>
        </p:nvSpPr>
        <p:spPr>
          <a:xfrm>
            <a:off x="0" y="0"/>
            <a:ext cx="9144000" cy="461700"/>
          </a:xfrm>
          <a:prstGeom prst="rect">
            <a:avLst/>
          </a:prstGeom>
          <a:solidFill>
            <a:srgbClr val="FFC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5" name="Picture 4" descr="gics subsectors.png"/>
          <p:cNvPicPr>
            <a:picLocks noChangeAspect="1"/>
          </p:cNvPicPr>
          <p:nvPr/>
        </p:nvPicPr>
        <p:blipFill>
          <a:blip r:embed="rId3"/>
          <a:stretch>
            <a:fillRect/>
          </a:stretch>
        </p:blipFill>
        <p:spPr>
          <a:xfrm>
            <a:off x="2736806" y="460396"/>
            <a:ext cx="6407194" cy="468310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1050</Words>
  <PresentationFormat>On-screen Show (16:9)</PresentationFormat>
  <Paragraphs>64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Stock Portfolio Optimization and Regression Analysis  Steve Walters Springboard Capstone Project 3 April 2024</vt:lpstr>
      <vt:lpstr>The Problem</vt:lpstr>
      <vt:lpstr>GOALS</vt:lpstr>
      <vt:lpstr>Sourcing and Loading the Data</vt:lpstr>
      <vt:lpstr>Sourcing the Data</vt:lpstr>
      <vt:lpstr>Loading the Data</vt:lpstr>
      <vt:lpstr>Exploratory Data Analysis</vt:lpstr>
      <vt:lpstr>GICS Sector Features Exploration of the S&amp;P 500 dataframe to see what features are available besides the time series.</vt:lpstr>
      <vt:lpstr>GICS Industry Sub-Sectors An exploration of the industrial subsectors was conducted and it was determined there were too many to consider in this analysis</vt:lpstr>
      <vt:lpstr>Top Performing Stocks Because we want to maximize the expected return these are some of the top choices for inclusion in the portfolio. Below is the actual portfolio, which limits selection to no more than two stocks from any one GICS sector.</vt:lpstr>
      <vt:lpstr>Portfolio Modeling</vt:lpstr>
      <vt:lpstr>Optimized Portfolios Three different portfolio optimization methods were used to maximize return and Sharpe ratio, while minimizing volatility. Stock weightings varied greatly between the models, with the Hierarchical Risk Parity Model delivering the best results by far. </vt:lpstr>
      <vt:lpstr>Preprocessing, Training and Modeling</vt:lpstr>
      <vt:lpstr>Model Selection and Evaluation  We transformed our forecasting problem into a regression problem by using lagging in three models – Linear Regression, Random Forest, and XGBoost. A 5 period lag was used for the initial modeling. </vt:lpstr>
      <vt:lpstr>Model Refinement  Now that we had initial results we looked to refine and improving performance through finding the optimal lag for the Linear Regression model. This was done by identifying statistically significant lags using Autocorrelation Function (ACF) and Partial Autocorrelation Function (PACF). </vt:lpstr>
      <vt:lpstr>Ridge and Lasso Results  How did the refinements perform?  In terms of Adjusted R-Squared and Mean Squared Error</vt:lpstr>
      <vt:lpstr>Comparison with Forward Data  As a final test of the optimized portfolio I compared the results on historical data (1/1/2019 through 1/1/2024) with the actual results of the optimized portfolio when applied to forward data (1/2/2024 through 4/24/2024)</vt:lpstr>
      <vt:lpstr>Conclusion</vt:lpstr>
      <vt:lpstr>Slide 19</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Flavor Profiles and their Relation to Cost and Quality  Steve Walters Springboard Capstone Project 2 March 2024</dc:title>
  <dc:creator>Steve Walters</dc:creator>
  <cp:lastModifiedBy>Steve Walters</cp:lastModifiedBy>
  <cp:revision>37</cp:revision>
  <dcterms:modified xsi:type="dcterms:W3CDTF">2024-04-25T23:36:42Z</dcterms:modified>
</cp:coreProperties>
</file>