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80c36f7cf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80c36f7cf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0c36f7cf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0c36f7cf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0c36f7c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80c36f7c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0c36f7cf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0c36f7cf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0c36f7cf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80c36f7cf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80c36f7cf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80c36f7cf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0c36f7cf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0c36f7cf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0c36f7cf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0c36f7cf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0c36f7cf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80c36f7cf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0c36f7cf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80c36f7cf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311700" y="117075"/>
            <a:ext cx="8520600" cy="179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Big Mountain Resort Ticket Pricing Optimization</a:t>
            </a:r>
            <a:endParaRPr>
              <a:solidFill>
                <a:srgbClr val="FFFF00"/>
              </a:solidFill>
            </a:endParaRPr>
          </a:p>
        </p:txBody>
      </p:sp>
      <p:sp>
        <p:nvSpPr>
          <p:cNvPr id="87" name="Google Shape;87;p13"/>
          <p:cNvSpPr txBox="1"/>
          <p:nvPr>
            <p:ph idx="1" type="subTitle"/>
          </p:nvPr>
        </p:nvSpPr>
        <p:spPr>
          <a:xfrm>
            <a:off x="311700" y="4429250"/>
            <a:ext cx="8520600" cy="60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00"/>
                </a:solidFill>
              </a:rPr>
              <a:t>Presented by: Steven Walters</a:t>
            </a:r>
            <a:endParaRPr>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407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solidFill>
                  <a:schemeClr val="dk1"/>
                </a:solidFill>
                <a:latin typeface="Lato"/>
                <a:ea typeface="Lato"/>
                <a:cs typeface="Lato"/>
                <a:sym typeface="Lato"/>
              </a:rPr>
              <a:t>Recommendations</a:t>
            </a:r>
            <a:endParaRPr sz="2440">
              <a:solidFill>
                <a:schemeClr val="dk1"/>
              </a:solidFill>
              <a:latin typeface="Lato"/>
              <a:ea typeface="Lato"/>
              <a:cs typeface="Lato"/>
              <a:sym typeface="Lato"/>
            </a:endParaRPr>
          </a:p>
        </p:txBody>
      </p:sp>
      <p:sp>
        <p:nvSpPr>
          <p:cNvPr id="143" name="Google Shape;14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349250" lvl="0" marL="457200" rtl="0" algn="l">
              <a:spcBef>
                <a:spcPts val="0"/>
              </a:spcBef>
              <a:spcAft>
                <a:spcPts val="0"/>
              </a:spcAft>
              <a:buSzPts val="1900"/>
              <a:buFont typeface="Arial"/>
              <a:buChar char="➔"/>
            </a:pPr>
            <a:r>
              <a:rPr lang="en" sz="1900">
                <a:latin typeface="Arial"/>
                <a:ea typeface="Arial"/>
                <a:cs typeface="Arial"/>
                <a:sym typeface="Arial"/>
              </a:rPr>
              <a:t>Raise ticket prices to $95.87 based on model feedback. This can be justified to </a:t>
            </a:r>
            <a:r>
              <a:rPr lang="en" sz="1900">
                <a:latin typeface="Arial"/>
                <a:ea typeface="Arial"/>
                <a:cs typeface="Arial"/>
                <a:sym typeface="Arial"/>
              </a:rPr>
              <a:t>customers by highlighting all the top-tier amenities and features offered at Big Mountain Resorts.</a:t>
            </a:r>
            <a:br>
              <a:rPr lang="en" sz="1900">
                <a:latin typeface="Arial"/>
                <a:ea typeface="Arial"/>
                <a:cs typeface="Arial"/>
                <a:sym typeface="Arial"/>
              </a:rPr>
            </a:b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Have 4-6 runs closed each day to save on operation costs.</a:t>
            </a:r>
            <a:br>
              <a:rPr lang="en" sz="1900">
                <a:latin typeface="Arial"/>
                <a:ea typeface="Arial"/>
                <a:cs typeface="Arial"/>
                <a:sym typeface="Arial"/>
              </a:rPr>
            </a:br>
            <a:endParaRPr sz="1900">
              <a:latin typeface="Arial"/>
              <a:ea typeface="Arial"/>
              <a:cs typeface="Arial"/>
              <a:sym typeface="Arial"/>
            </a:endParaRPr>
          </a:p>
          <a:p>
            <a:pPr indent="-349250" lvl="0" marL="457200" rtl="0" algn="l">
              <a:spcBef>
                <a:spcPts val="0"/>
              </a:spcBef>
              <a:spcAft>
                <a:spcPts val="0"/>
              </a:spcAft>
              <a:buSzPts val="1900"/>
              <a:buFont typeface="Arial"/>
              <a:buChar char="➔"/>
            </a:pPr>
            <a:r>
              <a:rPr lang="en" sz="1900">
                <a:latin typeface="Arial"/>
                <a:ea typeface="Arial"/>
                <a:cs typeface="Arial"/>
                <a:sym typeface="Arial"/>
              </a:rPr>
              <a:t>Increase vertical drop by lowering a run 150ft.</a:t>
            </a:r>
            <a:endParaRPr sz="19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solidFill>
                  <a:schemeClr val="dk1"/>
                </a:solidFill>
                <a:latin typeface="Lato"/>
                <a:ea typeface="Lato"/>
                <a:cs typeface="Lato"/>
                <a:sym typeface="Lato"/>
              </a:rPr>
              <a:t>Next Steps</a:t>
            </a:r>
            <a:endParaRPr sz="2440">
              <a:solidFill>
                <a:schemeClr val="dk1"/>
              </a:solidFill>
              <a:latin typeface="Lato"/>
              <a:ea typeface="Lato"/>
              <a:cs typeface="Lato"/>
              <a:sym typeface="Lato"/>
            </a:endParaRPr>
          </a:p>
        </p:txBody>
      </p:sp>
      <p:sp>
        <p:nvSpPr>
          <p:cNvPr id="149" name="Google Shape;149;p23"/>
          <p:cNvSpPr txBox="1"/>
          <p:nvPr>
            <p:ph idx="1" type="body"/>
          </p:nvPr>
        </p:nvSpPr>
        <p:spPr>
          <a:xfrm>
            <a:off x="729450" y="1853850"/>
            <a:ext cx="7688700" cy="3289800"/>
          </a:xfrm>
          <a:prstGeom prst="rect">
            <a:avLst/>
          </a:prstGeom>
        </p:spPr>
        <p:txBody>
          <a:bodyPr anchorCtr="0" anchor="t" bIns="91425" lIns="91425" spcFirstLastPara="1" rIns="91425" wrap="square" tIns="91425">
            <a:normAutofit fontScale="55000" lnSpcReduction="20000"/>
          </a:bodyPr>
          <a:lstStyle/>
          <a:p>
            <a:pPr indent="-349091" lvl="0" marL="457200" rtl="0" algn="l">
              <a:spcBef>
                <a:spcPts val="0"/>
              </a:spcBef>
              <a:spcAft>
                <a:spcPts val="0"/>
              </a:spcAft>
              <a:buSzPct val="100000"/>
              <a:buFont typeface="Arial"/>
              <a:buChar char="➔"/>
            </a:pPr>
            <a:r>
              <a:rPr lang="en" sz="3450">
                <a:solidFill>
                  <a:srgbClr val="000000"/>
                </a:solidFill>
                <a:latin typeface="Arial"/>
                <a:ea typeface="Arial"/>
                <a:cs typeface="Arial"/>
                <a:sym typeface="Arial"/>
              </a:rPr>
              <a:t>Work with the marketing team to analyze the relationships between ticket pricing and resort facilities based on their experience and if required by engaging a resort pricing consultant. </a:t>
            </a:r>
            <a:br>
              <a:rPr lang="en" sz="3450">
                <a:latin typeface="Arial"/>
                <a:ea typeface="Arial"/>
                <a:cs typeface="Arial"/>
                <a:sym typeface="Arial"/>
              </a:rPr>
            </a:br>
            <a:endParaRPr sz="3450">
              <a:latin typeface="Arial"/>
              <a:ea typeface="Arial"/>
              <a:cs typeface="Arial"/>
              <a:sym typeface="Arial"/>
            </a:endParaRPr>
          </a:p>
          <a:p>
            <a:pPr indent="-349091" lvl="0" marL="457200" rtl="0" algn="l">
              <a:spcBef>
                <a:spcPts val="0"/>
              </a:spcBef>
              <a:spcAft>
                <a:spcPts val="0"/>
              </a:spcAft>
              <a:buClr>
                <a:schemeClr val="dk2"/>
              </a:buClr>
              <a:buSzPct val="100000"/>
              <a:buFont typeface="Arial"/>
              <a:buChar char="➔"/>
            </a:pPr>
            <a:r>
              <a:rPr lang="en" sz="3450">
                <a:solidFill>
                  <a:schemeClr val="dk2"/>
                </a:solidFill>
                <a:latin typeface="Arial"/>
                <a:ea typeface="Arial"/>
                <a:cs typeface="Arial"/>
                <a:sym typeface="Arial"/>
              </a:rPr>
              <a:t>Keep fine-tuning the model to increase its predictability accuracy.</a:t>
            </a:r>
            <a:br>
              <a:rPr lang="en" sz="3450">
                <a:solidFill>
                  <a:schemeClr val="dk2"/>
                </a:solidFill>
                <a:latin typeface="Arial"/>
                <a:ea typeface="Arial"/>
                <a:cs typeface="Arial"/>
                <a:sym typeface="Arial"/>
              </a:rPr>
            </a:br>
            <a:endParaRPr sz="3450">
              <a:solidFill>
                <a:schemeClr val="dk2"/>
              </a:solidFill>
              <a:latin typeface="Arial"/>
              <a:ea typeface="Arial"/>
              <a:cs typeface="Arial"/>
              <a:sym typeface="Arial"/>
            </a:endParaRPr>
          </a:p>
          <a:p>
            <a:pPr indent="-349091" lvl="0" marL="457200" rtl="0" algn="l">
              <a:spcBef>
                <a:spcPts val="0"/>
              </a:spcBef>
              <a:spcAft>
                <a:spcPts val="0"/>
              </a:spcAft>
              <a:buClr>
                <a:schemeClr val="dk2"/>
              </a:buClr>
              <a:buSzPct val="100000"/>
              <a:buFont typeface="Arial"/>
              <a:buChar char="➔"/>
            </a:pPr>
            <a:r>
              <a:rPr lang="en" sz="3450">
                <a:solidFill>
                  <a:schemeClr val="dk2"/>
                </a:solidFill>
                <a:latin typeface="Arial"/>
                <a:ea typeface="Arial"/>
                <a:cs typeface="Arial"/>
                <a:sym typeface="Arial"/>
              </a:rPr>
              <a:t>Build a production ticket pricing model to empower the marketing team to continue to explore potential opportunities to reduce costs and increase revenues.</a:t>
            </a:r>
            <a:endParaRPr sz="3450">
              <a:solidFill>
                <a:schemeClr val="dk2"/>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68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40">
                <a:solidFill>
                  <a:schemeClr val="dk1"/>
                </a:solidFill>
              </a:rPr>
              <a:t>The Problem</a:t>
            </a:r>
            <a:endParaRPr sz="2940">
              <a:solidFill>
                <a:schemeClr val="dk1"/>
              </a:solidFill>
            </a:endParaRPr>
          </a:p>
        </p:txBody>
      </p:sp>
      <p:sp>
        <p:nvSpPr>
          <p:cNvPr id="93" name="Google Shape;93;p14"/>
          <p:cNvSpPr txBox="1"/>
          <p:nvPr>
            <p:ph idx="1" type="body"/>
          </p:nvPr>
        </p:nvSpPr>
        <p:spPr>
          <a:xfrm>
            <a:off x="729450" y="2078875"/>
            <a:ext cx="7688700" cy="306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2"/>
                </a:solidFill>
              </a:rPr>
              <a:t>How can Big Mountain Resorts determine the importance of facilities within its market segment to help inform its investment strategy and optimize ticket pricing?</a:t>
            </a:r>
            <a:endParaRPr b="1" sz="2100">
              <a:solidFill>
                <a:schemeClr val="dk2"/>
              </a:solidFill>
            </a:endParaRPr>
          </a:p>
          <a:p>
            <a:pPr indent="0" lvl="0" marL="0" rtl="0" algn="l">
              <a:spcBef>
                <a:spcPts val="0"/>
              </a:spcBef>
              <a:spcAft>
                <a:spcPts val="0"/>
              </a:spcAft>
              <a:buNone/>
            </a:pPr>
            <a:r>
              <a:t/>
            </a:r>
            <a:endParaRPr b="1" sz="2100">
              <a:solidFill>
                <a:schemeClr val="dk1"/>
              </a:solidFill>
            </a:endParaRPr>
          </a:p>
          <a:p>
            <a:pPr indent="0" lvl="0" marL="0" rtl="0" algn="ctr">
              <a:spcBef>
                <a:spcPts val="0"/>
              </a:spcBef>
              <a:spcAft>
                <a:spcPts val="0"/>
              </a:spcAft>
              <a:buNone/>
            </a:pPr>
            <a:r>
              <a:rPr b="1" lang="en" sz="2100">
                <a:solidFill>
                  <a:schemeClr val="dk1"/>
                </a:solidFill>
              </a:rPr>
              <a:t>OR</a:t>
            </a:r>
            <a:endParaRPr b="1" sz="2100">
              <a:solidFill>
                <a:schemeClr val="dk1"/>
              </a:solidFill>
            </a:endParaRPr>
          </a:p>
          <a:p>
            <a:pPr indent="0" lvl="0" marL="0" rtl="0" algn="ctr">
              <a:spcBef>
                <a:spcPts val="0"/>
              </a:spcBef>
              <a:spcAft>
                <a:spcPts val="0"/>
              </a:spcAft>
              <a:buNone/>
            </a:pPr>
            <a:r>
              <a:t/>
            </a:r>
            <a:endParaRPr b="1" sz="2100">
              <a:solidFill>
                <a:schemeClr val="dk1"/>
              </a:solidFill>
            </a:endParaRPr>
          </a:p>
          <a:p>
            <a:pPr indent="0" lvl="0" marL="0" rtl="0" algn="l">
              <a:spcBef>
                <a:spcPts val="0"/>
              </a:spcBef>
              <a:spcAft>
                <a:spcPts val="0"/>
              </a:spcAft>
              <a:buNone/>
            </a:pPr>
            <a:r>
              <a:rPr b="1" lang="en" sz="2100">
                <a:solidFill>
                  <a:schemeClr val="dk2"/>
                </a:solidFill>
              </a:rPr>
              <a:t>How does Big Mountain Resorts increase revenues while remaining competitive?</a:t>
            </a:r>
            <a:endParaRPr b="1" sz="21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Our Key Findings</a:t>
            </a:r>
            <a:endParaRPr>
              <a:solidFill>
                <a:schemeClr val="dk1"/>
              </a:solidFill>
            </a:endParaRPr>
          </a:p>
        </p:txBody>
      </p:sp>
      <p:sp>
        <p:nvSpPr>
          <p:cNvPr id="99" name="Google Shape;99;p15"/>
          <p:cNvSpPr txBox="1"/>
          <p:nvPr>
            <p:ph idx="1" type="body"/>
          </p:nvPr>
        </p:nvSpPr>
        <p:spPr>
          <a:xfrm>
            <a:off x="4392775" y="1853850"/>
            <a:ext cx="4025400" cy="3289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 sz="1717">
                <a:solidFill>
                  <a:schemeClr val="dk2"/>
                </a:solidFill>
              </a:rPr>
              <a:t>Four features were found to have a strong positive correlation with ticket pricing:</a:t>
            </a:r>
            <a:endParaRPr sz="1717">
              <a:solidFill>
                <a:schemeClr val="dk2"/>
              </a:solidFill>
            </a:endParaRPr>
          </a:p>
          <a:p>
            <a:pPr indent="-337661" lvl="0" marL="457200" rtl="0" algn="l">
              <a:lnSpc>
                <a:spcPct val="95000"/>
              </a:lnSpc>
              <a:spcBef>
                <a:spcPts val="1200"/>
              </a:spcBef>
              <a:spcAft>
                <a:spcPts val="0"/>
              </a:spcAft>
              <a:buClr>
                <a:schemeClr val="dk2"/>
              </a:buClr>
              <a:buSzPts val="1717"/>
              <a:buAutoNum type="arabicPeriod"/>
            </a:pPr>
            <a:r>
              <a:rPr lang="en" sz="1717">
                <a:solidFill>
                  <a:schemeClr val="dk2"/>
                </a:solidFill>
              </a:rPr>
              <a:t>fastQuads</a:t>
            </a:r>
            <a:endParaRPr sz="1717">
              <a:solidFill>
                <a:schemeClr val="dk2"/>
              </a:solidFill>
            </a:endParaRPr>
          </a:p>
          <a:p>
            <a:pPr indent="-337661" lvl="0" marL="457200" rtl="0" algn="l">
              <a:lnSpc>
                <a:spcPct val="95000"/>
              </a:lnSpc>
              <a:spcBef>
                <a:spcPts val="0"/>
              </a:spcBef>
              <a:spcAft>
                <a:spcPts val="0"/>
              </a:spcAft>
              <a:buClr>
                <a:schemeClr val="dk2"/>
              </a:buClr>
              <a:buSzPts val="1717"/>
              <a:buAutoNum type="arabicPeriod"/>
            </a:pPr>
            <a:r>
              <a:rPr lang="en" sz="1717">
                <a:solidFill>
                  <a:schemeClr val="dk2"/>
                </a:solidFill>
              </a:rPr>
              <a:t>SnowMaking_Ac</a:t>
            </a:r>
            <a:endParaRPr sz="1717">
              <a:solidFill>
                <a:schemeClr val="dk2"/>
              </a:solidFill>
            </a:endParaRPr>
          </a:p>
          <a:p>
            <a:pPr indent="-337661" lvl="0" marL="457200" rtl="0" algn="l">
              <a:lnSpc>
                <a:spcPct val="95000"/>
              </a:lnSpc>
              <a:spcBef>
                <a:spcPts val="0"/>
              </a:spcBef>
              <a:spcAft>
                <a:spcPts val="0"/>
              </a:spcAft>
              <a:buClr>
                <a:schemeClr val="dk2"/>
              </a:buClr>
              <a:buSzPts val="1717"/>
              <a:buAutoNum type="arabicPeriod"/>
            </a:pPr>
            <a:r>
              <a:rPr lang="en" sz="1717">
                <a:solidFill>
                  <a:schemeClr val="dk2"/>
                </a:solidFill>
              </a:rPr>
              <a:t>Runs</a:t>
            </a:r>
            <a:endParaRPr sz="1717">
              <a:solidFill>
                <a:schemeClr val="dk2"/>
              </a:solidFill>
            </a:endParaRPr>
          </a:p>
          <a:p>
            <a:pPr indent="-337661" lvl="0" marL="457200" rtl="0" algn="l">
              <a:lnSpc>
                <a:spcPct val="95000"/>
              </a:lnSpc>
              <a:spcBef>
                <a:spcPts val="0"/>
              </a:spcBef>
              <a:spcAft>
                <a:spcPts val="0"/>
              </a:spcAft>
              <a:buClr>
                <a:schemeClr val="dk2"/>
              </a:buClr>
              <a:buSzPts val="1717"/>
              <a:buAutoNum type="arabicPeriod"/>
            </a:pPr>
            <a:r>
              <a:rPr lang="en" sz="1717">
                <a:solidFill>
                  <a:schemeClr val="dk2"/>
                </a:solidFill>
              </a:rPr>
              <a:t>Vertical_drop</a:t>
            </a:r>
            <a:endParaRPr sz="1717">
              <a:solidFill>
                <a:schemeClr val="dk2"/>
              </a:solidFill>
            </a:endParaRPr>
          </a:p>
          <a:p>
            <a:pPr indent="0" lvl="0" marL="0" rtl="0" algn="l">
              <a:lnSpc>
                <a:spcPct val="95000"/>
              </a:lnSpc>
              <a:spcBef>
                <a:spcPts val="1200"/>
              </a:spcBef>
              <a:spcAft>
                <a:spcPts val="1200"/>
              </a:spcAft>
              <a:buSzPts val="523"/>
              <a:buNone/>
            </a:pPr>
            <a:r>
              <a:t/>
            </a:r>
            <a:endParaRPr sz="1417"/>
          </a:p>
        </p:txBody>
      </p:sp>
      <p:pic>
        <p:nvPicPr>
          <p:cNvPr id="100" name="Google Shape;100;p15"/>
          <p:cNvPicPr preferRelativeResize="0"/>
          <p:nvPr/>
        </p:nvPicPr>
        <p:blipFill>
          <a:blip r:embed="rId3">
            <a:alphaModFix/>
          </a:blip>
          <a:stretch>
            <a:fillRect/>
          </a:stretch>
        </p:blipFill>
        <p:spPr>
          <a:xfrm>
            <a:off x="729450" y="1974625"/>
            <a:ext cx="3608025" cy="3168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1"/>
                </a:solidFill>
              </a:rPr>
              <a:t>Model Recommendations</a:t>
            </a:r>
            <a:endParaRPr>
              <a:solidFill>
                <a:schemeClr val="dk1"/>
              </a:solidFill>
            </a:endParaRPr>
          </a:p>
        </p:txBody>
      </p:sp>
      <p:sp>
        <p:nvSpPr>
          <p:cNvPr id="106" name="Google Shape;106;p16"/>
          <p:cNvSpPr txBox="1"/>
          <p:nvPr>
            <p:ph idx="1" type="body"/>
          </p:nvPr>
        </p:nvSpPr>
        <p:spPr>
          <a:xfrm>
            <a:off x="729450" y="1853850"/>
            <a:ext cx="7688700" cy="3289500"/>
          </a:xfrm>
          <a:prstGeom prst="rect">
            <a:avLst/>
          </a:prstGeom>
        </p:spPr>
        <p:txBody>
          <a:bodyPr anchorCtr="0" anchor="t" bIns="91425" lIns="91425" spcFirstLastPara="1" rIns="91425" wrap="square" tIns="91425">
            <a:noAutofit/>
          </a:bodyPr>
          <a:lstStyle/>
          <a:p>
            <a:pPr indent="0" lvl="0" marL="0" rtl="0" algn="l">
              <a:lnSpc>
                <a:spcPct val="131818"/>
              </a:lnSpc>
              <a:spcBef>
                <a:spcPts val="1200"/>
              </a:spcBef>
              <a:spcAft>
                <a:spcPts val="0"/>
              </a:spcAft>
              <a:buNone/>
            </a:pPr>
            <a:r>
              <a:rPr lang="en">
                <a:solidFill>
                  <a:srgbClr val="000000"/>
                </a:solidFill>
                <a:highlight>
                  <a:srgbClr val="FFFFFF"/>
                </a:highlight>
              </a:rPr>
              <a:t>During the course of the modeling, management team shared 4 different scenario and those scenarios are listed below. Recommendations based on each scenario will follow.</a:t>
            </a:r>
            <a:endParaRPr>
              <a:solidFill>
                <a:srgbClr val="000000"/>
              </a:solidFill>
              <a:highlight>
                <a:srgbClr val="FFFFFF"/>
              </a:highlight>
            </a:endParaRPr>
          </a:p>
          <a:p>
            <a:pPr indent="0" lvl="0" marL="0" rtl="0" algn="l">
              <a:lnSpc>
                <a:spcPct val="131818"/>
              </a:lnSpc>
              <a:spcBef>
                <a:spcPts val="1200"/>
              </a:spcBef>
              <a:spcAft>
                <a:spcPts val="0"/>
              </a:spcAft>
              <a:buNone/>
            </a:pPr>
            <a:r>
              <a:rPr b="1" lang="en">
                <a:solidFill>
                  <a:srgbClr val="000000"/>
                </a:solidFill>
                <a:highlight>
                  <a:srgbClr val="FFFFFF"/>
                </a:highlight>
              </a:rPr>
              <a:t>Scenario 1</a:t>
            </a:r>
            <a:r>
              <a:rPr lang="en">
                <a:solidFill>
                  <a:srgbClr val="000000"/>
                </a:solidFill>
                <a:highlight>
                  <a:srgbClr val="FFFFFF"/>
                </a:highlight>
              </a:rPr>
              <a:t>: Permanently close down up to 10 of the least used runs in order to reduce the operating cost of the company.</a:t>
            </a:r>
            <a:endParaRPr>
              <a:solidFill>
                <a:srgbClr val="000000"/>
              </a:solidFill>
              <a:highlight>
                <a:srgbClr val="FFFFFF"/>
              </a:highlight>
            </a:endParaRPr>
          </a:p>
          <a:p>
            <a:pPr indent="0" lvl="0" marL="0" rtl="0" algn="l">
              <a:lnSpc>
                <a:spcPct val="131818"/>
              </a:lnSpc>
              <a:spcBef>
                <a:spcPts val="1200"/>
              </a:spcBef>
              <a:spcAft>
                <a:spcPts val="0"/>
              </a:spcAft>
              <a:buNone/>
            </a:pPr>
            <a:r>
              <a:rPr b="1" lang="en">
                <a:solidFill>
                  <a:srgbClr val="000000"/>
                </a:solidFill>
                <a:highlight>
                  <a:srgbClr val="FFFFFF"/>
                </a:highlight>
              </a:rPr>
              <a:t>Scenario 2</a:t>
            </a:r>
            <a:r>
              <a:rPr lang="en">
                <a:solidFill>
                  <a:srgbClr val="000000"/>
                </a:solidFill>
                <a:highlight>
                  <a:srgbClr val="FFFFFF"/>
                </a:highlight>
              </a:rPr>
              <a:t>: Increase the vertical drop by adding a run to a point 150 feet lower down but requiring the installation of an additional chair lift to bring skiers back up, without additional snow making coverage.</a:t>
            </a:r>
            <a:endParaRPr>
              <a:solidFill>
                <a:srgbClr val="000000"/>
              </a:solidFill>
              <a:highlight>
                <a:srgbClr val="FFFFFF"/>
              </a:highlight>
            </a:endParaRPr>
          </a:p>
          <a:p>
            <a:pPr indent="0" lvl="0" marL="0" rtl="0" algn="l">
              <a:lnSpc>
                <a:spcPct val="131818"/>
              </a:lnSpc>
              <a:spcBef>
                <a:spcPts val="1200"/>
              </a:spcBef>
              <a:spcAft>
                <a:spcPts val="0"/>
              </a:spcAft>
              <a:buNone/>
            </a:pPr>
            <a:r>
              <a:rPr b="1" lang="en">
                <a:solidFill>
                  <a:srgbClr val="000000"/>
                </a:solidFill>
                <a:highlight>
                  <a:srgbClr val="FFFFFF"/>
                </a:highlight>
              </a:rPr>
              <a:t>Scenario 3</a:t>
            </a:r>
            <a:r>
              <a:rPr lang="en">
                <a:solidFill>
                  <a:srgbClr val="000000"/>
                </a:solidFill>
                <a:highlight>
                  <a:srgbClr val="FFFFFF"/>
                </a:highlight>
              </a:rPr>
              <a:t>: Same as Scenario 2 with additional snow making coverage of 2 acres.</a:t>
            </a:r>
            <a:endParaRPr>
              <a:solidFill>
                <a:srgbClr val="000000"/>
              </a:solidFill>
              <a:highlight>
                <a:srgbClr val="FFFFFF"/>
              </a:highlight>
            </a:endParaRPr>
          </a:p>
          <a:p>
            <a:pPr indent="0" lvl="0" marL="0" rtl="0" algn="l">
              <a:lnSpc>
                <a:spcPct val="131818"/>
              </a:lnSpc>
              <a:spcBef>
                <a:spcPts val="1200"/>
              </a:spcBef>
              <a:spcAft>
                <a:spcPts val="1200"/>
              </a:spcAft>
              <a:buNone/>
            </a:pPr>
            <a:r>
              <a:rPr b="1" lang="en">
                <a:solidFill>
                  <a:srgbClr val="000000"/>
                </a:solidFill>
                <a:highlight>
                  <a:srgbClr val="FFFFFF"/>
                </a:highlight>
              </a:rPr>
              <a:t>Scenario 4</a:t>
            </a:r>
            <a:r>
              <a:rPr lang="en">
                <a:solidFill>
                  <a:srgbClr val="000000"/>
                </a:solidFill>
                <a:highlight>
                  <a:srgbClr val="FFFFFF"/>
                </a:highlight>
              </a:rPr>
              <a:t>: Increase the longest run by 0.2 miles and guaranteeing its snow coverage by adding 4 acres of snow making capability.</a:t>
            </a:r>
            <a:endParaRPr>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1009800"/>
          </a:xfrm>
          <a:prstGeom prst="rect">
            <a:avLst/>
          </a:prstGeom>
        </p:spPr>
        <p:txBody>
          <a:bodyPr anchorCtr="0" anchor="t" bIns="91425" lIns="91425" spcFirstLastPara="1" rIns="91425" wrap="square" tIns="91425">
            <a:noAutofit/>
          </a:bodyPr>
          <a:lstStyle/>
          <a:p>
            <a:pPr indent="0" lvl="0" marL="0" rtl="0" algn="l">
              <a:lnSpc>
                <a:spcPct val="131818"/>
              </a:lnSpc>
              <a:spcBef>
                <a:spcPts val="1200"/>
              </a:spcBef>
              <a:spcAft>
                <a:spcPts val="1200"/>
              </a:spcAft>
              <a:buSzPts val="990"/>
              <a:buNone/>
            </a:pPr>
            <a:r>
              <a:rPr lang="en" sz="1800">
                <a:solidFill>
                  <a:schemeClr val="dk1"/>
                </a:solidFill>
                <a:highlight>
                  <a:srgbClr val="FFFFFF"/>
                </a:highlight>
                <a:latin typeface="Lato"/>
                <a:ea typeface="Lato"/>
                <a:cs typeface="Lato"/>
                <a:sym typeface="Lato"/>
              </a:rPr>
              <a:t>Scenario 1: Permanently close down up to 10 of the least used runs in order to reduce the operating cost of the company.</a:t>
            </a:r>
            <a:endParaRPr sz="1800">
              <a:solidFill>
                <a:schemeClr val="dk1"/>
              </a:solidFill>
            </a:endParaRPr>
          </a:p>
        </p:txBody>
      </p:sp>
      <p:sp>
        <p:nvSpPr>
          <p:cNvPr id="112" name="Google Shape;112;p17"/>
          <p:cNvSpPr txBox="1"/>
          <p:nvPr>
            <p:ph idx="1" type="body"/>
          </p:nvPr>
        </p:nvSpPr>
        <p:spPr>
          <a:xfrm>
            <a:off x="729450" y="2328450"/>
            <a:ext cx="7688700" cy="28149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sz="1900">
                <a:solidFill>
                  <a:srgbClr val="000000"/>
                </a:solidFill>
                <a:latin typeface="Arial"/>
                <a:ea typeface="Arial"/>
                <a:cs typeface="Arial"/>
                <a:sym typeface="Arial"/>
              </a:rPr>
              <a:t>Based on the model, the team should consider </a:t>
            </a:r>
            <a:r>
              <a:rPr lang="en" sz="1900">
                <a:solidFill>
                  <a:srgbClr val="000000"/>
                </a:solidFill>
                <a:highlight>
                  <a:srgbClr val="FFFFFF"/>
                </a:highlight>
                <a:latin typeface="Arial"/>
                <a:ea typeface="Arial"/>
                <a:cs typeface="Arial"/>
                <a:sym typeface="Arial"/>
              </a:rPr>
              <a:t>closing a minimum of one run and ideally 6-10 of the least used runs. The model suggests that closing one run would result in no difference in revenue. Closing two runs reduced revenue, and closing three runs reduces revenue further. There is no further change in revenue when closing four or five runs. After 6 runs are closed there isn’t as large a reduction in revenue so it may be more profitable to keep 6-10 of the least used runs closed unless they are at max capacity.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9" name="Google Shape;119;p18"/>
          <p:cNvPicPr preferRelativeResize="0"/>
          <p:nvPr/>
        </p:nvPicPr>
        <p:blipFill>
          <a:blip r:embed="rId3">
            <a:alphaModFix/>
          </a:blip>
          <a:stretch>
            <a:fillRect/>
          </a:stretch>
        </p:blipFill>
        <p:spPr>
          <a:xfrm>
            <a:off x="85725" y="471488"/>
            <a:ext cx="8972550" cy="4200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1186800"/>
          </a:xfrm>
          <a:prstGeom prst="rect">
            <a:avLst/>
          </a:prstGeom>
        </p:spPr>
        <p:txBody>
          <a:bodyPr anchorCtr="0" anchor="t" bIns="91425" lIns="91425" spcFirstLastPara="1" rIns="91425" wrap="square" tIns="91425">
            <a:noAutofit/>
          </a:bodyPr>
          <a:lstStyle/>
          <a:p>
            <a:pPr indent="0" lvl="0" marL="0" rtl="0" algn="l">
              <a:lnSpc>
                <a:spcPct val="131818"/>
              </a:lnSpc>
              <a:spcBef>
                <a:spcPts val="1200"/>
              </a:spcBef>
              <a:spcAft>
                <a:spcPts val="1200"/>
              </a:spcAft>
              <a:buNone/>
            </a:pPr>
            <a:r>
              <a:rPr lang="en" sz="1800">
                <a:solidFill>
                  <a:schemeClr val="dk1"/>
                </a:solidFill>
                <a:highlight>
                  <a:srgbClr val="FFFFFF"/>
                </a:highlight>
                <a:latin typeface="Lato"/>
                <a:ea typeface="Lato"/>
                <a:cs typeface="Lato"/>
                <a:sym typeface="Lato"/>
              </a:rPr>
              <a:t>Scenario 2: Increase the vertical drop by adding a run to a point 150 feet lower down but requiring the installation of an additional chair lift to bring skiers back up, without additional snow making coverage.</a:t>
            </a:r>
            <a:endParaRPr sz="1800">
              <a:solidFill>
                <a:schemeClr val="dk1"/>
              </a:solidFill>
            </a:endParaRPr>
          </a:p>
        </p:txBody>
      </p:sp>
      <p:sp>
        <p:nvSpPr>
          <p:cNvPr id="125" name="Google Shape;125;p19"/>
          <p:cNvSpPr txBox="1"/>
          <p:nvPr>
            <p:ph idx="1" type="body"/>
          </p:nvPr>
        </p:nvSpPr>
        <p:spPr>
          <a:xfrm>
            <a:off x="729450" y="2792850"/>
            <a:ext cx="7688700" cy="2350800"/>
          </a:xfrm>
          <a:prstGeom prst="rect">
            <a:avLst/>
          </a:prstGeom>
        </p:spPr>
        <p:txBody>
          <a:bodyPr anchorCtr="0" anchor="t" bIns="91425" lIns="91425" spcFirstLastPara="1" rIns="91425" wrap="square" tIns="91425">
            <a:normAutofit/>
          </a:bodyPr>
          <a:lstStyle/>
          <a:p>
            <a:pPr indent="0" lvl="0" marL="0" rtl="0" algn="l">
              <a:lnSpc>
                <a:spcPct val="131818"/>
              </a:lnSpc>
              <a:spcBef>
                <a:spcPts val="1200"/>
              </a:spcBef>
              <a:spcAft>
                <a:spcPts val="1200"/>
              </a:spcAft>
              <a:buNone/>
            </a:pPr>
            <a:r>
              <a:rPr lang="en" sz="1900">
                <a:solidFill>
                  <a:srgbClr val="000000"/>
                </a:solidFill>
                <a:highlight>
                  <a:srgbClr val="FFFFFF"/>
                </a:highlight>
                <a:latin typeface="Arial"/>
                <a:ea typeface="Arial"/>
                <a:cs typeface="Arial"/>
                <a:sym typeface="Arial"/>
              </a:rPr>
              <a:t>Based on the model, in this scenario Big Mountain can increase the ticket prices by $1.99 which will amount to increase in revenue by $3,474,638 over the season. This is based on current visitor numbers of 350,000 per season, with an average stay of 5 days.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l">
              <a:lnSpc>
                <a:spcPct val="131818"/>
              </a:lnSpc>
              <a:spcBef>
                <a:spcPts val="1200"/>
              </a:spcBef>
              <a:spcAft>
                <a:spcPts val="1200"/>
              </a:spcAft>
              <a:buNone/>
            </a:pPr>
            <a:r>
              <a:rPr lang="en" sz="1800">
                <a:solidFill>
                  <a:schemeClr val="dk1"/>
                </a:solidFill>
                <a:highlight>
                  <a:srgbClr val="FFFFFF"/>
                </a:highlight>
                <a:latin typeface="Lato"/>
                <a:ea typeface="Lato"/>
                <a:cs typeface="Lato"/>
                <a:sym typeface="Lato"/>
              </a:rPr>
              <a:t>Scenario 3: Same as Scenario 2 with additional snow making coverage of 2 acres.</a:t>
            </a:r>
            <a:endParaRPr sz="1800">
              <a:solidFill>
                <a:schemeClr val="dk1"/>
              </a:solidFill>
              <a:latin typeface="Lato"/>
              <a:ea typeface="Lato"/>
              <a:cs typeface="Lato"/>
              <a:sym typeface="Lato"/>
            </a:endParaRPr>
          </a:p>
        </p:txBody>
      </p:sp>
      <p:sp>
        <p:nvSpPr>
          <p:cNvPr id="131" name="Google Shape;131;p20"/>
          <p:cNvSpPr txBox="1"/>
          <p:nvPr>
            <p:ph idx="1" type="body"/>
          </p:nvPr>
        </p:nvSpPr>
        <p:spPr>
          <a:xfrm>
            <a:off x="729450" y="2405850"/>
            <a:ext cx="7688700" cy="273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Arial"/>
                <a:ea typeface="Arial"/>
                <a:cs typeface="Arial"/>
                <a:sym typeface="Arial"/>
              </a:rPr>
              <a:t>Based on the model adding the additional snow making coverage </a:t>
            </a:r>
            <a:r>
              <a:rPr lang="en" sz="1900">
                <a:solidFill>
                  <a:srgbClr val="000000"/>
                </a:solidFill>
                <a:highlight>
                  <a:srgbClr val="FFFFFF"/>
                </a:highlight>
                <a:latin typeface="Arial"/>
                <a:ea typeface="Arial"/>
                <a:cs typeface="Arial"/>
                <a:sym typeface="Arial"/>
              </a:rPr>
              <a:t>provides no increase in the revenue. Additionally, the capital cost as well as the operating cost will go up due to additional snow coverage, hence this is not recommended.</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729450" y="1318650"/>
            <a:ext cx="7688700" cy="760200"/>
          </a:xfrm>
          <a:prstGeom prst="rect">
            <a:avLst/>
          </a:prstGeom>
        </p:spPr>
        <p:txBody>
          <a:bodyPr anchorCtr="0" anchor="t" bIns="91425" lIns="91425" spcFirstLastPara="1" rIns="91425" wrap="square" tIns="91425">
            <a:noAutofit/>
          </a:bodyPr>
          <a:lstStyle/>
          <a:p>
            <a:pPr indent="0" lvl="0" marL="0" rtl="0" algn="l">
              <a:lnSpc>
                <a:spcPct val="131818"/>
              </a:lnSpc>
              <a:spcBef>
                <a:spcPts val="1200"/>
              </a:spcBef>
              <a:spcAft>
                <a:spcPts val="0"/>
              </a:spcAft>
              <a:buNone/>
            </a:pPr>
            <a:r>
              <a:rPr lang="en" sz="1800">
                <a:solidFill>
                  <a:schemeClr val="dk1"/>
                </a:solidFill>
                <a:highlight>
                  <a:srgbClr val="FFFFFF"/>
                </a:highlight>
                <a:latin typeface="Lato"/>
                <a:ea typeface="Lato"/>
                <a:cs typeface="Lato"/>
                <a:sym typeface="Lato"/>
              </a:rPr>
              <a:t>Scenario 4: Increase the longest run by 0.2 miles and guaranteeing its snow coverage by adding 4 acres of snow making capability.</a:t>
            </a:r>
            <a:endParaRPr sz="1800">
              <a:solidFill>
                <a:schemeClr val="dk1"/>
              </a:solidFill>
              <a:highlight>
                <a:srgbClr val="FFFFFF"/>
              </a:highlight>
              <a:latin typeface="Lato"/>
              <a:ea typeface="Lato"/>
              <a:cs typeface="Lato"/>
              <a:sym typeface="Lato"/>
            </a:endParaRPr>
          </a:p>
          <a:p>
            <a:pPr indent="0" lvl="0" marL="0" rtl="0" algn="l">
              <a:spcBef>
                <a:spcPts val="1200"/>
              </a:spcBef>
              <a:spcAft>
                <a:spcPts val="0"/>
              </a:spcAft>
              <a:buNone/>
            </a:pPr>
            <a:r>
              <a:t/>
            </a:r>
            <a:endParaRPr/>
          </a:p>
        </p:txBody>
      </p:sp>
      <p:sp>
        <p:nvSpPr>
          <p:cNvPr id="137" name="Google Shape;137;p21"/>
          <p:cNvSpPr txBox="1"/>
          <p:nvPr>
            <p:ph idx="1" type="body"/>
          </p:nvPr>
        </p:nvSpPr>
        <p:spPr>
          <a:xfrm>
            <a:off x="729450" y="2461125"/>
            <a:ext cx="7688700" cy="2682300"/>
          </a:xfrm>
          <a:prstGeom prst="rect">
            <a:avLst/>
          </a:prstGeom>
        </p:spPr>
        <p:txBody>
          <a:bodyPr anchorCtr="0" anchor="t" bIns="91425" lIns="91425" spcFirstLastPara="1" rIns="91425" wrap="square" tIns="91425">
            <a:normAutofit/>
          </a:bodyPr>
          <a:lstStyle/>
          <a:p>
            <a:pPr indent="0" lvl="0" marL="0" rtl="0" algn="l">
              <a:lnSpc>
                <a:spcPct val="131818"/>
              </a:lnSpc>
              <a:spcBef>
                <a:spcPts val="1200"/>
              </a:spcBef>
              <a:spcAft>
                <a:spcPts val="0"/>
              </a:spcAft>
              <a:buNone/>
            </a:pPr>
            <a:r>
              <a:rPr lang="en" sz="1900">
                <a:solidFill>
                  <a:srgbClr val="000000"/>
                </a:solidFill>
                <a:highlight>
                  <a:srgbClr val="FFFFFF"/>
                </a:highlight>
                <a:latin typeface="Arial"/>
                <a:ea typeface="Arial"/>
                <a:cs typeface="Arial"/>
                <a:sym typeface="Arial"/>
              </a:rPr>
              <a:t>Based on the model there is no increase in the revenue when increasing the longest run and adding 4 acres of snow making capacity. Additionally, the capital cost as well as the operating cost will go up due to additional snow coverage, hence this is not recommended.</a:t>
            </a:r>
            <a:endParaRPr sz="19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