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3" r:id="rId4"/>
    <p:sldId id="262" r:id="rId5"/>
    <p:sldId id="259" r:id="rId6"/>
    <p:sldId id="261" r:id="rId7"/>
    <p:sldId id="260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89" r:id="rId16"/>
    <p:sldId id="274" r:id="rId17"/>
    <p:sldId id="273" r:id="rId18"/>
    <p:sldId id="280" r:id="rId19"/>
    <p:sldId id="277" r:id="rId20"/>
    <p:sldId id="276" r:id="rId21"/>
    <p:sldId id="278" r:id="rId22"/>
    <p:sldId id="275" r:id="rId23"/>
    <p:sldId id="279" r:id="rId24"/>
    <p:sldId id="281" r:id="rId25"/>
    <p:sldId id="283" r:id="rId26"/>
    <p:sldId id="284" r:id="rId27"/>
    <p:sldId id="286" r:id="rId28"/>
    <p:sldId id="287" r:id="rId29"/>
    <p:sldId id="285" r:id="rId30"/>
    <p:sldId id="288" r:id="rId31"/>
    <p:sldId id="290" r:id="rId32"/>
    <p:sldId id="291" r:id="rId33"/>
    <p:sldId id="292" r:id="rId34"/>
    <p:sldId id="294" r:id="rId35"/>
    <p:sldId id="293" r:id="rId36"/>
    <p:sldId id="295" r:id="rId37"/>
    <p:sldId id="296" r:id="rId38"/>
    <p:sldId id="258" r:id="rId39"/>
    <p:sldId id="282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6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3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as.org/content/107/30/13485.full" TargetMode="External"/><Relationship Id="rId2" Type="http://schemas.openxmlformats.org/officeDocument/2006/relationships/hyperlink" Target="http://journal.frontiersin.org/article/10.3389/fncir.2016.00023/f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016/j.tins.2015.07.008" TargetMode="External"/><Relationship Id="rId5" Type="http://schemas.openxmlformats.org/officeDocument/2006/relationships/hyperlink" Target="http://brain.oxfordjournals.org/content/125/5/935" TargetMode="External"/><Relationship Id="rId4" Type="http://schemas.openxmlformats.org/officeDocument/2006/relationships/hyperlink" Target="https://www.researchgate.net/publication/44670091_The_decade_of_the_dendritic_NMDA_spik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roCjwkSFc" TargetMode="External"/><Relationship Id="rId2" Type="http://schemas.openxmlformats.org/officeDocument/2006/relationships/hyperlink" Target="http://numenta.com/lea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alFsN2XZtA&amp;list=PLOyuQaVrp4qqkSep0TP20Gw9mzFyp-GH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60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6" y="171289"/>
            <a:ext cx="6523629" cy="6553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8215" y="6355374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Modha</a:t>
            </a:r>
            <a:r>
              <a:rPr lang="de-DE" dirty="0" smtClean="0"/>
              <a:t> und Singh, 2010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051" y="459087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3" idx="2"/>
            <a:endCxn id="20" idx="0"/>
          </p:cNvCxnSpPr>
          <p:nvPr/>
        </p:nvCxnSpPr>
        <p:spPr>
          <a:xfrm flipH="1">
            <a:off x="3096791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0939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5827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91511" y="459087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8839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3727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9411" y="283065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6571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1459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1" idx="0"/>
          </p:cNvCxnSpPr>
          <p:nvPr/>
        </p:nvCxnSpPr>
        <p:spPr>
          <a:xfrm>
            <a:off x="4734523" y="2259726"/>
            <a:ext cx="1357156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1" idx="0"/>
          </p:cNvCxnSpPr>
          <p:nvPr/>
        </p:nvCxnSpPr>
        <p:spPr>
          <a:xfrm flipH="1">
            <a:off x="6091679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2" idx="0"/>
          </p:cNvCxnSpPr>
          <p:nvPr/>
        </p:nvCxnSpPr>
        <p:spPr>
          <a:xfrm>
            <a:off x="7729411" y="2259726"/>
            <a:ext cx="1357952" cy="570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7" idx="0"/>
          </p:cNvCxnSpPr>
          <p:nvPr/>
        </p:nvCxnSpPr>
        <p:spPr>
          <a:xfrm>
            <a:off x="3096791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5" idx="0"/>
          </p:cNvCxnSpPr>
          <p:nvPr/>
        </p:nvCxnSpPr>
        <p:spPr>
          <a:xfrm flipH="1">
            <a:off x="1664003" y="3936126"/>
            <a:ext cx="1432788" cy="65475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7" idx="0"/>
          </p:cNvCxnSpPr>
          <p:nvPr/>
        </p:nvCxnSpPr>
        <p:spPr>
          <a:xfrm flipH="1">
            <a:off x="4658891" y="3936126"/>
            <a:ext cx="1432788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18" idx="0"/>
          </p:cNvCxnSpPr>
          <p:nvPr/>
        </p:nvCxnSpPr>
        <p:spPr>
          <a:xfrm>
            <a:off x="6091679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  <a:endCxn id="19" idx="0"/>
          </p:cNvCxnSpPr>
          <p:nvPr/>
        </p:nvCxnSpPr>
        <p:spPr>
          <a:xfrm>
            <a:off x="9087363" y="3936125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0"/>
            <a:endCxn id="22" idx="2"/>
          </p:cNvCxnSpPr>
          <p:nvPr/>
        </p:nvCxnSpPr>
        <p:spPr>
          <a:xfrm flipV="1">
            <a:off x="7653779" y="3936125"/>
            <a:ext cx="1433584" cy="6547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</p:cNvCxnSpPr>
          <p:nvPr/>
        </p:nvCxnSpPr>
        <p:spPr>
          <a:xfrm>
            <a:off x="1664003" y="5696348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58891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49002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49463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383" y="234324"/>
            <a:ext cx="41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Unser Neocortex-Modell bisher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3262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75" y="1042235"/>
            <a:ext cx="6578825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050" y="1127761"/>
            <a:ext cx="5226069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2383" y="234324"/>
            <a:ext cx="319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Schichten im Neocortex</a:t>
            </a:r>
            <a:endParaRPr lang="de-DE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13175" y="6399957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Allene</a:t>
            </a:r>
            <a:r>
              <a:rPr lang="de-DE" dirty="0" smtClean="0"/>
              <a:t> et Al.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" y="1066800"/>
            <a:ext cx="6578825" cy="5791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2383" y="234324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Minicolumns</a:t>
            </a:r>
            <a:r>
              <a:rPr lang="de-DE" sz="2400" b="1" dirty="0" smtClean="0"/>
              <a:t> im Neocortex</a:t>
            </a:r>
            <a:endParaRPr lang="de-DE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2" y="297180"/>
            <a:ext cx="3331845" cy="64617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318760" y="297180"/>
            <a:ext cx="2804160" cy="1341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000495" y="0"/>
            <a:ext cx="313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Buxhoeveden</a:t>
            </a:r>
            <a:r>
              <a:rPr lang="de-DE" dirty="0"/>
              <a:t> &amp; Casanova 2002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83" y="6488668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Allene</a:t>
            </a:r>
            <a:r>
              <a:rPr lang="de-DE" dirty="0" smtClean="0"/>
              <a:t> et Al.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4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2" y="234324"/>
            <a:ext cx="3331845" cy="64617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9558323" y="234324"/>
            <a:ext cx="25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Neuronenmodelle</a:t>
            </a:r>
            <a:endParaRPr lang="de-DE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848359"/>
            <a:ext cx="6667500" cy="558072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360420" y="4648200"/>
            <a:ext cx="2689860" cy="20574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60420" y="4983480"/>
            <a:ext cx="2545080" cy="198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02919" y="69598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Hawkins, Ahmad (2016)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8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9558323" y="234324"/>
            <a:ext cx="25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Neuronenmodelle</a:t>
            </a:r>
            <a:endParaRPr lang="de-DE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848359"/>
            <a:ext cx="6667500" cy="55807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02919" y="69598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Hawkins, Ahmad (2016)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1" y="874059"/>
            <a:ext cx="3044952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1" y="133114"/>
            <a:ext cx="7534701" cy="603866"/>
          </a:xfrm>
        </p:spPr>
        <p:txBody>
          <a:bodyPr>
            <a:normAutofit/>
          </a:bodyPr>
          <a:lstStyle/>
          <a:p>
            <a:r>
              <a:rPr lang="de-DE" sz="2800" dirty="0" err="1" smtClean="0"/>
              <a:t>Sparse</a:t>
            </a:r>
            <a:r>
              <a:rPr lang="de-DE" sz="2800" dirty="0" smtClean="0"/>
              <a:t> Distributed </a:t>
            </a:r>
            <a:r>
              <a:rPr lang="de-DE" sz="2800" dirty="0" err="1" smtClean="0"/>
              <a:t>Representations</a:t>
            </a:r>
            <a:r>
              <a:rPr lang="de-DE" sz="2800" dirty="0" smtClean="0"/>
              <a:t> (SDRs)</a:t>
            </a:r>
            <a:endParaRPr lang="de-DE" sz="2800" dirty="0"/>
          </a:p>
        </p:txBody>
      </p:sp>
      <p:pic>
        <p:nvPicPr>
          <p:cNvPr id="4" name="Neurons firing in the auditory cortex of the brai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0995" y="943046"/>
            <a:ext cx="5445457" cy="5445457"/>
          </a:xfrm>
        </p:spPr>
      </p:pic>
      <p:sp>
        <p:nvSpPr>
          <p:cNvPr id="3" name="Rectangle 2"/>
          <p:cNvSpPr/>
          <p:nvPr/>
        </p:nvSpPr>
        <p:spPr>
          <a:xfrm>
            <a:off x="7165462" y="6388503"/>
            <a:ext cx="488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https://www.youtube.com/watch?v=kQxsTyNKtqg</a:t>
            </a:r>
          </a:p>
        </p:txBody>
      </p:sp>
    </p:spTree>
    <p:extLst>
      <p:ext uri="{BB962C8B-B14F-4D97-AF65-F5344CB8AC3E}">
        <p14:creationId xmlns:p14="http://schemas.microsoft.com/office/powerpoint/2010/main" val="15609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80047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68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80047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2900149" y="1267053"/>
            <a:ext cx="6823881" cy="42466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1"/>
                </a:solidFill>
              </a:rPr>
              <a:t>Parameter</a:t>
            </a:r>
          </a:p>
          <a:p>
            <a:endParaRPr lang="de-DE" sz="3200" dirty="0" smtClean="0">
              <a:solidFill>
                <a:schemeClr val="tx1"/>
              </a:solidFill>
            </a:endParaRPr>
          </a:p>
          <a:p>
            <a:r>
              <a:rPr lang="de-DE" sz="3200" dirty="0" smtClean="0">
                <a:solidFill>
                  <a:schemeClr val="tx1"/>
                </a:solidFill>
              </a:rPr>
              <a:t>	Bonus: 	1.0</a:t>
            </a:r>
          </a:p>
          <a:p>
            <a:r>
              <a:rPr lang="de-DE" sz="3200" dirty="0" smtClean="0">
                <a:solidFill>
                  <a:schemeClr val="tx1"/>
                </a:solidFill>
              </a:rPr>
              <a:t>	Malus: 	0.1</a:t>
            </a:r>
          </a:p>
          <a:p>
            <a:r>
              <a:rPr lang="de-DE" sz="3200" dirty="0" smtClean="0">
                <a:solidFill>
                  <a:schemeClr val="tx1"/>
                </a:solidFill>
              </a:rPr>
              <a:t>	</a:t>
            </a:r>
            <a:r>
              <a:rPr lang="de-DE" sz="3200" dirty="0" err="1" smtClean="0">
                <a:solidFill>
                  <a:schemeClr val="tx1"/>
                </a:solidFill>
              </a:rPr>
              <a:t>Threshold</a:t>
            </a:r>
            <a:r>
              <a:rPr lang="de-DE" sz="3200" dirty="0" smtClean="0">
                <a:solidFill>
                  <a:schemeClr val="tx1"/>
                </a:solidFill>
              </a:rPr>
              <a:t>: 0.5</a:t>
            </a:r>
            <a:endParaRPr lang="de-D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58867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52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Agenten und Simulation von 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Exkurs: </a:t>
            </a:r>
            <a:r>
              <a:rPr lang="de-DE" dirty="0" err="1" smtClean="0"/>
              <a:t>Hierarchical</a:t>
            </a:r>
            <a:r>
              <a:rPr lang="de-DE" dirty="0" smtClean="0"/>
              <a:t> Temporal </a:t>
            </a:r>
            <a:r>
              <a:rPr lang="de-DE" dirty="0" smtClean="0"/>
              <a:t>Memory (HTM)</a:t>
            </a: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Simulation von Anwendungslandschaften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7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57125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8784" y="1349948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98636" y="131924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38025" y="1319240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98636" y="31389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18080" y="3100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38025" y="31389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98636" y="4986067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48784" y="498606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738025" y="500645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0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50009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5074836" y="1741542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38475" y="1734405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222117" y="173440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27992" y="353582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99889" y="360414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59174" y="35528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27992" y="5338067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47436" y="534312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686141" y="5338067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40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7973"/>
              </p:ext>
            </p:extLst>
          </p:nvPr>
        </p:nvGraphicFramePr>
        <p:xfrm>
          <a:off x="4411567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7583000" y="12700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83000" y="306724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83000" y="491652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2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17126"/>
              </p:ext>
            </p:extLst>
          </p:nvPr>
        </p:nvGraphicFramePr>
        <p:xfrm>
          <a:off x="4411567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4464487" y="3531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28229" y="3531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41331" y="3531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8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4424"/>
              </p:ext>
            </p:extLst>
          </p:nvPr>
        </p:nvGraphicFramePr>
        <p:xfrm>
          <a:off x="4411567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5556308" y="900752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53514" y="90075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31492" y="81431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3474" y="265903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53514" y="265903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731492" y="265903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83639" y="444689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53514" y="4542430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731492" y="454479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6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9873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9873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29873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46297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6297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46297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30877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30877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30877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47301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47301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47301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9873" y="535674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1946297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530877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3147301" y="535788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16" idx="0"/>
            <a:endCxn id="6" idx="4"/>
          </p:cNvCxnSpPr>
          <p:nvPr/>
        </p:nvCxnSpPr>
        <p:spPr>
          <a:xfrm flipV="1">
            <a:off x="1561885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9" idx="4"/>
          </p:cNvCxnSpPr>
          <p:nvPr/>
        </p:nvCxnSpPr>
        <p:spPr>
          <a:xfrm flipV="1">
            <a:off x="2178309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2" idx="4"/>
          </p:cNvCxnSpPr>
          <p:nvPr/>
        </p:nvCxnSpPr>
        <p:spPr>
          <a:xfrm flipV="1">
            <a:off x="2762889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5" idx="4"/>
          </p:cNvCxnSpPr>
          <p:nvPr/>
        </p:nvCxnSpPr>
        <p:spPr>
          <a:xfrm flipV="1">
            <a:off x="3379313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763725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63725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63725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80149" y="288764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80149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80149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964729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64729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64729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81153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81153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81153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763725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/>
          <p:cNvSpPr/>
          <p:nvPr/>
        </p:nvSpPr>
        <p:spPr>
          <a:xfrm>
            <a:off x="4380149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4964729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5581153" y="535788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Straight Arrow Connector 39"/>
          <p:cNvCxnSpPr>
            <a:stCxn id="36" idx="0"/>
            <a:endCxn id="26" idx="4"/>
          </p:cNvCxnSpPr>
          <p:nvPr/>
        </p:nvCxnSpPr>
        <p:spPr>
          <a:xfrm flipV="1">
            <a:off x="3995737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9" idx="4"/>
          </p:cNvCxnSpPr>
          <p:nvPr/>
        </p:nvCxnSpPr>
        <p:spPr>
          <a:xfrm flipV="1">
            <a:off x="4612161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2" idx="4"/>
          </p:cNvCxnSpPr>
          <p:nvPr/>
        </p:nvCxnSpPr>
        <p:spPr>
          <a:xfrm flipV="1">
            <a:off x="5196741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5" idx="4"/>
          </p:cNvCxnSpPr>
          <p:nvPr/>
        </p:nvCxnSpPr>
        <p:spPr>
          <a:xfrm flipV="1">
            <a:off x="5813165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83146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83146" y="343468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83146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799570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99570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799570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84150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84150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384150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000574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000574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000574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183146" y="535674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6799570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7384150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8000574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Straight Arrow Connector 59"/>
          <p:cNvCxnSpPr>
            <a:stCxn id="56" idx="0"/>
            <a:endCxn id="46" idx="4"/>
          </p:cNvCxnSpPr>
          <p:nvPr/>
        </p:nvCxnSpPr>
        <p:spPr>
          <a:xfrm flipV="1">
            <a:off x="6415158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49" idx="4"/>
          </p:cNvCxnSpPr>
          <p:nvPr/>
        </p:nvCxnSpPr>
        <p:spPr>
          <a:xfrm flipV="1">
            <a:off x="7031582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0"/>
            <a:endCxn id="52" idx="4"/>
          </p:cNvCxnSpPr>
          <p:nvPr/>
        </p:nvCxnSpPr>
        <p:spPr>
          <a:xfrm flipV="1">
            <a:off x="7616162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0"/>
            <a:endCxn id="55" idx="4"/>
          </p:cNvCxnSpPr>
          <p:nvPr/>
        </p:nvCxnSpPr>
        <p:spPr>
          <a:xfrm flipV="1">
            <a:off x="8232586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613940" y="28819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613940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613940" y="400562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30364" y="28967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230364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9230364" y="4006758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9814944" y="28819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814944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9814944" y="40056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431368" y="28967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431368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431368" y="40067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613940" y="53658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9230364" y="53669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9814944" y="53658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10431368" y="53669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Straight Arrow Connector 79"/>
          <p:cNvCxnSpPr>
            <a:stCxn id="76" idx="0"/>
            <a:endCxn id="66" idx="4"/>
          </p:cNvCxnSpPr>
          <p:nvPr/>
        </p:nvCxnSpPr>
        <p:spPr>
          <a:xfrm flipV="1">
            <a:off x="8845952" y="44696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0"/>
            <a:endCxn id="69" idx="4"/>
          </p:cNvCxnSpPr>
          <p:nvPr/>
        </p:nvCxnSpPr>
        <p:spPr>
          <a:xfrm flipV="1">
            <a:off x="9462376" y="44707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0"/>
            <a:endCxn id="72" idx="4"/>
          </p:cNvCxnSpPr>
          <p:nvPr/>
        </p:nvCxnSpPr>
        <p:spPr>
          <a:xfrm flipV="1">
            <a:off x="10046956" y="44696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0"/>
            <a:endCxn id="75" idx="4"/>
          </p:cNvCxnSpPr>
          <p:nvPr/>
        </p:nvCxnSpPr>
        <p:spPr>
          <a:xfrm flipV="1">
            <a:off x="10663380" y="44707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329873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329873" y="1761698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329873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946297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946297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46297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530877" y="1199865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2530877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2530877" y="232353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147301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147301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147301" y="2324669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763725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763725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763725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380149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80149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380149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964729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964729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964729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581153" y="121465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581153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581153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83146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183146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183146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799570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799570" y="1761698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99570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384150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84150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384150" y="232353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8000574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000574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00574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613940" y="12089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613940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613940" y="23326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230364" y="12237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9230364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230364" y="23337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814944" y="12089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814944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814944" y="23326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0431368" y="122375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31368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431368" y="2333769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8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Kapazität von SDRs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651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Kapazität von SDRs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0637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2048 </a:t>
            </a:r>
            <a:r>
              <a:rPr lang="de-DE" dirty="0" err="1" smtClean="0"/>
              <a:t>Minicolumns</a:t>
            </a:r>
            <a:r>
              <a:rPr lang="de-DE" dirty="0" smtClean="0"/>
              <a:t> á 10 Neuronen</a:t>
            </a:r>
          </a:p>
          <a:p>
            <a:pPr marL="0" indent="0">
              <a:buNone/>
            </a:pPr>
            <a:r>
              <a:rPr lang="de-DE" dirty="0" smtClean="0"/>
              <a:t>2% Aktivierungsquote („40 Einsen im Eingangsvektor“)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Kapazität von SDRs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0637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2048 </a:t>
            </a:r>
            <a:r>
              <a:rPr lang="de-DE" dirty="0" err="1" smtClean="0"/>
              <a:t>Minicolumns</a:t>
            </a:r>
            <a:r>
              <a:rPr lang="de-DE" dirty="0" smtClean="0"/>
              <a:t> á 10 Neuronen</a:t>
            </a:r>
          </a:p>
          <a:p>
            <a:pPr marL="0" indent="0">
              <a:buNone/>
            </a:pPr>
            <a:r>
              <a:rPr lang="de-DE" dirty="0" smtClean="0"/>
              <a:t>2% Aktivierungsquote („40 Einsen im Eingangsvektor“)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Jeder einzelne Eingangsvektor kann in bis zu 10^40 verschiedenen Kontexten repräsentiert werden.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55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Kapazität von SDRs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0637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2048 </a:t>
            </a:r>
            <a:r>
              <a:rPr lang="de-DE" dirty="0" err="1" smtClean="0"/>
              <a:t>Minicolumns</a:t>
            </a:r>
            <a:r>
              <a:rPr lang="de-DE" dirty="0" smtClean="0"/>
              <a:t> á 10 Neuronen</a:t>
            </a:r>
          </a:p>
          <a:p>
            <a:pPr marL="0" indent="0">
              <a:buNone/>
            </a:pPr>
            <a:r>
              <a:rPr lang="de-DE" dirty="0" smtClean="0"/>
              <a:t>2% Aktivierungsquote („40 Einsen im Eingangsvektor“)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Jeder einzelne Eingangsvektor kann in bis zu 10^40 verschiedenen Kontexten repräsentiert werden (Einschränkungen in der Praxis).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Durch „</a:t>
            </a:r>
            <a:r>
              <a:rPr lang="de-DE" dirty="0" err="1" smtClean="0"/>
              <a:t>Sparsity</a:t>
            </a:r>
            <a:r>
              <a:rPr lang="de-DE" dirty="0" smtClean="0"/>
              <a:t>“ braucht man keine vollständige </a:t>
            </a:r>
            <a:r>
              <a:rPr lang="de-DE" dirty="0" err="1" smtClean="0"/>
              <a:t>Adjazenzmatrix</a:t>
            </a:r>
            <a:r>
              <a:rPr lang="de-DE" dirty="0" smtClean="0"/>
              <a:t>, sondern nur einen Bruchteil an Verbindungen.</a:t>
            </a:r>
          </a:p>
          <a:p>
            <a:pPr marL="0" indent="0">
              <a:buNone/>
            </a:pPr>
            <a:r>
              <a:rPr lang="de-DE" dirty="0" smtClean="0"/>
              <a:t>Biologisch sind etwa 1000-3000 Synapsen pro Neuron bei 10-30 Synapsen pro aktivem dendritischem Segment.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89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8" y="568729"/>
            <a:ext cx="6298282" cy="5710591"/>
          </a:xfrm>
        </p:spPr>
      </p:pic>
      <p:sp>
        <p:nvSpPr>
          <p:cNvPr id="2" name="Rectangle 1"/>
          <p:cNvSpPr/>
          <p:nvPr/>
        </p:nvSpPr>
        <p:spPr>
          <a:xfrm>
            <a:off x="191069" y="6401770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http://www.slate.com/articles/health_and_science/the_mouse_trap/2011/11/rat_mazes_and_mouse_mazes_a_history_.html</a:t>
            </a:r>
          </a:p>
        </p:txBody>
      </p:sp>
    </p:spTree>
    <p:extLst>
      <p:ext uri="{BB962C8B-B14F-4D97-AF65-F5344CB8AC3E}">
        <p14:creationId xmlns:p14="http://schemas.microsoft.com/office/powerpoint/2010/main" val="347742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Fehlertoleranz von SDRs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0637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Eingangssignale bilden keine klassische Codierung (etwa ASCII), sondern repräsentieren </a:t>
            </a:r>
            <a:r>
              <a:rPr lang="de-DE" b="1" dirty="0" smtClean="0"/>
              <a:t>semantische Features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Dadurch bleibt trotz einzelner Fehler immer eine semantische Ähnlichkeit erhalten.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1288930" y="5909482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1905354" y="591062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2489934" y="5909482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3106358" y="5910620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1520942" y="50132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2137366" y="50144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721946" y="50132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3338370" y="50144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2782" y="5909482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339206" y="591062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4923786" y="5909482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5540210" y="5910620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3954794" y="50132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flipV="1">
            <a:off x="4571218" y="50144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5155798" y="50132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772222" y="50144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42203" y="5909482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6758627" y="591062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7343207" y="5909482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7959631" y="591062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V="1">
            <a:off x="6374215" y="50132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V="1">
            <a:off x="6990639" y="50144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</p:cNvCxnSpPr>
          <p:nvPr/>
        </p:nvCxnSpPr>
        <p:spPr>
          <a:xfrm flipV="1">
            <a:off x="7575219" y="50132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</p:cNvCxnSpPr>
          <p:nvPr/>
        </p:nvCxnSpPr>
        <p:spPr>
          <a:xfrm flipV="1">
            <a:off x="8191643" y="50144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72997" y="5918582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9189421" y="591972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9774001" y="5918582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10390425" y="591972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8805009" y="50223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V="1">
            <a:off x="9421433" y="50235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</p:cNvCxnSpPr>
          <p:nvPr/>
        </p:nvCxnSpPr>
        <p:spPr>
          <a:xfrm flipV="1">
            <a:off x="10006013" y="5022379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</p:cNvCxnSpPr>
          <p:nvPr/>
        </p:nvCxnSpPr>
        <p:spPr>
          <a:xfrm flipV="1">
            <a:off x="10622437" y="502351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4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von Anwendungslandschaften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2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von Anwendungslandschaften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997167" y="1690688"/>
            <a:ext cx="5226069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Anwendungslandschaft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006" y="1690688"/>
            <a:ext cx="3849579" cy="135276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Agent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006" y="3298600"/>
            <a:ext cx="3849579" cy="135276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Agent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006" y="4906512"/>
            <a:ext cx="3849579" cy="135276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Agent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4510585" y="2361063"/>
            <a:ext cx="1486582" cy="60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10585" y="3965971"/>
            <a:ext cx="1486582" cy="60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6897" y="5570879"/>
            <a:ext cx="1486582" cy="60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r>
              <a:rPr lang="de-DE" dirty="0" smtClean="0"/>
              <a:t> Agent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321421" y="1690688"/>
            <a:ext cx="1901815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Anwendungs- </a:t>
            </a:r>
            <a:r>
              <a:rPr lang="de-DE" sz="2400" dirty="0" err="1" smtClean="0">
                <a:solidFill>
                  <a:schemeClr val="tx1"/>
                </a:solidFill>
              </a:rPr>
              <a:t>landschaft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006" y="1690688"/>
            <a:ext cx="7466236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Agent</a:t>
            </a: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647666"/>
            <a:ext cx="1064525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Log 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496102"/>
            <a:ext cx="1187355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Lege Kunde 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32319" y="3496102"/>
            <a:ext cx="1254684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Lege Auftrag 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48519" y="4412777"/>
            <a:ext cx="1153236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Geh Facebook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27398" y="4412777"/>
            <a:ext cx="1064525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Log 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14" idx="0"/>
          </p:cNvCxnSpPr>
          <p:nvPr/>
        </p:nvCxnSpPr>
        <p:spPr>
          <a:xfrm>
            <a:off x="1446662" y="3295934"/>
            <a:ext cx="61416" cy="2001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5" idx="0"/>
          </p:cNvCxnSpPr>
          <p:nvPr/>
        </p:nvCxnSpPr>
        <p:spPr>
          <a:xfrm>
            <a:off x="1978925" y="2971800"/>
            <a:ext cx="880736" cy="5243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1473275" y="4144370"/>
            <a:ext cx="51862" cy="2684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07798" y="4162318"/>
            <a:ext cx="51862" cy="2684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1508078" y="4144370"/>
            <a:ext cx="881190" cy="2863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7" idx="1"/>
          </p:cNvCxnSpPr>
          <p:nvPr/>
        </p:nvCxnSpPr>
        <p:spPr>
          <a:xfrm>
            <a:off x="2101755" y="4736911"/>
            <a:ext cx="22564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978925" y="2763672"/>
            <a:ext cx="2204114" cy="1992573"/>
          </a:xfrm>
          <a:custGeom>
            <a:avLst/>
            <a:gdLst>
              <a:gd name="connsiteX0" fmla="*/ 1405720 w 2236059"/>
              <a:gd name="connsiteY0" fmla="*/ 1969617 h 1969617"/>
              <a:gd name="connsiteX1" fmla="*/ 2176818 w 2236059"/>
              <a:gd name="connsiteY1" fmla="*/ 174936 h 1969617"/>
              <a:gd name="connsiteX2" fmla="*/ 0 w 2236059"/>
              <a:gd name="connsiteY2" fmla="*/ 168112 h 196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6059" h="1969617">
                <a:moveTo>
                  <a:pt x="1405720" y="1969617"/>
                </a:moveTo>
                <a:cubicBezTo>
                  <a:pt x="1908412" y="1222402"/>
                  <a:pt x="2411105" y="475187"/>
                  <a:pt x="2176818" y="174936"/>
                </a:cubicBezTo>
                <a:cubicBezTo>
                  <a:pt x="1942531" y="-125315"/>
                  <a:pt x="971265" y="21398"/>
                  <a:pt x="0" y="168112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/>
          <p:cNvSpPr/>
          <p:nvPr/>
        </p:nvSpPr>
        <p:spPr>
          <a:xfrm>
            <a:off x="838201" y="2286000"/>
            <a:ext cx="3460844" cy="37872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State </a:t>
            </a:r>
            <a:r>
              <a:rPr lang="de-DE" sz="2400" dirty="0" err="1" smtClean="0">
                <a:solidFill>
                  <a:schemeClr val="tx1"/>
                </a:solidFill>
              </a:rPr>
              <a:t>Machine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17574" y="2286001"/>
            <a:ext cx="2993411" cy="17127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Connectors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7574" y="4360460"/>
            <a:ext cx="2993411" cy="17127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Kontext</a:t>
            </a:r>
          </a:p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(SLAs, Emotionsmodell)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299045" y="2879678"/>
            <a:ext cx="418529" cy="68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99045" y="3295934"/>
            <a:ext cx="41852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710986" y="2879678"/>
            <a:ext cx="161043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710985" y="3295934"/>
            <a:ext cx="1610436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299045" y="4908102"/>
            <a:ext cx="418529" cy="68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299045" y="5324358"/>
            <a:ext cx="41852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4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Prüft Geschäftsprozesse und SLAs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Agent handelt gezielt im Rahmen der Zustandsmaschine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Kontextbezogene Reaktion möglich (z.B. durch Emotionsmodell)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r>
              <a:rPr lang="de-DE" dirty="0" smtClean="0"/>
              <a:t> Agent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028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38201" y="2286000"/>
            <a:ext cx="3460844" cy="37872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algn="ctr"/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Action Pool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 Agent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321421" y="1690688"/>
            <a:ext cx="1901815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Anwendungs- </a:t>
            </a:r>
            <a:r>
              <a:rPr lang="de-DE" sz="2400" dirty="0" err="1" smtClean="0">
                <a:solidFill>
                  <a:schemeClr val="tx1"/>
                </a:solidFill>
              </a:rPr>
              <a:t>landschaft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006" y="1690688"/>
            <a:ext cx="7466236" cy="45685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Agent</a:t>
            </a: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59660" y="3586087"/>
            <a:ext cx="1064525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Log 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1584" y="3520373"/>
            <a:ext cx="1187355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Lege Kunde 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0337" y="2601721"/>
            <a:ext cx="1254684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Lege Auftrag 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26054" y="4505533"/>
            <a:ext cx="1153236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Geh Facebook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43000" y="4507288"/>
            <a:ext cx="1064525" cy="6482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Log 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20503" y="2286001"/>
            <a:ext cx="1390481" cy="17127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Connectors</a:t>
            </a:r>
            <a:endParaRPr lang="de-DE" sz="20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7574" y="4360460"/>
            <a:ext cx="2993411" cy="1712794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HTM </a:t>
            </a:r>
            <a:r>
              <a:rPr lang="de-DE" sz="2400" dirty="0" err="1" smtClean="0">
                <a:solidFill>
                  <a:schemeClr val="tx1"/>
                </a:solidFill>
              </a:rPr>
              <a:t>Anomaly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Detection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299045" y="2879678"/>
            <a:ext cx="418529" cy="68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99045" y="3295934"/>
            <a:ext cx="41852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710986" y="2879678"/>
            <a:ext cx="161043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710985" y="3295934"/>
            <a:ext cx="1610436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</p:cNvCxnSpPr>
          <p:nvPr/>
        </p:nvCxnSpPr>
        <p:spPr>
          <a:xfrm>
            <a:off x="5322624" y="3998795"/>
            <a:ext cx="1" cy="33864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99605" y="2286001"/>
            <a:ext cx="1246038" cy="1712794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SDR</a:t>
            </a:r>
          </a:p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Encoder/Decoder</a:t>
            </a:r>
            <a:endParaRPr lang="de-DE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44508" y="2886502"/>
            <a:ext cx="35870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944508" y="3295934"/>
            <a:ext cx="34733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8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Agiert vollständig nicht-deterministisch innerhalb eines Action Pools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Der Agent „lernt“ typische Reaktionen auf Sequenzen von Aktionen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Durch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des Agenten können subtile Unterschiede im Verhalten von Anwendungslandschaften gefunden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HTM Agent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973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83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Infrastruktur für „reale“ Anwendungslandschaft schaffen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Dort Anwendungen ergänzen und Geschäftsprozesse implementieren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Prototyp eines State </a:t>
            </a:r>
            <a:r>
              <a:rPr lang="de-DE" dirty="0" err="1" smtClean="0"/>
              <a:t>Machine</a:t>
            </a:r>
            <a:r>
              <a:rPr lang="de-DE" dirty="0" smtClean="0"/>
              <a:t> Agenten entwickeln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Reproduzierbare ALs ermöglichen (Meta-Repository)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Effiziente HTM Implementation abschließen (notfalls existieren bereits </a:t>
            </a:r>
            <a:r>
              <a:rPr lang="de-DE" dirty="0" err="1" smtClean="0"/>
              <a:t>Referenzimplementationen</a:t>
            </a:r>
            <a:r>
              <a:rPr lang="de-DE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Agenten Modularisieren und </a:t>
            </a:r>
            <a:r>
              <a:rPr lang="de-DE" b="1" dirty="0" smtClean="0"/>
              <a:t>SDR Encoder/Decoder entwerfen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121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255593"/>
            <a:ext cx="98479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Hawkins &amp; Ahmad 2016, </a:t>
            </a:r>
            <a:r>
              <a:rPr lang="en-US" dirty="0"/>
              <a:t>Why Neurons Have Thousands of Synapses, a Theory of Sequence Memory in Neocortex </a:t>
            </a:r>
            <a:endParaRPr lang="en-US" dirty="0" smtClean="0"/>
          </a:p>
          <a:p>
            <a:r>
              <a:rPr lang="de-DE" dirty="0" smtClean="0"/>
              <a:t>(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journal.frontiersin.org/article/10.3389/fncir.2016.00023/full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Modha</a:t>
            </a:r>
            <a:r>
              <a:rPr lang="de-DE" dirty="0" smtClean="0"/>
              <a:t> </a:t>
            </a:r>
            <a:r>
              <a:rPr lang="de-DE" dirty="0"/>
              <a:t>&amp; Singh 2010, </a:t>
            </a:r>
            <a:r>
              <a:rPr lang="en-US" dirty="0"/>
              <a:t>Network architecture of the long-distance pathways in the macaque brain</a:t>
            </a:r>
          </a:p>
          <a:p>
            <a:r>
              <a:rPr lang="de-DE" dirty="0" smtClean="0"/>
              <a:t>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www.pnas.org/content/107/30/13485.full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Zhou et Al. 2010, The </a:t>
            </a:r>
            <a:r>
              <a:rPr lang="de-DE" dirty="0" err="1" smtClean="0"/>
              <a:t>Decade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NMDA Spike</a:t>
            </a:r>
          </a:p>
          <a:p>
            <a:r>
              <a:rPr lang="de-DE" dirty="0"/>
              <a:t>(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www.researchgate.net/publication/44670091_The_decade_of_the_dendritic_NMDA_spike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Buxhoeveden</a:t>
            </a:r>
            <a:r>
              <a:rPr lang="de-DE" dirty="0" smtClean="0"/>
              <a:t> &amp; Casanova 2002, The </a:t>
            </a:r>
            <a:r>
              <a:rPr lang="de-DE" dirty="0" err="1" smtClean="0"/>
              <a:t>Minicolumn</a:t>
            </a:r>
            <a:r>
              <a:rPr lang="de-DE" dirty="0" smtClean="0"/>
              <a:t> Hypothesis in </a:t>
            </a:r>
            <a:r>
              <a:rPr lang="de-DE" dirty="0" err="1" smtClean="0"/>
              <a:t>Neuroscience</a:t>
            </a:r>
            <a:r>
              <a:rPr lang="de-DE" dirty="0" smtClean="0"/>
              <a:t>,</a:t>
            </a:r>
          </a:p>
          <a:p>
            <a:r>
              <a:rPr lang="de-DE" dirty="0"/>
              <a:t>(</a:t>
            </a:r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brain.oxfordjournals.org/content/125/5/935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Allene</a:t>
            </a:r>
            <a:r>
              <a:rPr lang="de-DE" dirty="0" smtClean="0"/>
              <a:t> et Al. 2015, The Neuronal Identity Bias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Necortical</a:t>
            </a:r>
            <a:r>
              <a:rPr lang="de-DE" dirty="0" smtClean="0"/>
              <a:t>  </a:t>
            </a:r>
            <a:r>
              <a:rPr lang="de-DE" dirty="0" err="1" smtClean="0"/>
              <a:t>GABAergic</a:t>
            </a:r>
            <a:r>
              <a:rPr lang="de-DE" dirty="0" smtClean="0"/>
              <a:t> </a:t>
            </a:r>
            <a:r>
              <a:rPr lang="de-DE" dirty="0" err="1" smtClean="0"/>
              <a:t>plasticity</a:t>
            </a:r>
            <a:r>
              <a:rPr lang="de-DE" dirty="0" smtClean="0"/>
              <a:t>,</a:t>
            </a:r>
          </a:p>
          <a:p>
            <a:r>
              <a:rPr lang="de-DE" dirty="0"/>
              <a:t>(</a:t>
            </a:r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dx.doi.org/10.1016/j.tins.2015.07.008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380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Weiterführende Informationen: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285880"/>
            <a:ext cx="8196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Numenta</a:t>
            </a:r>
            <a:r>
              <a:rPr lang="de-DE" dirty="0" smtClean="0"/>
              <a:t> HTM Learning Center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://numenta.com/learn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IBM Research: Jeff Hawkins on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endParaRPr lang="de-DE" dirty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www.youtube.com/watch?v=0SroCjwkSFc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UC Berkeley NICE Workshop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www.youtube.com/watch?v=LalFsN2XZtA&amp;list=PLOyuQaVrp4qqkSep0TP20Gw9mzFyp-GH9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43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2" name="Rectangle 1"/>
          <p:cNvSpPr/>
          <p:nvPr/>
        </p:nvSpPr>
        <p:spPr>
          <a:xfrm>
            <a:off x="3609833" y="6299412"/>
            <a:ext cx="847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http://www.weallhaveuniquebrains.com/brain_anatomy/amygdala_and_hippocampus/</a:t>
            </a:r>
          </a:p>
        </p:txBody>
      </p:sp>
    </p:spTree>
    <p:extLst>
      <p:ext uri="{BB962C8B-B14F-4D97-AF65-F5344CB8AC3E}">
        <p14:creationId xmlns:p14="http://schemas.microsoft.com/office/powerpoint/2010/main" val="9288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9833" y="6299412"/>
            <a:ext cx="847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http://www.weallhaveuniquebrains.com/brain_anatomy/amygdala_and_hippocampus/</a:t>
            </a:r>
          </a:p>
        </p:txBody>
      </p:sp>
    </p:spTree>
    <p:extLst>
      <p:ext uri="{BB962C8B-B14F-4D97-AF65-F5344CB8AC3E}">
        <p14:creationId xmlns:p14="http://schemas.microsoft.com/office/powerpoint/2010/main" val="348416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19014" y="1610436"/>
            <a:ext cx="4728949" cy="3755409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09081" y="1610436"/>
            <a:ext cx="1944806" cy="8229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1039" y="1087216"/>
            <a:ext cx="176933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2060"/>
                </a:solidFill>
              </a:rPr>
              <a:t>Säugetiere</a:t>
            </a:r>
            <a:endParaRPr lang="de-DE" sz="28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9833" y="6299412"/>
            <a:ext cx="847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http://www.weallhaveuniquebrains.com/brain_anatomy/amygdala_and_hippocampus/</a:t>
            </a:r>
          </a:p>
        </p:txBody>
      </p:sp>
    </p:spTree>
    <p:extLst>
      <p:ext uri="{BB962C8B-B14F-4D97-AF65-F5344CB8AC3E}">
        <p14:creationId xmlns:p14="http://schemas.microsoft.com/office/powerpoint/2010/main" val="405021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74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9" y="1400958"/>
            <a:ext cx="6958326" cy="35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44121"/>
            <a:ext cx="11430001" cy="62193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62877" y="6363482"/>
            <a:ext cx="737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Allen Institute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Neuroscience</a:t>
            </a:r>
            <a:r>
              <a:rPr lang="de-DE" dirty="0" smtClean="0"/>
              <a:t>, 2016, http</a:t>
            </a:r>
            <a:r>
              <a:rPr lang="de-DE" dirty="0"/>
              <a:t>://casestudies.brain-map.org/ggb</a:t>
            </a:r>
          </a:p>
        </p:txBody>
      </p:sp>
    </p:spTree>
    <p:extLst>
      <p:ext uri="{BB962C8B-B14F-4D97-AF65-F5344CB8AC3E}">
        <p14:creationId xmlns:p14="http://schemas.microsoft.com/office/powerpoint/2010/main" val="25186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Microsoft Office PowerPoint</Application>
  <PresentationFormat>Widescreen</PresentationFormat>
  <Paragraphs>1657</Paragraphs>
  <Slides>39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Agenten und Simulation von 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Distributed Representations (SDRs)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Kapazität von SDRs</vt:lpstr>
      <vt:lpstr>Kapazität von SDRs</vt:lpstr>
      <vt:lpstr>Kapazität von SDRs</vt:lpstr>
      <vt:lpstr>Kapazität von SDRs</vt:lpstr>
      <vt:lpstr>Fehlertoleranz von SDRs</vt:lpstr>
      <vt:lpstr>Simulation von Anwendungslandschaften</vt:lpstr>
      <vt:lpstr>Simulation von Anwendungslandschaften</vt:lpstr>
      <vt:lpstr>State Machine Agent</vt:lpstr>
      <vt:lpstr>State Machine Agent</vt:lpstr>
      <vt:lpstr>HTM Agent</vt:lpstr>
      <vt:lpstr>HTM Agent</vt:lpstr>
      <vt:lpstr>Roadmap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Kirchner</dc:creator>
  <cp:lastModifiedBy>Daniel Kirchner</cp:lastModifiedBy>
  <cp:revision>97</cp:revision>
  <dcterms:created xsi:type="dcterms:W3CDTF">2016-04-25T13:37:47Z</dcterms:created>
  <dcterms:modified xsi:type="dcterms:W3CDTF">2016-04-25T21:32:33Z</dcterms:modified>
</cp:coreProperties>
</file>