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34.jpg" ContentType="image/jpg"/>
  <Override PartName="/ppt/charts/chart1.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96"/>
  </p:notesMasterIdLst>
  <p:handoutMasterIdLst>
    <p:handoutMasterId r:id="rId97"/>
  </p:handoutMasterIdLst>
  <p:sldIdLst>
    <p:sldId id="268" r:id="rId2"/>
    <p:sldId id="277" r:id="rId3"/>
    <p:sldId id="274" r:id="rId4"/>
    <p:sldId id="759" r:id="rId5"/>
    <p:sldId id="760" r:id="rId6"/>
    <p:sldId id="761" r:id="rId7"/>
    <p:sldId id="276" r:id="rId8"/>
    <p:sldId id="275" r:id="rId9"/>
    <p:sldId id="758" r:id="rId10"/>
    <p:sldId id="278" r:id="rId11"/>
    <p:sldId id="279" r:id="rId12"/>
    <p:sldId id="280" r:id="rId13"/>
    <p:sldId id="281" r:id="rId14"/>
    <p:sldId id="282" r:id="rId15"/>
    <p:sldId id="402" r:id="rId16"/>
    <p:sldId id="404" r:id="rId17"/>
    <p:sldId id="403" r:id="rId18"/>
    <p:sldId id="283" r:id="rId19"/>
    <p:sldId id="284" r:id="rId20"/>
    <p:sldId id="286" r:id="rId21"/>
    <p:sldId id="287" r:id="rId22"/>
    <p:sldId id="288" r:id="rId23"/>
    <p:sldId id="289" r:id="rId24"/>
    <p:sldId id="290" r:id="rId25"/>
    <p:sldId id="291" r:id="rId26"/>
    <p:sldId id="292" r:id="rId27"/>
    <p:sldId id="399" r:id="rId28"/>
    <p:sldId id="293" r:id="rId29"/>
    <p:sldId id="294" r:id="rId30"/>
    <p:sldId id="295" r:id="rId31"/>
    <p:sldId id="296" r:id="rId32"/>
    <p:sldId id="297" r:id="rId33"/>
    <p:sldId id="405" r:id="rId34"/>
    <p:sldId id="298" r:id="rId35"/>
    <p:sldId id="299" r:id="rId36"/>
    <p:sldId id="406" r:id="rId37"/>
    <p:sldId id="300" r:id="rId38"/>
    <p:sldId id="754" r:id="rId39"/>
    <p:sldId id="755" r:id="rId40"/>
    <p:sldId id="756" r:id="rId41"/>
    <p:sldId id="301" r:id="rId42"/>
    <p:sldId id="302" r:id="rId43"/>
    <p:sldId id="304" r:id="rId44"/>
    <p:sldId id="303" r:id="rId45"/>
    <p:sldId id="400" r:id="rId46"/>
    <p:sldId id="307" r:id="rId47"/>
    <p:sldId id="306" r:id="rId48"/>
    <p:sldId id="309" r:id="rId49"/>
    <p:sldId id="310" r:id="rId50"/>
    <p:sldId id="311" r:id="rId51"/>
    <p:sldId id="312" r:id="rId52"/>
    <p:sldId id="313" r:id="rId53"/>
    <p:sldId id="314" r:id="rId54"/>
    <p:sldId id="315" r:id="rId55"/>
    <p:sldId id="316" r:id="rId56"/>
    <p:sldId id="317" r:id="rId57"/>
    <p:sldId id="318" r:id="rId58"/>
    <p:sldId id="391" r:id="rId59"/>
    <p:sldId id="320" r:id="rId60"/>
    <p:sldId id="321" r:id="rId61"/>
    <p:sldId id="325" r:id="rId62"/>
    <p:sldId id="328" r:id="rId63"/>
    <p:sldId id="757" r:id="rId64"/>
    <p:sldId id="329" r:id="rId65"/>
    <p:sldId id="334" r:id="rId66"/>
    <p:sldId id="393" r:id="rId67"/>
    <p:sldId id="336" r:id="rId68"/>
    <p:sldId id="343" r:id="rId69"/>
    <p:sldId id="344" r:id="rId70"/>
    <p:sldId id="345" r:id="rId71"/>
    <p:sldId id="346" r:id="rId72"/>
    <p:sldId id="347" r:id="rId73"/>
    <p:sldId id="355" r:id="rId74"/>
    <p:sldId id="358" r:id="rId75"/>
    <p:sldId id="359" r:id="rId76"/>
    <p:sldId id="360" r:id="rId77"/>
    <p:sldId id="361" r:id="rId78"/>
    <p:sldId id="394" r:id="rId79"/>
    <p:sldId id="395" r:id="rId80"/>
    <p:sldId id="396" r:id="rId81"/>
    <p:sldId id="397" r:id="rId82"/>
    <p:sldId id="357" r:id="rId83"/>
    <p:sldId id="398" r:id="rId84"/>
    <p:sldId id="368" r:id="rId85"/>
    <p:sldId id="371" r:id="rId86"/>
    <p:sldId id="384" r:id="rId87"/>
    <p:sldId id="385" r:id="rId88"/>
    <p:sldId id="386" r:id="rId89"/>
    <p:sldId id="387" r:id="rId90"/>
    <p:sldId id="388" r:id="rId91"/>
    <p:sldId id="271" r:id="rId92"/>
    <p:sldId id="389" r:id="rId93"/>
    <p:sldId id="390" r:id="rId94"/>
    <p:sldId id="401" r:id="rId9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
          <p15:clr>
            <a:srgbClr val="A4A3A4"/>
          </p15:clr>
        </p15:guide>
        <p15:guide id="2" pos="5530">
          <p15:clr>
            <a:srgbClr val="A4A3A4"/>
          </p15:clr>
        </p15:guide>
        <p15:guide id="3" orient="horz" pos="436">
          <p15:clr>
            <a:srgbClr val="A4A3A4"/>
          </p15:clr>
        </p15:guide>
        <p15:guide id="4" pos="295">
          <p15:clr>
            <a:srgbClr val="A4A3A4"/>
          </p15:clr>
        </p15:guide>
        <p15:guide id="5" pos="42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C7"/>
    <a:srgbClr val="FFFF99"/>
    <a:srgbClr val="FFFF66"/>
    <a:srgbClr val="3A1450"/>
    <a:srgbClr val="351263"/>
    <a:srgbClr val="3A1163"/>
    <a:srgbClr val="001363"/>
    <a:srgbClr val="469816"/>
    <a:srgbClr val="DBA51C"/>
    <a:srgbClr val="DB520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C81FDF-15F6-426B-A8EF-F30C64C16786}" v="2" dt="2024-02-13T09:56:36.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29" autoAdjust="0"/>
    <p:restoredTop sz="94660"/>
  </p:normalViewPr>
  <p:slideViewPr>
    <p:cSldViewPr snapToObjects="1">
      <p:cViewPr varScale="1">
        <p:scale>
          <a:sx n="124" d="100"/>
          <a:sy n="124" d="100"/>
        </p:scale>
        <p:origin x="1134" y="108"/>
      </p:cViewPr>
      <p:guideLst>
        <p:guide orient="horz" pos="223"/>
        <p:guide pos="5530"/>
        <p:guide orient="horz" pos="436"/>
        <p:guide pos="295"/>
        <p:guide pos="427"/>
      </p:guideLst>
    </p:cSldViewPr>
  </p:slideViewPr>
  <p:notesTextViewPr>
    <p:cViewPr>
      <p:scale>
        <a:sx n="100" d="100"/>
        <a:sy n="100" d="100"/>
      </p:scale>
      <p:origin x="0" y="0"/>
    </p:cViewPr>
  </p:notesTextViewPr>
  <p:notesViewPr>
    <p:cSldViewPr snapToObjects="1" showGuides="1">
      <p:cViewPr varScale="1">
        <p:scale>
          <a:sx n="67" d="100"/>
          <a:sy n="67" d="100"/>
        </p:scale>
        <p:origin x="-3154"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Gravatt" userId="e85826a6-86aa-4037-a72f-90b20d685c60" providerId="ADAL" clId="{5BC81FDF-15F6-426B-A8EF-F30C64C16786}"/>
    <pc:docChg chg="custSel modSld">
      <pc:chgData name="Michael Gravatt" userId="e85826a6-86aa-4037-a72f-90b20d685c60" providerId="ADAL" clId="{5BC81FDF-15F6-426B-A8EF-F30C64C16786}" dt="2024-02-13T10:01:27.447" v="147" actId="20577"/>
      <pc:docMkLst>
        <pc:docMk/>
      </pc:docMkLst>
      <pc:sldChg chg="addSp modSp mod">
        <pc:chgData name="Michael Gravatt" userId="e85826a6-86aa-4037-a72f-90b20d685c60" providerId="ADAL" clId="{5BC81FDF-15F6-426B-A8EF-F30C64C16786}" dt="2024-02-13T10:01:27.447" v="147" actId="20577"/>
        <pc:sldMkLst>
          <pc:docMk/>
          <pc:sldMk cId="3603922441" sldId="296"/>
        </pc:sldMkLst>
        <pc:spChg chg="mod">
          <ac:chgData name="Michael Gravatt" userId="e85826a6-86aa-4037-a72f-90b20d685c60" providerId="ADAL" clId="{5BC81FDF-15F6-426B-A8EF-F30C64C16786}" dt="2024-02-13T10:01:27.447" v="147" actId="20577"/>
          <ac:spMkLst>
            <pc:docMk/>
            <pc:sldMk cId="3603922441" sldId="296"/>
            <ac:spMk id="3" creationId="{00000000-0000-0000-0000-000000000000}"/>
          </ac:spMkLst>
        </pc:spChg>
        <pc:spChg chg="add mod">
          <ac:chgData name="Michael Gravatt" userId="e85826a6-86aa-4037-a72f-90b20d685c60" providerId="ADAL" clId="{5BC81FDF-15F6-426B-A8EF-F30C64C16786}" dt="2024-02-13T09:55:52.228" v="5" actId="14100"/>
          <ac:spMkLst>
            <pc:docMk/>
            <pc:sldMk cId="3603922441" sldId="296"/>
            <ac:spMk id="5" creationId="{40A94609-E81F-6278-D335-A7116F6CFA22}"/>
          </ac:spMkLst>
        </pc:spChg>
        <pc:spChg chg="add mod">
          <ac:chgData name="Michael Gravatt" userId="e85826a6-86aa-4037-a72f-90b20d685c60" providerId="ADAL" clId="{5BC81FDF-15F6-426B-A8EF-F30C64C16786}" dt="2024-02-13T09:55:58.662" v="23" actId="20577"/>
          <ac:spMkLst>
            <pc:docMk/>
            <pc:sldMk cId="3603922441" sldId="296"/>
            <ac:spMk id="6" creationId="{8333D57E-F0E7-6E07-C3C0-15FCA43EB9C4}"/>
          </ac:spMkLst>
        </pc:spChg>
        <pc:spChg chg="add mod">
          <ac:chgData name="Michael Gravatt" userId="e85826a6-86aa-4037-a72f-90b20d685c60" providerId="ADAL" clId="{5BC81FDF-15F6-426B-A8EF-F30C64C16786}" dt="2024-02-13T09:56:51.325" v="27" actId="14100"/>
          <ac:spMkLst>
            <pc:docMk/>
            <pc:sldMk cId="3603922441" sldId="296"/>
            <ac:spMk id="9" creationId="{B1DC5D31-9F54-A697-2D93-3D9A95B3351C}"/>
          </ac:spMkLst>
        </pc:spChg>
        <pc:spChg chg="add mod">
          <ac:chgData name="Michael Gravatt" userId="e85826a6-86aa-4037-a72f-90b20d685c60" providerId="ADAL" clId="{5BC81FDF-15F6-426B-A8EF-F30C64C16786}" dt="2024-02-13T09:57:08.011" v="61" actId="14100"/>
          <ac:spMkLst>
            <pc:docMk/>
            <pc:sldMk cId="3603922441" sldId="296"/>
            <ac:spMk id="10" creationId="{1CC0AF2C-9531-2BEA-BCB3-008F3C6AEF78}"/>
          </ac:spMkLst>
        </pc:spChg>
        <pc:cxnChg chg="add mod">
          <ac:chgData name="Michael Gravatt" userId="e85826a6-86aa-4037-a72f-90b20d685c60" providerId="ADAL" clId="{5BC81FDF-15F6-426B-A8EF-F30C64C16786}" dt="2024-02-13T09:55:52.228" v="5" actId="14100"/>
          <ac:cxnSpMkLst>
            <pc:docMk/>
            <pc:sldMk cId="3603922441" sldId="296"/>
            <ac:cxnSpMk id="7" creationId="{3FC9566F-6AEB-1C6D-E58A-4ABC4C49C895}"/>
          </ac:cxnSpMkLst>
        </pc:cxnChg>
        <pc:cxnChg chg="add mod">
          <ac:chgData name="Michael Gravatt" userId="e85826a6-86aa-4037-a72f-90b20d685c60" providerId="ADAL" clId="{5BC81FDF-15F6-426B-A8EF-F30C64C16786}" dt="2024-02-13T09:56:51.325" v="27" actId="14100"/>
          <ac:cxnSpMkLst>
            <pc:docMk/>
            <pc:sldMk cId="3603922441" sldId="296"/>
            <ac:cxnSpMk id="11" creationId="{86943094-6A09-D4CB-65BA-7702365DDE7D}"/>
          </ac:cxnSpMkLst>
        </pc:cxn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101214574898786E-2"/>
          <c:y val="2.0990764063811923E-2"/>
          <c:w val="0.86882591093117401"/>
          <c:h val="0.92527287993282958"/>
        </c:manualLayout>
      </c:layout>
      <c:scatterChart>
        <c:scatterStyle val="lineMarker"/>
        <c:varyColors val="0"/>
        <c:ser>
          <c:idx val="0"/>
          <c:order val="0"/>
          <c:tx>
            <c:strRef>
              <c:f>Sheet1!$G$1</c:f>
              <c:strCache>
                <c:ptCount val="1"/>
                <c:pt idx="0">
                  <c:v>Krl</c:v>
                </c:pt>
              </c:strCache>
            </c:strRef>
          </c:tx>
          <c:spPr>
            <a:ln w="31953">
              <a:solidFill>
                <a:srgbClr val="000080"/>
              </a:solidFill>
              <a:prstDash val="solid"/>
            </a:ln>
          </c:spPr>
          <c:marker>
            <c:symbol val="square"/>
            <c:size val="5"/>
          </c:marker>
          <c:xVal>
            <c:numRef>
              <c:f>Sheet1!$A$2:$A$102</c:f>
              <c:numCache>
                <c:formatCode>General</c:formatCode>
                <c:ptCount val="101"/>
                <c:pt idx="0">
                  <c:v>0</c:v>
                </c:pt>
                <c:pt idx="1">
                  <c:v>0.01</c:v>
                </c:pt>
                <c:pt idx="2">
                  <c:v>0.02</c:v>
                </c:pt>
                <c:pt idx="3">
                  <c:v>0.03</c:v>
                </c:pt>
                <c:pt idx="4">
                  <c:v>0.04</c:v>
                </c:pt>
                <c:pt idx="5">
                  <c:v>0.05</c:v>
                </c:pt>
                <c:pt idx="6">
                  <c:v>6.0000000000000005E-2</c:v>
                </c:pt>
                <c:pt idx="7">
                  <c:v>7.0000000000000007E-2</c:v>
                </c:pt>
                <c:pt idx="8">
                  <c:v>0.08</c:v>
                </c:pt>
                <c:pt idx="9">
                  <c:v>0.09</c:v>
                </c:pt>
                <c:pt idx="10">
                  <c:v>9.9999999999999992E-2</c:v>
                </c:pt>
                <c:pt idx="11">
                  <c:v>0.10999999999999999</c:v>
                </c:pt>
                <c:pt idx="12">
                  <c:v>0.11999999999999998</c:v>
                </c:pt>
                <c:pt idx="13">
                  <c:v>0.12999999999999998</c:v>
                </c:pt>
                <c:pt idx="14">
                  <c:v>0.13999999999999999</c:v>
                </c:pt>
                <c:pt idx="15">
                  <c:v>0.15</c:v>
                </c:pt>
                <c:pt idx="16">
                  <c:v>0.16</c:v>
                </c:pt>
                <c:pt idx="17">
                  <c:v>0.17</c:v>
                </c:pt>
                <c:pt idx="18">
                  <c:v>0.18000000000000002</c:v>
                </c:pt>
                <c:pt idx="19">
                  <c:v>0.19000000000000003</c:v>
                </c:pt>
                <c:pt idx="20">
                  <c:v>0.20000000000000004</c:v>
                </c:pt>
                <c:pt idx="21">
                  <c:v>0.21000000000000005</c:v>
                </c:pt>
                <c:pt idx="22">
                  <c:v>0.22000000000000006</c:v>
                </c:pt>
                <c:pt idx="23">
                  <c:v>0.23000000000000007</c:v>
                </c:pt>
                <c:pt idx="24">
                  <c:v>0.24000000000000007</c:v>
                </c:pt>
                <c:pt idx="25">
                  <c:v>0.25000000000000006</c:v>
                </c:pt>
                <c:pt idx="26">
                  <c:v>0.26000000000000006</c:v>
                </c:pt>
                <c:pt idx="27">
                  <c:v>0.27000000000000007</c:v>
                </c:pt>
                <c:pt idx="28">
                  <c:v>0.28000000000000008</c:v>
                </c:pt>
                <c:pt idx="29">
                  <c:v>0.29000000000000009</c:v>
                </c:pt>
                <c:pt idx="30">
                  <c:v>0.3000000000000001</c:v>
                </c:pt>
                <c:pt idx="31">
                  <c:v>0.31000000000000011</c:v>
                </c:pt>
                <c:pt idx="32">
                  <c:v>0.32000000000000012</c:v>
                </c:pt>
                <c:pt idx="33">
                  <c:v>0.33000000000000013</c:v>
                </c:pt>
                <c:pt idx="34">
                  <c:v>0.34000000000000014</c:v>
                </c:pt>
                <c:pt idx="35">
                  <c:v>0.35000000000000014</c:v>
                </c:pt>
                <c:pt idx="36">
                  <c:v>0.36000000000000015</c:v>
                </c:pt>
                <c:pt idx="37">
                  <c:v>0.37000000000000016</c:v>
                </c:pt>
                <c:pt idx="38">
                  <c:v>0.38000000000000017</c:v>
                </c:pt>
                <c:pt idx="39">
                  <c:v>0.39000000000000018</c:v>
                </c:pt>
                <c:pt idx="40">
                  <c:v>0.40000000000000019</c:v>
                </c:pt>
                <c:pt idx="41">
                  <c:v>0.4100000000000002</c:v>
                </c:pt>
                <c:pt idx="42">
                  <c:v>0.42000000000000021</c:v>
                </c:pt>
                <c:pt idx="43">
                  <c:v>0.43000000000000022</c:v>
                </c:pt>
                <c:pt idx="44">
                  <c:v>0.44000000000000022</c:v>
                </c:pt>
                <c:pt idx="45">
                  <c:v>0.45000000000000023</c:v>
                </c:pt>
                <c:pt idx="46">
                  <c:v>0.46000000000000024</c:v>
                </c:pt>
                <c:pt idx="47">
                  <c:v>0.47000000000000025</c:v>
                </c:pt>
                <c:pt idx="48">
                  <c:v>0.48000000000000026</c:v>
                </c:pt>
                <c:pt idx="49">
                  <c:v>0.49000000000000027</c:v>
                </c:pt>
                <c:pt idx="50">
                  <c:v>0.50000000000000022</c:v>
                </c:pt>
                <c:pt idx="51">
                  <c:v>0.51000000000000023</c:v>
                </c:pt>
                <c:pt idx="52">
                  <c:v>0.52000000000000024</c:v>
                </c:pt>
                <c:pt idx="53">
                  <c:v>0.53000000000000025</c:v>
                </c:pt>
                <c:pt idx="54">
                  <c:v>0.54000000000000026</c:v>
                </c:pt>
                <c:pt idx="55">
                  <c:v>0.55000000000000027</c:v>
                </c:pt>
                <c:pt idx="56">
                  <c:v>0.56000000000000028</c:v>
                </c:pt>
                <c:pt idx="57">
                  <c:v>0.57000000000000028</c:v>
                </c:pt>
                <c:pt idx="58">
                  <c:v>0.58000000000000029</c:v>
                </c:pt>
                <c:pt idx="59">
                  <c:v>0.5900000000000003</c:v>
                </c:pt>
                <c:pt idx="60">
                  <c:v>0.60000000000000031</c:v>
                </c:pt>
                <c:pt idx="61">
                  <c:v>0.61000000000000032</c:v>
                </c:pt>
                <c:pt idx="62">
                  <c:v>0.62000000000000033</c:v>
                </c:pt>
                <c:pt idx="63">
                  <c:v>0.63000000000000034</c:v>
                </c:pt>
                <c:pt idx="64">
                  <c:v>0.64000000000000035</c:v>
                </c:pt>
                <c:pt idx="65">
                  <c:v>0.65000000000000036</c:v>
                </c:pt>
                <c:pt idx="66">
                  <c:v>0.66000000000000036</c:v>
                </c:pt>
                <c:pt idx="67">
                  <c:v>0.67000000000000037</c:v>
                </c:pt>
                <c:pt idx="68">
                  <c:v>0.68000000000000038</c:v>
                </c:pt>
                <c:pt idx="69">
                  <c:v>0.69000000000000039</c:v>
                </c:pt>
                <c:pt idx="70">
                  <c:v>0.7000000000000004</c:v>
                </c:pt>
                <c:pt idx="71">
                  <c:v>0.71000000000000041</c:v>
                </c:pt>
                <c:pt idx="72">
                  <c:v>0.72000000000000042</c:v>
                </c:pt>
                <c:pt idx="73">
                  <c:v>0.73000000000000043</c:v>
                </c:pt>
                <c:pt idx="74">
                  <c:v>0.74000000000000044</c:v>
                </c:pt>
                <c:pt idx="75">
                  <c:v>0.75000000000000044</c:v>
                </c:pt>
                <c:pt idx="76">
                  <c:v>0.76000000000000045</c:v>
                </c:pt>
                <c:pt idx="77">
                  <c:v>0.77000000000000046</c:v>
                </c:pt>
                <c:pt idx="78">
                  <c:v>0.78000000000000047</c:v>
                </c:pt>
                <c:pt idx="79">
                  <c:v>0.79000000000000048</c:v>
                </c:pt>
                <c:pt idx="80">
                  <c:v>0.80000000000000049</c:v>
                </c:pt>
                <c:pt idx="81">
                  <c:v>0.8100000000000005</c:v>
                </c:pt>
                <c:pt idx="82">
                  <c:v>0.82000000000000051</c:v>
                </c:pt>
                <c:pt idx="83">
                  <c:v>0.83000000000000052</c:v>
                </c:pt>
                <c:pt idx="84">
                  <c:v>0.84000000000000052</c:v>
                </c:pt>
                <c:pt idx="85">
                  <c:v>0.85000000000000053</c:v>
                </c:pt>
                <c:pt idx="86">
                  <c:v>0.86000000000000054</c:v>
                </c:pt>
                <c:pt idx="87">
                  <c:v>0.87000000000000055</c:v>
                </c:pt>
                <c:pt idx="88">
                  <c:v>0.88000000000000056</c:v>
                </c:pt>
                <c:pt idx="89">
                  <c:v>0.89000000000000057</c:v>
                </c:pt>
                <c:pt idx="90">
                  <c:v>0.90000000000000058</c:v>
                </c:pt>
                <c:pt idx="91">
                  <c:v>0.91000000000000059</c:v>
                </c:pt>
                <c:pt idx="92">
                  <c:v>0.9200000000000006</c:v>
                </c:pt>
                <c:pt idx="93">
                  <c:v>0.9300000000000006</c:v>
                </c:pt>
                <c:pt idx="94">
                  <c:v>0.94000000000000061</c:v>
                </c:pt>
                <c:pt idx="95">
                  <c:v>0.95000000000000062</c:v>
                </c:pt>
                <c:pt idx="96">
                  <c:v>0.96000000000000063</c:v>
                </c:pt>
                <c:pt idx="97">
                  <c:v>0.97000000000000064</c:v>
                </c:pt>
                <c:pt idx="98">
                  <c:v>0.98000000000000065</c:v>
                </c:pt>
                <c:pt idx="99">
                  <c:v>0.99000000000000066</c:v>
                </c:pt>
                <c:pt idx="100">
                  <c:v>1.0000000000000007</c:v>
                </c:pt>
              </c:numCache>
            </c:numRef>
          </c:xVal>
          <c:yVal>
            <c:numRef>
              <c:f>Sheet1!$I$2:$I$102</c:f>
              <c:numCache>
                <c:formatCode>General</c:formatCode>
                <c:ptCount val="1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1.7080354225002412E-16</c:v>
                </c:pt>
                <c:pt idx="31">
                  <c:v>1.5384615384615571E-2</c:v>
                </c:pt>
                <c:pt idx="32">
                  <c:v>3.0769230769230972E-2</c:v>
                </c:pt>
                <c:pt idx="33">
                  <c:v>4.6153846153846372E-2</c:v>
                </c:pt>
                <c:pt idx="34">
                  <c:v>6.1538461538461771E-2</c:v>
                </c:pt>
                <c:pt idx="35">
                  <c:v>7.6923076923077177E-2</c:v>
                </c:pt>
                <c:pt idx="36">
                  <c:v>9.2307692307692576E-2</c:v>
                </c:pt>
                <c:pt idx="37">
                  <c:v>0.10769230769230798</c:v>
                </c:pt>
                <c:pt idx="38">
                  <c:v>0.12307692307692338</c:v>
                </c:pt>
                <c:pt idx="39">
                  <c:v>0.13846153846153877</c:v>
                </c:pt>
                <c:pt idx="40">
                  <c:v>0.15384615384615419</c:v>
                </c:pt>
                <c:pt idx="41">
                  <c:v>0.16923076923076957</c:v>
                </c:pt>
                <c:pt idx="42">
                  <c:v>0.18461538461538499</c:v>
                </c:pt>
                <c:pt idx="43">
                  <c:v>0.20000000000000037</c:v>
                </c:pt>
                <c:pt idx="44">
                  <c:v>0.21538461538461579</c:v>
                </c:pt>
                <c:pt idx="45">
                  <c:v>0.23076923076923117</c:v>
                </c:pt>
                <c:pt idx="46">
                  <c:v>0.24615384615384658</c:v>
                </c:pt>
                <c:pt idx="47">
                  <c:v>0.261538461538462</c:v>
                </c:pt>
                <c:pt idx="48">
                  <c:v>0.27692307692307738</c:v>
                </c:pt>
                <c:pt idx="49">
                  <c:v>0.29230769230769277</c:v>
                </c:pt>
                <c:pt idx="50">
                  <c:v>0.3076923076923081</c:v>
                </c:pt>
                <c:pt idx="51">
                  <c:v>0.32307692307692348</c:v>
                </c:pt>
                <c:pt idx="52">
                  <c:v>0.33846153846153887</c:v>
                </c:pt>
                <c:pt idx="53">
                  <c:v>0.35384615384615431</c:v>
                </c:pt>
                <c:pt idx="54">
                  <c:v>0.3692307692307697</c:v>
                </c:pt>
                <c:pt idx="55">
                  <c:v>0.38461538461538508</c:v>
                </c:pt>
                <c:pt idx="56">
                  <c:v>0.40000000000000052</c:v>
                </c:pt>
                <c:pt idx="57">
                  <c:v>0.41538461538461591</c:v>
                </c:pt>
                <c:pt idx="58">
                  <c:v>0.43076923076923129</c:v>
                </c:pt>
                <c:pt idx="59">
                  <c:v>0.44615384615384668</c:v>
                </c:pt>
                <c:pt idx="60">
                  <c:v>0.46153846153846212</c:v>
                </c:pt>
                <c:pt idx="61">
                  <c:v>0.4769230769230775</c:v>
                </c:pt>
                <c:pt idx="62">
                  <c:v>0.49230769230769289</c:v>
                </c:pt>
                <c:pt idx="63">
                  <c:v>0.50769230769230833</c:v>
                </c:pt>
                <c:pt idx="64">
                  <c:v>0.52307692307692366</c:v>
                </c:pt>
                <c:pt idx="65">
                  <c:v>0.5384615384615391</c:v>
                </c:pt>
                <c:pt idx="66">
                  <c:v>0.55384615384615454</c:v>
                </c:pt>
                <c:pt idx="67">
                  <c:v>0.56923076923076987</c:v>
                </c:pt>
                <c:pt idx="68">
                  <c:v>0.58461538461538531</c:v>
                </c:pt>
                <c:pt idx="69">
                  <c:v>0.60000000000000075</c:v>
                </c:pt>
                <c:pt idx="70">
                  <c:v>0.61538461538461608</c:v>
                </c:pt>
                <c:pt idx="71">
                  <c:v>0.63076923076923153</c:v>
                </c:pt>
                <c:pt idx="72">
                  <c:v>0.64615384615384686</c:v>
                </c:pt>
                <c:pt idx="73">
                  <c:v>0.6615384615384623</c:v>
                </c:pt>
                <c:pt idx="74">
                  <c:v>0.67692307692307774</c:v>
                </c:pt>
                <c:pt idx="75">
                  <c:v>0.69230769230769307</c:v>
                </c:pt>
                <c:pt idx="76">
                  <c:v>0.70769230769230851</c:v>
                </c:pt>
                <c:pt idx="77">
                  <c:v>0.72307692307692395</c:v>
                </c:pt>
                <c:pt idx="78">
                  <c:v>0.73846153846153928</c:v>
                </c:pt>
                <c:pt idx="79">
                  <c:v>0.75384615384615472</c:v>
                </c:pt>
                <c:pt idx="80">
                  <c:v>0.76923076923077005</c:v>
                </c:pt>
                <c:pt idx="81">
                  <c:v>0.78461538461538538</c:v>
                </c:pt>
                <c:pt idx="82">
                  <c:v>0.80000000000000082</c:v>
                </c:pt>
                <c:pt idx="83">
                  <c:v>0.81538461538461626</c:v>
                </c:pt>
                <c:pt idx="84">
                  <c:v>0.83076923076923159</c:v>
                </c:pt>
                <c:pt idx="85">
                  <c:v>0.84615384615384703</c:v>
                </c:pt>
                <c:pt idx="86">
                  <c:v>0.86153846153846247</c:v>
                </c:pt>
                <c:pt idx="87">
                  <c:v>0.8769230769230778</c:v>
                </c:pt>
                <c:pt idx="88">
                  <c:v>0.89230769230769325</c:v>
                </c:pt>
                <c:pt idx="89">
                  <c:v>0.90769230769230858</c:v>
                </c:pt>
                <c:pt idx="90">
                  <c:v>0.92307692307692402</c:v>
                </c:pt>
                <c:pt idx="91">
                  <c:v>0.93846153846153946</c:v>
                </c:pt>
                <c:pt idx="92">
                  <c:v>0.95384615384615479</c:v>
                </c:pt>
                <c:pt idx="93">
                  <c:v>0.96923076923077023</c:v>
                </c:pt>
                <c:pt idx="94">
                  <c:v>0.98461538461538567</c:v>
                </c:pt>
                <c:pt idx="95">
                  <c:v>1</c:v>
                </c:pt>
                <c:pt idx="96">
                  <c:v>1</c:v>
                </c:pt>
                <c:pt idx="97">
                  <c:v>1</c:v>
                </c:pt>
                <c:pt idx="98">
                  <c:v>1</c:v>
                </c:pt>
                <c:pt idx="99">
                  <c:v>1</c:v>
                </c:pt>
                <c:pt idx="100">
                  <c:v>1</c:v>
                </c:pt>
              </c:numCache>
            </c:numRef>
          </c:yVal>
          <c:smooth val="0"/>
          <c:extLst>
            <c:ext xmlns:c16="http://schemas.microsoft.com/office/drawing/2014/chart" uri="{C3380CC4-5D6E-409C-BE32-E72D297353CC}">
              <c16:uniqueId val="{00000000-CB89-4C3B-A7AB-E207C93D1350}"/>
            </c:ext>
          </c:extLst>
        </c:ser>
        <c:ser>
          <c:idx val="1"/>
          <c:order val="1"/>
          <c:tx>
            <c:strRef>
              <c:f>Sheet1!$H$1</c:f>
              <c:strCache>
                <c:ptCount val="1"/>
                <c:pt idx="0">
                  <c:v>Krv</c:v>
                </c:pt>
              </c:strCache>
            </c:strRef>
          </c:tx>
          <c:spPr>
            <a:ln w="31953">
              <a:solidFill>
                <a:srgbClr val="FF0000"/>
              </a:solidFill>
              <a:prstDash val="solid"/>
            </a:ln>
          </c:spPr>
          <c:marker>
            <c:symbol val="square"/>
            <c:size val="5"/>
          </c:marker>
          <c:xVal>
            <c:numRef>
              <c:f>Sheet1!$A$2:$A$102</c:f>
              <c:numCache>
                <c:formatCode>General</c:formatCode>
                <c:ptCount val="101"/>
                <c:pt idx="0">
                  <c:v>0</c:v>
                </c:pt>
                <c:pt idx="1">
                  <c:v>0.01</c:v>
                </c:pt>
                <c:pt idx="2">
                  <c:v>0.02</c:v>
                </c:pt>
                <c:pt idx="3">
                  <c:v>0.03</c:v>
                </c:pt>
                <c:pt idx="4">
                  <c:v>0.04</c:v>
                </c:pt>
                <c:pt idx="5">
                  <c:v>0.05</c:v>
                </c:pt>
                <c:pt idx="6">
                  <c:v>6.0000000000000005E-2</c:v>
                </c:pt>
                <c:pt idx="7">
                  <c:v>7.0000000000000007E-2</c:v>
                </c:pt>
                <c:pt idx="8">
                  <c:v>0.08</c:v>
                </c:pt>
                <c:pt idx="9">
                  <c:v>0.09</c:v>
                </c:pt>
                <c:pt idx="10">
                  <c:v>9.9999999999999992E-2</c:v>
                </c:pt>
                <c:pt idx="11">
                  <c:v>0.10999999999999999</c:v>
                </c:pt>
                <c:pt idx="12">
                  <c:v>0.11999999999999998</c:v>
                </c:pt>
                <c:pt idx="13">
                  <c:v>0.12999999999999998</c:v>
                </c:pt>
                <c:pt idx="14">
                  <c:v>0.13999999999999999</c:v>
                </c:pt>
                <c:pt idx="15">
                  <c:v>0.15</c:v>
                </c:pt>
                <c:pt idx="16">
                  <c:v>0.16</c:v>
                </c:pt>
                <c:pt idx="17">
                  <c:v>0.17</c:v>
                </c:pt>
                <c:pt idx="18">
                  <c:v>0.18000000000000002</c:v>
                </c:pt>
                <c:pt idx="19">
                  <c:v>0.19000000000000003</c:v>
                </c:pt>
                <c:pt idx="20">
                  <c:v>0.20000000000000004</c:v>
                </c:pt>
                <c:pt idx="21">
                  <c:v>0.21000000000000005</c:v>
                </c:pt>
                <c:pt idx="22">
                  <c:v>0.22000000000000006</c:v>
                </c:pt>
                <c:pt idx="23">
                  <c:v>0.23000000000000007</c:v>
                </c:pt>
                <c:pt idx="24">
                  <c:v>0.24000000000000007</c:v>
                </c:pt>
                <c:pt idx="25">
                  <c:v>0.25000000000000006</c:v>
                </c:pt>
                <c:pt idx="26">
                  <c:v>0.26000000000000006</c:v>
                </c:pt>
                <c:pt idx="27">
                  <c:v>0.27000000000000007</c:v>
                </c:pt>
                <c:pt idx="28">
                  <c:v>0.28000000000000008</c:v>
                </c:pt>
                <c:pt idx="29">
                  <c:v>0.29000000000000009</c:v>
                </c:pt>
                <c:pt idx="30">
                  <c:v>0.3000000000000001</c:v>
                </c:pt>
                <c:pt idx="31">
                  <c:v>0.31000000000000011</c:v>
                </c:pt>
                <c:pt idx="32">
                  <c:v>0.32000000000000012</c:v>
                </c:pt>
                <c:pt idx="33">
                  <c:v>0.33000000000000013</c:v>
                </c:pt>
                <c:pt idx="34">
                  <c:v>0.34000000000000014</c:v>
                </c:pt>
                <c:pt idx="35">
                  <c:v>0.35000000000000014</c:v>
                </c:pt>
                <c:pt idx="36">
                  <c:v>0.36000000000000015</c:v>
                </c:pt>
                <c:pt idx="37">
                  <c:v>0.37000000000000016</c:v>
                </c:pt>
                <c:pt idx="38">
                  <c:v>0.38000000000000017</c:v>
                </c:pt>
                <c:pt idx="39">
                  <c:v>0.39000000000000018</c:v>
                </c:pt>
                <c:pt idx="40">
                  <c:v>0.40000000000000019</c:v>
                </c:pt>
                <c:pt idx="41">
                  <c:v>0.4100000000000002</c:v>
                </c:pt>
                <c:pt idx="42">
                  <c:v>0.42000000000000021</c:v>
                </c:pt>
                <c:pt idx="43">
                  <c:v>0.43000000000000022</c:v>
                </c:pt>
                <c:pt idx="44">
                  <c:v>0.44000000000000022</c:v>
                </c:pt>
                <c:pt idx="45">
                  <c:v>0.45000000000000023</c:v>
                </c:pt>
                <c:pt idx="46">
                  <c:v>0.46000000000000024</c:v>
                </c:pt>
                <c:pt idx="47">
                  <c:v>0.47000000000000025</c:v>
                </c:pt>
                <c:pt idx="48">
                  <c:v>0.48000000000000026</c:v>
                </c:pt>
                <c:pt idx="49">
                  <c:v>0.49000000000000027</c:v>
                </c:pt>
                <c:pt idx="50">
                  <c:v>0.50000000000000022</c:v>
                </c:pt>
                <c:pt idx="51">
                  <c:v>0.51000000000000023</c:v>
                </c:pt>
                <c:pt idx="52">
                  <c:v>0.52000000000000024</c:v>
                </c:pt>
                <c:pt idx="53">
                  <c:v>0.53000000000000025</c:v>
                </c:pt>
                <c:pt idx="54">
                  <c:v>0.54000000000000026</c:v>
                </c:pt>
                <c:pt idx="55">
                  <c:v>0.55000000000000027</c:v>
                </c:pt>
                <c:pt idx="56">
                  <c:v>0.56000000000000028</c:v>
                </c:pt>
                <c:pt idx="57">
                  <c:v>0.57000000000000028</c:v>
                </c:pt>
                <c:pt idx="58">
                  <c:v>0.58000000000000029</c:v>
                </c:pt>
                <c:pt idx="59">
                  <c:v>0.5900000000000003</c:v>
                </c:pt>
                <c:pt idx="60">
                  <c:v>0.60000000000000031</c:v>
                </c:pt>
                <c:pt idx="61">
                  <c:v>0.61000000000000032</c:v>
                </c:pt>
                <c:pt idx="62">
                  <c:v>0.62000000000000033</c:v>
                </c:pt>
                <c:pt idx="63">
                  <c:v>0.63000000000000034</c:v>
                </c:pt>
                <c:pt idx="64">
                  <c:v>0.64000000000000035</c:v>
                </c:pt>
                <c:pt idx="65">
                  <c:v>0.65000000000000036</c:v>
                </c:pt>
                <c:pt idx="66">
                  <c:v>0.66000000000000036</c:v>
                </c:pt>
                <c:pt idx="67">
                  <c:v>0.67000000000000037</c:v>
                </c:pt>
                <c:pt idx="68">
                  <c:v>0.68000000000000038</c:v>
                </c:pt>
                <c:pt idx="69">
                  <c:v>0.69000000000000039</c:v>
                </c:pt>
                <c:pt idx="70">
                  <c:v>0.7000000000000004</c:v>
                </c:pt>
                <c:pt idx="71">
                  <c:v>0.71000000000000041</c:v>
                </c:pt>
                <c:pt idx="72">
                  <c:v>0.72000000000000042</c:v>
                </c:pt>
                <c:pt idx="73">
                  <c:v>0.73000000000000043</c:v>
                </c:pt>
                <c:pt idx="74">
                  <c:v>0.74000000000000044</c:v>
                </c:pt>
                <c:pt idx="75">
                  <c:v>0.75000000000000044</c:v>
                </c:pt>
                <c:pt idx="76">
                  <c:v>0.76000000000000045</c:v>
                </c:pt>
                <c:pt idx="77">
                  <c:v>0.77000000000000046</c:v>
                </c:pt>
                <c:pt idx="78">
                  <c:v>0.78000000000000047</c:v>
                </c:pt>
                <c:pt idx="79">
                  <c:v>0.79000000000000048</c:v>
                </c:pt>
                <c:pt idx="80">
                  <c:v>0.80000000000000049</c:v>
                </c:pt>
                <c:pt idx="81">
                  <c:v>0.8100000000000005</c:v>
                </c:pt>
                <c:pt idx="82">
                  <c:v>0.82000000000000051</c:v>
                </c:pt>
                <c:pt idx="83">
                  <c:v>0.83000000000000052</c:v>
                </c:pt>
                <c:pt idx="84">
                  <c:v>0.84000000000000052</c:v>
                </c:pt>
                <c:pt idx="85">
                  <c:v>0.85000000000000053</c:v>
                </c:pt>
                <c:pt idx="86">
                  <c:v>0.86000000000000054</c:v>
                </c:pt>
                <c:pt idx="87">
                  <c:v>0.87000000000000055</c:v>
                </c:pt>
                <c:pt idx="88">
                  <c:v>0.88000000000000056</c:v>
                </c:pt>
                <c:pt idx="89">
                  <c:v>0.89000000000000057</c:v>
                </c:pt>
                <c:pt idx="90">
                  <c:v>0.90000000000000058</c:v>
                </c:pt>
                <c:pt idx="91">
                  <c:v>0.91000000000000059</c:v>
                </c:pt>
                <c:pt idx="92">
                  <c:v>0.9200000000000006</c:v>
                </c:pt>
                <c:pt idx="93">
                  <c:v>0.9300000000000006</c:v>
                </c:pt>
                <c:pt idx="94">
                  <c:v>0.94000000000000061</c:v>
                </c:pt>
                <c:pt idx="95">
                  <c:v>0.95000000000000062</c:v>
                </c:pt>
                <c:pt idx="96">
                  <c:v>0.96000000000000063</c:v>
                </c:pt>
                <c:pt idx="97">
                  <c:v>0.97000000000000064</c:v>
                </c:pt>
                <c:pt idx="98">
                  <c:v>0.98000000000000065</c:v>
                </c:pt>
                <c:pt idx="99">
                  <c:v>0.99000000000000066</c:v>
                </c:pt>
                <c:pt idx="100">
                  <c:v>1.0000000000000007</c:v>
                </c:pt>
              </c:numCache>
            </c:numRef>
          </c:xVal>
          <c:yVal>
            <c:numRef>
              <c:f>Sheet1!$J$2:$J$102</c:f>
              <c:numCache>
                <c:formatCode>General</c:formatCode>
                <c:ptCount val="10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0.99999999999999978</c:v>
                </c:pt>
                <c:pt idx="31">
                  <c:v>0.98461538461538445</c:v>
                </c:pt>
                <c:pt idx="32">
                  <c:v>0.96923076923076901</c:v>
                </c:pt>
                <c:pt idx="33">
                  <c:v>0.95384615384615368</c:v>
                </c:pt>
                <c:pt idx="34">
                  <c:v>0.93846153846153824</c:v>
                </c:pt>
                <c:pt idx="35">
                  <c:v>0.9230769230769228</c:v>
                </c:pt>
                <c:pt idx="36">
                  <c:v>0.90769230769230747</c:v>
                </c:pt>
                <c:pt idx="37">
                  <c:v>0.89230769230769202</c:v>
                </c:pt>
                <c:pt idx="38">
                  <c:v>0.87692307692307658</c:v>
                </c:pt>
                <c:pt idx="39">
                  <c:v>0.86153846153846125</c:v>
                </c:pt>
                <c:pt idx="40">
                  <c:v>0.84615384615384581</c:v>
                </c:pt>
                <c:pt idx="41">
                  <c:v>0.83076923076923048</c:v>
                </c:pt>
                <c:pt idx="42">
                  <c:v>0.81538461538461504</c:v>
                </c:pt>
                <c:pt idx="43">
                  <c:v>0.7999999999999996</c:v>
                </c:pt>
                <c:pt idx="44">
                  <c:v>0.78461538461538427</c:v>
                </c:pt>
                <c:pt idx="45">
                  <c:v>0.76923076923076883</c:v>
                </c:pt>
                <c:pt idx="46">
                  <c:v>0.75384615384615339</c:v>
                </c:pt>
                <c:pt idx="47">
                  <c:v>0.73846153846153806</c:v>
                </c:pt>
                <c:pt idx="48">
                  <c:v>0.72307692307692262</c:v>
                </c:pt>
                <c:pt idx="49">
                  <c:v>0.70769230769230718</c:v>
                </c:pt>
                <c:pt idx="50">
                  <c:v>0.69230769230769185</c:v>
                </c:pt>
                <c:pt idx="51">
                  <c:v>0.67692307692307652</c:v>
                </c:pt>
                <c:pt idx="52">
                  <c:v>0.66153846153846119</c:v>
                </c:pt>
                <c:pt idx="53">
                  <c:v>0.64615384615384563</c:v>
                </c:pt>
                <c:pt idx="54">
                  <c:v>0.6307692307692303</c:v>
                </c:pt>
                <c:pt idx="55">
                  <c:v>0.61538461538461497</c:v>
                </c:pt>
                <c:pt idx="56">
                  <c:v>0.59999999999999942</c:v>
                </c:pt>
                <c:pt idx="57">
                  <c:v>0.58461538461538409</c:v>
                </c:pt>
                <c:pt idx="58">
                  <c:v>0.56923076923076876</c:v>
                </c:pt>
                <c:pt idx="59">
                  <c:v>0.55384615384615332</c:v>
                </c:pt>
                <c:pt idx="60">
                  <c:v>0.53846153846153788</c:v>
                </c:pt>
                <c:pt idx="61">
                  <c:v>0.52307692307692255</c:v>
                </c:pt>
                <c:pt idx="62">
                  <c:v>0.50769230769230711</c:v>
                </c:pt>
                <c:pt idx="63">
                  <c:v>0.49230769230769167</c:v>
                </c:pt>
                <c:pt idx="64">
                  <c:v>0.47692307692307634</c:v>
                </c:pt>
                <c:pt idx="65">
                  <c:v>0.4615384615384609</c:v>
                </c:pt>
                <c:pt idx="66">
                  <c:v>0.44615384615384546</c:v>
                </c:pt>
                <c:pt idx="67">
                  <c:v>0.43076923076923013</c:v>
                </c:pt>
                <c:pt idx="68">
                  <c:v>0.41538461538461469</c:v>
                </c:pt>
                <c:pt idx="69">
                  <c:v>0.39999999999999925</c:v>
                </c:pt>
                <c:pt idx="70">
                  <c:v>0.38461538461538392</c:v>
                </c:pt>
                <c:pt idx="71">
                  <c:v>0.36923076923076847</c:v>
                </c:pt>
                <c:pt idx="72">
                  <c:v>0.35384615384615314</c:v>
                </c:pt>
                <c:pt idx="73">
                  <c:v>0.3384615384615377</c:v>
                </c:pt>
                <c:pt idx="74">
                  <c:v>0.32307692307692226</c:v>
                </c:pt>
                <c:pt idx="75">
                  <c:v>0.30769230769230693</c:v>
                </c:pt>
                <c:pt idx="76">
                  <c:v>0.29230769230769149</c:v>
                </c:pt>
                <c:pt idx="77">
                  <c:v>0.27692307692307605</c:v>
                </c:pt>
                <c:pt idx="78">
                  <c:v>0.26153846153846072</c:v>
                </c:pt>
                <c:pt idx="79">
                  <c:v>0.24615384615384528</c:v>
                </c:pt>
                <c:pt idx="80">
                  <c:v>0.23076923076922995</c:v>
                </c:pt>
                <c:pt idx="81">
                  <c:v>0.21538461538461462</c:v>
                </c:pt>
                <c:pt idx="82">
                  <c:v>0.19999999999999918</c:v>
                </c:pt>
                <c:pt idx="83">
                  <c:v>0.18461538461538374</c:v>
                </c:pt>
                <c:pt idx="84">
                  <c:v>0.16923076923076841</c:v>
                </c:pt>
                <c:pt idx="85">
                  <c:v>0.15384615384615297</c:v>
                </c:pt>
                <c:pt idx="86">
                  <c:v>0.13846153846153753</c:v>
                </c:pt>
                <c:pt idx="87">
                  <c:v>0.1230769230769222</c:v>
                </c:pt>
                <c:pt idx="88">
                  <c:v>0.10769230769230675</c:v>
                </c:pt>
                <c:pt idx="89">
                  <c:v>9.2307692307691425E-2</c:v>
                </c:pt>
                <c:pt idx="90">
                  <c:v>7.6923076923075984E-2</c:v>
                </c:pt>
                <c:pt idx="91">
                  <c:v>6.1538461538460543E-2</c:v>
                </c:pt>
                <c:pt idx="92">
                  <c:v>4.6153846153845213E-2</c:v>
                </c:pt>
                <c:pt idx="93">
                  <c:v>3.0769230769229772E-2</c:v>
                </c:pt>
                <c:pt idx="94">
                  <c:v>1.5384615384614331E-2</c:v>
                </c:pt>
                <c:pt idx="95">
                  <c:v>0</c:v>
                </c:pt>
                <c:pt idx="96">
                  <c:v>0</c:v>
                </c:pt>
                <c:pt idx="97">
                  <c:v>0</c:v>
                </c:pt>
                <c:pt idx="98">
                  <c:v>0</c:v>
                </c:pt>
                <c:pt idx="99">
                  <c:v>0</c:v>
                </c:pt>
                <c:pt idx="100">
                  <c:v>0</c:v>
                </c:pt>
              </c:numCache>
            </c:numRef>
          </c:yVal>
          <c:smooth val="0"/>
          <c:extLst>
            <c:ext xmlns:c16="http://schemas.microsoft.com/office/drawing/2014/chart" uri="{C3380CC4-5D6E-409C-BE32-E72D297353CC}">
              <c16:uniqueId val="{00000001-CB89-4C3B-A7AB-E207C93D1350}"/>
            </c:ext>
          </c:extLst>
        </c:ser>
        <c:dLbls>
          <c:showLegendKey val="0"/>
          <c:showVal val="0"/>
          <c:showCatName val="0"/>
          <c:showSerName val="0"/>
          <c:showPercent val="0"/>
          <c:showBubbleSize val="0"/>
        </c:dLbls>
        <c:axId val="549042704"/>
        <c:axId val="549043096"/>
      </c:scatterChart>
      <c:valAx>
        <c:axId val="549042704"/>
        <c:scaling>
          <c:orientation val="minMax"/>
          <c:max val="1"/>
        </c:scaling>
        <c:delete val="0"/>
        <c:axPos val="b"/>
        <c:majorGridlines>
          <c:spPr>
            <a:ln w="2663">
              <a:solidFill>
                <a:srgbClr val="000000"/>
              </a:solidFill>
              <a:prstDash val="solid"/>
            </a:ln>
          </c:spPr>
        </c:majorGridlines>
        <c:title>
          <c:tx>
            <c:rich>
              <a:bodyPr/>
              <a:lstStyle/>
              <a:p>
                <a:pPr>
                  <a:defRPr sz="1468" b="1" i="0" u="none" strike="noStrike" baseline="0">
                    <a:solidFill>
                      <a:srgbClr val="000000"/>
                    </a:solidFill>
                    <a:latin typeface="Arial"/>
                    <a:ea typeface="Arial"/>
                    <a:cs typeface="Arial"/>
                  </a:defRPr>
                </a:pPr>
                <a:r>
                  <a:rPr lang="en-NZ"/>
                  <a:t>Liquid saturations</a:t>
                </a:r>
              </a:p>
            </c:rich>
          </c:tx>
          <c:layout>
            <c:manualLayout>
              <c:xMode val="edge"/>
              <c:yMode val="edge"/>
              <c:x val="0.37728308250946607"/>
              <c:y val="0.92714662320633812"/>
            </c:manualLayout>
          </c:layout>
          <c:overlay val="0"/>
          <c:spPr>
            <a:noFill/>
            <a:ln w="21302">
              <a:noFill/>
            </a:ln>
          </c:spPr>
        </c:title>
        <c:numFmt formatCode="General" sourceLinked="1"/>
        <c:majorTickMark val="out"/>
        <c:minorTickMark val="none"/>
        <c:tickLblPos val="nextTo"/>
        <c:spPr>
          <a:ln w="2663">
            <a:solidFill>
              <a:srgbClr val="000000"/>
            </a:solidFill>
            <a:prstDash val="solid"/>
          </a:ln>
        </c:spPr>
        <c:txPr>
          <a:bodyPr rot="0" vert="horz"/>
          <a:lstStyle/>
          <a:p>
            <a:pPr>
              <a:defRPr sz="440" b="0" i="0" u="none" strike="noStrike" baseline="0">
                <a:solidFill>
                  <a:srgbClr val="000000"/>
                </a:solidFill>
                <a:latin typeface="Arial"/>
                <a:ea typeface="Arial"/>
                <a:cs typeface="Arial"/>
              </a:defRPr>
            </a:pPr>
            <a:endParaRPr lang="en-US"/>
          </a:p>
        </c:txPr>
        <c:crossAx val="549043096"/>
        <c:crosses val="autoZero"/>
        <c:crossBetween val="midCat"/>
      </c:valAx>
      <c:valAx>
        <c:axId val="549043096"/>
        <c:scaling>
          <c:orientation val="minMax"/>
          <c:max val="1"/>
        </c:scaling>
        <c:delete val="0"/>
        <c:axPos val="l"/>
        <c:majorGridlines>
          <c:spPr>
            <a:ln w="2663">
              <a:solidFill>
                <a:srgbClr val="000000"/>
              </a:solidFill>
              <a:prstDash val="solid"/>
            </a:ln>
          </c:spPr>
        </c:majorGridlines>
        <c:title>
          <c:tx>
            <c:rich>
              <a:bodyPr/>
              <a:lstStyle/>
              <a:p>
                <a:pPr>
                  <a:defRPr sz="1468" b="1" i="0" u="none" strike="noStrike" baseline="0">
                    <a:solidFill>
                      <a:srgbClr val="000000"/>
                    </a:solidFill>
                    <a:latin typeface="Arial"/>
                    <a:ea typeface="Arial"/>
                    <a:cs typeface="Arial"/>
                  </a:defRPr>
                </a:pPr>
                <a:r>
                  <a:rPr lang="en-NZ"/>
                  <a:t>Relative permeabilities</a:t>
                </a:r>
              </a:p>
            </c:rich>
          </c:tx>
          <c:layout>
            <c:manualLayout>
              <c:xMode val="edge"/>
              <c:yMode val="edge"/>
              <c:x val="0"/>
              <c:y val="0.2083501657463665"/>
            </c:manualLayout>
          </c:layout>
          <c:overlay val="0"/>
          <c:spPr>
            <a:noFill/>
            <a:ln w="21302">
              <a:noFill/>
            </a:ln>
          </c:spPr>
        </c:title>
        <c:numFmt formatCode="General" sourceLinked="1"/>
        <c:majorTickMark val="out"/>
        <c:minorTickMark val="none"/>
        <c:tickLblPos val="nextTo"/>
        <c:spPr>
          <a:ln w="2663">
            <a:solidFill>
              <a:srgbClr val="000000"/>
            </a:solidFill>
            <a:prstDash val="solid"/>
          </a:ln>
        </c:spPr>
        <c:txPr>
          <a:bodyPr rot="0" vert="horz"/>
          <a:lstStyle/>
          <a:p>
            <a:pPr>
              <a:defRPr sz="440" b="0" i="0" u="none" strike="noStrike" baseline="0">
                <a:solidFill>
                  <a:srgbClr val="000000"/>
                </a:solidFill>
                <a:latin typeface="Arial"/>
                <a:ea typeface="Arial"/>
                <a:cs typeface="Arial"/>
              </a:defRPr>
            </a:pPr>
            <a:endParaRPr lang="en-US"/>
          </a:p>
        </c:txPr>
        <c:crossAx val="549042704"/>
        <c:crosses val="autoZero"/>
        <c:crossBetween val="midCat"/>
        <c:majorUnit val="0.2"/>
      </c:valAx>
      <c:spPr>
        <a:noFill/>
        <a:ln w="21302">
          <a:noFill/>
        </a:ln>
      </c:spPr>
    </c:plotArea>
    <c:legend>
      <c:legendPos val="r"/>
      <c:layout>
        <c:manualLayout>
          <c:xMode val="edge"/>
          <c:yMode val="edge"/>
          <c:x val="0.84076496638464404"/>
          <c:y val="0.41538076649614952"/>
          <c:w val="7.8542510121457493E-2"/>
          <c:h val="0.17062036002511588"/>
        </c:manualLayout>
      </c:layout>
      <c:overlay val="0"/>
      <c:spPr>
        <a:solidFill>
          <a:srgbClr val="FFFFFF"/>
        </a:solidFill>
        <a:ln w="2663">
          <a:solidFill>
            <a:srgbClr val="000000"/>
          </a:solidFill>
          <a:prstDash val="solid"/>
        </a:ln>
      </c:spPr>
      <c:txPr>
        <a:bodyPr/>
        <a:lstStyle/>
        <a:p>
          <a:pPr>
            <a:defRPr sz="1350" b="0" i="0" u="none" strike="noStrike" baseline="0">
              <a:solidFill>
                <a:srgbClr val="000000"/>
              </a:solidFill>
              <a:latin typeface="Arial"/>
              <a:ea typeface="Arial"/>
              <a:cs typeface="Arial"/>
            </a:defRPr>
          </a:pPr>
          <a:endParaRPr lang="en-US"/>
        </a:p>
      </c:txPr>
    </c:legend>
    <c:plotVisOnly val="1"/>
    <c:dispBlanksAs val="gap"/>
    <c:showDLblsOverMax val="0"/>
  </c:chart>
  <c:spPr>
    <a:noFill/>
    <a:ln>
      <a:noFill/>
    </a:ln>
  </c:spPr>
  <c:txPr>
    <a:bodyPr/>
    <a:lstStyle/>
    <a:p>
      <a:pPr>
        <a:defRPr sz="440" b="0"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42174E-94A8-894B-B55B-E3D1B123F7BC}" type="datetimeFigureOut">
              <a:rPr lang="en-US" smtClean="0"/>
              <a:t>2/14/2024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4EBF85-1479-E349-9262-1B6F0600CA24}" type="slidenum">
              <a:rPr lang="en-US" smtClean="0"/>
              <a:t>‹#›</a:t>
            </a:fld>
            <a:endParaRPr lang="en-US"/>
          </a:p>
        </p:txBody>
      </p:sp>
    </p:spTree>
    <p:extLst>
      <p:ext uri="{BB962C8B-B14F-4D97-AF65-F5344CB8AC3E}">
        <p14:creationId xmlns:p14="http://schemas.microsoft.com/office/powerpoint/2010/main" val="30354553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FC2B82-52D7-564A-9414-F61912D3DADE}" type="datetimeFigureOut">
              <a:rPr lang="en-US" smtClean="0"/>
              <a:t>2/14/2024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0170D6-42E6-3B4C-BC2C-154007EECCF7}" type="slidenum">
              <a:rPr lang="en-US" smtClean="0"/>
              <a:t>‹#›</a:t>
            </a:fld>
            <a:endParaRPr lang="en-US"/>
          </a:p>
        </p:txBody>
      </p:sp>
    </p:spTree>
    <p:extLst>
      <p:ext uri="{BB962C8B-B14F-4D97-AF65-F5344CB8AC3E}">
        <p14:creationId xmlns:p14="http://schemas.microsoft.com/office/powerpoint/2010/main" val="39870494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 Opening Slide">
    <p:bg>
      <p:bgPr>
        <a:solidFill>
          <a:schemeClr val="tx1"/>
        </a:solidFill>
        <a:effectLst/>
      </p:bgPr>
    </p:bg>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a:extLst>
              <a:ext uri="{28A0092B-C50C-407E-A947-70E740481C1C}">
                <a14:useLocalDpi xmlns:a14="http://schemas.microsoft.com/office/drawing/2010/main" val="0"/>
              </a:ext>
            </a:extLst>
          </a:blip>
          <a:srcRect r="50276"/>
          <a:stretch/>
        </p:blipFill>
        <p:spPr>
          <a:xfrm>
            <a:off x="6804248" y="159043"/>
            <a:ext cx="2161239" cy="713271"/>
          </a:xfrm>
          <a:prstGeom prst="rect">
            <a:avLst/>
          </a:prstGeom>
        </p:spPr>
      </p:pic>
      <p:sp>
        <p:nvSpPr>
          <p:cNvPr id="3" name="TextBox 2"/>
          <p:cNvSpPr txBox="1"/>
          <p:nvPr userDrawn="1"/>
        </p:nvSpPr>
        <p:spPr>
          <a:xfrm>
            <a:off x="1058361" y="173194"/>
            <a:ext cx="184666" cy="646331"/>
          </a:xfrm>
          <a:prstGeom prst="rect">
            <a:avLst/>
          </a:prstGeom>
        </p:spPr>
        <p:txBody>
          <a:bodyPr vert="horz" wrap="none" rtlCol="0">
            <a:spAutoFit/>
          </a:bodyPr>
          <a:lstStyle/>
          <a:p>
            <a:endParaRPr lang="en-US" sz="3600" dirty="0"/>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40352" y="5495240"/>
            <a:ext cx="1103902" cy="1123063"/>
          </a:xfrm>
          <a:prstGeom prst="rect">
            <a:avLst/>
          </a:prstGeom>
        </p:spPr>
      </p:pic>
      <p:sp>
        <p:nvSpPr>
          <p:cNvPr id="16" name="Title 5"/>
          <p:cNvSpPr>
            <a:spLocks noGrp="1"/>
          </p:cNvSpPr>
          <p:nvPr>
            <p:ph type="title"/>
          </p:nvPr>
        </p:nvSpPr>
        <p:spPr>
          <a:xfrm>
            <a:off x="682629" y="2363938"/>
            <a:ext cx="8027984" cy="836561"/>
          </a:xfrm>
          <a:prstGeom prst="rect">
            <a:avLst/>
          </a:prstGeom>
        </p:spPr>
        <p:txBody>
          <a:bodyPr/>
          <a:lstStyle>
            <a:lvl1pPr algn="l">
              <a:defRPr sz="4000" b="1">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7" name="Text Placeholder 6"/>
          <p:cNvSpPr>
            <a:spLocks noGrp="1"/>
          </p:cNvSpPr>
          <p:nvPr>
            <p:ph type="body" sz="quarter" idx="10"/>
          </p:nvPr>
        </p:nvSpPr>
        <p:spPr>
          <a:xfrm>
            <a:off x="682629" y="3207816"/>
            <a:ext cx="8027987" cy="1056603"/>
          </a:xfrm>
          <a:prstGeom prst="rect">
            <a:avLst/>
          </a:prstGeom>
        </p:spPr>
        <p:txBody>
          <a:bodyPr/>
          <a:lstStyle>
            <a:lvl1pPr marL="0" indent="0" algn="l">
              <a:buNone/>
              <a:defRPr sz="2400">
                <a:solidFill>
                  <a:schemeClr val="bg1"/>
                </a:solidFill>
              </a:defRPr>
            </a:lvl1pPr>
          </a:lstStyle>
          <a:p>
            <a:endParaRPr lang="en-US" dirty="0"/>
          </a:p>
        </p:txBody>
      </p:sp>
      <p:pic>
        <p:nvPicPr>
          <p:cNvPr id="7" name="Picture 6">
            <a:extLst>
              <a:ext uri="{FF2B5EF4-FFF2-40B4-BE49-F238E27FC236}">
                <a16:creationId xmlns:a16="http://schemas.microsoft.com/office/drawing/2014/main" id="{25164167-0D3D-5057-398D-04EFD49AA4C5}"/>
              </a:ext>
            </a:extLst>
          </p:cNvPr>
          <p:cNvPicPr>
            <a:picLocks noChangeAspect="1"/>
          </p:cNvPicPr>
          <p:nvPr userDrawn="1"/>
        </p:nvPicPr>
        <p:blipFill>
          <a:blip r:embed="rId4"/>
          <a:stretch>
            <a:fillRect/>
          </a:stretch>
        </p:blipFill>
        <p:spPr>
          <a:xfrm>
            <a:off x="179512" y="5495240"/>
            <a:ext cx="1488245" cy="1189566"/>
          </a:xfrm>
          <a:prstGeom prst="rect">
            <a:avLst/>
          </a:prstGeom>
        </p:spPr>
      </p:pic>
    </p:spTree>
    <p:extLst>
      <p:ext uri="{BB962C8B-B14F-4D97-AF65-F5344CB8AC3E}">
        <p14:creationId xmlns:p14="http://schemas.microsoft.com/office/powerpoint/2010/main" val="183217379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F31DFEDD-8A9F-41AC-95DD-343CCF7F2C11}" type="slidenum">
              <a:rPr lang="en-AU" smtClean="0"/>
              <a:t>‹#›</a:t>
            </a:fld>
            <a:endParaRPr lang="en-AU"/>
          </a:p>
        </p:txBody>
      </p:sp>
    </p:spTree>
    <p:extLst>
      <p:ext uri="{BB962C8B-B14F-4D97-AF65-F5344CB8AC3E}">
        <p14:creationId xmlns:p14="http://schemas.microsoft.com/office/powerpoint/2010/main" val="3807362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677866" y="2004969"/>
            <a:ext cx="8027984" cy="3454444"/>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a:t>Text (Verdana Regular)</a:t>
            </a:r>
          </a:p>
          <a:p>
            <a:pPr lvl="0"/>
            <a:r>
              <a:rPr lang="en-AU" dirty="0"/>
              <a:t>et </a:t>
            </a:r>
            <a:r>
              <a:rPr lang="en-AU" dirty="0" err="1"/>
              <a:t>velicibus</a:t>
            </a:r>
            <a:r>
              <a:rPr lang="en-AU" dirty="0"/>
              <a:t> el et </a:t>
            </a:r>
            <a:r>
              <a:rPr lang="en-AU" dirty="0" err="1"/>
              <a:t>magnatet</a:t>
            </a:r>
            <a:r>
              <a:rPr lang="en-AU" dirty="0"/>
              <a:t> am, </a:t>
            </a:r>
            <a:r>
              <a:rPr lang="en-AU" dirty="0" err="1"/>
              <a:t>laborru</a:t>
            </a:r>
            <a:r>
              <a:rPr lang="en-AU" dirty="0"/>
              <a:t> </a:t>
            </a:r>
            <a:r>
              <a:rPr lang="en-AU" dirty="0" err="1"/>
              <a:t>mendips</a:t>
            </a:r>
            <a:r>
              <a:rPr lang="en-AU" dirty="0"/>
              <a:t> </a:t>
            </a:r>
            <a:r>
              <a:rPr lang="en-AU" dirty="0" err="1"/>
              <a:t>apieni</a:t>
            </a:r>
            <a:r>
              <a:rPr lang="en-AU" dirty="0"/>
              <a:t> </a:t>
            </a:r>
            <a:r>
              <a:rPr lang="en-AU" dirty="0" err="1"/>
              <a:t>omnimporibus</a:t>
            </a:r>
            <a:r>
              <a:rPr lang="en-AU" dirty="0"/>
              <a:t> et </a:t>
            </a:r>
            <a:r>
              <a:rPr lang="en-AU" dirty="0" err="1"/>
              <a:t>perepellut</a:t>
            </a:r>
            <a:r>
              <a:rPr lang="en-AU" dirty="0"/>
              <a:t> </a:t>
            </a:r>
            <a:r>
              <a:rPr lang="en-AU" dirty="0" err="1"/>
              <a:t>adis</a:t>
            </a:r>
            <a:r>
              <a:rPr lang="en-AU" dirty="0"/>
              <a:t> </a:t>
            </a:r>
            <a:r>
              <a:rPr lang="en-AU" dirty="0" err="1"/>
              <a:t>sequi</a:t>
            </a:r>
            <a:r>
              <a:rPr lang="en-AU" dirty="0"/>
              <a:t> </a:t>
            </a:r>
            <a:r>
              <a:rPr lang="en-AU" dirty="0" err="1"/>
              <a:t>cus</a:t>
            </a:r>
            <a:r>
              <a:rPr lang="en-AU" dirty="0"/>
              <a:t> et </a:t>
            </a:r>
            <a:r>
              <a:rPr lang="en-AU" dirty="0" err="1"/>
              <a:t>aliquid</a:t>
            </a:r>
            <a:r>
              <a:rPr lang="en-AU" dirty="0"/>
              <a:t> </a:t>
            </a:r>
            <a:r>
              <a:rPr lang="en-AU" dirty="0" err="1"/>
              <a:t>molorere</a:t>
            </a:r>
            <a:r>
              <a:rPr lang="en-AU" dirty="0"/>
              <a:t>, </a:t>
            </a:r>
            <a:r>
              <a:rPr lang="en-AU" dirty="0" err="1"/>
              <a:t>cullaut</a:t>
            </a:r>
            <a:r>
              <a:rPr lang="en-AU" dirty="0"/>
              <a:t> </a:t>
            </a:r>
            <a:r>
              <a:rPr lang="en-AU" dirty="0" err="1"/>
              <a:t>adion</a:t>
            </a:r>
            <a:r>
              <a:rPr lang="en-AU" dirty="0"/>
              <a:t> </a:t>
            </a:r>
            <a:r>
              <a:rPr lang="en-AU" dirty="0" err="1"/>
              <a:t>est</a:t>
            </a:r>
            <a:r>
              <a:rPr lang="en-AU" dirty="0"/>
              <a:t> </a:t>
            </a:r>
            <a:r>
              <a:rPr lang="en-AU" dirty="0" err="1"/>
              <a:t>magnimp</a:t>
            </a:r>
            <a:r>
              <a:rPr lang="en-AU" dirty="0"/>
              <a:t> </a:t>
            </a:r>
            <a:r>
              <a:rPr lang="en-AU" dirty="0" err="1"/>
              <a:t>oremporibus</a:t>
            </a:r>
            <a:r>
              <a:rPr lang="en-AU" dirty="0"/>
              <a:t>, </a:t>
            </a:r>
            <a:r>
              <a:rPr lang="en-AU" dirty="0" err="1"/>
              <a:t>conem</a:t>
            </a:r>
            <a:r>
              <a:rPr lang="en-AU" dirty="0"/>
              <a:t> </a:t>
            </a:r>
            <a:r>
              <a:rPr lang="en-AU" dirty="0" err="1"/>
              <a:t>etur</a:t>
            </a:r>
            <a:r>
              <a:rPr lang="en-AU" dirty="0"/>
              <a:t> </a:t>
            </a:r>
            <a:r>
              <a:rPr lang="en-AU" dirty="0" err="1"/>
              <a:t>Adit</a:t>
            </a:r>
            <a:r>
              <a:rPr lang="en-AU" dirty="0"/>
              <a:t> </a:t>
            </a:r>
            <a:r>
              <a:rPr lang="en-AU" dirty="0" err="1"/>
              <a:t>eatas</a:t>
            </a:r>
            <a:r>
              <a:rPr lang="en-AU" dirty="0"/>
              <a:t> re </a:t>
            </a:r>
            <a:r>
              <a:rPr lang="en-AU" dirty="0" err="1"/>
              <a:t>nectoruntevelictatem</a:t>
            </a:r>
            <a:r>
              <a:rPr lang="en-AU" dirty="0"/>
              <a:t> </a:t>
            </a:r>
            <a:r>
              <a:rPr lang="en-AU" dirty="0" err="1"/>
              <a:t>quaeperum</a:t>
            </a:r>
            <a:endParaRPr lang="en-AU" dirty="0"/>
          </a:p>
        </p:txBody>
      </p:sp>
      <p:sp>
        <p:nvSpPr>
          <p:cNvPr id="9" name="Title 8"/>
          <p:cNvSpPr>
            <a:spLocks noGrp="1"/>
          </p:cNvSpPr>
          <p:nvPr>
            <p:ph type="title" hasCustomPrompt="1"/>
          </p:nvPr>
        </p:nvSpPr>
        <p:spPr>
          <a:xfrm>
            <a:off x="677866" y="692150"/>
            <a:ext cx="8027985" cy="717593"/>
          </a:xfrm>
          <a:prstGeom prst="rect">
            <a:avLst/>
          </a:prstGeom>
        </p:spPr>
        <p:txBody>
          <a:bodyPr vert="horz"/>
          <a:lstStyle>
            <a:lvl1pPr algn="l">
              <a:defRPr sz="3200" b="1" i="0" baseline="0">
                <a:solidFill>
                  <a:schemeClr val="tx1"/>
                </a:solidFill>
                <a:latin typeface="Verdana"/>
                <a:cs typeface="Verdana"/>
              </a:defRPr>
            </a:lvl1pPr>
          </a:lstStyle>
          <a:p>
            <a:r>
              <a:rPr lang="en-AU" sz="3600" dirty="0">
                <a:solidFill>
                  <a:srgbClr val="009AC7"/>
                </a:solidFill>
              </a:rPr>
              <a:t>Headline (Verdana Bold)</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18B9C4F-B695-C54C-924B-61748EE6A7C5}" type="slidenum">
              <a:rPr lang="en-US" smtClean="0"/>
              <a:pPr/>
              <a:t>‹#›</a:t>
            </a:fld>
            <a:endParaRPr lang="en-US" dirty="0"/>
          </a:p>
        </p:txBody>
      </p:sp>
      <p:sp>
        <p:nvSpPr>
          <p:cNvPr id="6" name="Date Placeholder 2"/>
          <p:cNvSpPr>
            <a:spLocks noGrp="1"/>
          </p:cNvSpPr>
          <p:nvPr>
            <p:ph type="dt" sz="half" idx="2"/>
          </p:nvPr>
        </p:nvSpPr>
        <p:spPr>
          <a:xfrm>
            <a:off x="177721" y="6335554"/>
            <a:ext cx="3261393"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r>
              <a:rPr lang="en-NZ" dirty="0"/>
              <a:t>Geothermal Project Management, New Zealand</a:t>
            </a:r>
            <a:endParaRPr lang="en-US" dirty="0"/>
          </a:p>
        </p:txBody>
      </p:sp>
    </p:spTree>
    <p:extLst>
      <p:ext uri="{BB962C8B-B14F-4D97-AF65-F5344CB8AC3E}">
        <p14:creationId xmlns:p14="http://schemas.microsoft.com/office/powerpoint/2010/main" val="2612818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ext and pictur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276872"/>
            <a:ext cx="4370400" cy="3182541"/>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a:t>Text (Verdana Regular)</a:t>
            </a:r>
          </a:p>
          <a:p>
            <a:pPr lvl="0"/>
            <a:r>
              <a:rPr lang="en-AU" dirty="0"/>
              <a:t>et </a:t>
            </a:r>
            <a:r>
              <a:rPr lang="en-AU" dirty="0" err="1"/>
              <a:t>velicibus</a:t>
            </a:r>
            <a:r>
              <a:rPr lang="en-AU" dirty="0"/>
              <a:t> el et </a:t>
            </a:r>
            <a:r>
              <a:rPr lang="en-AU" dirty="0" err="1"/>
              <a:t>magnatet</a:t>
            </a:r>
            <a:r>
              <a:rPr lang="en-AU" dirty="0"/>
              <a:t> am, </a:t>
            </a:r>
            <a:r>
              <a:rPr lang="en-AU" dirty="0" err="1"/>
              <a:t>laborru</a:t>
            </a:r>
            <a:r>
              <a:rPr lang="en-AU" dirty="0"/>
              <a:t> </a:t>
            </a:r>
            <a:r>
              <a:rPr lang="en-AU" dirty="0" err="1"/>
              <a:t>mendips</a:t>
            </a:r>
            <a:r>
              <a:rPr lang="en-AU" dirty="0"/>
              <a:t> </a:t>
            </a:r>
            <a:r>
              <a:rPr lang="en-AU" dirty="0" err="1"/>
              <a:t>apieni</a:t>
            </a:r>
            <a:r>
              <a:rPr lang="en-AU" dirty="0"/>
              <a:t> </a:t>
            </a:r>
            <a:r>
              <a:rPr lang="en-AU" dirty="0" err="1"/>
              <a:t>omnimporibus</a:t>
            </a:r>
            <a:r>
              <a:rPr lang="en-AU" dirty="0"/>
              <a:t> et </a:t>
            </a:r>
            <a:r>
              <a:rPr lang="en-AU" dirty="0" err="1"/>
              <a:t>perepellut</a:t>
            </a:r>
            <a:r>
              <a:rPr lang="en-AU" dirty="0"/>
              <a:t> </a:t>
            </a:r>
            <a:r>
              <a:rPr lang="en-AU" dirty="0" err="1"/>
              <a:t>adis</a:t>
            </a:r>
            <a:r>
              <a:rPr lang="en-AU" dirty="0"/>
              <a:t> </a:t>
            </a:r>
            <a:r>
              <a:rPr lang="en-AU" dirty="0" err="1"/>
              <a:t>sequi</a:t>
            </a:r>
            <a:r>
              <a:rPr lang="en-AU" dirty="0"/>
              <a:t> </a:t>
            </a:r>
            <a:r>
              <a:rPr lang="en-AU" dirty="0" err="1"/>
              <a:t>cus</a:t>
            </a:r>
            <a:r>
              <a:rPr lang="en-AU" dirty="0"/>
              <a:t> et </a:t>
            </a:r>
            <a:r>
              <a:rPr lang="en-AU" dirty="0" err="1"/>
              <a:t>aliquid</a:t>
            </a:r>
            <a:r>
              <a:rPr lang="en-AU" dirty="0"/>
              <a:t> </a:t>
            </a:r>
            <a:r>
              <a:rPr lang="en-AU" dirty="0" err="1"/>
              <a:t>molorere</a:t>
            </a:r>
            <a:r>
              <a:rPr lang="en-AU" dirty="0"/>
              <a:t>, </a:t>
            </a:r>
            <a:r>
              <a:rPr lang="en-AU" dirty="0" err="1"/>
              <a:t>cullaut</a:t>
            </a:r>
            <a:r>
              <a:rPr lang="en-AU" dirty="0"/>
              <a:t> </a:t>
            </a:r>
            <a:r>
              <a:rPr lang="en-AU" dirty="0" err="1"/>
              <a:t>adion</a:t>
            </a:r>
            <a:r>
              <a:rPr lang="en-AU" dirty="0"/>
              <a:t> </a:t>
            </a:r>
            <a:r>
              <a:rPr lang="en-AU" dirty="0" err="1"/>
              <a:t>est</a:t>
            </a:r>
            <a:r>
              <a:rPr lang="en-AU" dirty="0"/>
              <a:t> </a:t>
            </a:r>
            <a:r>
              <a:rPr lang="en-AU" dirty="0" err="1"/>
              <a:t>magnimp</a:t>
            </a:r>
            <a:r>
              <a:rPr lang="en-AU" dirty="0"/>
              <a:t> </a:t>
            </a:r>
            <a:r>
              <a:rPr lang="en-AU" dirty="0" err="1"/>
              <a:t>oremporibus</a:t>
            </a:r>
            <a:r>
              <a:rPr lang="en-AU" dirty="0"/>
              <a:t>, </a:t>
            </a:r>
            <a:r>
              <a:rPr lang="en-AU" dirty="0" err="1"/>
              <a:t>conem</a:t>
            </a:r>
            <a:r>
              <a:rPr lang="en-AU" dirty="0"/>
              <a:t> </a:t>
            </a:r>
            <a:r>
              <a:rPr lang="en-AU" dirty="0" err="1"/>
              <a:t>etur</a:t>
            </a:r>
            <a:r>
              <a:rPr lang="en-AU" dirty="0"/>
              <a:t> </a:t>
            </a:r>
            <a:r>
              <a:rPr lang="en-AU" dirty="0" err="1"/>
              <a:t>Adit</a:t>
            </a:r>
            <a:r>
              <a:rPr lang="en-AU" dirty="0"/>
              <a:t> </a:t>
            </a:r>
            <a:r>
              <a:rPr lang="en-AU" dirty="0" err="1"/>
              <a:t>eatas</a:t>
            </a:r>
            <a:r>
              <a:rPr lang="en-AU" dirty="0"/>
              <a:t> re </a:t>
            </a:r>
            <a:r>
              <a:rPr lang="en-AU" dirty="0" err="1"/>
              <a:t>nectoruntevelictatem</a:t>
            </a:r>
            <a:r>
              <a:rPr lang="en-AU" dirty="0"/>
              <a:t> </a:t>
            </a:r>
            <a:r>
              <a:rPr lang="en-AU" dirty="0" err="1"/>
              <a:t>quaeperum</a:t>
            </a:r>
            <a:endParaRPr lang="en-AU" dirty="0"/>
          </a:p>
        </p:txBody>
      </p:sp>
      <p:sp>
        <p:nvSpPr>
          <p:cNvPr id="7" name="Title 6"/>
          <p:cNvSpPr>
            <a:spLocks noGrp="1"/>
          </p:cNvSpPr>
          <p:nvPr>
            <p:ph type="title" hasCustomPrompt="1"/>
          </p:nvPr>
        </p:nvSpPr>
        <p:spPr>
          <a:xfrm>
            <a:off x="677863" y="704230"/>
            <a:ext cx="4370400" cy="1177781"/>
          </a:xfrm>
          <a:prstGeom prst="rect">
            <a:avLst/>
          </a:prstGeom>
        </p:spPr>
        <p:txBody>
          <a:bodyPr vert="horz"/>
          <a:lstStyle>
            <a:lvl1pPr algn="l">
              <a:defRPr sz="3200" b="1" i="0">
                <a:solidFill>
                  <a:srgbClr val="009AC7"/>
                </a:solidFill>
                <a:latin typeface="Verdana"/>
                <a:cs typeface="Verdana"/>
              </a:defRPr>
            </a:lvl1pPr>
          </a:lstStyle>
          <a:p>
            <a:r>
              <a:rPr lang="en-AU" sz="3600" dirty="0"/>
              <a:t>Headline </a:t>
            </a:r>
            <a:br>
              <a:rPr lang="en-AU" sz="3600" dirty="0"/>
            </a:br>
            <a:r>
              <a:rPr lang="en-AU" sz="3600" dirty="0"/>
              <a:t>(Verdana Bold)</a:t>
            </a:r>
            <a:endParaRPr lang="en-US" sz="3600" dirty="0"/>
          </a:p>
        </p:txBody>
      </p:sp>
      <p:sp>
        <p:nvSpPr>
          <p:cNvPr id="9" name="Picture Placeholder 8"/>
          <p:cNvSpPr>
            <a:spLocks noGrp="1"/>
          </p:cNvSpPr>
          <p:nvPr>
            <p:ph type="pic" sz="quarter" idx="11"/>
          </p:nvPr>
        </p:nvSpPr>
        <p:spPr>
          <a:xfrm>
            <a:off x="5682875" y="692150"/>
            <a:ext cx="3096000" cy="6165850"/>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2"/>
          </p:nvPr>
        </p:nvSpPr>
        <p:spPr/>
        <p:txBody>
          <a:bodyPr/>
          <a:lstStyle/>
          <a:p>
            <a:fld id="{218B9C4F-B695-C54C-924B-61748EE6A7C5}" type="slidenum">
              <a:rPr lang="en-US" smtClean="0"/>
              <a:pPr/>
              <a:t>‹#›</a:t>
            </a:fld>
            <a:endParaRPr lang="en-US" dirty="0"/>
          </a:p>
        </p:txBody>
      </p:sp>
      <p:sp>
        <p:nvSpPr>
          <p:cNvPr id="6" name="Date Placeholder 2"/>
          <p:cNvSpPr>
            <a:spLocks noGrp="1"/>
          </p:cNvSpPr>
          <p:nvPr>
            <p:ph type="dt" sz="half" idx="2"/>
          </p:nvPr>
        </p:nvSpPr>
        <p:spPr>
          <a:xfrm>
            <a:off x="177721" y="6335554"/>
            <a:ext cx="3261393"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r>
              <a:rPr lang="en-NZ" dirty="0"/>
              <a:t>Geothermal Project Management, New Zealand</a:t>
            </a:r>
            <a:endParaRPr lang="en-US" dirty="0"/>
          </a:p>
        </p:txBody>
      </p:sp>
    </p:spTree>
    <p:extLst>
      <p:ext uri="{BB962C8B-B14F-4D97-AF65-F5344CB8AC3E}">
        <p14:creationId xmlns:p14="http://schemas.microsoft.com/office/powerpoint/2010/main" val="1977660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A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276873"/>
            <a:ext cx="4370400" cy="3182540"/>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a:t>Text (Verdana Regular)</a:t>
            </a:r>
          </a:p>
          <a:p>
            <a:pPr lvl="0"/>
            <a:r>
              <a:rPr lang="en-AU" dirty="0"/>
              <a:t>et </a:t>
            </a:r>
            <a:r>
              <a:rPr lang="en-AU" dirty="0" err="1"/>
              <a:t>velicibus</a:t>
            </a:r>
            <a:r>
              <a:rPr lang="en-AU" dirty="0"/>
              <a:t> el et </a:t>
            </a:r>
            <a:r>
              <a:rPr lang="en-AU" dirty="0" err="1"/>
              <a:t>magnatet</a:t>
            </a:r>
            <a:r>
              <a:rPr lang="en-AU" dirty="0"/>
              <a:t> am, </a:t>
            </a:r>
            <a:r>
              <a:rPr lang="en-AU" dirty="0" err="1"/>
              <a:t>laborru</a:t>
            </a:r>
            <a:r>
              <a:rPr lang="en-AU" dirty="0"/>
              <a:t> </a:t>
            </a:r>
            <a:r>
              <a:rPr lang="en-AU" dirty="0" err="1"/>
              <a:t>mendips</a:t>
            </a:r>
            <a:r>
              <a:rPr lang="en-AU" dirty="0"/>
              <a:t> </a:t>
            </a:r>
            <a:r>
              <a:rPr lang="en-AU" dirty="0" err="1"/>
              <a:t>apieni</a:t>
            </a:r>
            <a:r>
              <a:rPr lang="en-AU" dirty="0"/>
              <a:t> </a:t>
            </a:r>
            <a:r>
              <a:rPr lang="en-AU" dirty="0" err="1"/>
              <a:t>omnimporibus</a:t>
            </a:r>
            <a:r>
              <a:rPr lang="en-AU" dirty="0"/>
              <a:t> et </a:t>
            </a:r>
            <a:r>
              <a:rPr lang="en-AU" dirty="0" err="1"/>
              <a:t>perepellut</a:t>
            </a:r>
            <a:r>
              <a:rPr lang="en-AU" dirty="0"/>
              <a:t> </a:t>
            </a:r>
            <a:r>
              <a:rPr lang="en-AU" dirty="0" err="1"/>
              <a:t>adis</a:t>
            </a:r>
            <a:r>
              <a:rPr lang="en-AU" dirty="0"/>
              <a:t> </a:t>
            </a:r>
            <a:r>
              <a:rPr lang="en-AU" dirty="0" err="1"/>
              <a:t>sequi</a:t>
            </a:r>
            <a:r>
              <a:rPr lang="en-AU" dirty="0"/>
              <a:t> </a:t>
            </a:r>
            <a:r>
              <a:rPr lang="en-AU" dirty="0" err="1"/>
              <a:t>cus</a:t>
            </a:r>
            <a:r>
              <a:rPr lang="en-AU" dirty="0"/>
              <a:t> et </a:t>
            </a:r>
            <a:r>
              <a:rPr lang="en-AU" dirty="0" err="1"/>
              <a:t>aliquid</a:t>
            </a:r>
            <a:r>
              <a:rPr lang="en-AU" dirty="0"/>
              <a:t> </a:t>
            </a:r>
            <a:r>
              <a:rPr lang="en-AU" dirty="0" err="1"/>
              <a:t>molorere</a:t>
            </a:r>
            <a:r>
              <a:rPr lang="en-AU" dirty="0"/>
              <a:t>, </a:t>
            </a:r>
            <a:r>
              <a:rPr lang="en-AU" dirty="0" err="1"/>
              <a:t>cullaut</a:t>
            </a:r>
            <a:r>
              <a:rPr lang="en-AU" dirty="0"/>
              <a:t> </a:t>
            </a:r>
            <a:r>
              <a:rPr lang="en-AU" dirty="0" err="1"/>
              <a:t>adion</a:t>
            </a:r>
            <a:r>
              <a:rPr lang="en-AU" dirty="0"/>
              <a:t> </a:t>
            </a:r>
            <a:r>
              <a:rPr lang="en-AU" dirty="0" err="1"/>
              <a:t>est</a:t>
            </a:r>
            <a:r>
              <a:rPr lang="en-AU" dirty="0"/>
              <a:t> </a:t>
            </a:r>
            <a:r>
              <a:rPr lang="en-AU" dirty="0" err="1"/>
              <a:t>magnimp</a:t>
            </a:r>
            <a:r>
              <a:rPr lang="en-AU" dirty="0"/>
              <a:t> </a:t>
            </a:r>
            <a:r>
              <a:rPr lang="en-AU" dirty="0" err="1"/>
              <a:t>oremporibus</a:t>
            </a:r>
            <a:r>
              <a:rPr lang="en-AU" dirty="0"/>
              <a:t>, </a:t>
            </a:r>
            <a:r>
              <a:rPr lang="en-AU" dirty="0" err="1"/>
              <a:t>conem</a:t>
            </a:r>
            <a:r>
              <a:rPr lang="en-AU" dirty="0"/>
              <a:t> </a:t>
            </a:r>
            <a:r>
              <a:rPr lang="en-AU" dirty="0" err="1"/>
              <a:t>etur</a:t>
            </a:r>
            <a:r>
              <a:rPr lang="en-AU" dirty="0"/>
              <a:t> </a:t>
            </a:r>
            <a:r>
              <a:rPr lang="en-AU" dirty="0" err="1"/>
              <a:t>Adit</a:t>
            </a:r>
            <a:r>
              <a:rPr lang="en-AU" dirty="0"/>
              <a:t> </a:t>
            </a:r>
            <a:r>
              <a:rPr lang="en-AU" dirty="0" err="1"/>
              <a:t>eatas</a:t>
            </a:r>
            <a:r>
              <a:rPr lang="en-AU" dirty="0"/>
              <a:t> re </a:t>
            </a:r>
            <a:r>
              <a:rPr lang="en-AU" dirty="0" err="1"/>
              <a:t>nectoruntevelictatem</a:t>
            </a:r>
            <a:r>
              <a:rPr lang="en-AU" dirty="0"/>
              <a:t> </a:t>
            </a:r>
            <a:r>
              <a:rPr lang="en-AU" dirty="0" err="1"/>
              <a:t>quaeperum</a:t>
            </a:r>
            <a:endParaRPr lang="en-AU" dirty="0"/>
          </a:p>
        </p:txBody>
      </p:sp>
      <p:sp>
        <p:nvSpPr>
          <p:cNvPr id="7" name="Title 6"/>
          <p:cNvSpPr>
            <a:spLocks noGrp="1"/>
          </p:cNvSpPr>
          <p:nvPr>
            <p:ph type="title" hasCustomPrompt="1"/>
          </p:nvPr>
        </p:nvSpPr>
        <p:spPr>
          <a:xfrm>
            <a:off x="677863" y="692150"/>
            <a:ext cx="4370400" cy="1177781"/>
          </a:xfrm>
          <a:prstGeom prst="rect">
            <a:avLst/>
          </a:prstGeom>
        </p:spPr>
        <p:txBody>
          <a:bodyPr vert="horz"/>
          <a:lstStyle>
            <a:lvl1pPr algn="l">
              <a:defRPr sz="3200" b="1" i="0">
                <a:solidFill>
                  <a:srgbClr val="009AC7"/>
                </a:solidFill>
                <a:latin typeface="Verdana"/>
                <a:cs typeface="Verdana"/>
              </a:defRPr>
            </a:lvl1pPr>
          </a:lstStyle>
          <a:p>
            <a:r>
              <a:rPr lang="en-AU" sz="3600" dirty="0"/>
              <a:t>Headline </a:t>
            </a:r>
            <a:br>
              <a:rPr lang="en-AU" sz="3600" dirty="0"/>
            </a:br>
            <a:r>
              <a:rPr lang="en-AU" sz="3600" dirty="0"/>
              <a:t>(Verdana Bold)</a:t>
            </a:r>
            <a:endParaRPr lang="en-US" sz="3600" dirty="0"/>
          </a:p>
        </p:txBody>
      </p:sp>
      <p:sp>
        <p:nvSpPr>
          <p:cNvPr id="9" name="Picture Placeholder 8"/>
          <p:cNvSpPr>
            <a:spLocks noGrp="1"/>
          </p:cNvSpPr>
          <p:nvPr>
            <p:ph type="pic" sz="quarter" idx="11"/>
          </p:nvPr>
        </p:nvSpPr>
        <p:spPr>
          <a:xfrm>
            <a:off x="5670250" y="2276873"/>
            <a:ext cx="3096000" cy="458112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660518" y="679062"/>
            <a:ext cx="1439998" cy="1177781"/>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340343" y="692150"/>
            <a:ext cx="1439998" cy="1177781"/>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182291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B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348880"/>
            <a:ext cx="4370400" cy="3110533"/>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a:t>Text (Verdana Regular)</a:t>
            </a:r>
          </a:p>
          <a:p>
            <a:pPr lvl="0"/>
            <a:r>
              <a:rPr lang="en-AU" dirty="0"/>
              <a:t>et </a:t>
            </a:r>
            <a:r>
              <a:rPr lang="en-AU" dirty="0" err="1"/>
              <a:t>velicibus</a:t>
            </a:r>
            <a:r>
              <a:rPr lang="en-AU" dirty="0"/>
              <a:t> el et </a:t>
            </a:r>
            <a:r>
              <a:rPr lang="en-AU" dirty="0" err="1"/>
              <a:t>magnatet</a:t>
            </a:r>
            <a:r>
              <a:rPr lang="en-AU" dirty="0"/>
              <a:t> am, </a:t>
            </a:r>
            <a:r>
              <a:rPr lang="en-AU" dirty="0" err="1"/>
              <a:t>laborru</a:t>
            </a:r>
            <a:r>
              <a:rPr lang="en-AU" dirty="0"/>
              <a:t> </a:t>
            </a:r>
            <a:r>
              <a:rPr lang="en-AU" dirty="0" err="1"/>
              <a:t>mendips</a:t>
            </a:r>
            <a:r>
              <a:rPr lang="en-AU" dirty="0"/>
              <a:t> </a:t>
            </a:r>
            <a:r>
              <a:rPr lang="en-AU" dirty="0" err="1"/>
              <a:t>apieni</a:t>
            </a:r>
            <a:r>
              <a:rPr lang="en-AU" dirty="0"/>
              <a:t> </a:t>
            </a:r>
            <a:r>
              <a:rPr lang="en-AU" dirty="0" err="1"/>
              <a:t>omnimporibus</a:t>
            </a:r>
            <a:r>
              <a:rPr lang="en-AU" dirty="0"/>
              <a:t> et </a:t>
            </a:r>
            <a:r>
              <a:rPr lang="en-AU" dirty="0" err="1"/>
              <a:t>perepellut</a:t>
            </a:r>
            <a:r>
              <a:rPr lang="en-AU" dirty="0"/>
              <a:t> </a:t>
            </a:r>
            <a:r>
              <a:rPr lang="en-AU" dirty="0" err="1"/>
              <a:t>adis</a:t>
            </a:r>
            <a:r>
              <a:rPr lang="en-AU" dirty="0"/>
              <a:t> </a:t>
            </a:r>
            <a:r>
              <a:rPr lang="en-AU" dirty="0" err="1"/>
              <a:t>sequi</a:t>
            </a:r>
            <a:r>
              <a:rPr lang="en-AU" dirty="0"/>
              <a:t> </a:t>
            </a:r>
            <a:r>
              <a:rPr lang="en-AU" dirty="0" err="1"/>
              <a:t>cus</a:t>
            </a:r>
            <a:r>
              <a:rPr lang="en-AU" dirty="0"/>
              <a:t> et </a:t>
            </a:r>
            <a:r>
              <a:rPr lang="en-AU" dirty="0" err="1"/>
              <a:t>aliquid</a:t>
            </a:r>
            <a:r>
              <a:rPr lang="en-AU" dirty="0"/>
              <a:t> </a:t>
            </a:r>
            <a:r>
              <a:rPr lang="en-AU" dirty="0" err="1"/>
              <a:t>molorere</a:t>
            </a:r>
            <a:r>
              <a:rPr lang="en-AU" dirty="0"/>
              <a:t>, </a:t>
            </a:r>
            <a:r>
              <a:rPr lang="en-AU" dirty="0" err="1"/>
              <a:t>cullaut</a:t>
            </a:r>
            <a:r>
              <a:rPr lang="en-AU" dirty="0"/>
              <a:t> </a:t>
            </a:r>
            <a:r>
              <a:rPr lang="en-AU" dirty="0" err="1"/>
              <a:t>adion</a:t>
            </a:r>
            <a:r>
              <a:rPr lang="en-AU" dirty="0"/>
              <a:t> </a:t>
            </a:r>
            <a:r>
              <a:rPr lang="en-AU" dirty="0" err="1"/>
              <a:t>est</a:t>
            </a:r>
            <a:r>
              <a:rPr lang="en-AU" dirty="0"/>
              <a:t> </a:t>
            </a:r>
            <a:r>
              <a:rPr lang="en-AU" dirty="0" err="1"/>
              <a:t>magnimp</a:t>
            </a:r>
            <a:r>
              <a:rPr lang="en-AU" dirty="0"/>
              <a:t> </a:t>
            </a:r>
            <a:r>
              <a:rPr lang="en-AU" dirty="0" err="1"/>
              <a:t>oremporibus</a:t>
            </a:r>
            <a:r>
              <a:rPr lang="en-AU" dirty="0"/>
              <a:t>, </a:t>
            </a:r>
            <a:r>
              <a:rPr lang="en-AU" dirty="0" err="1"/>
              <a:t>conem</a:t>
            </a:r>
            <a:r>
              <a:rPr lang="en-AU" dirty="0"/>
              <a:t> </a:t>
            </a:r>
            <a:r>
              <a:rPr lang="en-AU" dirty="0" err="1"/>
              <a:t>etur</a:t>
            </a:r>
            <a:r>
              <a:rPr lang="en-AU" dirty="0"/>
              <a:t> </a:t>
            </a:r>
            <a:r>
              <a:rPr lang="en-AU" dirty="0" err="1"/>
              <a:t>Adit</a:t>
            </a:r>
            <a:r>
              <a:rPr lang="en-AU" dirty="0"/>
              <a:t> </a:t>
            </a:r>
            <a:r>
              <a:rPr lang="en-AU" dirty="0" err="1"/>
              <a:t>eatas</a:t>
            </a:r>
            <a:r>
              <a:rPr lang="en-AU" dirty="0"/>
              <a:t> re </a:t>
            </a:r>
            <a:r>
              <a:rPr lang="en-AU" dirty="0" err="1"/>
              <a:t>nectoruntevelictatem</a:t>
            </a:r>
            <a:r>
              <a:rPr lang="en-AU" dirty="0"/>
              <a:t> </a:t>
            </a:r>
            <a:r>
              <a:rPr lang="en-AU" dirty="0" err="1"/>
              <a:t>quaeperum</a:t>
            </a:r>
            <a:endParaRPr lang="en-AU" dirty="0"/>
          </a:p>
        </p:txBody>
      </p:sp>
      <p:sp>
        <p:nvSpPr>
          <p:cNvPr id="7" name="Title 6"/>
          <p:cNvSpPr>
            <a:spLocks noGrp="1"/>
          </p:cNvSpPr>
          <p:nvPr>
            <p:ph type="title" hasCustomPrompt="1"/>
          </p:nvPr>
        </p:nvSpPr>
        <p:spPr>
          <a:xfrm>
            <a:off x="677866" y="692150"/>
            <a:ext cx="4370400" cy="1177781"/>
          </a:xfrm>
          <a:prstGeom prst="rect">
            <a:avLst/>
          </a:prstGeom>
        </p:spPr>
        <p:txBody>
          <a:bodyPr vert="horz"/>
          <a:lstStyle>
            <a:lvl1pPr algn="l">
              <a:defRPr sz="3200" b="1" i="0">
                <a:solidFill>
                  <a:srgbClr val="009AC7"/>
                </a:solidFill>
                <a:latin typeface="Verdana"/>
                <a:cs typeface="Verdana"/>
              </a:defRPr>
            </a:lvl1pPr>
          </a:lstStyle>
          <a:p>
            <a:r>
              <a:rPr lang="en-AU" sz="3600" dirty="0"/>
              <a:t>Headline </a:t>
            </a:r>
            <a:br>
              <a:rPr lang="en-AU" sz="3600" dirty="0"/>
            </a:br>
            <a:r>
              <a:rPr lang="en-AU" sz="3600" dirty="0"/>
              <a:t>(Verdana Bold)</a:t>
            </a:r>
            <a:endParaRPr lang="en-US" sz="3600" dirty="0"/>
          </a:p>
        </p:txBody>
      </p:sp>
      <p:sp>
        <p:nvSpPr>
          <p:cNvPr id="9" name="Picture Placeholder 8"/>
          <p:cNvSpPr>
            <a:spLocks noGrp="1"/>
          </p:cNvSpPr>
          <p:nvPr>
            <p:ph type="pic" sz="quarter" idx="11"/>
          </p:nvPr>
        </p:nvSpPr>
        <p:spPr>
          <a:xfrm>
            <a:off x="5708425" y="692150"/>
            <a:ext cx="3096000" cy="3217349"/>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0842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364427"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
        <p:nvSpPr>
          <p:cNvPr id="8" name="Date Placeholder 2"/>
          <p:cNvSpPr>
            <a:spLocks noGrp="1"/>
          </p:cNvSpPr>
          <p:nvPr>
            <p:ph type="dt" sz="half" idx="2"/>
          </p:nvPr>
        </p:nvSpPr>
        <p:spPr>
          <a:xfrm>
            <a:off x="177721" y="6335554"/>
            <a:ext cx="3261393"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r>
              <a:rPr lang="en-NZ" dirty="0"/>
              <a:t>Geothermal Project Management, New Zealand</a:t>
            </a:r>
            <a:endParaRPr lang="en-US" dirty="0"/>
          </a:p>
        </p:txBody>
      </p:sp>
    </p:spTree>
    <p:extLst>
      <p:ext uri="{BB962C8B-B14F-4D97-AF65-F5344CB8AC3E}">
        <p14:creationId xmlns:p14="http://schemas.microsoft.com/office/powerpoint/2010/main" val="4262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A Multiple pictures">
    <p:spTree>
      <p:nvGrpSpPr>
        <p:cNvPr id="1" name=""/>
        <p:cNvGrpSpPr/>
        <p:nvPr/>
      </p:nvGrpSpPr>
      <p:grpSpPr>
        <a:xfrm>
          <a:off x="0" y="0"/>
          <a:ext cx="0" cy="0"/>
          <a:chOff x="0" y="0"/>
          <a:chExt cx="0" cy="0"/>
        </a:xfrm>
      </p:grpSpPr>
      <p:sp>
        <p:nvSpPr>
          <p:cNvPr id="8" name="Picture Placeholder 8"/>
          <p:cNvSpPr>
            <a:spLocks noGrp="1"/>
          </p:cNvSpPr>
          <p:nvPr>
            <p:ph type="pic" sz="quarter" idx="14"/>
          </p:nvPr>
        </p:nvSpPr>
        <p:spPr>
          <a:xfrm>
            <a:off x="677863" y="692812"/>
            <a:ext cx="4542209" cy="280819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59524" y="3861048"/>
            <a:ext cx="2112276" cy="1368152"/>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4" y="3861048"/>
            <a:ext cx="2220647" cy="1368152"/>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1" name="Picture Placeholder 8"/>
          <p:cNvSpPr>
            <a:spLocks noGrp="1"/>
          </p:cNvSpPr>
          <p:nvPr>
            <p:ph type="pic" sz="quarter" idx="11"/>
          </p:nvPr>
        </p:nvSpPr>
        <p:spPr>
          <a:xfrm>
            <a:off x="5682875" y="692150"/>
            <a:ext cx="3096000" cy="5643404"/>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
        <p:nvSpPr>
          <p:cNvPr id="7" name="Date Placeholder 2"/>
          <p:cNvSpPr>
            <a:spLocks noGrp="1"/>
          </p:cNvSpPr>
          <p:nvPr>
            <p:ph type="dt" sz="half" idx="2"/>
          </p:nvPr>
        </p:nvSpPr>
        <p:spPr>
          <a:xfrm>
            <a:off x="177721" y="6335554"/>
            <a:ext cx="3261393"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r>
              <a:rPr lang="en-NZ" dirty="0"/>
              <a:t>Geothermal Project Management, New Zealand</a:t>
            </a:r>
            <a:endParaRPr lang="en-US" dirty="0"/>
          </a:p>
        </p:txBody>
      </p:sp>
    </p:spTree>
    <p:extLst>
      <p:ext uri="{BB962C8B-B14F-4D97-AF65-F5344CB8AC3E}">
        <p14:creationId xmlns:p14="http://schemas.microsoft.com/office/powerpoint/2010/main" val="308906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B Multiple pictures">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5682875"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68287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338877"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
        <p:nvSpPr>
          <p:cNvPr id="11" name="Date Placeholder 2"/>
          <p:cNvSpPr>
            <a:spLocks noGrp="1"/>
          </p:cNvSpPr>
          <p:nvPr>
            <p:ph type="dt" sz="half" idx="2"/>
          </p:nvPr>
        </p:nvSpPr>
        <p:spPr>
          <a:xfrm>
            <a:off x="177721" y="6335554"/>
            <a:ext cx="3261393"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r>
              <a:rPr lang="en-NZ" dirty="0"/>
              <a:t>Geothermal Project Management, New Zealand</a:t>
            </a:r>
            <a:endParaRPr lang="en-US" dirty="0"/>
          </a:p>
        </p:txBody>
      </p:sp>
    </p:spTree>
    <p:extLst>
      <p:ext uri="{BB962C8B-B14F-4D97-AF65-F5344CB8AC3E}">
        <p14:creationId xmlns:p14="http://schemas.microsoft.com/office/powerpoint/2010/main" val="3179824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9" name="Picture Placeholder 8"/>
          <p:cNvSpPr>
            <a:spLocks noGrp="1"/>
          </p:cNvSpPr>
          <p:nvPr>
            <p:ph type="pic" sz="quarter" idx="11"/>
          </p:nvPr>
        </p:nvSpPr>
        <p:spPr>
          <a:xfrm>
            <a:off x="677863" y="691902"/>
            <a:ext cx="8118475"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Tree>
    <p:extLst>
      <p:ext uri="{BB962C8B-B14F-4D97-AF65-F5344CB8AC3E}">
        <p14:creationId xmlns:p14="http://schemas.microsoft.com/office/powerpoint/2010/main" val="38613809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B Full pictur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400" y="1245262"/>
            <a:ext cx="8118475" cy="4215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402275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457200" y="1493239"/>
            <a:ext cx="8280000" cy="4437777"/>
          </a:xfrm>
          <a:prstGeom prst="rect">
            <a:avLst/>
          </a:prstGeom>
        </p:spPr>
        <p:txBody>
          <a:bodyPr vert="horz">
            <a:normAutofit/>
          </a:bodyPr>
          <a:lstStyle>
            <a:lvl1pPr marL="0" indent="0">
              <a:lnSpc>
                <a:spcPts val="2400"/>
              </a:lnSpc>
              <a:spcBef>
                <a:spcPts val="0"/>
              </a:spcBef>
              <a:buFontTx/>
              <a:buNone/>
              <a:defRPr sz="2000" baseline="0">
                <a:latin typeface="Verdana"/>
              </a:defRPr>
            </a:lvl1pPr>
          </a:lstStyle>
          <a:p>
            <a:pPr lvl="0"/>
            <a:r>
              <a:rPr lang="en-AU" dirty="0"/>
              <a:t>Text (Verdana Regular)</a:t>
            </a:r>
          </a:p>
          <a:p>
            <a:pPr lvl="0"/>
            <a:r>
              <a:rPr lang="en-AU" dirty="0"/>
              <a:t>et </a:t>
            </a:r>
            <a:r>
              <a:rPr lang="en-AU" dirty="0" err="1"/>
              <a:t>velicibus</a:t>
            </a:r>
            <a:r>
              <a:rPr lang="en-AU" dirty="0"/>
              <a:t> el et </a:t>
            </a:r>
            <a:r>
              <a:rPr lang="en-AU" dirty="0" err="1"/>
              <a:t>magnatet</a:t>
            </a:r>
            <a:r>
              <a:rPr lang="en-AU" dirty="0"/>
              <a:t> am, </a:t>
            </a:r>
            <a:r>
              <a:rPr lang="en-AU" dirty="0" err="1"/>
              <a:t>laborru</a:t>
            </a:r>
            <a:r>
              <a:rPr lang="en-AU" dirty="0"/>
              <a:t> </a:t>
            </a:r>
            <a:r>
              <a:rPr lang="en-AU" dirty="0" err="1"/>
              <a:t>mendips</a:t>
            </a:r>
            <a:r>
              <a:rPr lang="en-AU" dirty="0"/>
              <a:t> </a:t>
            </a:r>
            <a:r>
              <a:rPr lang="en-AU" dirty="0" err="1"/>
              <a:t>apieni</a:t>
            </a:r>
            <a:r>
              <a:rPr lang="en-AU" dirty="0"/>
              <a:t> </a:t>
            </a:r>
            <a:r>
              <a:rPr lang="en-AU" dirty="0" err="1"/>
              <a:t>omnimporibus</a:t>
            </a:r>
            <a:r>
              <a:rPr lang="en-AU" dirty="0"/>
              <a:t> et </a:t>
            </a:r>
            <a:r>
              <a:rPr lang="en-AU" dirty="0" err="1"/>
              <a:t>perepellut</a:t>
            </a:r>
            <a:r>
              <a:rPr lang="en-AU" dirty="0"/>
              <a:t> </a:t>
            </a:r>
            <a:r>
              <a:rPr lang="en-AU" dirty="0" err="1"/>
              <a:t>adis</a:t>
            </a:r>
            <a:r>
              <a:rPr lang="en-AU" dirty="0"/>
              <a:t> </a:t>
            </a:r>
            <a:r>
              <a:rPr lang="en-AU" dirty="0" err="1"/>
              <a:t>sequi</a:t>
            </a:r>
            <a:r>
              <a:rPr lang="en-AU" dirty="0"/>
              <a:t> </a:t>
            </a:r>
            <a:r>
              <a:rPr lang="en-AU" dirty="0" err="1"/>
              <a:t>cus</a:t>
            </a:r>
            <a:r>
              <a:rPr lang="en-AU" dirty="0"/>
              <a:t> et </a:t>
            </a:r>
            <a:r>
              <a:rPr lang="en-AU" dirty="0" err="1"/>
              <a:t>aliquid</a:t>
            </a:r>
            <a:r>
              <a:rPr lang="en-AU" dirty="0"/>
              <a:t> </a:t>
            </a:r>
            <a:r>
              <a:rPr lang="en-AU" dirty="0" err="1"/>
              <a:t>molorere</a:t>
            </a:r>
            <a:r>
              <a:rPr lang="en-AU" dirty="0"/>
              <a:t>, </a:t>
            </a:r>
            <a:r>
              <a:rPr lang="en-AU" dirty="0" err="1"/>
              <a:t>cullaut</a:t>
            </a:r>
            <a:r>
              <a:rPr lang="en-AU" dirty="0"/>
              <a:t> </a:t>
            </a:r>
            <a:r>
              <a:rPr lang="en-AU" dirty="0" err="1"/>
              <a:t>adion</a:t>
            </a:r>
            <a:r>
              <a:rPr lang="en-AU" dirty="0"/>
              <a:t> </a:t>
            </a:r>
            <a:r>
              <a:rPr lang="en-AU" dirty="0" err="1"/>
              <a:t>est</a:t>
            </a:r>
            <a:r>
              <a:rPr lang="en-AU" dirty="0"/>
              <a:t> </a:t>
            </a:r>
            <a:r>
              <a:rPr lang="en-AU" dirty="0" err="1"/>
              <a:t>magnimp</a:t>
            </a:r>
            <a:r>
              <a:rPr lang="en-AU" dirty="0"/>
              <a:t> </a:t>
            </a:r>
            <a:r>
              <a:rPr lang="en-AU" dirty="0" err="1"/>
              <a:t>oremporibus</a:t>
            </a:r>
            <a:r>
              <a:rPr lang="en-AU" dirty="0"/>
              <a:t>, </a:t>
            </a:r>
            <a:r>
              <a:rPr lang="en-AU" dirty="0" err="1"/>
              <a:t>conem</a:t>
            </a:r>
            <a:r>
              <a:rPr lang="en-AU" dirty="0"/>
              <a:t> </a:t>
            </a:r>
            <a:r>
              <a:rPr lang="en-AU" dirty="0" err="1"/>
              <a:t>etur</a:t>
            </a:r>
            <a:r>
              <a:rPr lang="en-AU" dirty="0"/>
              <a:t> </a:t>
            </a:r>
            <a:r>
              <a:rPr lang="en-AU" dirty="0" err="1"/>
              <a:t>Adit</a:t>
            </a:r>
            <a:r>
              <a:rPr lang="en-AU" dirty="0"/>
              <a:t> </a:t>
            </a:r>
            <a:r>
              <a:rPr lang="en-AU" dirty="0" err="1"/>
              <a:t>eatas</a:t>
            </a:r>
            <a:r>
              <a:rPr lang="en-AU" dirty="0"/>
              <a:t> re </a:t>
            </a:r>
            <a:r>
              <a:rPr lang="en-AU" dirty="0" err="1"/>
              <a:t>nectoruntevelictatem</a:t>
            </a:r>
            <a:r>
              <a:rPr lang="en-AU" dirty="0"/>
              <a:t> </a:t>
            </a:r>
            <a:r>
              <a:rPr lang="en-AU" dirty="0" err="1"/>
              <a:t>quaeperum</a:t>
            </a:r>
            <a:endParaRPr lang="en-AU" dirty="0"/>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18B9C4F-B695-C54C-924B-61748EE6A7C5}" type="slidenum">
              <a:rPr lang="en-US" smtClean="0"/>
              <a:pPr/>
              <a:t>‹#›</a:t>
            </a:fld>
            <a:endParaRPr lang="en-US" dirty="0"/>
          </a:p>
        </p:txBody>
      </p:sp>
      <p:sp>
        <p:nvSpPr>
          <p:cNvPr id="6" name="Date Placeholder 2"/>
          <p:cNvSpPr>
            <a:spLocks noGrp="1"/>
          </p:cNvSpPr>
          <p:nvPr>
            <p:ph type="dt" sz="half" idx="2"/>
          </p:nvPr>
        </p:nvSpPr>
        <p:spPr>
          <a:xfrm>
            <a:off x="177721" y="6335554"/>
            <a:ext cx="3261393"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r>
              <a:rPr lang="en-NZ" dirty="0"/>
              <a:t>Geothermal Project Management, New Zealand</a:t>
            </a:r>
            <a:endParaRPr lang="en-US" dirty="0"/>
          </a:p>
        </p:txBody>
      </p:sp>
      <p:sp>
        <p:nvSpPr>
          <p:cNvPr id="8" name="Title 1"/>
          <p:cNvSpPr>
            <a:spLocks noGrp="1"/>
          </p:cNvSpPr>
          <p:nvPr>
            <p:ph type="title"/>
          </p:nvPr>
        </p:nvSpPr>
        <p:spPr>
          <a:xfrm>
            <a:off x="457200" y="692150"/>
            <a:ext cx="8280000" cy="632402"/>
          </a:xfrm>
          <a:prstGeom prst="rect">
            <a:avLst/>
          </a:prstGeom>
        </p:spPr>
        <p:txBody>
          <a:bodyPr/>
          <a:lstStyle>
            <a:lvl1pPr algn="l">
              <a:defRPr sz="3200" b="1">
                <a:solidFill>
                  <a:srgbClr val="009AC7"/>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endParaRPr lang="en-NZ" dirty="0"/>
          </a:p>
        </p:txBody>
      </p:sp>
    </p:spTree>
    <p:extLst>
      <p:ext uri="{BB962C8B-B14F-4D97-AF65-F5344CB8AC3E}">
        <p14:creationId xmlns:p14="http://schemas.microsoft.com/office/powerpoint/2010/main" val="299027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6" name="Slide Number Placeholder 5"/>
          <p:cNvSpPr>
            <a:spLocks noGrp="1"/>
          </p:cNvSpPr>
          <p:nvPr>
            <p:ph type="sldNum" sz="quarter" idx="12"/>
          </p:nvPr>
        </p:nvSpPr>
        <p:spPr/>
        <p:txBody>
          <a:bodyPr/>
          <a:lstStyle/>
          <a:p>
            <a:fld id="{F31DFEDD-8A9F-41AC-95DD-343CCF7F2C11}" type="slidenum">
              <a:rPr lang="en-AU" smtClean="0"/>
              <a:t>‹#›</a:t>
            </a:fld>
            <a:endParaRPr lang="en-AU"/>
          </a:p>
        </p:txBody>
      </p:sp>
    </p:spTree>
    <p:extLst>
      <p:ext uri="{BB962C8B-B14F-4D97-AF65-F5344CB8AC3E}">
        <p14:creationId xmlns:p14="http://schemas.microsoft.com/office/powerpoint/2010/main" val="127857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hart with Caption">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18B9C4F-B695-C54C-924B-61748EE6A7C5}" type="slidenum">
              <a:rPr lang="en-US" smtClean="0"/>
              <a:pPr/>
              <a:t>‹#›</a:t>
            </a:fld>
            <a:endParaRPr lang="en-US" dirty="0"/>
          </a:p>
        </p:txBody>
      </p:sp>
      <p:sp>
        <p:nvSpPr>
          <p:cNvPr id="6" name="Date Placeholder 2"/>
          <p:cNvSpPr>
            <a:spLocks noGrp="1"/>
          </p:cNvSpPr>
          <p:nvPr>
            <p:ph type="dt" sz="half" idx="2"/>
          </p:nvPr>
        </p:nvSpPr>
        <p:spPr>
          <a:xfrm>
            <a:off x="177721" y="6335554"/>
            <a:ext cx="3261393"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r>
              <a:rPr lang="en-NZ" dirty="0"/>
              <a:t>Geothermal Project Management, New Zealand</a:t>
            </a:r>
            <a:endParaRPr lang="en-US" dirty="0"/>
          </a:p>
        </p:txBody>
      </p:sp>
      <p:sp>
        <p:nvSpPr>
          <p:cNvPr id="9" name="Chart Placeholder 8"/>
          <p:cNvSpPr>
            <a:spLocks noGrp="1"/>
          </p:cNvSpPr>
          <p:nvPr>
            <p:ph type="chart" sz="quarter" idx="12"/>
          </p:nvPr>
        </p:nvSpPr>
        <p:spPr>
          <a:xfrm>
            <a:off x="457200" y="1451295"/>
            <a:ext cx="8280000" cy="4569993"/>
          </a:xfrm>
          <a:prstGeom prst="rect">
            <a:avLst/>
          </a:prstGeom>
        </p:spPr>
        <p:txBody>
          <a:bodyPr/>
          <a:lstStyle>
            <a:lvl1pPr marL="0" indent="0">
              <a:buNone/>
              <a:defRPr sz="2000">
                <a:latin typeface="Verdana" panose="020B0604030504040204" pitchFamily="34" charset="0"/>
                <a:ea typeface="Verdana" panose="020B0604030504040204" pitchFamily="34" charset="0"/>
                <a:cs typeface="Verdana" panose="020B0604030504040204" pitchFamily="34" charset="0"/>
              </a:defRPr>
            </a:lvl1pPr>
          </a:lstStyle>
          <a:p>
            <a:endParaRPr lang="en-NZ" dirty="0"/>
          </a:p>
        </p:txBody>
      </p:sp>
      <p:sp>
        <p:nvSpPr>
          <p:cNvPr id="10" name="Title 1"/>
          <p:cNvSpPr>
            <a:spLocks noGrp="1"/>
          </p:cNvSpPr>
          <p:nvPr>
            <p:ph type="title"/>
          </p:nvPr>
        </p:nvSpPr>
        <p:spPr>
          <a:xfrm>
            <a:off x="457200" y="699895"/>
            <a:ext cx="8280000" cy="632402"/>
          </a:xfrm>
          <a:prstGeom prst="rect">
            <a:avLst/>
          </a:prstGeom>
        </p:spPr>
        <p:txBody>
          <a:bodyPr/>
          <a:lstStyle>
            <a:lvl1pPr algn="l">
              <a:defRPr sz="3200" b="1">
                <a:solidFill>
                  <a:srgbClr val="009AC7"/>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endParaRPr lang="en-NZ" dirty="0"/>
          </a:p>
        </p:txBody>
      </p:sp>
    </p:spTree>
    <p:extLst>
      <p:ext uri="{BB962C8B-B14F-4D97-AF65-F5344CB8AC3E}">
        <p14:creationId xmlns:p14="http://schemas.microsoft.com/office/powerpoint/2010/main" val="1062134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18B9C4F-B695-C54C-924B-61748EE6A7C5}" type="slidenum">
              <a:rPr lang="en-US" smtClean="0"/>
              <a:pPr/>
              <a:t>‹#›</a:t>
            </a:fld>
            <a:endParaRPr lang="en-US" dirty="0"/>
          </a:p>
        </p:txBody>
      </p:sp>
      <p:sp>
        <p:nvSpPr>
          <p:cNvPr id="6" name="Date Placeholder 2"/>
          <p:cNvSpPr>
            <a:spLocks noGrp="1"/>
          </p:cNvSpPr>
          <p:nvPr>
            <p:ph type="dt" sz="half" idx="2"/>
          </p:nvPr>
        </p:nvSpPr>
        <p:spPr>
          <a:xfrm>
            <a:off x="177721" y="6335554"/>
            <a:ext cx="3261393"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r>
              <a:rPr lang="en-NZ" dirty="0"/>
              <a:t>Geothermal Project Management, New Zealand</a:t>
            </a:r>
            <a:endParaRPr lang="en-US" dirty="0"/>
          </a:p>
        </p:txBody>
      </p:sp>
      <p:sp>
        <p:nvSpPr>
          <p:cNvPr id="4" name="Picture Placeholder 3"/>
          <p:cNvSpPr>
            <a:spLocks noGrp="1"/>
          </p:cNvSpPr>
          <p:nvPr>
            <p:ph type="pic" sz="quarter" idx="12"/>
          </p:nvPr>
        </p:nvSpPr>
        <p:spPr>
          <a:xfrm>
            <a:off x="457200" y="1476462"/>
            <a:ext cx="8280000" cy="4616834"/>
          </a:xfrm>
          <a:prstGeom prst="rect">
            <a:avLst/>
          </a:prstGeom>
        </p:spPr>
        <p:txBody>
          <a:bodyPr/>
          <a:lstStyle>
            <a:lvl1pPr marL="0" indent="0">
              <a:buNone/>
              <a:defRPr sz="2000">
                <a:latin typeface="Verdana" panose="020B0604030504040204" pitchFamily="34" charset="0"/>
                <a:ea typeface="Verdana" panose="020B0604030504040204" pitchFamily="34" charset="0"/>
                <a:cs typeface="Verdana" panose="020B0604030504040204" pitchFamily="34" charset="0"/>
              </a:defRPr>
            </a:lvl1pPr>
          </a:lstStyle>
          <a:p>
            <a:endParaRPr lang="en-NZ" dirty="0"/>
          </a:p>
        </p:txBody>
      </p:sp>
      <p:sp>
        <p:nvSpPr>
          <p:cNvPr id="8" name="Title 1"/>
          <p:cNvSpPr>
            <a:spLocks noGrp="1"/>
          </p:cNvSpPr>
          <p:nvPr>
            <p:ph type="title"/>
          </p:nvPr>
        </p:nvSpPr>
        <p:spPr>
          <a:xfrm>
            <a:off x="457200" y="696403"/>
            <a:ext cx="8280000" cy="632402"/>
          </a:xfrm>
          <a:prstGeom prst="rect">
            <a:avLst/>
          </a:prstGeom>
        </p:spPr>
        <p:txBody>
          <a:bodyPr/>
          <a:lstStyle>
            <a:lvl1pPr algn="l">
              <a:defRPr sz="3200" b="1">
                <a:solidFill>
                  <a:srgbClr val="009AC7"/>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endParaRPr lang="en-NZ" dirty="0"/>
          </a:p>
        </p:txBody>
      </p:sp>
    </p:spTree>
    <p:extLst>
      <p:ext uri="{BB962C8B-B14F-4D97-AF65-F5344CB8AC3E}">
        <p14:creationId xmlns:p14="http://schemas.microsoft.com/office/powerpoint/2010/main" val="3903577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7 End Slide">
    <p:bg>
      <p:bgPr>
        <a:solidFill>
          <a:schemeClr val="tx1"/>
        </a:solid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hasCustomPrompt="1"/>
          </p:nvPr>
        </p:nvSpPr>
        <p:spPr>
          <a:xfrm>
            <a:off x="677863" y="2281237"/>
            <a:ext cx="8027987" cy="3179763"/>
          </a:xfrm>
          <a:prstGeom prst="rect">
            <a:avLst/>
          </a:prstGeom>
        </p:spPr>
        <p:txBody>
          <a:bodyPr vert="horz" anchor="b"/>
          <a:lstStyle>
            <a:lvl1pPr marL="0" indent="0">
              <a:buFontTx/>
              <a:buNone/>
              <a:defRPr sz="1800">
                <a:solidFill>
                  <a:schemeClr val="bg1"/>
                </a:solidFill>
                <a:latin typeface="Verdana"/>
              </a:defRPr>
            </a:lvl1pPr>
          </a:lstStyle>
          <a:p>
            <a:pPr lvl="0"/>
            <a:r>
              <a:rPr lang="en-AU" dirty="0"/>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50276"/>
          <a:stretch/>
        </p:blipFill>
        <p:spPr>
          <a:xfrm>
            <a:off x="6460343" y="511102"/>
            <a:ext cx="2161239" cy="713271"/>
          </a:xfrm>
          <a:prstGeom prst="rect">
            <a:avLst/>
          </a:prstGeom>
        </p:spPr>
      </p:pic>
      <p:pic>
        <p:nvPicPr>
          <p:cNvPr id="8" name="Picture 7" descr="L:\DATA\Branding\Brand NZ 2012 - ALL\Aid Logos\Vertical PREFERRED\Black Logos\jpg\Aid Logo BLK SIL-01.jpg"/>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9504" y="279354"/>
            <a:ext cx="1296370" cy="1176768"/>
          </a:xfrm>
          <a:prstGeom prst="rect">
            <a:avLst/>
          </a:prstGeom>
          <a:noFill/>
          <a:ln>
            <a:noFill/>
          </a:ln>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942448" y="5461000"/>
            <a:ext cx="1106981" cy="1126196"/>
          </a:xfrm>
          <a:prstGeom prst="rect">
            <a:avLst/>
          </a:prstGeom>
        </p:spPr>
      </p:pic>
    </p:spTree>
    <p:extLst>
      <p:ext uri="{BB962C8B-B14F-4D97-AF65-F5344CB8AC3E}">
        <p14:creationId xmlns:p14="http://schemas.microsoft.com/office/powerpoint/2010/main" val="268983826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AU"/>
          </a:p>
        </p:txBody>
      </p:sp>
      <p:sp>
        <p:nvSpPr>
          <p:cNvPr id="3" name="Content Placeholder 2"/>
          <p:cNvSpPr>
            <a:spLocks noGrp="1"/>
          </p:cNvSpPr>
          <p:nvPr>
            <p:ph idx="1"/>
          </p:nvPr>
        </p:nvSpPr>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Slide Number Placeholder 5"/>
          <p:cNvSpPr>
            <a:spLocks noGrp="1"/>
          </p:cNvSpPr>
          <p:nvPr>
            <p:ph type="sldNum" sz="quarter" idx="12"/>
          </p:nvPr>
        </p:nvSpPr>
        <p:spPr/>
        <p:txBody>
          <a:bodyPr/>
          <a:lstStyle/>
          <a:p>
            <a:fld id="{F31DFEDD-8A9F-41AC-95DD-343CCF7F2C11}" type="slidenum">
              <a:rPr lang="en-AU" smtClean="0"/>
              <a:t>‹#›</a:t>
            </a:fld>
            <a:endParaRPr lang="en-AU"/>
          </a:p>
        </p:txBody>
      </p:sp>
    </p:spTree>
    <p:extLst>
      <p:ext uri="{BB962C8B-B14F-4D97-AF65-F5344CB8AC3E}">
        <p14:creationId xmlns:p14="http://schemas.microsoft.com/office/powerpoint/2010/main" val="280019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F31DFEDD-8A9F-41AC-95DD-343CCF7F2C11}" type="slidenum">
              <a:rPr lang="en-AU" smtClean="0"/>
              <a:t>‹#›</a:t>
            </a:fld>
            <a:endParaRPr lang="en-AU"/>
          </a:p>
        </p:txBody>
      </p:sp>
    </p:spTree>
    <p:extLst>
      <p:ext uri="{BB962C8B-B14F-4D97-AF65-F5344CB8AC3E}">
        <p14:creationId xmlns:p14="http://schemas.microsoft.com/office/powerpoint/2010/main" val="1570961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normAutofit/>
          </a:bodyPr>
          <a:lstStyle>
            <a:lvl1pPr>
              <a:defRPr lang="en-US" smtClean="0"/>
            </a:lvl1pPr>
            <a:lvl2pPr>
              <a:defRPr lang="en-US" smtClean="0"/>
            </a:lvl2pPr>
            <a:lvl3pPr>
              <a:defRPr lang="en-US" smtClean="0"/>
            </a:lvl3pPr>
            <a:lvl4pPr>
              <a:defRPr lang="en-US" smtClean="0"/>
            </a:lvl4pPr>
            <a:lvl5pPr>
              <a:defRPr lang="en-AU"/>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normAutofit/>
          </a:bodyPr>
          <a:lstStyle>
            <a:lvl1pPr>
              <a:defRPr lang="en-US" smtClean="0"/>
            </a:lvl1pPr>
            <a:lvl2pPr>
              <a:defRPr lang="en-US" smtClean="0"/>
            </a:lvl2pPr>
            <a:lvl3pPr>
              <a:defRPr lang="en-US" smtClean="0"/>
            </a:lvl3pPr>
            <a:lvl4pPr>
              <a:defRPr lang="en-US" smtClean="0"/>
            </a:lvl4pPr>
            <a:lvl5pPr>
              <a:defRPr lang="en-AU"/>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Slide Number Placeholder 6"/>
          <p:cNvSpPr>
            <a:spLocks noGrp="1"/>
          </p:cNvSpPr>
          <p:nvPr>
            <p:ph type="sldNum" sz="quarter" idx="12"/>
          </p:nvPr>
        </p:nvSpPr>
        <p:spPr/>
        <p:txBody>
          <a:bodyPr/>
          <a:lstStyle/>
          <a:p>
            <a:fld id="{F31DFEDD-8A9F-41AC-95DD-343CCF7F2C11}" type="slidenum">
              <a:rPr lang="en-AU" smtClean="0"/>
              <a:t>‹#›</a:t>
            </a:fld>
            <a:endParaRPr lang="en-AU"/>
          </a:p>
        </p:txBody>
      </p:sp>
    </p:spTree>
    <p:extLst>
      <p:ext uri="{BB962C8B-B14F-4D97-AF65-F5344CB8AC3E}">
        <p14:creationId xmlns:p14="http://schemas.microsoft.com/office/powerpoint/2010/main" val="116720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endParaRPr lang="en-AU" dirty="0"/>
          </a:p>
        </p:txBody>
      </p:sp>
      <p:sp>
        <p:nvSpPr>
          <p:cNvPr id="3" name="Text Placeholder 2"/>
          <p:cNvSpPr>
            <a:spLocks noGrp="1"/>
          </p:cNvSpPr>
          <p:nvPr>
            <p:ph type="body" idx="1"/>
          </p:nvPr>
        </p:nvSpPr>
        <p:spPr>
          <a:xfrm>
            <a:off x="457200" y="1535113"/>
            <a:ext cx="4040188" cy="639762"/>
          </a:xfrm>
        </p:spPr>
        <p:txBody>
          <a:bodyPr anchor="b"/>
          <a:lstStyle>
            <a:lvl1pPr>
              <a:defRPr lang="en-US" sz="1800" b="1" dirty="0" smtClean="0"/>
            </a:lvl1pPr>
          </a:lstStyle>
          <a:p>
            <a:pPr marL="0" lvl="0" indent="0" defTabSz="457200">
              <a:buFont typeface="Arial"/>
              <a:buNone/>
            </a:pPr>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lang="en-US" smtClean="0"/>
            </a:lvl1pPr>
            <a:lvl2pPr>
              <a:defRPr lang="en-US" smtClean="0"/>
            </a:lvl2pPr>
            <a:lvl3pPr>
              <a:defRPr lang="en-US" smtClean="0"/>
            </a:lvl3pPr>
            <a:lvl4pPr>
              <a:defRPr lang="en-US" smtClean="0"/>
            </a:lvl4pPr>
            <a:lvl5pPr>
              <a:defRPr lang="en-AU"/>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normAutofit/>
          </a:bodyPr>
          <a:lstStyle>
            <a:lvl1pPr>
              <a:defRPr lang="en-US" sz="1800" b="1" smtClean="0"/>
            </a:lvl1pPr>
          </a:lstStyle>
          <a:p>
            <a:pPr marL="0" lvl="0" indent="0" defTabSz="457200">
              <a:buFont typeface="Arial"/>
              <a:buNone/>
            </a:pPr>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lang="en-US" smtClean="0"/>
            </a:lvl1pPr>
            <a:lvl2pPr>
              <a:defRPr lang="en-US" smtClean="0"/>
            </a:lvl2pPr>
            <a:lvl3pPr>
              <a:defRPr lang="en-US" smtClean="0"/>
            </a:lvl3pPr>
            <a:lvl4pPr>
              <a:defRPr lang="en-US" smtClean="0"/>
            </a:lvl4pPr>
            <a:lvl5pPr>
              <a:defRPr lang="en-AU"/>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Slide Number Placeholder 8"/>
          <p:cNvSpPr>
            <a:spLocks noGrp="1"/>
          </p:cNvSpPr>
          <p:nvPr>
            <p:ph type="sldNum" sz="quarter" idx="12"/>
          </p:nvPr>
        </p:nvSpPr>
        <p:spPr/>
        <p:txBody>
          <a:bodyPr/>
          <a:lstStyle/>
          <a:p>
            <a:fld id="{F31DFEDD-8A9F-41AC-95DD-343CCF7F2C11}" type="slidenum">
              <a:rPr lang="en-AU" smtClean="0"/>
              <a:t>‹#›</a:t>
            </a:fld>
            <a:endParaRPr lang="en-AU"/>
          </a:p>
        </p:txBody>
      </p:sp>
    </p:spTree>
    <p:extLst>
      <p:ext uri="{BB962C8B-B14F-4D97-AF65-F5344CB8AC3E}">
        <p14:creationId xmlns:p14="http://schemas.microsoft.com/office/powerpoint/2010/main" val="1869416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AU"/>
          </a:p>
        </p:txBody>
      </p:sp>
      <p:sp>
        <p:nvSpPr>
          <p:cNvPr id="5" name="Slide Number Placeholder 4"/>
          <p:cNvSpPr>
            <a:spLocks noGrp="1"/>
          </p:cNvSpPr>
          <p:nvPr>
            <p:ph type="sldNum" sz="quarter" idx="12"/>
          </p:nvPr>
        </p:nvSpPr>
        <p:spPr/>
        <p:txBody>
          <a:bodyPr/>
          <a:lstStyle/>
          <a:p>
            <a:fld id="{F31DFEDD-8A9F-41AC-95DD-343CCF7F2C11}" type="slidenum">
              <a:rPr lang="en-AU" smtClean="0"/>
              <a:t>‹#›</a:t>
            </a:fld>
            <a:endParaRPr lang="en-AU"/>
          </a:p>
        </p:txBody>
      </p:sp>
    </p:spTree>
    <p:extLst>
      <p:ext uri="{BB962C8B-B14F-4D97-AF65-F5344CB8AC3E}">
        <p14:creationId xmlns:p14="http://schemas.microsoft.com/office/powerpoint/2010/main" val="411098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1DFEDD-8A9F-41AC-95DD-343CCF7F2C11}" type="slidenum">
              <a:rPr lang="en-AU" smtClean="0"/>
              <a:t>‹#›</a:t>
            </a:fld>
            <a:endParaRPr lang="en-AU"/>
          </a:p>
        </p:txBody>
      </p:sp>
    </p:spTree>
    <p:extLst>
      <p:ext uri="{BB962C8B-B14F-4D97-AF65-F5344CB8AC3E}">
        <p14:creationId xmlns:p14="http://schemas.microsoft.com/office/powerpoint/2010/main" val="770130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normAutofit/>
          </a:bodyPr>
          <a:lstStyle>
            <a:lvl1pPr>
              <a:defRPr lang="en-US" smtClean="0"/>
            </a:lvl1pPr>
            <a:lvl2pPr>
              <a:defRPr lang="en-US" smtClean="0"/>
            </a:lvl2pPr>
            <a:lvl3pPr>
              <a:defRPr lang="en-US" smtClean="0"/>
            </a:lvl3pPr>
            <a:lvl4pPr>
              <a:defRPr lang="en-US" smtClean="0"/>
            </a:lvl4pPr>
            <a:lvl5pPr>
              <a:defRPr lang="en-AU"/>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F31DFEDD-8A9F-41AC-95DD-343CCF7F2C11}" type="slidenum">
              <a:rPr lang="en-AU" smtClean="0"/>
              <a:t>‹#›</a:t>
            </a:fld>
            <a:endParaRPr lang="en-AU"/>
          </a:p>
        </p:txBody>
      </p:sp>
    </p:spTree>
    <p:extLst>
      <p:ext uri="{BB962C8B-B14F-4D97-AF65-F5344CB8AC3E}">
        <p14:creationId xmlns:p14="http://schemas.microsoft.com/office/powerpoint/2010/main" val="311788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92150"/>
            <a:ext cx="8229600" cy="792634"/>
          </a:xfrm>
          <a:prstGeom prst="rect">
            <a:avLst/>
          </a:prstGeom>
        </p:spPr>
        <p:txBody>
          <a:bodyPr>
            <a:normAutofit/>
          </a:bodyPr>
          <a:lstStyle/>
          <a:p>
            <a:pPr lvl="0" algn="l" defTabSz="457200"/>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a:normAutofit/>
          </a:bodyPr>
          <a:lstStyle/>
          <a:p>
            <a:pPr lvl="0" defTabSz="457200">
              <a:buFont typeface="Arial"/>
            </a:pPr>
            <a:r>
              <a:rPr lang="en-US"/>
              <a:t>Click to edit Master text styles</a:t>
            </a:r>
          </a:p>
          <a:p>
            <a:pPr lvl="1" defTabSz="457200">
              <a:buFont typeface="Arial"/>
            </a:pPr>
            <a:r>
              <a:rPr lang="en-US"/>
              <a:t>Second level</a:t>
            </a:r>
          </a:p>
          <a:p>
            <a:pPr lvl="2" defTabSz="457200">
              <a:buFont typeface="Arial"/>
            </a:pPr>
            <a:r>
              <a:rPr lang="en-US"/>
              <a:t>Third level</a:t>
            </a:r>
          </a:p>
          <a:p>
            <a:pPr lvl="3" defTabSz="457200">
              <a:buFont typeface="Arial"/>
            </a:pPr>
            <a:r>
              <a:rPr lang="en-US"/>
              <a:t>Fourth level</a:t>
            </a:r>
          </a:p>
          <a:p>
            <a:pPr lvl="4" defTabSz="457200">
              <a:buFont typeface="Arial"/>
            </a:pPr>
            <a:r>
              <a:rPr lang="en-US"/>
              <a:t>Fifth level</a:t>
            </a: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1DFEDD-8A9F-41AC-95DD-343CCF7F2C11}" type="slidenum">
              <a:rPr lang="en-AU" smtClean="0"/>
              <a:t>‹#›</a:t>
            </a:fld>
            <a:endParaRPr lang="en-AU"/>
          </a:p>
        </p:txBody>
      </p:sp>
      <p:sp>
        <p:nvSpPr>
          <p:cNvPr id="8" name="Date Placeholder 2"/>
          <p:cNvSpPr txBox="1">
            <a:spLocks/>
          </p:cNvSpPr>
          <p:nvPr userDrawn="1"/>
        </p:nvSpPr>
        <p:spPr>
          <a:xfrm>
            <a:off x="177721" y="6335554"/>
            <a:ext cx="3261393"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NZ"/>
              <a:t>Geothermal Project Management, New Zealand</a:t>
            </a:r>
            <a:endParaRPr lang="en-US" dirty="0"/>
          </a:p>
        </p:txBody>
      </p:sp>
      <p:pic>
        <p:nvPicPr>
          <p:cNvPr id="9" name="Picture 8" descr="L:\DATA\Branding\Brand NZ 2012 - ALL\Aid Logos\Vertical PREFERRED\Black Logos\jpg\Aid Logo BLK SIL-01.jpg"/>
          <p:cNvPicPr/>
          <p:nvPr userDrawn="1"/>
        </p:nvPicPr>
        <p:blipFill>
          <a:blip r:embed="rId24" cstate="print">
            <a:extLst>
              <a:ext uri="{28A0092B-C50C-407E-A947-70E740481C1C}">
                <a14:useLocalDpi xmlns:a14="http://schemas.microsoft.com/office/drawing/2010/main" val="0"/>
              </a:ext>
            </a:extLst>
          </a:blip>
          <a:srcRect/>
          <a:stretch>
            <a:fillRect/>
          </a:stretch>
        </p:blipFill>
        <p:spPr bwMode="auto">
          <a:xfrm>
            <a:off x="177721" y="7820"/>
            <a:ext cx="711346" cy="658097"/>
          </a:xfrm>
          <a:prstGeom prst="rect">
            <a:avLst/>
          </a:prstGeom>
          <a:noFill/>
          <a:ln>
            <a:noFill/>
          </a:ln>
        </p:spPr>
      </p:pic>
      <p:pic>
        <p:nvPicPr>
          <p:cNvPr id="10" name="Picture 9"/>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8398444" y="35521"/>
            <a:ext cx="619640" cy="630396"/>
          </a:xfrm>
          <a:prstGeom prst="rect">
            <a:avLst/>
          </a:prstGeom>
        </p:spPr>
      </p:pic>
    </p:spTree>
    <p:extLst>
      <p:ext uri="{BB962C8B-B14F-4D97-AF65-F5344CB8AC3E}">
        <p14:creationId xmlns:p14="http://schemas.microsoft.com/office/powerpoint/2010/main" val="3199624011"/>
      </p:ext>
    </p:extLst>
  </p:cSld>
  <p:clrMap bg1="lt1" tx1="dk1" bg2="lt2" tx2="dk2" accent1="accent1" accent2="accent2" accent3="accent3" accent4="accent4" accent5="accent5" accent6="accent6" hlink="hlink" folHlink="folHlink"/>
  <p:sldLayoutIdLst>
    <p:sldLayoutId id="2147483696"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 id="2147483695" r:id="rId22"/>
  </p:sldLayoutIdLst>
  <p:txStyles>
    <p:titleStyle>
      <a:lvl1pPr algn="ctr" defTabSz="914400" rtl="0" eaLnBrk="1" latinLnBrk="0" hangingPunct="1">
        <a:spcBef>
          <a:spcPct val="0"/>
        </a:spcBef>
        <a:buNone/>
        <a:defRPr lang="en-AU" sz="3200" b="1" kern="1200">
          <a:solidFill>
            <a:srgbClr val="009AC7"/>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lang="en-US" sz="20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lang="en-US" sz="18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lang="en-US" sz="14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lang="en-AU"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3.bin"/><Relationship Id="rId1" Type="http://schemas.openxmlformats.org/officeDocument/2006/relationships/slideLayout" Target="../slideLayouts/slideLayout3.xml"/><Relationship Id="rId5" Type="http://schemas.openxmlformats.org/officeDocument/2006/relationships/image" Target="../media/image27.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0.wmf"/></Relationships>
</file>

<file path=ppt/slides/_rels/slide2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6.bin"/><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7.bin"/><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8.bin"/><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9.bin"/><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10.bin"/><Relationship Id="rId1" Type="http://schemas.openxmlformats.org/officeDocument/2006/relationships/slideLayout" Target="../slideLayouts/slideLayout19.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image" Target="../media/image40.png"/><Relationship Id="rId1" Type="http://schemas.openxmlformats.org/officeDocument/2006/relationships/slideLayout" Target="../slideLayouts/slideLayout19.xml"/><Relationship Id="rId4" Type="http://schemas.openxmlformats.org/officeDocument/2006/relationships/image" Target="../media/image38.wmf"/></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image" Target="../media/image41.png"/><Relationship Id="rId1" Type="http://schemas.openxmlformats.org/officeDocument/2006/relationships/slideLayout" Target="../slideLayouts/slideLayout19.xml"/><Relationship Id="rId4" Type="http://schemas.openxmlformats.org/officeDocument/2006/relationships/image" Target="../media/image38.wmf"/></Relationships>
</file>

<file path=ppt/slides/_rels/slide41.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13.bin"/><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14.bin"/><Relationship Id="rId1" Type="http://schemas.openxmlformats.org/officeDocument/2006/relationships/slideLayout" Target="../slideLayouts/slideLayout3.xml"/><Relationship Id="rId5" Type="http://schemas.openxmlformats.org/officeDocument/2006/relationships/image" Target="../media/image44.wmf"/><Relationship Id="rId4" Type="http://schemas.openxmlformats.org/officeDocument/2006/relationships/oleObject" Target="../embeddings/oleObject15.bin"/></Relationships>
</file>

<file path=ppt/slides/_rels/slide44.x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7.wmf"/><Relationship Id="rId2" Type="http://schemas.openxmlformats.org/officeDocument/2006/relationships/oleObject" Target="../embeddings/oleObject16.bin"/><Relationship Id="rId1" Type="http://schemas.openxmlformats.org/officeDocument/2006/relationships/slideLayout" Target="../slideLayouts/slideLayout3.xml"/><Relationship Id="rId6" Type="http://schemas.openxmlformats.org/officeDocument/2006/relationships/oleObject" Target="../embeddings/oleObject18.bin"/><Relationship Id="rId5" Type="http://schemas.openxmlformats.org/officeDocument/2006/relationships/image" Target="../media/image46.wmf"/><Relationship Id="rId4" Type="http://schemas.openxmlformats.org/officeDocument/2006/relationships/oleObject" Target="../embeddings/oleObject17.bin"/></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1.wmf"/><Relationship Id="rId2" Type="http://schemas.openxmlformats.org/officeDocument/2006/relationships/oleObject" Target="../embeddings/oleObject19.bin"/><Relationship Id="rId1" Type="http://schemas.openxmlformats.org/officeDocument/2006/relationships/slideLayout" Target="../slideLayouts/slideLayout3.xml"/><Relationship Id="rId6" Type="http://schemas.openxmlformats.org/officeDocument/2006/relationships/oleObject" Target="../embeddings/oleObject21.bin"/><Relationship Id="rId5" Type="http://schemas.openxmlformats.org/officeDocument/2006/relationships/image" Target="../media/image50.wmf"/><Relationship Id="rId4" Type="http://schemas.openxmlformats.org/officeDocument/2006/relationships/oleObject" Target="../embeddings/oleObject20.bin"/></Relationships>
</file>

<file path=ppt/slides/_rels/slide47.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22.bin"/><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3.wmf"/><Relationship Id="rId7" Type="http://schemas.openxmlformats.org/officeDocument/2006/relationships/image" Target="../media/image55.wmf"/><Relationship Id="rId2" Type="http://schemas.openxmlformats.org/officeDocument/2006/relationships/oleObject" Target="../embeddings/oleObject23.bin"/><Relationship Id="rId1" Type="http://schemas.openxmlformats.org/officeDocument/2006/relationships/slideLayout" Target="../slideLayouts/slideLayout3.xml"/><Relationship Id="rId6" Type="http://schemas.openxmlformats.org/officeDocument/2006/relationships/oleObject" Target="../embeddings/oleObject25.bin"/><Relationship Id="rId5" Type="http://schemas.openxmlformats.org/officeDocument/2006/relationships/image" Target="../media/image54.wmf"/><Relationship Id="rId4" Type="http://schemas.openxmlformats.org/officeDocument/2006/relationships/oleObject" Target="../embeddings/oleObject24.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oleObject" Target="../embeddings/oleObject26.bin"/><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27.bin"/><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28.bin"/><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4.jpg"/><Relationship Id="rId13" Type="http://schemas.openxmlformats.org/officeDocument/2006/relationships/image" Target="../media/image19.jpeg"/><Relationship Id="rId3" Type="http://schemas.openxmlformats.org/officeDocument/2006/relationships/image" Target="../media/image9.jpg"/><Relationship Id="rId7" Type="http://schemas.openxmlformats.org/officeDocument/2006/relationships/image" Target="../media/image13.jpg"/><Relationship Id="rId12" Type="http://schemas.openxmlformats.org/officeDocument/2006/relationships/image" Target="../media/image18.jp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2.jpg"/><Relationship Id="rId11" Type="http://schemas.openxmlformats.org/officeDocument/2006/relationships/image" Target="../media/image17.jpg"/><Relationship Id="rId5" Type="http://schemas.openxmlformats.org/officeDocument/2006/relationships/image" Target="../media/image11.png"/><Relationship Id="rId10" Type="http://schemas.openxmlformats.org/officeDocument/2006/relationships/image" Target="../media/image16.jpg"/><Relationship Id="rId4" Type="http://schemas.openxmlformats.org/officeDocument/2006/relationships/image" Target="../media/image10.jpg"/><Relationship Id="rId9" Type="http://schemas.openxmlformats.org/officeDocument/2006/relationships/image" Target="../media/image15.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oleObject" Target="../embeddings/oleObject29.bin"/><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3.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64.emf"/></Relationships>
</file>

<file path=ppt/slides/_rels/slide64.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oleObject" Target="../embeddings/oleObject30.bin"/><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oleObject" Target="../embeddings/oleObject31.bin"/><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slideLayout" Target="../slideLayouts/slideLayout2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9" y="1944367"/>
            <a:ext cx="8027984" cy="836561"/>
          </a:xfrm>
        </p:spPr>
        <p:txBody>
          <a:bodyPr>
            <a:normAutofit fontScale="90000"/>
          </a:bodyPr>
          <a:lstStyle/>
          <a:p>
            <a:r>
              <a:rPr lang="en-US" sz="3200" dirty="0"/>
              <a:t>Geothermal Project Management </a:t>
            </a:r>
            <a:br>
              <a:rPr lang="en-US" sz="3200" dirty="0"/>
            </a:br>
            <a:r>
              <a:rPr lang="en-US" sz="3200" dirty="0"/>
              <a:t>February – March 2024</a:t>
            </a:r>
            <a:endParaRPr lang="en-AU" sz="3200" dirty="0"/>
          </a:p>
        </p:txBody>
      </p:sp>
      <p:sp>
        <p:nvSpPr>
          <p:cNvPr id="3" name="Text Placeholder 2"/>
          <p:cNvSpPr>
            <a:spLocks noGrp="1"/>
          </p:cNvSpPr>
          <p:nvPr>
            <p:ph type="body" sz="quarter" idx="10"/>
          </p:nvPr>
        </p:nvSpPr>
        <p:spPr>
          <a:xfrm>
            <a:off x="682629" y="3207816"/>
            <a:ext cx="8027987" cy="2021384"/>
          </a:xfrm>
        </p:spPr>
        <p:txBody>
          <a:bodyPr>
            <a:normAutofit fontScale="85000" lnSpcReduction="20000"/>
          </a:bodyPr>
          <a:lstStyle/>
          <a:p>
            <a:r>
              <a:rPr lang="en-AU" dirty="0"/>
              <a:t>Day 3 Session 3</a:t>
            </a:r>
          </a:p>
          <a:p>
            <a:r>
              <a:rPr lang="en-AU" dirty="0"/>
              <a:t>Reservoir Engineering Concepts</a:t>
            </a:r>
          </a:p>
          <a:p>
            <a:endParaRPr lang="en-AU" dirty="0"/>
          </a:p>
          <a:p>
            <a:r>
              <a:rPr lang="en-AU" dirty="0"/>
              <a:t>Michael Gravatt and Team</a:t>
            </a:r>
          </a:p>
          <a:p>
            <a:pPr eaLnBrk="1" hangingPunct="1">
              <a:spcBef>
                <a:spcPct val="0"/>
              </a:spcBef>
              <a:spcAft>
                <a:spcPct val="20000"/>
              </a:spcAft>
            </a:pPr>
            <a:r>
              <a:rPr lang="en-US" altLang="en-US" dirty="0"/>
              <a:t>Engineering Science &amp; Geothermal Institute</a:t>
            </a:r>
          </a:p>
          <a:p>
            <a:pPr eaLnBrk="1" hangingPunct="1">
              <a:spcBef>
                <a:spcPct val="0"/>
              </a:spcBef>
              <a:spcAft>
                <a:spcPct val="20000"/>
              </a:spcAft>
            </a:pPr>
            <a:r>
              <a:rPr lang="en-US" altLang="en-US" dirty="0"/>
              <a:t>University of Auckland, New Zealand</a:t>
            </a:r>
          </a:p>
          <a:p>
            <a:endParaRPr lang="en-AU" dirty="0"/>
          </a:p>
        </p:txBody>
      </p:sp>
      <p:sp>
        <p:nvSpPr>
          <p:cNvPr id="6" name="Slide Number Placeholder 5"/>
          <p:cNvSpPr>
            <a:spLocks noGrp="1"/>
          </p:cNvSpPr>
          <p:nvPr>
            <p:ph type="sldNum" sz="quarter" idx="4294967295"/>
          </p:nvPr>
        </p:nvSpPr>
        <p:spPr>
          <a:xfrm>
            <a:off x="8501063" y="6235700"/>
            <a:ext cx="642937" cy="474663"/>
          </a:xfrm>
        </p:spPr>
        <p:txBody>
          <a:bodyPr/>
          <a:lstStyle/>
          <a:p>
            <a:endParaRPr lang="en-US"/>
          </a:p>
          <a:p>
            <a:pPr algn="r"/>
            <a:fld id="{218B9C4F-B695-C54C-924B-61748EE6A7C5}" type="slidenum">
              <a:rPr lang="en-US" smtClean="0">
                <a:solidFill>
                  <a:schemeClr val="tx1"/>
                </a:solidFill>
              </a:rPr>
              <a:pPr algn="r"/>
              <a:t>1</a:t>
            </a:fld>
            <a:endParaRPr lang="en-US" dirty="0">
              <a:solidFill>
                <a:schemeClr val="tx1"/>
              </a:solidFill>
            </a:endParaRPr>
          </a:p>
        </p:txBody>
      </p:sp>
    </p:spTree>
    <p:extLst>
      <p:ext uri="{BB962C8B-B14F-4D97-AF65-F5344CB8AC3E}">
        <p14:creationId xmlns:p14="http://schemas.microsoft.com/office/powerpoint/2010/main" val="1636739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Convective geothermal system</a:t>
            </a:r>
          </a:p>
        </p:txBody>
      </p:sp>
      <p:pic>
        <p:nvPicPr>
          <p:cNvPr id="4" name="Content Placeholder 3"/>
          <p:cNvPicPr>
            <a:picLocks noGrp="1" noChangeAspect="1"/>
          </p:cNvPicPr>
          <p:nvPr>
            <p:ph idx="1"/>
          </p:nvPr>
        </p:nvPicPr>
        <p:blipFill>
          <a:blip r:embed="rId2"/>
          <a:stretch>
            <a:fillRect/>
          </a:stretch>
        </p:blipFill>
        <p:spPr>
          <a:xfrm>
            <a:off x="464871" y="1484784"/>
            <a:ext cx="7659408" cy="4248472"/>
          </a:xfrm>
          <a:prstGeom prst="rect">
            <a:avLst/>
          </a:prstGeom>
        </p:spPr>
      </p:pic>
    </p:spTree>
    <p:extLst>
      <p:ext uri="{BB962C8B-B14F-4D97-AF65-F5344CB8AC3E}">
        <p14:creationId xmlns:p14="http://schemas.microsoft.com/office/powerpoint/2010/main" val="330236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Heat transfer mechanisms in geothermal systems</a:t>
            </a:r>
            <a:endParaRPr lang="en-NZ" dirty="0"/>
          </a:p>
        </p:txBody>
      </p:sp>
      <p:sp>
        <p:nvSpPr>
          <p:cNvPr id="3" name="Content Placeholder 2"/>
          <p:cNvSpPr>
            <a:spLocks noGrp="1"/>
          </p:cNvSpPr>
          <p:nvPr>
            <p:ph idx="1"/>
          </p:nvPr>
        </p:nvSpPr>
        <p:spPr>
          <a:xfrm>
            <a:off x="457200" y="1772816"/>
            <a:ext cx="8229600" cy="4525963"/>
          </a:xfrm>
        </p:spPr>
        <p:txBody>
          <a:bodyPr/>
          <a:lstStyle/>
          <a:p>
            <a:pPr>
              <a:lnSpc>
                <a:spcPct val="90000"/>
              </a:lnSpc>
              <a:spcAft>
                <a:spcPct val="20000"/>
              </a:spcAft>
            </a:pPr>
            <a:r>
              <a:rPr lang="en-US" altLang="en-US" u="sng" dirty="0"/>
              <a:t>Conduction:</a:t>
            </a:r>
            <a:r>
              <a:rPr lang="en-US" altLang="en-US" dirty="0"/>
              <a:t> </a:t>
            </a:r>
          </a:p>
          <a:p>
            <a:pPr>
              <a:lnSpc>
                <a:spcPct val="90000"/>
              </a:lnSpc>
              <a:spcAft>
                <a:spcPct val="20000"/>
              </a:spcAft>
              <a:buFontTx/>
              <a:buNone/>
            </a:pPr>
            <a:r>
              <a:rPr lang="en-US" altLang="en-US" dirty="0"/>
              <a:t>	Heat flow = conductivity x temperature gradient</a:t>
            </a:r>
          </a:p>
          <a:p>
            <a:pPr>
              <a:lnSpc>
                <a:spcPct val="90000"/>
              </a:lnSpc>
              <a:spcAft>
                <a:spcPct val="20000"/>
              </a:spcAft>
              <a:buFontTx/>
              <a:buNone/>
            </a:pPr>
            <a:endParaRPr lang="en-US" altLang="en-US" dirty="0"/>
          </a:p>
          <a:p>
            <a:pPr>
              <a:lnSpc>
                <a:spcPct val="90000"/>
              </a:lnSpc>
              <a:spcAft>
                <a:spcPct val="20000"/>
              </a:spcAft>
            </a:pPr>
            <a:r>
              <a:rPr lang="en-US" altLang="en-US" u="sng" dirty="0"/>
              <a:t>Convection:</a:t>
            </a:r>
            <a:r>
              <a:rPr lang="en-US" altLang="en-US" dirty="0"/>
              <a:t> </a:t>
            </a:r>
          </a:p>
          <a:p>
            <a:pPr>
              <a:lnSpc>
                <a:spcPct val="90000"/>
              </a:lnSpc>
              <a:spcAft>
                <a:spcPct val="20000"/>
              </a:spcAft>
              <a:buFontTx/>
              <a:buNone/>
            </a:pPr>
            <a:r>
              <a:rPr lang="en-US" altLang="en-US" dirty="0"/>
              <a:t>	Heat flow = mass flow x enthalpy</a:t>
            </a:r>
          </a:p>
          <a:p>
            <a:pPr>
              <a:lnSpc>
                <a:spcPct val="90000"/>
              </a:lnSpc>
              <a:spcAft>
                <a:spcPct val="20000"/>
              </a:spcAft>
              <a:buFontTx/>
              <a:buNone/>
            </a:pPr>
            <a:endParaRPr lang="en-US" altLang="en-US" dirty="0"/>
          </a:p>
          <a:p>
            <a:pPr>
              <a:lnSpc>
                <a:spcPct val="90000"/>
              </a:lnSpc>
              <a:spcAft>
                <a:spcPct val="20000"/>
              </a:spcAft>
            </a:pPr>
            <a:r>
              <a:rPr lang="en-US" altLang="en-US" u="sng" dirty="0"/>
              <a:t>Counter-flow:</a:t>
            </a:r>
            <a:r>
              <a:rPr lang="en-US" altLang="en-US" dirty="0"/>
              <a:t> </a:t>
            </a:r>
          </a:p>
          <a:p>
            <a:pPr>
              <a:lnSpc>
                <a:spcPct val="90000"/>
              </a:lnSpc>
              <a:spcAft>
                <a:spcPct val="20000"/>
              </a:spcAft>
              <a:buFontTx/>
              <a:buNone/>
            </a:pPr>
            <a:r>
              <a:rPr lang="en-US" altLang="en-US" dirty="0"/>
              <a:t>	Heat flow = steam rising – water trickling down</a:t>
            </a:r>
          </a:p>
          <a:p>
            <a:endParaRPr lang="en-NZ" dirty="0"/>
          </a:p>
        </p:txBody>
      </p:sp>
    </p:spTree>
    <p:extLst>
      <p:ext uri="{BB962C8B-B14F-4D97-AF65-F5344CB8AC3E}">
        <p14:creationId xmlns:p14="http://schemas.microsoft.com/office/powerpoint/2010/main" val="144096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Heat transfer in geothermal systems</a:t>
            </a:r>
            <a:endParaRPr lang="en-NZ" dirty="0"/>
          </a:p>
        </p:txBody>
      </p:sp>
      <p:pic>
        <p:nvPicPr>
          <p:cNvPr id="4" name="Content Placeholder 3"/>
          <p:cNvPicPr>
            <a:picLocks noGrp="1" noChangeAspect="1"/>
          </p:cNvPicPr>
          <p:nvPr>
            <p:ph idx="1"/>
          </p:nvPr>
        </p:nvPicPr>
        <p:blipFill>
          <a:blip r:embed="rId2"/>
          <a:stretch>
            <a:fillRect/>
          </a:stretch>
        </p:blipFill>
        <p:spPr>
          <a:xfrm>
            <a:off x="1147714" y="1600200"/>
            <a:ext cx="6848571" cy="4525963"/>
          </a:xfrm>
          <a:prstGeom prst="rect">
            <a:avLst/>
          </a:prstGeom>
        </p:spPr>
      </p:pic>
    </p:spTree>
    <p:extLst>
      <p:ext uri="{BB962C8B-B14F-4D97-AF65-F5344CB8AC3E}">
        <p14:creationId xmlns:p14="http://schemas.microsoft.com/office/powerpoint/2010/main" val="2645475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Geothermal reservoirs</a:t>
            </a:r>
            <a:endParaRPr lang="en-NZ" dirty="0"/>
          </a:p>
        </p:txBody>
      </p:sp>
      <p:sp>
        <p:nvSpPr>
          <p:cNvPr id="3" name="Content Placeholder 2"/>
          <p:cNvSpPr>
            <a:spLocks noGrp="1"/>
          </p:cNvSpPr>
          <p:nvPr>
            <p:ph idx="1"/>
          </p:nvPr>
        </p:nvSpPr>
        <p:spPr/>
        <p:txBody>
          <a:bodyPr/>
          <a:lstStyle/>
          <a:p>
            <a:r>
              <a:rPr lang="en-US" altLang="zh-CN" dirty="0">
                <a:ea typeface="SimSun" panose="02010600030101010101" pitchFamily="2" charset="-122"/>
              </a:rPr>
              <a:t>A geothermal reservoir is quite different from an oil or gas reservoir, or even a ground water reservoir.</a:t>
            </a:r>
          </a:p>
          <a:p>
            <a:r>
              <a:rPr lang="en-US" altLang="zh-CN" dirty="0">
                <a:ea typeface="SimSun" panose="02010600030101010101" pitchFamily="2" charset="-122"/>
              </a:rPr>
              <a:t>First, a geothermal reservoir is usually not a clearly defined highly permeable region confined by low permeability strata; </a:t>
            </a:r>
          </a:p>
          <a:p>
            <a:endParaRPr lang="en-NZ" dirty="0"/>
          </a:p>
        </p:txBody>
      </p:sp>
    </p:spTree>
    <p:extLst>
      <p:ext uri="{BB962C8B-B14F-4D97-AF65-F5344CB8AC3E}">
        <p14:creationId xmlns:p14="http://schemas.microsoft.com/office/powerpoint/2010/main" val="94277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Geothermal reservoirs</a:t>
            </a:r>
            <a:endParaRPr lang="en-NZ" dirty="0"/>
          </a:p>
        </p:txBody>
      </p:sp>
      <p:sp>
        <p:nvSpPr>
          <p:cNvPr id="3" name="Content Placeholder 2"/>
          <p:cNvSpPr>
            <a:spLocks noGrp="1"/>
          </p:cNvSpPr>
          <p:nvPr>
            <p:ph idx="1"/>
          </p:nvPr>
        </p:nvSpPr>
        <p:spPr/>
        <p:txBody>
          <a:bodyPr>
            <a:normAutofit lnSpcReduction="10000"/>
          </a:bodyPr>
          <a:lstStyle/>
          <a:p>
            <a:pPr>
              <a:spcAft>
                <a:spcPts val="600"/>
              </a:spcAft>
            </a:pPr>
            <a:r>
              <a:rPr lang="en-US" altLang="zh-CN" dirty="0">
                <a:ea typeface="SimSun" panose="02010600030101010101" pitchFamily="2" charset="-122"/>
              </a:rPr>
              <a:t>Secondly the quantity to be extracted, namely heat energy, is not contained entirely in the reservoir fluid. </a:t>
            </a:r>
          </a:p>
          <a:p>
            <a:pPr>
              <a:spcAft>
                <a:spcPts val="600"/>
              </a:spcAft>
            </a:pPr>
            <a:r>
              <a:rPr lang="en-US" altLang="zh-CN" dirty="0">
                <a:ea typeface="SimSun" panose="02010600030101010101" pitchFamily="2" charset="-122"/>
              </a:rPr>
              <a:t>In an oil reservoir, once the oil has been extracted the reservoir is exhausted, but in a geothermal reservoir the water (or steam) which was originally in the reservoir can be replaced by surrounding cooler water which is heated by the reservoir rock and then becomes available for production. </a:t>
            </a:r>
          </a:p>
          <a:p>
            <a:pPr>
              <a:spcAft>
                <a:spcPts val="600"/>
              </a:spcAft>
            </a:pPr>
            <a:r>
              <a:rPr lang="en-US" altLang="zh-CN" dirty="0">
                <a:ea typeface="SimSun" panose="02010600030101010101" pitchFamily="2" charset="-122"/>
              </a:rPr>
              <a:t>This process of </a:t>
            </a:r>
            <a:r>
              <a:rPr lang="en-US" altLang="zh-CN" b="1" u="sng" dirty="0">
                <a:ea typeface="SimSun" panose="02010600030101010101" pitchFamily="2" charset="-122"/>
              </a:rPr>
              <a:t>recharge</a:t>
            </a:r>
            <a:r>
              <a:rPr lang="en-US" altLang="zh-CN" u="sng" dirty="0">
                <a:ea typeface="SimSun" panose="02010600030101010101" pitchFamily="2" charset="-122"/>
              </a:rPr>
              <a:t> </a:t>
            </a:r>
            <a:r>
              <a:rPr lang="en-US" altLang="zh-CN" dirty="0">
                <a:ea typeface="SimSun" panose="02010600030101010101" pitchFamily="2" charset="-122"/>
              </a:rPr>
              <a:t>is very important in the </a:t>
            </a:r>
            <a:r>
              <a:rPr lang="en-US" altLang="zh-CN" dirty="0" err="1">
                <a:ea typeface="SimSun" panose="02010600030101010101" pitchFamily="2" charset="-122"/>
              </a:rPr>
              <a:t>behaviour</a:t>
            </a:r>
            <a:r>
              <a:rPr lang="en-US" altLang="zh-CN" dirty="0">
                <a:ea typeface="SimSun" panose="02010600030101010101" pitchFamily="2" charset="-122"/>
              </a:rPr>
              <a:t> of geothermal reservoirs.</a:t>
            </a:r>
            <a:endParaRPr lang="en-US" altLang="en-US" dirty="0"/>
          </a:p>
          <a:p>
            <a:endParaRPr lang="en-NZ" dirty="0"/>
          </a:p>
        </p:txBody>
      </p:sp>
    </p:spTree>
    <p:extLst>
      <p:ext uri="{BB962C8B-B14F-4D97-AF65-F5344CB8AC3E}">
        <p14:creationId xmlns:p14="http://schemas.microsoft.com/office/powerpoint/2010/main" val="411915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AAA99-6678-8F64-0DE5-E653B94EF1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CCFE5A-D626-8A95-5560-AF226A94DC1B}"/>
              </a:ext>
            </a:extLst>
          </p:cNvPr>
          <p:cNvSpPr>
            <a:spLocks noGrp="1"/>
          </p:cNvSpPr>
          <p:nvPr>
            <p:ph type="title"/>
          </p:nvPr>
        </p:nvSpPr>
        <p:spPr/>
        <p:txBody>
          <a:bodyPr/>
          <a:lstStyle/>
          <a:p>
            <a:r>
              <a:rPr lang="en-US" altLang="en-US" dirty="0"/>
              <a:t>Geothermal reservoirs</a:t>
            </a:r>
            <a:endParaRPr lang="en-NZ" dirty="0"/>
          </a:p>
        </p:txBody>
      </p:sp>
      <p:sp>
        <p:nvSpPr>
          <p:cNvPr id="3" name="Content Placeholder 2">
            <a:extLst>
              <a:ext uri="{FF2B5EF4-FFF2-40B4-BE49-F238E27FC236}">
                <a16:creationId xmlns:a16="http://schemas.microsoft.com/office/drawing/2014/main" id="{B6AB0397-E54B-6EE8-CB5F-C4D70C02569D}"/>
              </a:ext>
            </a:extLst>
          </p:cNvPr>
          <p:cNvSpPr>
            <a:spLocks noGrp="1"/>
          </p:cNvSpPr>
          <p:nvPr>
            <p:ph idx="1"/>
          </p:nvPr>
        </p:nvSpPr>
        <p:spPr/>
        <p:txBody>
          <a:bodyPr>
            <a:normAutofit/>
          </a:bodyPr>
          <a:lstStyle/>
          <a:p>
            <a:pPr>
              <a:spcAft>
                <a:spcPts val="600"/>
              </a:spcAft>
            </a:pPr>
            <a:r>
              <a:rPr lang="en-US" altLang="zh-CN" dirty="0">
                <a:ea typeface="SimSun" panose="02010600030101010101" pitchFamily="2" charset="-122"/>
              </a:rPr>
              <a:t>This process of </a:t>
            </a:r>
            <a:r>
              <a:rPr lang="en-US" altLang="zh-CN" b="1" u="sng" dirty="0">
                <a:ea typeface="SimSun" panose="02010600030101010101" pitchFamily="2" charset="-122"/>
              </a:rPr>
              <a:t>recharge</a:t>
            </a:r>
            <a:r>
              <a:rPr lang="en-US" altLang="zh-CN" u="sng" dirty="0">
                <a:ea typeface="SimSun" panose="02010600030101010101" pitchFamily="2" charset="-122"/>
              </a:rPr>
              <a:t> </a:t>
            </a:r>
            <a:r>
              <a:rPr lang="en-US" altLang="zh-CN" dirty="0">
                <a:ea typeface="SimSun" panose="02010600030101010101" pitchFamily="2" charset="-122"/>
              </a:rPr>
              <a:t>is very important in the </a:t>
            </a:r>
            <a:r>
              <a:rPr lang="en-US" altLang="zh-CN" dirty="0" err="1">
                <a:ea typeface="SimSun" panose="02010600030101010101" pitchFamily="2" charset="-122"/>
              </a:rPr>
              <a:t>behaviour</a:t>
            </a:r>
            <a:r>
              <a:rPr lang="en-US" altLang="zh-CN" dirty="0">
                <a:ea typeface="SimSun" panose="02010600030101010101" pitchFamily="2" charset="-122"/>
              </a:rPr>
              <a:t> of geothermal reservoirs.</a:t>
            </a:r>
            <a:endParaRPr lang="en-US" altLang="en-US" dirty="0"/>
          </a:p>
          <a:p>
            <a:endParaRPr lang="en-NZ" dirty="0"/>
          </a:p>
        </p:txBody>
      </p:sp>
      <p:pic>
        <p:nvPicPr>
          <p:cNvPr id="4" name="Content Placeholder 3">
            <a:extLst>
              <a:ext uri="{FF2B5EF4-FFF2-40B4-BE49-F238E27FC236}">
                <a16:creationId xmlns:a16="http://schemas.microsoft.com/office/drawing/2014/main" id="{6AE5B18C-8CA9-7658-1274-82087B49288B}"/>
              </a:ext>
            </a:extLst>
          </p:cNvPr>
          <p:cNvPicPr>
            <a:picLocks noChangeAspect="1"/>
          </p:cNvPicPr>
          <p:nvPr/>
        </p:nvPicPr>
        <p:blipFill>
          <a:blip r:embed="rId2"/>
          <a:stretch>
            <a:fillRect/>
          </a:stretch>
        </p:blipFill>
        <p:spPr>
          <a:xfrm>
            <a:off x="1180984" y="2446511"/>
            <a:ext cx="6782032" cy="3761815"/>
          </a:xfrm>
          <a:prstGeom prst="rect">
            <a:avLst/>
          </a:prstGeom>
        </p:spPr>
      </p:pic>
    </p:spTree>
    <p:extLst>
      <p:ext uri="{BB962C8B-B14F-4D97-AF65-F5344CB8AC3E}">
        <p14:creationId xmlns:p14="http://schemas.microsoft.com/office/powerpoint/2010/main" val="1115110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0591E7-4AA9-A4CC-589B-1BC912DC0E87}"/>
              </a:ext>
            </a:extLst>
          </p:cNvPr>
          <p:cNvSpPr>
            <a:spLocks noGrp="1" noChangeArrowheads="1"/>
          </p:cNvSpPr>
          <p:nvPr>
            <p:ph idx="1"/>
          </p:nvPr>
        </p:nvSpPr>
        <p:spPr>
          <a:xfrm>
            <a:off x="323528" y="1559863"/>
            <a:ext cx="8363272" cy="4962381"/>
          </a:xfrm>
        </p:spPr>
        <p:txBody>
          <a:bodyPr/>
          <a:lstStyle/>
          <a:p>
            <a:pPr eaLnBrk="1" hangingPunct="1">
              <a:spcBef>
                <a:spcPct val="40000"/>
              </a:spcBef>
              <a:spcAft>
                <a:spcPct val="40000"/>
              </a:spcAft>
            </a:pPr>
            <a:r>
              <a:rPr lang="en-US" altLang="en-US" dirty="0"/>
              <a:t>The most important reservoir parameters are </a:t>
            </a:r>
            <a:r>
              <a:rPr lang="en-US" altLang="en-US" u="sng" dirty="0"/>
              <a:t>porosity</a:t>
            </a:r>
            <a:r>
              <a:rPr lang="en-US" altLang="en-US" dirty="0"/>
              <a:t> and </a:t>
            </a:r>
            <a:r>
              <a:rPr lang="en-US" altLang="en-US" u="sng" dirty="0"/>
              <a:t>permeability</a:t>
            </a:r>
            <a:r>
              <a:rPr lang="en-US" altLang="en-US" dirty="0"/>
              <a:t> </a:t>
            </a:r>
          </a:p>
          <a:p>
            <a:pPr eaLnBrk="1" hangingPunct="1">
              <a:spcBef>
                <a:spcPct val="40000"/>
              </a:spcBef>
              <a:spcAft>
                <a:spcPct val="40000"/>
              </a:spcAft>
            </a:pPr>
            <a:r>
              <a:rPr lang="en-US" altLang="en-US" dirty="0"/>
              <a:t>Porosity measures how much pore space is available in the rock matrix</a:t>
            </a:r>
          </a:p>
          <a:p>
            <a:pPr eaLnBrk="1" hangingPunct="1">
              <a:spcBef>
                <a:spcPct val="40000"/>
              </a:spcBef>
              <a:spcAft>
                <a:spcPct val="40000"/>
              </a:spcAft>
            </a:pPr>
            <a:r>
              <a:rPr lang="en-US" altLang="en-US" dirty="0"/>
              <a:t>Permeability measures how well the pore space is connected (often related to the amount of fracturing) 	 </a:t>
            </a:r>
          </a:p>
        </p:txBody>
      </p:sp>
      <p:sp>
        <p:nvSpPr>
          <p:cNvPr id="5" name="Title 1">
            <a:extLst>
              <a:ext uri="{FF2B5EF4-FFF2-40B4-BE49-F238E27FC236}">
                <a16:creationId xmlns:a16="http://schemas.microsoft.com/office/drawing/2014/main" id="{D5142CAE-1821-93D3-F236-D09ED86BACCD}"/>
              </a:ext>
            </a:extLst>
          </p:cNvPr>
          <p:cNvSpPr>
            <a:spLocks noGrp="1"/>
          </p:cNvSpPr>
          <p:nvPr>
            <p:ph type="title"/>
          </p:nvPr>
        </p:nvSpPr>
        <p:spPr>
          <a:xfrm>
            <a:off x="323528" y="692943"/>
            <a:ext cx="8229600" cy="792163"/>
          </a:xfrm>
        </p:spPr>
        <p:txBody>
          <a:bodyPr/>
          <a:lstStyle/>
          <a:p>
            <a:r>
              <a:rPr lang="en-US" altLang="en-US" dirty="0"/>
              <a:t>Reservoir engineering parameters </a:t>
            </a:r>
            <a:endParaRPr lang="en-NZ" dirty="0"/>
          </a:p>
        </p:txBody>
      </p:sp>
    </p:spTree>
    <p:extLst>
      <p:ext uri="{BB962C8B-B14F-4D97-AF65-F5344CB8AC3E}">
        <p14:creationId xmlns:p14="http://schemas.microsoft.com/office/powerpoint/2010/main" val="3730312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0B8BD0-DDAD-2D1C-A7C4-79B9267F442E}"/>
              </a:ext>
            </a:extLst>
          </p:cNvPr>
          <p:cNvSpPr txBox="1">
            <a:spLocks/>
          </p:cNvSpPr>
          <p:nvPr/>
        </p:nvSpPr>
        <p:spPr>
          <a:xfrm>
            <a:off x="265721" y="691122"/>
            <a:ext cx="8683838" cy="792163"/>
          </a:xfrm>
          <a:prstGeom prst="rect">
            <a:avLst/>
          </a:prstGeom>
        </p:spPr>
        <p:txBody>
          <a:bodyPr>
            <a:normAutofit/>
          </a:bodyPr>
          <a:lstStyle>
            <a:lvl1pPr algn="l" defTabSz="914400" rtl="0" eaLnBrk="1" latinLnBrk="0" hangingPunct="1">
              <a:spcBef>
                <a:spcPct val="0"/>
              </a:spcBef>
              <a:buNone/>
              <a:defRPr lang="en-AU" sz="3200" b="1" kern="1200">
                <a:solidFill>
                  <a:srgbClr val="009AC7"/>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Porosity and permeability</a:t>
            </a:r>
          </a:p>
        </p:txBody>
      </p:sp>
      <p:sp>
        <p:nvSpPr>
          <p:cNvPr id="5" name="Content Placeholder 2">
            <a:extLst>
              <a:ext uri="{FF2B5EF4-FFF2-40B4-BE49-F238E27FC236}">
                <a16:creationId xmlns:a16="http://schemas.microsoft.com/office/drawing/2014/main" id="{3EA3D33A-73C2-3BC1-2877-EEEA75B58126}"/>
              </a:ext>
            </a:extLst>
          </p:cNvPr>
          <p:cNvSpPr txBox="1">
            <a:spLocks/>
          </p:cNvSpPr>
          <p:nvPr/>
        </p:nvSpPr>
        <p:spPr>
          <a:xfrm>
            <a:off x="323528" y="1668120"/>
            <a:ext cx="8363272" cy="5190742"/>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lang="en-US"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lang="en-US" sz="18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lang="en-US" sz="14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lang="en-AU"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NZ" dirty="0"/>
              <a:t>Porosity and permeability can be primary (matrix) or secondary (fractures)</a:t>
            </a:r>
          </a:p>
          <a:p>
            <a:endParaRPr lang="en-NZ" dirty="0"/>
          </a:p>
        </p:txBody>
      </p:sp>
      <p:pic>
        <p:nvPicPr>
          <p:cNvPr id="42" name="Picture 41">
            <a:extLst>
              <a:ext uri="{FF2B5EF4-FFF2-40B4-BE49-F238E27FC236}">
                <a16:creationId xmlns:a16="http://schemas.microsoft.com/office/drawing/2014/main" id="{81B3A0EE-B756-F944-9C85-C06653EA0201}"/>
              </a:ext>
            </a:extLst>
          </p:cNvPr>
          <p:cNvPicPr>
            <a:picLocks noChangeAspect="1"/>
          </p:cNvPicPr>
          <p:nvPr/>
        </p:nvPicPr>
        <p:blipFill rotWithShape="1">
          <a:blip r:embed="rId2"/>
          <a:srcRect t="11754" b="11404"/>
          <a:stretch/>
        </p:blipFill>
        <p:spPr>
          <a:xfrm>
            <a:off x="2791384" y="3156684"/>
            <a:ext cx="3596147" cy="2072516"/>
          </a:xfrm>
          <a:prstGeom prst="rect">
            <a:avLst/>
          </a:prstGeom>
        </p:spPr>
      </p:pic>
      <p:cxnSp>
        <p:nvCxnSpPr>
          <p:cNvPr id="43" name="Straight Arrow Connector 42">
            <a:extLst>
              <a:ext uri="{FF2B5EF4-FFF2-40B4-BE49-F238E27FC236}">
                <a16:creationId xmlns:a16="http://schemas.microsoft.com/office/drawing/2014/main" id="{6BD10F0E-C63C-DC60-E8B8-7C29981779F4}"/>
              </a:ext>
            </a:extLst>
          </p:cNvPr>
          <p:cNvCxnSpPr/>
          <p:nvPr/>
        </p:nvCxnSpPr>
        <p:spPr>
          <a:xfrm>
            <a:off x="1834823" y="4179487"/>
            <a:ext cx="1230356" cy="156411"/>
          </a:xfrm>
          <a:prstGeom prst="straightConnector1">
            <a:avLst/>
          </a:prstGeom>
          <a:ln w="57150">
            <a:solidFill>
              <a:srgbClr val="323232"/>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AB4B8AF-46FD-E48C-1B3E-43F250DFE769}"/>
              </a:ext>
            </a:extLst>
          </p:cNvPr>
          <p:cNvSpPr txBox="1"/>
          <p:nvPr/>
        </p:nvSpPr>
        <p:spPr>
          <a:xfrm>
            <a:off x="765677" y="3894201"/>
            <a:ext cx="1134144" cy="307777"/>
          </a:xfrm>
          <a:prstGeom prst="rect">
            <a:avLst/>
          </a:prstGeom>
          <a:noFill/>
        </p:spPr>
        <p:txBody>
          <a:bodyPr wrap="square" rtlCol="0">
            <a:spAutoFit/>
          </a:bodyPr>
          <a:lstStyle/>
          <a:p>
            <a:r>
              <a:rPr lang="en-NZ" sz="1400" baseline="0" dirty="0"/>
              <a:t>Rock grains</a:t>
            </a:r>
          </a:p>
        </p:txBody>
      </p:sp>
      <p:cxnSp>
        <p:nvCxnSpPr>
          <p:cNvPr id="45" name="Straight Arrow Connector 44">
            <a:extLst>
              <a:ext uri="{FF2B5EF4-FFF2-40B4-BE49-F238E27FC236}">
                <a16:creationId xmlns:a16="http://schemas.microsoft.com/office/drawing/2014/main" id="{8FA8F8AB-FFE2-92E0-5034-B6104E3F3FA9}"/>
              </a:ext>
            </a:extLst>
          </p:cNvPr>
          <p:cNvCxnSpPr>
            <a:stCxn id="46" idx="1"/>
          </p:cNvCxnSpPr>
          <p:nvPr/>
        </p:nvCxnSpPr>
        <p:spPr>
          <a:xfrm flipH="1">
            <a:off x="5874830" y="3684598"/>
            <a:ext cx="907487" cy="324000"/>
          </a:xfrm>
          <a:prstGeom prst="straightConnector1">
            <a:avLst/>
          </a:prstGeom>
          <a:ln w="57150">
            <a:solidFill>
              <a:srgbClr val="323232"/>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E081363-468B-5DCD-13D3-733B7B968170}"/>
              </a:ext>
            </a:extLst>
          </p:cNvPr>
          <p:cNvSpPr txBox="1"/>
          <p:nvPr/>
        </p:nvSpPr>
        <p:spPr>
          <a:xfrm>
            <a:off x="6782317" y="3530709"/>
            <a:ext cx="1134144" cy="307777"/>
          </a:xfrm>
          <a:prstGeom prst="rect">
            <a:avLst/>
          </a:prstGeom>
          <a:noFill/>
        </p:spPr>
        <p:txBody>
          <a:bodyPr wrap="square" rtlCol="0">
            <a:spAutoFit/>
          </a:bodyPr>
          <a:lstStyle/>
          <a:p>
            <a:r>
              <a:rPr lang="en-NZ" sz="1400" baseline="0" dirty="0"/>
              <a:t>Rock grains</a:t>
            </a:r>
          </a:p>
        </p:txBody>
      </p:sp>
      <p:cxnSp>
        <p:nvCxnSpPr>
          <p:cNvPr id="47" name="Straight Arrow Connector 46">
            <a:extLst>
              <a:ext uri="{FF2B5EF4-FFF2-40B4-BE49-F238E27FC236}">
                <a16:creationId xmlns:a16="http://schemas.microsoft.com/office/drawing/2014/main" id="{41924546-49A3-97B4-E60B-1F00AA8510E7}"/>
              </a:ext>
            </a:extLst>
          </p:cNvPr>
          <p:cNvCxnSpPr/>
          <p:nvPr/>
        </p:nvCxnSpPr>
        <p:spPr>
          <a:xfrm flipH="1">
            <a:off x="4967344" y="4335898"/>
            <a:ext cx="1706013" cy="222094"/>
          </a:xfrm>
          <a:prstGeom prst="straightConnector1">
            <a:avLst/>
          </a:prstGeom>
          <a:ln w="57150">
            <a:solidFill>
              <a:srgbClr val="323232"/>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56344ED-9D2C-0FF4-B648-46F5FF1B8FE2}"/>
              </a:ext>
            </a:extLst>
          </p:cNvPr>
          <p:cNvSpPr txBox="1"/>
          <p:nvPr/>
        </p:nvSpPr>
        <p:spPr>
          <a:xfrm>
            <a:off x="6688876" y="4164640"/>
            <a:ext cx="1699548" cy="307777"/>
          </a:xfrm>
          <a:prstGeom prst="rect">
            <a:avLst/>
          </a:prstGeom>
          <a:noFill/>
        </p:spPr>
        <p:txBody>
          <a:bodyPr wrap="square" rtlCol="0">
            <a:spAutoFit/>
          </a:bodyPr>
          <a:lstStyle/>
          <a:p>
            <a:r>
              <a:rPr lang="en-NZ" sz="1400" baseline="0" dirty="0"/>
              <a:t>Primary porosity</a:t>
            </a:r>
          </a:p>
        </p:txBody>
      </p:sp>
    </p:spTree>
    <p:extLst>
      <p:ext uri="{BB962C8B-B14F-4D97-AF65-F5344CB8AC3E}">
        <p14:creationId xmlns:p14="http://schemas.microsoft.com/office/powerpoint/2010/main" val="1470806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Reservoir engineering parameters - porosity</a:t>
            </a:r>
            <a:endParaRPr lang="en-NZ" dirty="0"/>
          </a:p>
        </p:txBody>
      </p:sp>
      <p:sp>
        <p:nvSpPr>
          <p:cNvPr id="3" name="Content Placeholder 2"/>
          <p:cNvSpPr>
            <a:spLocks noGrp="1"/>
          </p:cNvSpPr>
          <p:nvPr>
            <p:ph idx="1"/>
          </p:nvPr>
        </p:nvSpPr>
        <p:spPr>
          <a:xfrm>
            <a:off x="457200" y="1772816"/>
            <a:ext cx="8229600" cy="4525963"/>
          </a:xfrm>
        </p:spPr>
        <p:txBody>
          <a:bodyPr/>
          <a:lstStyle/>
          <a:p>
            <a:pPr>
              <a:spcAft>
                <a:spcPts val="600"/>
              </a:spcAft>
            </a:pPr>
            <a:r>
              <a:rPr lang="en-US" altLang="en-US" u="sng" dirty="0"/>
              <a:t>Porosity</a:t>
            </a:r>
            <a:r>
              <a:rPr lang="en-US" altLang="en-US" dirty="0"/>
              <a:t> </a:t>
            </a:r>
            <a:r>
              <a:rPr lang="en-US" altLang="en-US" i="1" dirty="0">
                <a:latin typeface="Symbol" panose="05050102010706020507" pitchFamily="18" charset="2"/>
              </a:rPr>
              <a:t>f</a:t>
            </a:r>
            <a:r>
              <a:rPr lang="en-US" altLang="en-US" dirty="0"/>
              <a:t> is defined as the ratio of volume of pore space (i.e. the volume that can be occupied by the fluid) to the total volume of the system. </a:t>
            </a:r>
          </a:p>
          <a:p>
            <a:pPr>
              <a:spcAft>
                <a:spcPts val="600"/>
              </a:spcAft>
            </a:pPr>
            <a:r>
              <a:rPr lang="en-US" altLang="en-US" dirty="0"/>
              <a:t>Porosities are of the order 5 -30% in the production zone of a geothermal reservoir.</a:t>
            </a:r>
          </a:p>
          <a:p>
            <a:pPr>
              <a:spcAft>
                <a:spcPts val="600"/>
              </a:spcAft>
            </a:pPr>
            <a:r>
              <a:rPr lang="en-US" altLang="en-US" dirty="0"/>
              <a:t>However in the tighter surrounding rock porosity may be 1 % or lower.</a:t>
            </a:r>
            <a:endParaRPr lang="en-NZ" dirty="0"/>
          </a:p>
        </p:txBody>
      </p:sp>
    </p:spTree>
    <p:extLst>
      <p:ext uri="{BB962C8B-B14F-4D97-AF65-F5344CB8AC3E}">
        <p14:creationId xmlns:p14="http://schemas.microsoft.com/office/powerpoint/2010/main" val="3372326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Reservoir engineering parameters -volume flux and fluid velocity v, u</a:t>
            </a:r>
            <a:endParaRPr lang="en-NZ" dirty="0"/>
          </a:p>
        </p:txBody>
      </p:sp>
      <p:sp>
        <p:nvSpPr>
          <p:cNvPr id="3" name="Content Placeholder 2"/>
          <p:cNvSpPr>
            <a:spLocks noGrp="1"/>
          </p:cNvSpPr>
          <p:nvPr>
            <p:ph idx="1"/>
          </p:nvPr>
        </p:nvSpPr>
        <p:spPr>
          <a:xfrm>
            <a:off x="457200" y="1772816"/>
            <a:ext cx="8229600" cy="4525963"/>
          </a:xfrm>
        </p:spPr>
        <p:txBody>
          <a:bodyPr/>
          <a:lstStyle/>
          <a:p>
            <a:pPr>
              <a:lnSpc>
                <a:spcPct val="90000"/>
              </a:lnSpc>
              <a:spcAft>
                <a:spcPct val="20000"/>
              </a:spcAft>
            </a:pPr>
            <a:r>
              <a:rPr lang="en-US" altLang="zh-CN" dirty="0">
                <a:ea typeface="SimSun" panose="02010600030101010101" pitchFamily="2" charset="-122"/>
              </a:rPr>
              <a:t>The </a:t>
            </a:r>
            <a:r>
              <a:rPr lang="en-US" altLang="zh-CN" u="sng" dirty="0">
                <a:ea typeface="SimSun" panose="02010600030101010101" pitchFamily="2" charset="-122"/>
              </a:rPr>
              <a:t>volume flux</a:t>
            </a:r>
            <a:r>
              <a:rPr lang="en-US" altLang="zh-CN" dirty="0">
                <a:ea typeface="SimSun" panose="02010600030101010101" pitchFamily="2" charset="-122"/>
              </a:rPr>
              <a:t> or Darcy velocity, </a:t>
            </a:r>
            <a:r>
              <a:rPr lang="en-US" altLang="zh-CN" b="1" dirty="0">
                <a:ea typeface="SimSun" panose="02010600030101010101" pitchFamily="2" charset="-122"/>
              </a:rPr>
              <a:t>v</a:t>
            </a:r>
            <a:r>
              <a:rPr lang="en-US" altLang="zh-CN" dirty="0">
                <a:ea typeface="SimSun" panose="02010600030101010101" pitchFamily="2" charset="-122"/>
              </a:rPr>
              <a:t>, is the flow rate per unit cross-sectional area of the porous medium. </a:t>
            </a:r>
          </a:p>
          <a:p>
            <a:pPr>
              <a:lnSpc>
                <a:spcPct val="90000"/>
              </a:lnSpc>
              <a:spcAft>
                <a:spcPct val="20000"/>
              </a:spcAft>
            </a:pPr>
            <a:r>
              <a:rPr lang="en-US" altLang="zh-CN" dirty="0">
                <a:ea typeface="SimSun" panose="02010600030101010101" pitchFamily="2" charset="-122"/>
              </a:rPr>
              <a:t>The average velocity at which the fluid actually flows through the porous medium is known as the </a:t>
            </a:r>
            <a:r>
              <a:rPr lang="en-US" altLang="zh-CN" u="sng" dirty="0">
                <a:ea typeface="SimSun" panose="02010600030101010101" pitchFamily="2" charset="-122"/>
              </a:rPr>
              <a:t>interstitial velocity</a:t>
            </a:r>
            <a:r>
              <a:rPr lang="en-US" altLang="zh-CN" dirty="0">
                <a:ea typeface="SimSun" panose="02010600030101010101" pitchFamily="2" charset="-122"/>
              </a:rPr>
              <a:t>, </a:t>
            </a:r>
            <a:r>
              <a:rPr lang="en-US" altLang="zh-CN" b="1" dirty="0">
                <a:ea typeface="SimSun" panose="02010600030101010101" pitchFamily="2" charset="-122"/>
              </a:rPr>
              <a:t>u</a:t>
            </a:r>
            <a:r>
              <a:rPr lang="en-US" altLang="zh-CN" dirty="0">
                <a:ea typeface="SimSun" panose="02010600030101010101" pitchFamily="2" charset="-122"/>
              </a:rPr>
              <a:t>. This is the particle velocity.</a:t>
            </a:r>
            <a:endParaRPr lang="en-US" altLang="en-US" dirty="0"/>
          </a:p>
          <a:p>
            <a:endParaRPr lang="en-NZ" dirty="0"/>
          </a:p>
        </p:txBody>
      </p:sp>
    </p:spTree>
    <p:extLst>
      <p:ext uri="{BB962C8B-B14F-4D97-AF65-F5344CB8AC3E}">
        <p14:creationId xmlns:p14="http://schemas.microsoft.com/office/powerpoint/2010/main" val="368760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NZ" dirty="0"/>
              <a:t>Reservoir engineering tasks</a:t>
            </a:r>
          </a:p>
        </p:txBody>
      </p:sp>
      <p:sp>
        <p:nvSpPr>
          <p:cNvPr id="5" name="Content Placeholder 4"/>
          <p:cNvSpPr>
            <a:spLocks noGrp="1"/>
          </p:cNvSpPr>
          <p:nvPr>
            <p:ph idx="1"/>
          </p:nvPr>
        </p:nvSpPr>
        <p:spPr/>
        <p:txBody>
          <a:bodyPr/>
          <a:lstStyle/>
          <a:p>
            <a:r>
              <a:rPr lang="en-NZ" dirty="0"/>
              <a:t>Understand what is going on underground (permeability structure, temperatures and pressures)</a:t>
            </a:r>
          </a:p>
          <a:p>
            <a:r>
              <a:rPr lang="en-NZ" dirty="0"/>
              <a:t>Carry out and interpret various well tests</a:t>
            </a:r>
          </a:p>
          <a:p>
            <a:r>
              <a:rPr lang="en-NZ" dirty="0"/>
              <a:t>Suggest monitoring and testing programs</a:t>
            </a:r>
          </a:p>
          <a:p>
            <a:r>
              <a:rPr lang="en-NZ" dirty="0"/>
              <a:t>Help optimise and manage the reservoir performance</a:t>
            </a:r>
          </a:p>
        </p:txBody>
      </p:sp>
    </p:spTree>
    <p:extLst>
      <p:ext uri="{BB962C8B-B14F-4D97-AF65-F5344CB8AC3E}">
        <p14:creationId xmlns:p14="http://schemas.microsoft.com/office/powerpoint/2010/main" val="3477394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Relationship between volume flux v and fluid velocity u</a:t>
            </a:r>
            <a:endParaRPr lang="en-NZ" dirty="0"/>
          </a:p>
        </p:txBody>
      </p:sp>
      <p:sp>
        <p:nvSpPr>
          <p:cNvPr id="3" name="Content Placeholder 2"/>
          <p:cNvSpPr>
            <a:spLocks noGrp="1"/>
          </p:cNvSpPr>
          <p:nvPr>
            <p:ph idx="1"/>
          </p:nvPr>
        </p:nvSpPr>
        <p:spPr/>
        <p:txBody>
          <a:bodyPr/>
          <a:lstStyle/>
          <a:p>
            <a:pPr>
              <a:spcAft>
                <a:spcPts val="600"/>
              </a:spcAft>
            </a:pPr>
            <a:r>
              <a:rPr lang="en-US" altLang="zh-CN" dirty="0">
                <a:ea typeface="SimSun" panose="02010600030101010101" pitchFamily="2" charset="-122"/>
              </a:rPr>
              <a:t>Here </a:t>
            </a:r>
            <a:r>
              <a:rPr lang="en-US" altLang="zh-CN" i="1" dirty="0">
                <a:ea typeface="SimSun" panose="02010600030101010101" pitchFamily="2" charset="-122"/>
              </a:rPr>
              <a:t>A</a:t>
            </a:r>
            <a:r>
              <a:rPr lang="en-US" altLang="zh-CN" dirty="0">
                <a:ea typeface="SimSun" panose="02010600030101010101" pitchFamily="2" charset="-122"/>
              </a:rPr>
              <a:t> is the cross-sectional area of the channel, </a:t>
            </a:r>
            <a:r>
              <a:rPr lang="en-US" altLang="zh-CN" i="1" dirty="0">
                <a:ea typeface="SimSun" panose="02010600030101010101" pitchFamily="2" charset="-122"/>
              </a:rPr>
              <a:t>v</a:t>
            </a:r>
            <a:r>
              <a:rPr lang="en-US" altLang="zh-CN" dirty="0">
                <a:ea typeface="SimSun" panose="02010600030101010101" pitchFamily="2" charset="-122"/>
              </a:rPr>
              <a:t> is the x-component of the volume flux </a:t>
            </a:r>
            <a:r>
              <a:rPr lang="en-US" altLang="zh-CN" b="1" i="1" dirty="0">
                <a:ea typeface="SimSun" panose="02010600030101010101" pitchFamily="2" charset="-122"/>
              </a:rPr>
              <a:t>v</a:t>
            </a:r>
            <a:r>
              <a:rPr lang="en-US" altLang="zh-CN" dirty="0">
                <a:ea typeface="SimSun" panose="02010600030101010101" pitchFamily="2" charset="-122"/>
              </a:rPr>
              <a:t> and </a:t>
            </a:r>
            <a:r>
              <a:rPr lang="en-US" altLang="zh-CN" i="1" dirty="0" err="1">
                <a:latin typeface="Symbol" panose="05050102010706020507" pitchFamily="18" charset="2"/>
                <a:ea typeface="SimSun" panose="02010600030101010101" pitchFamily="2" charset="-122"/>
              </a:rPr>
              <a:t>D</a:t>
            </a:r>
            <a:r>
              <a:rPr lang="en-US" altLang="zh-CN" i="1" dirty="0" err="1">
                <a:ea typeface="SimSun" panose="02010600030101010101" pitchFamily="2" charset="-122"/>
              </a:rPr>
              <a:t>x</a:t>
            </a:r>
            <a:r>
              <a:rPr lang="en-US" altLang="zh-CN" dirty="0">
                <a:ea typeface="SimSun" panose="02010600030101010101" pitchFamily="2" charset="-122"/>
              </a:rPr>
              <a:t> is the distance along the channel the injected fluid particles move during time </a:t>
            </a:r>
            <a:r>
              <a:rPr lang="en-US" altLang="zh-CN" i="1" dirty="0">
                <a:latin typeface="Symbol" panose="05050102010706020507" pitchFamily="18" charset="2"/>
                <a:ea typeface="SimSun" panose="02010600030101010101" pitchFamily="2" charset="-122"/>
              </a:rPr>
              <a:t>D</a:t>
            </a:r>
            <a:r>
              <a:rPr lang="en-US" altLang="zh-CN" i="1" dirty="0">
                <a:ea typeface="SimSun" panose="02010600030101010101" pitchFamily="2" charset="-122"/>
              </a:rPr>
              <a:t>t</a:t>
            </a:r>
            <a:r>
              <a:rPr lang="en-US" altLang="zh-CN" dirty="0">
                <a:ea typeface="SimSun" panose="02010600030101010101" pitchFamily="2" charset="-122"/>
              </a:rPr>
              <a:t>.</a:t>
            </a:r>
          </a:p>
          <a:p>
            <a:pPr>
              <a:spcAft>
                <a:spcPts val="600"/>
              </a:spcAft>
            </a:pPr>
            <a:r>
              <a:rPr lang="en-US" altLang="zh-CN" dirty="0">
                <a:ea typeface="SimSun" panose="02010600030101010101" pitchFamily="2" charset="-122"/>
              </a:rPr>
              <a:t>Rearranging the formula above gives an expression relating the volume flux to the particle velocity</a:t>
            </a:r>
            <a:endParaRPr lang="en-US" altLang="en-US" dirty="0"/>
          </a:p>
          <a:p>
            <a:endParaRPr lang="en-NZ" dirty="0"/>
          </a:p>
        </p:txBody>
      </p:sp>
      <p:graphicFrame>
        <p:nvGraphicFramePr>
          <p:cNvPr id="4" name="Object 8"/>
          <p:cNvGraphicFramePr>
            <a:graphicFrameLocks noChangeAspect="1"/>
          </p:cNvGraphicFramePr>
          <p:nvPr>
            <p:extLst>
              <p:ext uri="{D42A27DB-BD31-4B8C-83A1-F6EECF244321}">
                <p14:modId xmlns:p14="http://schemas.microsoft.com/office/powerpoint/2010/main" val="3658167241"/>
              </p:ext>
            </p:extLst>
          </p:nvPr>
        </p:nvGraphicFramePr>
        <p:xfrm>
          <a:off x="2771800" y="4509120"/>
          <a:ext cx="2266950" cy="1098550"/>
        </p:xfrm>
        <a:graphic>
          <a:graphicData uri="http://schemas.openxmlformats.org/presentationml/2006/ole">
            <mc:AlternateContent xmlns:mc="http://schemas.openxmlformats.org/markup-compatibility/2006">
              <mc:Choice xmlns:v="urn:schemas-microsoft-com:vml" Requires="v">
                <p:oleObj name="Equation" r:id="rId2" imgW="660240" imgH="317160" progId="Equation.3">
                  <p:embed/>
                </p:oleObj>
              </mc:Choice>
              <mc:Fallback>
                <p:oleObj name="Equation" r:id="rId2" imgW="660240" imgH="317160" progId="Equation.3">
                  <p:embed/>
                  <p:pic>
                    <p:nvPicPr>
                      <p:cNvPr id="4"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4509120"/>
                        <a:ext cx="2266950" cy="1098550"/>
                      </a:xfrm>
                      <a:prstGeom prst="rect">
                        <a:avLst/>
                      </a:prstGeom>
                      <a:solidFill>
                        <a:srgbClr val="FFFF99"/>
                      </a:solidFill>
                    </p:spPr>
                  </p:pic>
                </p:oleObj>
              </mc:Fallback>
            </mc:AlternateContent>
          </a:graphicData>
        </a:graphic>
      </p:graphicFrame>
    </p:spTree>
    <p:extLst>
      <p:ext uri="{BB962C8B-B14F-4D97-AF65-F5344CB8AC3E}">
        <p14:creationId xmlns:p14="http://schemas.microsoft.com/office/powerpoint/2010/main" val="66943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Relationship between volume flux v and fluid velocity u</a:t>
            </a:r>
            <a:endParaRPr lang="en-NZ" dirty="0"/>
          </a:p>
        </p:txBody>
      </p:sp>
      <p:sp>
        <p:nvSpPr>
          <p:cNvPr id="3" name="Content Placeholder 2"/>
          <p:cNvSpPr>
            <a:spLocks noGrp="1"/>
          </p:cNvSpPr>
          <p:nvPr>
            <p:ph idx="1"/>
          </p:nvPr>
        </p:nvSpPr>
        <p:spPr>
          <a:xfrm>
            <a:off x="442989" y="1663411"/>
            <a:ext cx="8229600" cy="4525963"/>
          </a:xfrm>
        </p:spPr>
        <p:txBody>
          <a:bodyPr>
            <a:normAutofit fontScale="85000" lnSpcReduction="10000"/>
          </a:bodyPr>
          <a:lstStyle/>
          <a:p>
            <a:pPr>
              <a:lnSpc>
                <a:spcPct val="110000"/>
              </a:lnSpc>
              <a:spcBef>
                <a:spcPts val="1200"/>
              </a:spcBef>
              <a:spcAft>
                <a:spcPts val="600"/>
              </a:spcAft>
            </a:pPr>
            <a:r>
              <a:rPr lang="en-US" altLang="zh-CN" dirty="0">
                <a:ea typeface="SimSun" panose="02010600030101010101" pitchFamily="2" charset="-122"/>
              </a:rPr>
              <a:t>Thus in general						</a:t>
            </a:r>
          </a:p>
          <a:p>
            <a:pPr>
              <a:lnSpc>
                <a:spcPct val="110000"/>
              </a:lnSpc>
              <a:spcBef>
                <a:spcPts val="1200"/>
              </a:spcBef>
              <a:spcAft>
                <a:spcPts val="600"/>
              </a:spcAft>
            </a:pPr>
            <a:r>
              <a:rPr lang="en-US" altLang="zh-CN" dirty="0">
                <a:ea typeface="SimSun" panose="02010600030101010101" pitchFamily="2" charset="-122"/>
              </a:rPr>
              <a:t>Here </a:t>
            </a:r>
            <a:r>
              <a:rPr lang="en-US" altLang="zh-CN" b="1" dirty="0">
                <a:ea typeface="SimSun" panose="02010600030101010101" pitchFamily="2" charset="-122"/>
              </a:rPr>
              <a:t>v</a:t>
            </a:r>
            <a:r>
              <a:rPr lang="en-US" altLang="zh-CN" dirty="0">
                <a:ea typeface="SimSun" panose="02010600030101010101" pitchFamily="2" charset="-122"/>
              </a:rPr>
              <a:t> has units of velocity, namely distance/time. Typically the flux velocity is of the order 10</a:t>
            </a:r>
            <a:r>
              <a:rPr lang="en-US" altLang="zh-CN" baseline="30000" dirty="0">
                <a:ea typeface="SimSun" panose="02010600030101010101" pitchFamily="2" charset="-122"/>
              </a:rPr>
              <a:t>-6</a:t>
            </a:r>
            <a:r>
              <a:rPr lang="en-US" altLang="zh-CN" dirty="0">
                <a:ea typeface="SimSun" panose="02010600030101010101" pitchFamily="2" charset="-122"/>
              </a:rPr>
              <a:t> m/s. </a:t>
            </a:r>
          </a:p>
          <a:p>
            <a:pPr>
              <a:lnSpc>
                <a:spcPct val="110000"/>
              </a:lnSpc>
              <a:spcBef>
                <a:spcPts val="1200"/>
              </a:spcBef>
              <a:spcAft>
                <a:spcPts val="600"/>
              </a:spcAft>
            </a:pPr>
            <a:r>
              <a:rPr lang="en-US" altLang="zh-CN" dirty="0">
                <a:ea typeface="SimSun" panose="02010600030101010101" pitchFamily="2" charset="-122"/>
              </a:rPr>
              <a:t>In geothermal reservoir engineering usually mass flow </a:t>
            </a:r>
            <a:r>
              <a:rPr lang="en-US" altLang="zh-CN" b="1" dirty="0" err="1">
                <a:ea typeface="SimSun" panose="02010600030101010101" pitchFamily="2" charset="-122"/>
              </a:rPr>
              <a:t>F</a:t>
            </a:r>
            <a:r>
              <a:rPr lang="en-US" altLang="zh-CN" b="1" baseline="-25000" dirty="0" err="1">
                <a:ea typeface="SimSun" panose="02010600030101010101" pitchFamily="2" charset="-122"/>
              </a:rPr>
              <a:t>m</a:t>
            </a:r>
            <a:r>
              <a:rPr lang="en-US" altLang="zh-CN" dirty="0">
                <a:ea typeface="SimSun" panose="02010600030101010101" pitchFamily="2" charset="-122"/>
              </a:rPr>
              <a:t> rather than volume flow </a:t>
            </a:r>
            <a:r>
              <a:rPr lang="en-US" altLang="zh-CN" b="1" dirty="0">
                <a:ea typeface="SimSun" panose="02010600030101010101" pitchFamily="2" charset="-122"/>
              </a:rPr>
              <a:t>v</a:t>
            </a:r>
            <a:r>
              <a:rPr lang="en-US" altLang="zh-CN" dirty="0">
                <a:ea typeface="SimSun" panose="02010600030101010101" pitchFamily="2" charset="-122"/>
              </a:rPr>
              <a:t> is used. For single-phase flow of hot water it is related to the volume flux by</a:t>
            </a:r>
          </a:p>
          <a:p>
            <a:pPr>
              <a:lnSpc>
                <a:spcPct val="110000"/>
              </a:lnSpc>
              <a:spcBef>
                <a:spcPts val="1200"/>
              </a:spcBef>
              <a:spcAft>
                <a:spcPts val="600"/>
              </a:spcAft>
            </a:pPr>
            <a:endParaRPr lang="en-US" altLang="zh-CN" dirty="0">
              <a:ea typeface="SimSun" panose="02010600030101010101" pitchFamily="2" charset="-122"/>
            </a:endParaRPr>
          </a:p>
          <a:p>
            <a:pPr marL="0" indent="0">
              <a:lnSpc>
                <a:spcPct val="110000"/>
              </a:lnSpc>
              <a:spcBef>
                <a:spcPts val="1200"/>
              </a:spcBef>
              <a:spcAft>
                <a:spcPts val="600"/>
              </a:spcAft>
              <a:buNone/>
            </a:pPr>
            <a:endParaRPr lang="en-US" altLang="zh-CN" dirty="0">
              <a:ea typeface="SimSun" panose="02010600030101010101" pitchFamily="2" charset="-122"/>
            </a:endParaRPr>
          </a:p>
          <a:p>
            <a:pPr>
              <a:lnSpc>
                <a:spcPct val="110000"/>
              </a:lnSpc>
              <a:spcBef>
                <a:spcPts val="1200"/>
              </a:spcBef>
              <a:spcAft>
                <a:spcPts val="600"/>
              </a:spcAft>
            </a:pPr>
            <a:r>
              <a:rPr lang="en-US" altLang="zh-CN" dirty="0">
                <a:ea typeface="SimSun" panose="02010600030101010101" pitchFamily="2" charset="-122"/>
              </a:rPr>
              <a:t>Note that in calculating movement of chemicals, such as tracers or chlorides, the particle velocity </a:t>
            </a:r>
            <a:r>
              <a:rPr lang="en-US" altLang="zh-CN" b="1" dirty="0">
                <a:ea typeface="SimSun" panose="02010600030101010101" pitchFamily="2" charset="-122"/>
              </a:rPr>
              <a:t>u</a:t>
            </a:r>
            <a:r>
              <a:rPr lang="en-US" altLang="zh-CN" dirty="0">
                <a:ea typeface="SimSun" panose="02010600030101010101" pitchFamily="2" charset="-122"/>
              </a:rPr>
              <a:t> must be used</a:t>
            </a:r>
            <a:endParaRPr lang="en-NZ" dirty="0"/>
          </a:p>
        </p:txBody>
      </p:sp>
      <p:graphicFrame>
        <p:nvGraphicFramePr>
          <p:cNvPr id="4" name="Object 8"/>
          <p:cNvGraphicFramePr>
            <a:graphicFrameLocks noChangeAspect="1"/>
          </p:cNvGraphicFramePr>
          <p:nvPr/>
        </p:nvGraphicFramePr>
        <p:xfrm>
          <a:off x="3492500" y="1628775"/>
          <a:ext cx="1150938" cy="538163"/>
        </p:xfrm>
        <a:graphic>
          <a:graphicData uri="http://schemas.openxmlformats.org/presentationml/2006/ole">
            <mc:AlternateContent xmlns:mc="http://schemas.openxmlformats.org/markup-compatibility/2006">
              <mc:Choice xmlns:v="urn:schemas-microsoft-com:vml" Requires="v">
                <p:oleObj name="Equation" r:id="rId2" imgW="444307" imgH="203112" progId="Equation.3">
                  <p:embed/>
                </p:oleObj>
              </mc:Choice>
              <mc:Fallback>
                <p:oleObj name="Equation" r:id="rId2" imgW="444307" imgH="203112" progId="Equation.3">
                  <p:embed/>
                  <p:pic>
                    <p:nvPicPr>
                      <p:cNvPr id="4"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1628775"/>
                        <a:ext cx="1150938" cy="538163"/>
                      </a:xfrm>
                      <a:prstGeom prst="rect">
                        <a:avLst/>
                      </a:prstGeom>
                      <a:solidFill>
                        <a:srgbClr val="FFFF99"/>
                      </a:solidFill>
                    </p:spPr>
                  </p:pic>
                </p:oleObj>
              </mc:Fallback>
            </mc:AlternateContent>
          </a:graphicData>
        </a:graphic>
      </p:graphicFrame>
      <p:graphicFrame>
        <p:nvGraphicFramePr>
          <p:cNvPr id="5" name="Object 10"/>
          <p:cNvGraphicFramePr>
            <a:graphicFrameLocks noChangeAspect="1"/>
          </p:cNvGraphicFramePr>
          <p:nvPr>
            <p:extLst>
              <p:ext uri="{D42A27DB-BD31-4B8C-83A1-F6EECF244321}">
                <p14:modId xmlns:p14="http://schemas.microsoft.com/office/powerpoint/2010/main" val="1354476036"/>
              </p:ext>
            </p:extLst>
          </p:nvPr>
        </p:nvGraphicFramePr>
        <p:xfrm>
          <a:off x="3420269" y="4437112"/>
          <a:ext cx="1295400" cy="485775"/>
        </p:xfrm>
        <a:graphic>
          <a:graphicData uri="http://schemas.openxmlformats.org/presentationml/2006/ole">
            <mc:AlternateContent xmlns:mc="http://schemas.openxmlformats.org/markup-compatibility/2006">
              <mc:Choice xmlns:v="urn:schemas-microsoft-com:vml" Requires="v">
                <p:oleObj name="Equation" r:id="rId4" imgW="609600" imgH="228600" progId="Equation.3">
                  <p:embed/>
                </p:oleObj>
              </mc:Choice>
              <mc:Fallback>
                <p:oleObj name="Equation" r:id="rId4" imgW="609600" imgH="228600" progId="Equation.3">
                  <p:embed/>
                  <p:pic>
                    <p:nvPicPr>
                      <p:cNvPr id="5"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0269" y="4437112"/>
                        <a:ext cx="1295400" cy="485775"/>
                      </a:xfrm>
                      <a:prstGeom prst="rect">
                        <a:avLst/>
                      </a:prstGeom>
                      <a:solidFill>
                        <a:srgbClr val="FFFF99"/>
                      </a:solidFill>
                    </p:spPr>
                  </p:pic>
                </p:oleObj>
              </mc:Fallback>
            </mc:AlternateContent>
          </a:graphicData>
        </a:graphic>
      </p:graphicFrame>
    </p:spTree>
    <p:extLst>
      <p:ext uri="{BB962C8B-B14F-4D97-AF65-F5344CB8AC3E}">
        <p14:creationId xmlns:p14="http://schemas.microsoft.com/office/powerpoint/2010/main" val="3377324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Reservoir engineering parameters - permeability</a:t>
            </a:r>
            <a:endParaRPr lang="en-NZ" dirty="0"/>
          </a:p>
        </p:txBody>
      </p:sp>
      <p:sp>
        <p:nvSpPr>
          <p:cNvPr id="3" name="Content Placeholder 2"/>
          <p:cNvSpPr>
            <a:spLocks noGrp="1"/>
          </p:cNvSpPr>
          <p:nvPr>
            <p:ph idx="1"/>
          </p:nvPr>
        </p:nvSpPr>
        <p:spPr>
          <a:xfrm>
            <a:off x="457200" y="1772816"/>
            <a:ext cx="8229600" cy="4525963"/>
          </a:xfrm>
        </p:spPr>
        <p:txBody>
          <a:bodyPr/>
          <a:lstStyle/>
          <a:p>
            <a:r>
              <a:rPr lang="en-US" altLang="zh-CN" dirty="0">
                <a:ea typeface="SimSun" panose="02010600030101010101" pitchFamily="2" charset="-122"/>
              </a:rPr>
              <a:t>We have to define a parameter which tells us how easy it is for fluid to flow through a porous medium (e.g. fractured rock). </a:t>
            </a:r>
          </a:p>
          <a:p>
            <a:r>
              <a:rPr lang="en-US" altLang="zh-CN" dirty="0">
                <a:ea typeface="SimSun" panose="02010600030101010101" pitchFamily="2" charset="-122"/>
              </a:rPr>
              <a:t>This parameter is known as the </a:t>
            </a:r>
            <a:r>
              <a:rPr lang="en-US" altLang="zh-CN" u="sng" dirty="0">
                <a:ea typeface="SimSun" panose="02010600030101010101" pitchFamily="2" charset="-122"/>
              </a:rPr>
              <a:t>permeability</a:t>
            </a:r>
            <a:r>
              <a:rPr lang="en-US" altLang="zh-CN" dirty="0">
                <a:ea typeface="SimSun" panose="02010600030101010101" pitchFamily="2" charset="-122"/>
              </a:rPr>
              <a:t>, </a:t>
            </a:r>
            <a:r>
              <a:rPr lang="en-US" altLang="zh-CN" i="1" dirty="0">
                <a:ea typeface="SimSun" panose="02010600030101010101" pitchFamily="2" charset="-122"/>
              </a:rPr>
              <a:t>k</a:t>
            </a:r>
            <a:r>
              <a:rPr lang="en-US" altLang="zh-CN" dirty="0">
                <a:ea typeface="SimSun" panose="02010600030101010101" pitchFamily="2" charset="-122"/>
              </a:rPr>
              <a:t>, and is defined by an empirical relationship known as Darcy's law, which can be expressed for one-dimensional flow of cold or warm water by (more details given later)</a:t>
            </a:r>
            <a:endParaRPr lang="en-US" altLang="en-US" sz="1800" dirty="0">
              <a:ea typeface="SimSun" panose="02010600030101010101" pitchFamily="2" charset="-122"/>
            </a:endParaRPr>
          </a:p>
          <a:p>
            <a:endParaRPr lang="en-NZ" dirty="0"/>
          </a:p>
        </p:txBody>
      </p:sp>
      <mc:AlternateContent xmlns:mc="http://schemas.openxmlformats.org/markup-compatibility/2006" xmlns:a14="http://schemas.microsoft.com/office/drawing/2010/main">
        <mc:Choice Requires="a14">
          <p:sp>
            <p:nvSpPr>
              <p:cNvPr id="4" name="Object 6"/>
              <p:cNvSpPr txBox="1"/>
              <p:nvPr/>
            </p:nvSpPr>
            <p:spPr bwMode="auto">
              <a:xfrm>
                <a:off x="4211638" y="4724400"/>
                <a:ext cx="2376487" cy="1209675"/>
              </a:xfrm>
              <a:prstGeom prst="rect">
                <a:avLst/>
              </a:prstGeom>
              <a:solidFill>
                <a:srgbClr val="FFFF99"/>
              </a:solidFill>
            </p:spPr>
            <p:txBody>
              <a:bodyPr anchor="ctr">
                <a:normAutofit/>
              </a:bodyPr>
              <a:lstStyle/>
              <a:p>
                <a:pPr/>
                <a14:m>
                  <m:oMathPara xmlns:m="http://schemas.openxmlformats.org/officeDocument/2006/math">
                    <m:oMathParaPr>
                      <m:jc m:val="center"/>
                    </m:oMathParaPr>
                    <m:oMath xmlns:m="http://schemas.openxmlformats.org/officeDocument/2006/math">
                      <m:r>
                        <a:rPr lang="en-NZ" sz="2800" b="0" i="1" smtClean="0">
                          <a:solidFill>
                            <a:srgbClr val="000000"/>
                          </a:solidFill>
                          <a:latin typeface="Cambria Math" panose="02040503050406030204" pitchFamily="18" charset="0"/>
                        </a:rPr>
                        <m:t>𝑣</m:t>
                      </m:r>
                      <m:r>
                        <a:rPr lang="en-NZ" sz="2800" i="1">
                          <a:solidFill>
                            <a:srgbClr val="000000"/>
                          </a:solidFill>
                          <a:latin typeface="Cambria Math" panose="02040503050406030204" pitchFamily="18" charset="0"/>
                        </a:rPr>
                        <m:t>=</m:t>
                      </m:r>
                      <m:f>
                        <m:fPr>
                          <m:ctrlPr>
                            <a:rPr lang="en-NZ" sz="2800" i="1">
                              <a:solidFill>
                                <a:srgbClr val="000000"/>
                              </a:solidFill>
                              <a:latin typeface="Cambria Math" panose="02040503050406030204" pitchFamily="18" charset="0"/>
                            </a:rPr>
                          </m:ctrlPr>
                        </m:fPr>
                        <m:num>
                          <m:r>
                            <a:rPr lang="en-NZ" sz="2800" i="1">
                              <a:solidFill>
                                <a:srgbClr val="000000"/>
                              </a:solidFill>
                              <a:latin typeface="Cambria Math" panose="02040503050406030204" pitchFamily="18" charset="0"/>
                            </a:rPr>
                            <m:t>𝑘</m:t>
                          </m:r>
                        </m:num>
                        <m:den>
                          <m:r>
                            <a:rPr lang="en-NZ" sz="2800" i="1">
                              <a:solidFill>
                                <a:srgbClr val="000000"/>
                              </a:solidFill>
                              <a:latin typeface="Cambria Math" panose="02040503050406030204" pitchFamily="18" charset="0"/>
                            </a:rPr>
                            <m:t>𝜇</m:t>
                          </m:r>
                        </m:den>
                      </m:f>
                      <m:d>
                        <m:dPr>
                          <m:ctrlPr>
                            <a:rPr lang="en-NZ" sz="2800" i="1">
                              <a:solidFill>
                                <a:srgbClr val="000000"/>
                              </a:solidFill>
                              <a:latin typeface="Cambria Math" panose="02040503050406030204" pitchFamily="18" charset="0"/>
                            </a:rPr>
                          </m:ctrlPr>
                        </m:dPr>
                        <m:e>
                          <m:r>
                            <a:rPr lang="en-NZ" sz="2800" i="1">
                              <a:solidFill>
                                <a:srgbClr val="000000"/>
                              </a:solidFill>
                              <a:latin typeface="Cambria Math" panose="02040503050406030204" pitchFamily="18" charset="0"/>
                            </a:rPr>
                            <m:t>−</m:t>
                          </m:r>
                          <m:f>
                            <m:fPr>
                              <m:ctrlPr>
                                <a:rPr lang="en-NZ" sz="2800" i="1">
                                  <a:solidFill>
                                    <a:srgbClr val="000000"/>
                                  </a:solidFill>
                                  <a:latin typeface="Cambria Math" panose="02040503050406030204" pitchFamily="18" charset="0"/>
                                </a:rPr>
                              </m:ctrlPr>
                            </m:fPr>
                            <m:num>
                              <m:r>
                                <a:rPr lang="en-NZ" sz="2800" i="1">
                                  <a:solidFill>
                                    <a:srgbClr val="000000"/>
                                  </a:solidFill>
                                  <a:latin typeface="Cambria Math" panose="02040503050406030204" pitchFamily="18" charset="0"/>
                                </a:rPr>
                                <m:t>𝑑𝑝</m:t>
                              </m:r>
                            </m:num>
                            <m:den>
                              <m:r>
                                <a:rPr lang="en-NZ" sz="2800" i="1">
                                  <a:solidFill>
                                    <a:srgbClr val="000000"/>
                                  </a:solidFill>
                                  <a:latin typeface="Cambria Math" panose="02040503050406030204" pitchFamily="18" charset="0"/>
                                </a:rPr>
                                <m:t>𝑑𝑥</m:t>
                              </m:r>
                            </m:den>
                          </m:f>
                        </m:e>
                      </m:d>
                    </m:oMath>
                  </m:oMathPara>
                </a14:m>
                <a:endParaRPr lang="en-NZ" sz="2800" dirty="0"/>
              </a:p>
            </p:txBody>
          </p:sp>
        </mc:Choice>
        <mc:Fallback xmlns="">
          <p:sp>
            <p:nvSpPr>
              <p:cNvPr id="4" name="Object 6"/>
              <p:cNvSpPr txBox="1">
                <a:spLocks noRot="1" noChangeAspect="1" noMove="1" noResize="1" noEditPoints="1" noAdjustHandles="1" noChangeArrowheads="1" noChangeShapeType="1" noTextEdit="1"/>
              </p:cNvSpPr>
              <p:nvPr/>
            </p:nvSpPr>
            <p:spPr bwMode="auto">
              <a:xfrm>
                <a:off x="4211638" y="4724400"/>
                <a:ext cx="2376487" cy="1209675"/>
              </a:xfrm>
              <a:prstGeom prst="rect">
                <a:avLst/>
              </a:prstGeom>
              <a:blipFill>
                <a:blip r:embed="rId2"/>
                <a:stretch>
                  <a:fillRect/>
                </a:stretch>
              </a:blipFill>
            </p:spPr>
            <p:txBody>
              <a:bodyPr/>
              <a:lstStyle/>
              <a:p>
                <a:r>
                  <a:rPr lang="en-NZ">
                    <a:noFill/>
                  </a:rPr>
                  <a:t> </a:t>
                </a:r>
              </a:p>
            </p:txBody>
          </p:sp>
        </mc:Fallback>
      </mc:AlternateContent>
    </p:spTree>
    <p:extLst>
      <p:ext uri="{BB962C8B-B14F-4D97-AF65-F5344CB8AC3E}">
        <p14:creationId xmlns:p14="http://schemas.microsoft.com/office/powerpoint/2010/main" val="1446767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Reservoir engineering parameters - permeability</a:t>
            </a:r>
            <a:endParaRPr lang="en-NZ" dirty="0"/>
          </a:p>
        </p:txBody>
      </p:sp>
      <p:sp>
        <p:nvSpPr>
          <p:cNvPr id="3" name="Content Placeholder 2"/>
          <p:cNvSpPr>
            <a:spLocks noGrp="1"/>
          </p:cNvSpPr>
          <p:nvPr>
            <p:ph idx="1"/>
          </p:nvPr>
        </p:nvSpPr>
        <p:spPr>
          <a:xfrm>
            <a:off x="323528" y="1600200"/>
            <a:ext cx="8496944" cy="4525963"/>
          </a:xfrm>
        </p:spPr>
        <p:txBody>
          <a:bodyPr/>
          <a:lstStyle/>
          <a:p>
            <a:pPr>
              <a:spcAft>
                <a:spcPts val="600"/>
              </a:spcAft>
            </a:pPr>
            <a:r>
              <a:rPr lang="en-US" altLang="zh-CN" dirty="0">
                <a:ea typeface="SimSun" panose="02010600030101010101" pitchFamily="2" charset="-122"/>
              </a:rPr>
              <a:t>The constant of proportionality is </a:t>
            </a:r>
            <a:r>
              <a:rPr lang="en-US" altLang="zh-CN" i="1" dirty="0">
                <a:ea typeface="SimSun" panose="02010600030101010101" pitchFamily="2" charset="-122"/>
              </a:rPr>
              <a:t>k/</a:t>
            </a:r>
            <a:r>
              <a:rPr lang="en-US" altLang="zh-CN" i="1" dirty="0">
                <a:latin typeface="Symbol" panose="05050102010706020507" pitchFamily="18" charset="2"/>
                <a:ea typeface="SimSun" panose="02010600030101010101" pitchFamily="2" charset="-122"/>
              </a:rPr>
              <a:t>m</a:t>
            </a:r>
            <a:r>
              <a:rPr lang="en-US" altLang="zh-CN" dirty="0">
                <a:ea typeface="SimSun" panose="02010600030101010101" pitchFamily="2" charset="-122"/>
              </a:rPr>
              <a:t>, the permeability divided by the dynamic viscosity of the fluid. </a:t>
            </a:r>
          </a:p>
          <a:p>
            <a:pPr>
              <a:spcAft>
                <a:spcPts val="600"/>
              </a:spcAft>
            </a:pPr>
            <a:r>
              <a:rPr lang="en-US" altLang="zh-CN" dirty="0">
                <a:ea typeface="SimSun" panose="02010600030101010101" pitchFamily="2" charset="-122"/>
              </a:rPr>
              <a:t>For the same pressure gradient, a medium with a high permeability will allow a higher flux velocity than one with a lower permeability (</a:t>
            </a:r>
            <a:r>
              <a:rPr lang="en-US" altLang="zh-CN" i="1" dirty="0">
                <a:ea typeface="SimSun" panose="02010600030101010101" pitchFamily="2" charset="-122"/>
              </a:rPr>
              <a:t>k/</a:t>
            </a:r>
            <a:r>
              <a:rPr lang="en-US" altLang="zh-CN" i="1" dirty="0">
                <a:latin typeface="Symbol" panose="05050102010706020507" pitchFamily="18" charset="2"/>
                <a:ea typeface="SimSun" panose="02010600030101010101" pitchFamily="2" charset="-122"/>
              </a:rPr>
              <a:t>m</a:t>
            </a:r>
            <a:r>
              <a:rPr lang="en-US" altLang="zh-CN" dirty="0">
                <a:ea typeface="SimSun" panose="02010600030101010101" pitchFamily="2" charset="-122"/>
              </a:rPr>
              <a:t> is sometimes called the </a:t>
            </a:r>
            <a:r>
              <a:rPr lang="en-US" altLang="zh-CN" u="sng" dirty="0">
                <a:ea typeface="SimSun" panose="02010600030101010101" pitchFamily="2" charset="-122"/>
              </a:rPr>
              <a:t>mobility</a:t>
            </a:r>
            <a:r>
              <a:rPr lang="en-US" altLang="zh-CN" dirty="0">
                <a:ea typeface="SimSun" panose="02010600030101010101" pitchFamily="2" charset="-122"/>
              </a:rPr>
              <a:t> in petroleum engineering). </a:t>
            </a:r>
          </a:p>
          <a:p>
            <a:pPr>
              <a:spcAft>
                <a:spcPts val="600"/>
              </a:spcAft>
            </a:pPr>
            <a:r>
              <a:rPr lang="en-US" altLang="zh-CN" dirty="0">
                <a:ea typeface="SimSun" panose="02010600030101010101" pitchFamily="2" charset="-122"/>
              </a:rPr>
              <a:t>In terms of mass flux Darcy's law becomes</a:t>
            </a:r>
            <a:endParaRPr lang="en-US" altLang="en-US" dirty="0"/>
          </a:p>
          <a:p>
            <a:endParaRPr lang="en-NZ" dirty="0"/>
          </a:p>
        </p:txBody>
      </p:sp>
      <mc:AlternateContent xmlns:mc="http://schemas.openxmlformats.org/markup-compatibility/2006" xmlns:a14="http://schemas.microsoft.com/office/drawing/2010/main">
        <mc:Choice Requires="a14">
          <p:sp>
            <p:nvSpPr>
              <p:cNvPr id="4" name="Object 8"/>
              <p:cNvSpPr txBox="1"/>
              <p:nvPr/>
            </p:nvSpPr>
            <p:spPr bwMode="auto">
              <a:xfrm>
                <a:off x="3203575" y="5362575"/>
                <a:ext cx="2160588" cy="1003300"/>
              </a:xfrm>
              <a:prstGeom prst="rect">
                <a:avLst/>
              </a:prstGeom>
              <a:solidFill>
                <a:srgbClr val="FFFF99"/>
              </a:solidFill>
            </p:spPr>
            <p:txBody>
              <a:bodyPr anchor="ctr">
                <a:normAutofit/>
              </a:bodyPr>
              <a:lstStyle/>
              <a:p>
                <a:pPr/>
                <a14:m>
                  <m:oMathPara xmlns:m="http://schemas.openxmlformats.org/officeDocument/2006/math">
                    <m:oMathParaPr>
                      <m:jc m:val="center"/>
                    </m:oMathParaPr>
                    <m:oMath xmlns:m="http://schemas.openxmlformats.org/officeDocument/2006/math">
                      <m:sSub>
                        <m:sSubPr>
                          <m:ctrlPr>
                            <a:rPr lang="en-NZ" sz="2400" i="1" smtClean="0">
                              <a:solidFill>
                                <a:srgbClr val="000000"/>
                              </a:solidFill>
                              <a:latin typeface="Cambria Math" panose="02040503050406030204" pitchFamily="18" charset="0"/>
                            </a:rPr>
                          </m:ctrlPr>
                        </m:sSubPr>
                        <m:e>
                          <m:r>
                            <a:rPr lang="en-NZ" sz="2400" i="1">
                              <a:solidFill>
                                <a:srgbClr val="000000"/>
                              </a:solidFill>
                              <a:latin typeface="Cambria Math" panose="02040503050406030204" pitchFamily="18" charset="0"/>
                            </a:rPr>
                            <m:t>𝐹</m:t>
                          </m:r>
                        </m:e>
                        <m:sub>
                          <m:r>
                            <a:rPr lang="en-NZ" sz="2400" i="1">
                              <a:solidFill>
                                <a:srgbClr val="000000"/>
                              </a:solidFill>
                              <a:latin typeface="Cambria Math" panose="02040503050406030204" pitchFamily="18" charset="0"/>
                            </a:rPr>
                            <m:t>𝑚</m:t>
                          </m:r>
                        </m:sub>
                      </m:sSub>
                      <m:r>
                        <a:rPr lang="en-NZ" sz="2400" i="1">
                          <a:solidFill>
                            <a:srgbClr val="000000"/>
                          </a:solidFill>
                          <a:latin typeface="Cambria Math" panose="02040503050406030204" pitchFamily="18" charset="0"/>
                        </a:rPr>
                        <m:t>=</m:t>
                      </m:r>
                      <m:f>
                        <m:fPr>
                          <m:ctrlPr>
                            <a:rPr lang="en-NZ" sz="2400" i="1">
                              <a:solidFill>
                                <a:srgbClr val="000000"/>
                              </a:solidFill>
                              <a:latin typeface="Cambria Math" panose="02040503050406030204" pitchFamily="18" charset="0"/>
                            </a:rPr>
                          </m:ctrlPr>
                        </m:fPr>
                        <m:num>
                          <m:r>
                            <a:rPr lang="en-NZ" sz="2400" i="1">
                              <a:solidFill>
                                <a:srgbClr val="000000"/>
                              </a:solidFill>
                              <a:latin typeface="Cambria Math" panose="02040503050406030204" pitchFamily="18" charset="0"/>
                            </a:rPr>
                            <m:t>𝑘</m:t>
                          </m:r>
                        </m:num>
                        <m:den>
                          <m:r>
                            <a:rPr lang="en-NZ" sz="2400" i="1" smtClean="0">
                              <a:solidFill>
                                <a:srgbClr val="000000"/>
                              </a:solidFill>
                              <a:latin typeface="Cambria Math" panose="02040503050406030204" pitchFamily="18" charset="0"/>
                              <a:ea typeface="Cambria Math" panose="02040503050406030204" pitchFamily="18" charset="0"/>
                            </a:rPr>
                            <m:t>𝜈</m:t>
                          </m:r>
                        </m:den>
                      </m:f>
                      <m:d>
                        <m:dPr>
                          <m:ctrlPr>
                            <a:rPr lang="en-NZ" sz="2400" i="1">
                              <a:solidFill>
                                <a:srgbClr val="000000"/>
                              </a:solidFill>
                              <a:latin typeface="Cambria Math" panose="02040503050406030204" pitchFamily="18" charset="0"/>
                            </a:rPr>
                          </m:ctrlPr>
                        </m:dPr>
                        <m:e>
                          <m:r>
                            <a:rPr lang="en-NZ" sz="2400" i="1">
                              <a:solidFill>
                                <a:srgbClr val="000000"/>
                              </a:solidFill>
                              <a:latin typeface="Cambria Math" panose="02040503050406030204" pitchFamily="18" charset="0"/>
                            </a:rPr>
                            <m:t>−</m:t>
                          </m:r>
                          <m:f>
                            <m:fPr>
                              <m:ctrlPr>
                                <a:rPr lang="en-NZ" sz="2400" i="1">
                                  <a:solidFill>
                                    <a:srgbClr val="000000"/>
                                  </a:solidFill>
                                  <a:latin typeface="Cambria Math" panose="02040503050406030204" pitchFamily="18" charset="0"/>
                                </a:rPr>
                              </m:ctrlPr>
                            </m:fPr>
                            <m:num>
                              <m:r>
                                <a:rPr lang="en-NZ" sz="2400" i="1">
                                  <a:solidFill>
                                    <a:srgbClr val="000000"/>
                                  </a:solidFill>
                                  <a:latin typeface="Cambria Math" panose="02040503050406030204" pitchFamily="18" charset="0"/>
                                </a:rPr>
                                <m:t>𝑑𝑝</m:t>
                              </m:r>
                            </m:num>
                            <m:den>
                              <m:r>
                                <a:rPr lang="en-NZ" sz="2400" i="1">
                                  <a:solidFill>
                                    <a:srgbClr val="000000"/>
                                  </a:solidFill>
                                  <a:latin typeface="Cambria Math" panose="02040503050406030204" pitchFamily="18" charset="0"/>
                                </a:rPr>
                                <m:t>𝑑𝑥</m:t>
                              </m:r>
                            </m:den>
                          </m:f>
                        </m:e>
                      </m:d>
                    </m:oMath>
                  </m:oMathPara>
                </a14:m>
                <a:endParaRPr lang="en-NZ" sz="2400" dirty="0"/>
              </a:p>
            </p:txBody>
          </p:sp>
        </mc:Choice>
        <mc:Fallback xmlns="">
          <p:sp>
            <p:nvSpPr>
              <p:cNvPr id="4" name="Object 8"/>
              <p:cNvSpPr txBox="1">
                <a:spLocks noRot="1" noChangeAspect="1" noMove="1" noResize="1" noEditPoints="1" noAdjustHandles="1" noChangeArrowheads="1" noChangeShapeType="1" noTextEdit="1"/>
              </p:cNvSpPr>
              <p:nvPr/>
            </p:nvSpPr>
            <p:spPr bwMode="auto">
              <a:xfrm>
                <a:off x="3203575" y="5362575"/>
                <a:ext cx="2160588" cy="1003300"/>
              </a:xfrm>
              <a:prstGeom prst="rect">
                <a:avLst/>
              </a:prstGeom>
              <a:blipFill>
                <a:blip r:embed="rId2"/>
                <a:stretch>
                  <a:fillRect/>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5" name="Object 8"/>
              <p:cNvSpPr txBox="1"/>
              <p:nvPr/>
            </p:nvSpPr>
            <p:spPr bwMode="auto">
              <a:xfrm>
                <a:off x="6062663" y="5362575"/>
                <a:ext cx="963612" cy="973138"/>
              </a:xfrm>
              <a:prstGeom prst="rect">
                <a:avLst/>
              </a:prstGeom>
              <a:solidFill>
                <a:srgbClr val="FFFF99"/>
              </a:solidFill>
            </p:spPr>
            <p:txBody>
              <a:bodyPr anchor="ctr">
                <a:normAutofit/>
              </a:bodyPr>
              <a:lstStyle/>
              <a:p>
                <a:pPr/>
                <a14:m>
                  <m:oMathPara xmlns:m="http://schemas.openxmlformats.org/officeDocument/2006/math">
                    <m:oMathParaPr>
                      <m:jc m:val="center"/>
                    </m:oMathParaPr>
                    <m:oMath xmlns:m="http://schemas.openxmlformats.org/officeDocument/2006/math">
                      <m:r>
                        <a:rPr lang="en-NZ" sz="2400" i="1">
                          <a:solidFill>
                            <a:srgbClr val="000000"/>
                          </a:solidFill>
                          <a:latin typeface="Cambria Math" panose="02040503050406030204" pitchFamily="18" charset="0"/>
                        </a:rPr>
                        <m:t>𝜈</m:t>
                      </m:r>
                      <m:r>
                        <a:rPr lang="en-NZ" sz="2400" i="1">
                          <a:solidFill>
                            <a:srgbClr val="000000"/>
                          </a:solidFill>
                          <a:latin typeface="Cambria Math" panose="02040503050406030204" pitchFamily="18" charset="0"/>
                        </a:rPr>
                        <m:t>=</m:t>
                      </m:r>
                      <m:f>
                        <m:fPr>
                          <m:ctrlPr>
                            <a:rPr lang="en-NZ" sz="2400" i="1">
                              <a:solidFill>
                                <a:srgbClr val="000000"/>
                              </a:solidFill>
                              <a:latin typeface="Cambria Math" panose="02040503050406030204" pitchFamily="18" charset="0"/>
                            </a:rPr>
                          </m:ctrlPr>
                        </m:fPr>
                        <m:num>
                          <m:r>
                            <a:rPr lang="en-NZ" sz="2400" i="1">
                              <a:solidFill>
                                <a:srgbClr val="000000"/>
                              </a:solidFill>
                              <a:latin typeface="Cambria Math" panose="02040503050406030204" pitchFamily="18" charset="0"/>
                            </a:rPr>
                            <m:t>𝜇</m:t>
                          </m:r>
                        </m:num>
                        <m:den>
                          <m:r>
                            <a:rPr lang="en-NZ" sz="2400" i="1">
                              <a:solidFill>
                                <a:srgbClr val="000000"/>
                              </a:solidFill>
                              <a:latin typeface="Cambria Math" panose="02040503050406030204" pitchFamily="18" charset="0"/>
                            </a:rPr>
                            <m:t>𝜌</m:t>
                          </m:r>
                        </m:den>
                      </m:f>
                    </m:oMath>
                  </m:oMathPara>
                </a14:m>
                <a:endParaRPr lang="en-NZ" sz="2400" dirty="0"/>
              </a:p>
            </p:txBody>
          </p:sp>
        </mc:Choice>
        <mc:Fallback xmlns="">
          <p:sp>
            <p:nvSpPr>
              <p:cNvPr id="5" name="Object 8"/>
              <p:cNvSpPr txBox="1">
                <a:spLocks noRot="1" noChangeAspect="1" noMove="1" noResize="1" noEditPoints="1" noAdjustHandles="1" noChangeArrowheads="1" noChangeShapeType="1" noTextEdit="1"/>
              </p:cNvSpPr>
              <p:nvPr/>
            </p:nvSpPr>
            <p:spPr bwMode="auto">
              <a:xfrm>
                <a:off x="6062663" y="5362575"/>
                <a:ext cx="963612" cy="973138"/>
              </a:xfrm>
              <a:prstGeom prst="rect">
                <a:avLst/>
              </a:prstGeom>
              <a:blipFill>
                <a:blip r:embed="rId3"/>
                <a:stretch>
                  <a:fillRect/>
                </a:stretch>
              </a:blipFill>
            </p:spPr>
            <p:txBody>
              <a:bodyPr/>
              <a:lstStyle/>
              <a:p>
                <a:r>
                  <a:rPr lang="en-NZ">
                    <a:noFill/>
                  </a:rPr>
                  <a:t> </a:t>
                </a:r>
              </a:p>
            </p:txBody>
          </p:sp>
        </mc:Fallback>
      </mc:AlternateContent>
      <p:sp>
        <p:nvSpPr>
          <p:cNvPr id="6" name="TextBox 5"/>
          <p:cNvSpPr txBox="1"/>
          <p:nvPr/>
        </p:nvSpPr>
        <p:spPr>
          <a:xfrm>
            <a:off x="7427616" y="5548590"/>
            <a:ext cx="1259184" cy="646331"/>
          </a:xfrm>
          <a:prstGeom prst="rect">
            <a:avLst/>
          </a:prstGeom>
          <a:noFill/>
        </p:spPr>
        <p:txBody>
          <a:bodyPr wrap="square" rtlCol="0">
            <a:spAutoFit/>
          </a:bodyPr>
          <a:lstStyle/>
          <a:p>
            <a:r>
              <a:rPr lang="en-NZ" dirty="0"/>
              <a:t>Kinematic viscosity</a:t>
            </a:r>
          </a:p>
        </p:txBody>
      </p:sp>
    </p:spTree>
    <p:extLst>
      <p:ext uri="{BB962C8B-B14F-4D97-AF65-F5344CB8AC3E}">
        <p14:creationId xmlns:p14="http://schemas.microsoft.com/office/powerpoint/2010/main" val="2938480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Reservoir engineering parameters - permeability</a:t>
            </a:r>
            <a:endParaRPr lang="en-NZ" dirty="0"/>
          </a:p>
        </p:txBody>
      </p:sp>
      <p:sp>
        <p:nvSpPr>
          <p:cNvPr id="3" name="Content Placeholder 2"/>
          <p:cNvSpPr>
            <a:spLocks noGrp="1"/>
          </p:cNvSpPr>
          <p:nvPr>
            <p:ph idx="1"/>
          </p:nvPr>
        </p:nvSpPr>
        <p:spPr>
          <a:xfrm>
            <a:off x="457200" y="1772816"/>
            <a:ext cx="8229600" cy="4525963"/>
          </a:xfrm>
        </p:spPr>
        <p:txBody>
          <a:bodyPr/>
          <a:lstStyle/>
          <a:p>
            <a:pPr>
              <a:spcAft>
                <a:spcPts val="600"/>
              </a:spcAft>
            </a:pPr>
            <a:r>
              <a:rPr lang="en-US" altLang="zh-CN" dirty="0">
                <a:ea typeface="SimSun" panose="02010600030101010101" pitchFamily="2" charset="-122"/>
              </a:rPr>
              <a:t>Permeability may be directional; that is, larger in one direction. A system such as this is said to be </a:t>
            </a:r>
            <a:r>
              <a:rPr lang="en-US" altLang="zh-CN" u="sng" dirty="0">
                <a:ea typeface="SimSun" panose="02010600030101010101" pitchFamily="2" charset="-122"/>
              </a:rPr>
              <a:t>anisotropic</a:t>
            </a:r>
            <a:r>
              <a:rPr lang="en-US" altLang="zh-CN" dirty="0">
                <a:ea typeface="SimSun" panose="02010600030101010101" pitchFamily="2" charset="-122"/>
              </a:rPr>
              <a:t>. </a:t>
            </a:r>
          </a:p>
          <a:p>
            <a:pPr>
              <a:spcAft>
                <a:spcPts val="600"/>
              </a:spcAft>
            </a:pPr>
            <a:r>
              <a:rPr lang="en-US" altLang="zh-CN" dirty="0">
                <a:ea typeface="SimSun" panose="02010600030101010101" pitchFamily="2" charset="-122"/>
              </a:rPr>
              <a:t>One in which the permeability is the same in all directions is said to be </a:t>
            </a:r>
            <a:r>
              <a:rPr lang="en-US" altLang="zh-CN" u="sng" dirty="0">
                <a:ea typeface="SimSun" panose="02010600030101010101" pitchFamily="2" charset="-122"/>
              </a:rPr>
              <a:t>isotropic</a:t>
            </a:r>
            <a:r>
              <a:rPr lang="en-US" altLang="zh-CN" dirty="0">
                <a:ea typeface="SimSun" panose="02010600030101010101" pitchFamily="2" charset="-122"/>
              </a:rPr>
              <a:t>. Geothermal systems frequently have anisotropic permeability.</a:t>
            </a:r>
          </a:p>
          <a:p>
            <a:pPr>
              <a:spcAft>
                <a:spcPts val="600"/>
              </a:spcAft>
            </a:pPr>
            <a:r>
              <a:rPr lang="en-US" altLang="zh-CN" dirty="0">
                <a:ea typeface="SimSun" panose="02010600030101010101" pitchFamily="2" charset="-122"/>
              </a:rPr>
              <a:t>The units of permeability are those of area, i.e., m</a:t>
            </a:r>
            <a:r>
              <a:rPr lang="en-US" altLang="zh-CN" baseline="30000" dirty="0">
                <a:ea typeface="SimSun" panose="02010600030101010101" pitchFamily="2" charset="-122"/>
              </a:rPr>
              <a:t>2</a:t>
            </a:r>
            <a:r>
              <a:rPr lang="en-US" altLang="zh-CN" dirty="0">
                <a:ea typeface="SimSun" panose="02010600030101010101" pitchFamily="2" charset="-122"/>
              </a:rPr>
              <a:t>. </a:t>
            </a:r>
            <a:endParaRPr lang="en-US" altLang="en-US" dirty="0"/>
          </a:p>
          <a:p>
            <a:endParaRPr lang="en-NZ" dirty="0"/>
          </a:p>
        </p:txBody>
      </p:sp>
    </p:spTree>
    <p:extLst>
      <p:ext uri="{BB962C8B-B14F-4D97-AF65-F5344CB8AC3E}">
        <p14:creationId xmlns:p14="http://schemas.microsoft.com/office/powerpoint/2010/main" val="2273284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Reservoir engineering parameters - permeability</a:t>
            </a:r>
            <a:endParaRPr lang="en-NZ" dirty="0"/>
          </a:p>
        </p:txBody>
      </p:sp>
      <p:sp>
        <p:nvSpPr>
          <p:cNvPr id="3" name="Content Placeholder 2"/>
          <p:cNvSpPr>
            <a:spLocks noGrp="1"/>
          </p:cNvSpPr>
          <p:nvPr>
            <p:ph idx="1"/>
          </p:nvPr>
        </p:nvSpPr>
        <p:spPr>
          <a:xfrm>
            <a:off x="457200" y="1772816"/>
            <a:ext cx="8229600" cy="4525963"/>
          </a:xfrm>
        </p:spPr>
        <p:txBody>
          <a:bodyPr/>
          <a:lstStyle/>
          <a:p>
            <a:pPr>
              <a:spcAft>
                <a:spcPct val="20000"/>
              </a:spcAft>
            </a:pPr>
            <a:r>
              <a:rPr lang="en-US" altLang="zh-CN" dirty="0">
                <a:ea typeface="SimSun" panose="02010600030101010101" pitchFamily="2" charset="-122"/>
              </a:rPr>
              <a:t>Typical values of permeability in a geothermal system are of the order 10</a:t>
            </a:r>
            <a:r>
              <a:rPr lang="en-US" altLang="zh-CN" baseline="30000" dirty="0">
                <a:ea typeface="SimSun" panose="02010600030101010101" pitchFamily="2" charset="-122"/>
              </a:rPr>
              <a:t>-14</a:t>
            </a:r>
            <a:r>
              <a:rPr lang="en-US" altLang="zh-CN" dirty="0">
                <a:ea typeface="SimSun" panose="02010600030101010101" pitchFamily="2" charset="-122"/>
              </a:rPr>
              <a:t> m</a:t>
            </a:r>
            <a:r>
              <a:rPr lang="en-US" altLang="zh-CN" baseline="30000" dirty="0">
                <a:ea typeface="SimSun" panose="02010600030101010101" pitchFamily="2" charset="-122"/>
              </a:rPr>
              <a:t>2</a:t>
            </a:r>
            <a:r>
              <a:rPr lang="en-US" altLang="zh-CN" dirty="0">
                <a:ea typeface="SimSun" panose="02010600030101010101" pitchFamily="2" charset="-122"/>
              </a:rPr>
              <a:t>, with vertical permeability perhaps 4-5 times smaller.</a:t>
            </a:r>
          </a:p>
          <a:p>
            <a:pPr>
              <a:spcAft>
                <a:spcPct val="20000"/>
              </a:spcAft>
            </a:pPr>
            <a:r>
              <a:rPr lang="en-US" altLang="zh-CN" dirty="0">
                <a:ea typeface="SimSun" panose="02010600030101010101" pitchFamily="2" charset="-122"/>
              </a:rPr>
              <a:t>One special unit often used is the </a:t>
            </a:r>
            <a:r>
              <a:rPr lang="en-US" altLang="zh-CN" dirty="0" err="1">
                <a:ea typeface="SimSun" panose="02010600030101010101" pitchFamily="2" charset="-122"/>
              </a:rPr>
              <a:t>darcy</a:t>
            </a:r>
            <a:r>
              <a:rPr lang="en-US" altLang="zh-CN" dirty="0">
                <a:ea typeface="SimSun" panose="02010600030101010101" pitchFamily="2" charset="-122"/>
              </a:rPr>
              <a:t> which is approximately equal to 10</a:t>
            </a:r>
            <a:r>
              <a:rPr lang="en-US" altLang="zh-CN" baseline="30000" dirty="0">
                <a:ea typeface="SimSun" panose="02010600030101010101" pitchFamily="2" charset="-122"/>
              </a:rPr>
              <a:t>-12</a:t>
            </a:r>
            <a:r>
              <a:rPr lang="en-US" altLang="zh-CN" dirty="0">
                <a:ea typeface="SimSun" panose="02010600030101010101" pitchFamily="2" charset="-122"/>
              </a:rPr>
              <a:t>m</a:t>
            </a:r>
            <a:r>
              <a:rPr lang="en-US" altLang="zh-CN" baseline="30000" dirty="0">
                <a:ea typeface="SimSun" panose="02010600030101010101" pitchFamily="2" charset="-122"/>
              </a:rPr>
              <a:t>2</a:t>
            </a:r>
            <a:r>
              <a:rPr lang="en-US" altLang="zh-CN" dirty="0">
                <a:ea typeface="SimSun" panose="02010600030101010101" pitchFamily="2" charset="-122"/>
              </a:rPr>
              <a:t> </a:t>
            </a:r>
          </a:p>
          <a:p>
            <a:pPr>
              <a:spcAft>
                <a:spcPct val="20000"/>
              </a:spcAft>
            </a:pPr>
            <a:r>
              <a:rPr lang="en-US" altLang="zh-CN" dirty="0">
                <a:ea typeface="SimSun" panose="02010600030101010101" pitchFamily="2" charset="-122"/>
              </a:rPr>
              <a:t>Or the </a:t>
            </a:r>
            <a:r>
              <a:rPr lang="en-US" altLang="zh-CN" dirty="0" err="1">
                <a:ea typeface="SimSun" panose="02010600030101010101" pitchFamily="2" charset="-122"/>
              </a:rPr>
              <a:t>millidarcy</a:t>
            </a:r>
            <a:r>
              <a:rPr lang="en-US" altLang="zh-CN" dirty="0">
                <a:ea typeface="SimSun" panose="02010600030101010101" pitchFamily="2" charset="-122"/>
              </a:rPr>
              <a:t> which is approximately equal to 10</a:t>
            </a:r>
            <a:r>
              <a:rPr lang="en-US" altLang="zh-CN" baseline="30000" dirty="0">
                <a:ea typeface="SimSun" panose="02010600030101010101" pitchFamily="2" charset="-122"/>
              </a:rPr>
              <a:t>-15</a:t>
            </a:r>
            <a:r>
              <a:rPr lang="en-US" altLang="zh-CN" dirty="0">
                <a:ea typeface="SimSun" panose="02010600030101010101" pitchFamily="2" charset="-122"/>
              </a:rPr>
              <a:t>m</a:t>
            </a:r>
            <a:r>
              <a:rPr lang="en-US" altLang="zh-CN" baseline="30000" dirty="0">
                <a:ea typeface="SimSun" panose="02010600030101010101" pitchFamily="2" charset="-122"/>
              </a:rPr>
              <a:t>2</a:t>
            </a:r>
            <a:r>
              <a:rPr lang="en-US" altLang="zh-CN" dirty="0">
                <a:ea typeface="SimSun" panose="02010600030101010101" pitchFamily="2" charset="-122"/>
              </a:rPr>
              <a:t>. Typical values of permeability for geothermal systems are shown below</a:t>
            </a:r>
            <a:endParaRPr lang="en-US" altLang="en-US" dirty="0"/>
          </a:p>
          <a:p>
            <a:endParaRPr lang="en-NZ" dirty="0"/>
          </a:p>
        </p:txBody>
      </p:sp>
    </p:spTree>
    <p:extLst>
      <p:ext uri="{BB962C8B-B14F-4D97-AF65-F5344CB8AC3E}">
        <p14:creationId xmlns:p14="http://schemas.microsoft.com/office/powerpoint/2010/main" val="2455872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Reservoir engineering parameters - permeability</a:t>
            </a:r>
            <a:endParaRPr lang="en-NZ" dirty="0"/>
          </a:p>
        </p:txBody>
      </p:sp>
      <p:pic>
        <p:nvPicPr>
          <p:cNvPr id="4" name="Content Placeholder 3"/>
          <p:cNvPicPr>
            <a:picLocks noGrp="1" noChangeAspect="1"/>
          </p:cNvPicPr>
          <p:nvPr>
            <p:ph idx="1"/>
          </p:nvPr>
        </p:nvPicPr>
        <p:blipFill>
          <a:blip r:embed="rId2"/>
          <a:stretch>
            <a:fillRect/>
          </a:stretch>
        </p:blipFill>
        <p:spPr>
          <a:xfrm>
            <a:off x="481110" y="1772816"/>
            <a:ext cx="8181780" cy="4525963"/>
          </a:xfrm>
          <a:prstGeom prst="rect">
            <a:avLst/>
          </a:prstGeom>
        </p:spPr>
      </p:pic>
    </p:spTree>
    <p:extLst>
      <p:ext uri="{BB962C8B-B14F-4D97-AF65-F5344CB8AC3E}">
        <p14:creationId xmlns:p14="http://schemas.microsoft.com/office/powerpoint/2010/main" val="1509046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41" y="764704"/>
            <a:ext cx="8683838" cy="792163"/>
          </a:xfrm>
        </p:spPr>
        <p:txBody>
          <a:bodyPr/>
          <a:lstStyle/>
          <a:p>
            <a:r>
              <a:rPr lang="en-US" dirty="0"/>
              <a:t>Porosity and permeability</a:t>
            </a:r>
          </a:p>
        </p:txBody>
      </p:sp>
      <p:sp>
        <p:nvSpPr>
          <p:cNvPr id="3" name="Content Placeholder 2"/>
          <p:cNvSpPr>
            <a:spLocks noGrp="1"/>
          </p:cNvSpPr>
          <p:nvPr>
            <p:ph idx="1"/>
          </p:nvPr>
        </p:nvSpPr>
        <p:spPr>
          <a:xfrm>
            <a:off x="323528" y="1340768"/>
            <a:ext cx="8363272" cy="4785396"/>
          </a:xfrm>
        </p:spPr>
        <p:txBody>
          <a:bodyPr>
            <a:normAutofit/>
          </a:bodyPr>
          <a:lstStyle/>
          <a:p>
            <a:r>
              <a:rPr lang="en-NZ" dirty="0"/>
              <a:t>Porosity and permeability can be primary (matrix) or secondary (fractures)</a:t>
            </a:r>
          </a:p>
          <a:p>
            <a:endParaRPr lang="en-NZ" dirty="0"/>
          </a:p>
        </p:txBody>
      </p:sp>
      <p:sp>
        <p:nvSpPr>
          <p:cNvPr id="6" name="Rectangle 5"/>
          <p:cNvSpPr/>
          <p:nvPr/>
        </p:nvSpPr>
        <p:spPr>
          <a:xfrm>
            <a:off x="323528" y="4481076"/>
            <a:ext cx="8568224" cy="139787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12" name="Straight Connector 11"/>
          <p:cNvCxnSpPr/>
          <p:nvPr/>
        </p:nvCxnSpPr>
        <p:spPr>
          <a:xfrm flipH="1">
            <a:off x="3685773" y="4750145"/>
            <a:ext cx="483476" cy="98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26933" y="4750145"/>
            <a:ext cx="201277" cy="3708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548939" y="5352978"/>
            <a:ext cx="201277" cy="3708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613937" y="4596296"/>
            <a:ext cx="201277" cy="3708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951009" y="5395973"/>
            <a:ext cx="153124" cy="3748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304548" y="4918937"/>
            <a:ext cx="153124" cy="3748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917381" y="5021150"/>
            <a:ext cx="153124" cy="3748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4309383" y="4750145"/>
            <a:ext cx="483476" cy="98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163101" y="4666865"/>
            <a:ext cx="464904" cy="8715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591074" y="4666865"/>
            <a:ext cx="228723" cy="4555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284677" y="4666865"/>
            <a:ext cx="220020" cy="4471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763030" y="4666865"/>
            <a:ext cx="483476" cy="98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096527" y="5114035"/>
            <a:ext cx="207047" cy="4362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179055" y="5103754"/>
            <a:ext cx="297793" cy="584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363387" y="4552572"/>
            <a:ext cx="297793" cy="584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94571" y="5228352"/>
            <a:ext cx="228723" cy="4555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145735" y="4576433"/>
            <a:ext cx="483476" cy="98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6560379" y="4780573"/>
            <a:ext cx="483476" cy="98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6938682" y="4598972"/>
            <a:ext cx="483476" cy="98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244368" y="4769084"/>
            <a:ext cx="483476" cy="98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989726" y="4603655"/>
            <a:ext cx="483476" cy="98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249847" y="4824355"/>
            <a:ext cx="464904" cy="8715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527700" y="4799749"/>
            <a:ext cx="464904" cy="8715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903415" y="4848069"/>
            <a:ext cx="464904" cy="8715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267786" y="4716311"/>
            <a:ext cx="297793" cy="584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453469" y="4737525"/>
            <a:ext cx="297793" cy="584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637636" y="4799749"/>
            <a:ext cx="464904" cy="8715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628756" y="4653007"/>
            <a:ext cx="360970" cy="787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787696" y="4576433"/>
            <a:ext cx="297793" cy="584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360980" y="5181536"/>
            <a:ext cx="297793" cy="584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724570" y="4704908"/>
            <a:ext cx="483476" cy="98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6330164" y="4890590"/>
            <a:ext cx="360970" cy="787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77240" y="5918888"/>
            <a:ext cx="3275947" cy="307777"/>
          </a:xfrm>
          <a:prstGeom prst="rect">
            <a:avLst/>
          </a:prstGeom>
          <a:noFill/>
        </p:spPr>
        <p:txBody>
          <a:bodyPr wrap="square" rtlCol="0">
            <a:spAutoFit/>
          </a:bodyPr>
          <a:lstStyle/>
          <a:p>
            <a:r>
              <a:rPr lang="en-NZ" sz="1400" baseline="0" dirty="0"/>
              <a:t>Low 2</a:t>
            </a:r>
            <a:r>
              <a:rPr lang="en-NZ" sz="1400" baseline="30000" dirty="0"/>
              <a:t>nd</a:t>
            </a:r>
            <a:r>
              <a:rPr lang="en-NZ" sz="1400" baseline="0" dirty="0"/>
              <a:t> porosity, Low 2</a:t>
            </a:r>
            <a:r>
              <a:rPr lang="en-NZ" sz="1400" baseline="30000" dirty="0"/>
              <a:t>nd</a:t>
            </a:r>
            <a:r>
              <a:rPr lang="en-NZ" sz="1400" baseline="0" dirty="0"/>
              <a:t> perm</a:t>
            </a:r>
          </a:p>
        </p:txBody>
      </p:sp>
      <p:sp>
        <p:nvSpPr>
          <p:cNvPr id="59" name="TextBox 58"/>
          <p:cNvSpPr txBox="1"/>
          <p:nvPr/>
        </p:nvSpPr>
        <p:spPr>
          <a:xfrm>
            <a:off x="3038498" y="5918889"/>
            <a:ext cx="2840366" cy="307777"/>
          </a:xfrm>
          <a:prstGeom prst="rect">
            <a:avLst/>
          </a:prstGeom>
          <a:noFill/>
        </p:spPr>
        <p:txBody>
          <a:bodyPr wrap="square" rtlCol="0">
            <a:spAutoFit/>
          </a:bodyPr>
          <a:lstStyle/>
          <a:p>
            <a:r>
              <a:rPr lang="en-NZ" sz="1400" baseline="0" dirty="0"/>
              <a:t>High 2</a:t>
            </a:r>
            <a:r>
              <a:rPr lang="en-NZ" sz="1400" baseline="30000" dirty="0"/>
              <a:t>nd</a:t>
            </a:r>
            <a:r>
              <a:rPr lang="en-NZ" sz="1400" baseline="0" dirty="0"/>
              <a:t> porosity, Low 2</a:t>
            </a:r>
            <a:r>
              <a:rPr lang="en-NZ" sz="1400" baseline="30000" dirty="0"/>
              <a:t>nd</a:t>
            </a:r>
            <a:r>
              <a:rPr lang="en-NZ" sz="1400" baseline="0" dirty="0"/>
              <a:t> perm.</a:t>
            </a:r>
          </a:p>
        </p:txBody>
      </p:sp>
      <p:sp>
        <p:nvSpPr>
          <p:cNvPr id="60" name="TextBox 59"/>
          <p:cNvSpPr txBox="1"/>
          <p:nvPr/>
        </p:nvSpPr>
        <p:spPr>
          <a:xfrm>
            <a:off x="5975376" y="5913228"/>
            <a:ext cx="2916376" cy="307777"/>
          </a:xfrm>
          <a:prstGeom prst="rect">
            <a:avLst/>
          </a:prstGeom>
          <a:noFill/>
        </p:spPr>
        <p:txBody>
          <a:bodyPr wrap="square" rtlCol="0">
            <a:spAutoFit/>
          </a:bodyPr>
          <a:lstStyle/>
          <a:p>
            <a:r>
              <a:rPr lang="en-NZ" sz="1400" baseline="0" dirty="0"/>
              <a:t>High 2</a:t>
            </a:r>
            <a:r>
              <a:rPr lang="en-NZ" sz="1400" baseline="30000" dirty="0"/>
              <a:t>nd</a:t>
            </a:r>
            <a:r>
              <a:rPr lang="en-NZ" sz="1400" baseline="0" dirty="0"/>
              <a:t> porosity, High 2</a:t>
            </a:r>
            <a:r>
              <a:rPr lang="en-NZ" sz="1400" baseline="30000" dirty="0"/>
              <a:t>nd</a:t>
            </a:r>
            <a:r>
              <a:rPr lang="en-NZ" sz="1400" baseline="0" dirty="0"/>
              <a:t>  perm.</a:t>
            </a:r>
          </a:p>
        </p:txBody>
      </p:sp>
      <p:pic>
        <p:nvPicPr>
          <p:cNvPr id="4" name="Picture 3"/>
          <p:cNvPicPr>
            <a:picLocks noChangeAspect="1"/>
          </p:cNvPicPr>
          <p:nvPr/>
        </p:nvPicPr>
        <p:blipFill rotWithShape="1">
          <a:blip r:embed="rId2"/>
          <a:srcRect t="11754" b="11404"/>
          <a:stretch/>
        </p:blipFill>
        <p:spPr>
          <a:xfrm>
            <a:off x="2505500" y="2261818"/>
            <a:ext cx="3596147" cy="2072516"/>
          </a:xfrm>
          <a:prstGeom prst="rect">
            <a:avLst/>
          </a:prstGeom>
        </p:spPr>
      </p:pic>
      <p:cxnSp>
        <p:nvCxnSpPr>
          <p:cNvPr id="7" name="Straight Arrow Connector 6"/>
          <p:cNvCxnSpPr/>
          <p:nvPr/>
        </p:nvCxnSpPr>
        <p:spPr>
          <a:xfrm>
            <a:off x="1548939" y="3284621"/>
            <a:ext cx="1230356" cy="156411"/>
          </a:xfrm>
          <a:prstGeom prst="straightConnector1">
            <a:avLst/>
          </a:prstGeom>
          <a:ln w="57150">
            <a:solidFill>
              <a:srgbClr val="323232"/>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79793" y="2999335"/>
            <a:ext cx="1134144" cy="307777"/>
          </a:xfrm>
          <a:prstGeom prst="rect">
            <a:avLst/>
          </a:prstGeom>
          <a:noFill/>
        </p:spPr>
        <p:txBody>
          <a:bodyPr wrap="square" rtlCol="0">
            <a:spAutoFit/>
          </a:bodyPr>
          <a:lstStyle/>
          <a:p>
            <a:r>
              <a:rPr lang="en-NZ" sz="1400" baseline="0" dirty="0"/>
              <a:t>Rock grains</a:t>
            </a:r>
          </a:p>
        </p:txBody>
      </p:sp>
      <p:cxnSp>
        <p:nvCxnSpPr>
          <p:cNvPr id="55" name="Straight Arrow Connector 54"/>
          <p:cNvCxnSpPr>
            <a:stCxn id="56" idx="1"/>
          </p:cNvCxnSpPr>
          <p:nvPr/>
        </p:nvCxnSpPr>
        <p:spPr>
          <a:xfrm flipH="1">
            <a:off x="5588946" y="2789732"/>
            <a:ext cx="907487" cy="324000"/>
          </a:xfrm>
          <a:prstGeom prst="straightConnector1">
            <a:avLst/>
          </a:prstGeom>
          <a:ln w="57150">
            <a:solidFill>
              <a:srgbClr val="323232"/>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496433" y="2635843"/>
            <a:ext cx="1134144" cy="307777"/>
          </a:xfrm>
          <a:prstGeom prst="rect">
            <a:avLst/>
          </a:prstGeom>
          <a:noFill/>
        </p:spPr>
        <p:txBody>
          <a:bodyPr wrap="square" rtlCol="0">
            <a:spAutoFit/>
          </a:bodyPr>
          <a:lstStyle/>
          <a:p>
            <a:r>
              <a:rPr lang="en-NZ" sz="1400" baseline="0" dirty="0"/>
              <a:t>Rock grains</a:t>
            </a:r>
          </a:p>
        </p:txBody>
      </p:sp>
      <p:cxnSp>
        <p:nvCxnSpPr>
          <p:cNvPr id="57" name="Straight Arrow Connector 56"/>
          <p:cNvCxnSpPr/>
          <p:nvPr/>
        </p:nvCxnSpPr>
        <p:spPr>
          <a:xfrm flipH="1">
            <a:off x="4681460" y="3441032"/>
            <a:ext cx="1706013" cy="222094"/>
          </a:xfrm>
          <a:prstGeom prst="straightConnector1">
            <a:avLst/>
          </a:prstGeom>
          <a:ln w="57150">
            <a:solidFill>
              <a:srgbClr val="323232"/>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402992" y="3269774"/>
            <a:ext cx="1699548" cy="307777"/>
          </a:xfrm>
          <a:prstGeom prst="rect">
            <a:avLst/>
          </a:prstGeom>
          <a:noFill/>
        </p:spPr>
        <p:txBody>
          <a:bodyPr wrap="square" rtlCol="0">
            <a:spAutoFit/>
          </a:bodyPr>
          <a:lstStyle/>
          <a:p>
            <a:r>
              <a:rPr lang="en-NZ" sz="1400" baseline="0" dirty="0"/>
              <a:t>Primary porosity</a:t>
            </a:r>
          </a:p>
        </p:txBody>
      </p:sp>
      <p:sp>
        <p:nvSpPr>
          <p:cNvPr id="5" name="Slide Number Placeholder 4"/>
          <p:cNvSpPr>
            <a:spLocks noGrp="1"/>
          </p:cNvSpPr>
          <p:nvPr>
            <p:ph type="sldNum" sz="quarter" idx="10"/>
          </p:nvPr>
        </p:nvSpPr>
        <p:spPr>
          <a:xfrm>
            <a:off x="8015748" y="6356350"/>
            <a:ext cx="671051"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baseline="-25000">
                <a:solidFill>
                  <a:schemeClr val="tx1">
                    <a:tint val="75000"/>
                  </a:schemeClr>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700" kern="1200" baseline="-250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700" kern="1200" baseline="-250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700" kern="1200" baseline="-250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700" kern="1200" baseline="-250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700" kern="1200" baseline="-250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700" kern="1200" baseline="-250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700" kern="1200" baseline="-250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700" kern="1200" baseline="-25000">
                <a:solidFill>
                  <a:schemeClr val="tx1"/>
                </a:solidFill>
                <a:latin typeface="Arial" panose="020B0604020202020204" pitchFamily="34" charset="0"/>
                <a:ea typeface="ＭＳ Ｐゴシック" panose="020B0600070205080204" pitchFamily="34" charset="-128"/>
                <a:cs typeface="+mn-cs"/>
              </a:defRPr>
            </a:lvl9pPr>
          </a:lstStyle>
          <a:p>
            <a:pPr>
              <a:defRPr/>
            </a:pPr>
            <a:fld id="{B1EF6200-897A-4AC0-872C-AE7F2994F1B6}" type="slidenum">
              <a:rPr lang="en-AU" smtClean="0"/>
              <a:pPr>
                <a:defRPr/>
              </a:pPr>
              <a:t>27</a:t>
            </a:fld>
            <a:endParaRPr lang="en-AU"/>
          </a:p>
        </p:txBody>
      </p:sp>
    </p:spTree>
    <p:extLst>
      <p:ext uri="{BB962C8B-B14F-4D97-AF65-F5344CB8AC3E}">
        <p14:creationId xmlns:p14="http://schemas.microsoft.com/office/powerpoint/2010/main" val="3834078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Other reservoir engineering parameters</a:t>
            </a:r>
            <a:endParaRPr lang="en-NZ" dirty="0"/>
          </a:p>
        </p:txBody>
      </p:sp>
      <p:pic>
        <p:nvPicPr>
          <p:cNvPr id="4" name="Content Placeholder 3"/>
          <p:cNvPicPr>
            <a:picLocks noGrp="1" noChangeAspect="1"/>
          </p:cNvPicPr>
          <p:nvPr>
            <p:ph idx="1"/>
          </p:nvPr>
        </p:nvPicPr>
        <p:blipFill>
          <a:blip r:embed="rId2"/>
          <a:stretch>
            <a:fillRect/>
          </a:stretch>
        </p:blipFill>
        <p:spPr>
          <a:xfrm>
            <a:off x="516806" y="1861962"/>
            <a:ext cx="8229600" cy="4002439"/>
          </a:xfrm>
          <a:prstGeom prst="rect">
            <a:avLst/>
          </a:prstGeom>
        </p:spPr>
      </p:pic>
      <p:graphicFrame>
        <p:nvGraphicFramePr>
          <p:cNvPr id="5" name="Object 40"/>
          <p:cNvGraphicFramePr>
            <a:graphicFrameLocks noChangeAspect="1"/>
          </p:cNvGraphicFramePr>
          <p:nvPr>
            <p:extLst>
              <p:ext uri="{D42A27DB-BD31-4B8C-83A1-F6EECF244321}">
                <p14:modId xmlns:p14="http://schemas.microsoft.com/office/powerpoint/2010/main" val="3693480932"/>
              </p:ext>
            </p:extLst>
          </p:nvPr>
        </p:nvGraphicFramePr>
        <p:xfrm>
          <a:off x="4632325" y="5026025"/>
          <a:ext cx="3241675" cy="603250"/>
        </p:xfrm>
        <a:graphic>
          <a:graphicData uri="http://schemas.openxmlformats.org/presentationml/2006/ole">
            <mc:AlternateContent xmlns:mc="http://schemas.openxmlformats.org/markup-compatibility/2006">
              <mc:Choice xmlns:v="urn:schemas-microsoft-com:vml" Requires="v">
                <p:oleObj name="Equation" r:id="rId3" imgW="1308100" imgH="241300" progId="Equation.3">
                  <p:embed/>
                </p:oleObj>
              </mc:Choice>
              <mc:Fallback>
                <p:oleObj name="Equation" r:id="rId3" imgW="1308100" imgH="241300" progId="Equation.3">
                  <p:embed/>
                  <p:pic>
                    <p:nvPicPr>
                      <p:cNvPr id="5"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325" y="5026025"/>
                        <a:ext cx="324167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0866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ea typeface="SimSun" panose="02010600030101010101" pitchFamily="2" charset="-122"/>
              </a:rPr>
              <a:t>Heat and mass underground</a:t>
            </a:r>
            <a:r>
              <a:rPr lang="en-US" altLang="zh-CN" dirty="0">
                <a:ea typeface="SimSun" panose="02010600030101010101" pitchFamily="2" charset="-122"/>
              </a:rPr>
              <a:t> </a:t>
            </a:r>
            <a:endParaRPr lang="en-NZ" dirty="0"/>
          </a:p>
        </p:txBody>
      </p:sp>
      <p:sp>
        <p:nvSpPr>
          <p:cNvPr id="3" name="Content Placeholder 2"/>
          <p:cNvSpPr>
            <a:spLocks noGrp="1"/>
          </p:cNvSpPr>
          <p:nvPr>
            <p:ph idx="1"/>
          </p:nvPr>
        </p:nvSpPr>
        <p:spPr/>
        <p:txBody>
          <a:bodyPr/>
          <a:lstStyle/>
          <a:p>
            <a:pPr>
              <a:spcAft>
                <a:spcPts val="600"/>
              </a:spcAft>
            </a:pPr>
            <a:r>
              <a:rPr lang="en-US" altLang="zh-CN" u="sng" dirty="0">
                <a:solidFill>
                  <a:srgbClr val="3333FF"/>
                </a:solidFill>
                <a:ea typeface="SimSun" panose="02010600030101010101" pitchFamily="2" charset="-122"/>
              </a:rPr>
              <a:t>Mass</a:t>
            </a:r>
            <a:r>
              <a:rPr lang="en-US" altLang="zh-CN" dirty="0">
                <a:solidFill>
                  <a:srgbClr val="3333FF"/>
                </a:solidFill>
                <a:ea typeface="SimSun" panose="02010600030101010101" pitchFamily="2" charset="-122"/>
              </a:rPr>
              <a:t>.</a:t>
            </a:r>
            <a:r>
              <a:rPr lang="en-US" altLang="zh-CN" dirty="0">
                <a:ea typeface="SimSun" panose="02010600030101010101" pitchFamily="2" charset="-122"/>
              </a:rPr>
              <a:t> The amount of water and steam underground, per unit volume of the reservoir, is given by</a:t>
            </a:r>
          </a:p>
          <a:p>
            <a:pPr>
              <a:spcAft>
                <a:spcPts val="600"/>
              </a:spcAft>
            </a:pPr>
            <a:endParaRPr lang="en-US" altLang="zh-CN" dirty="0">
              <a:ea typeface="SimSun" panose="02010600030101010101" pitchFamily="2" charset="-122"/>
            </a:endParaRPr>
          </a:p>
          <a:p>
            <a:pPr>
              <a:spcAft>
                <a:spcPts val="600"/>
              </a:spcAft>
            </a:pPr>
            <a:endParaRPr lang="en-US" altLang="zh-CN" dirty="0">
              <a:ea typeface="SimSun" panose="02010600030101010101" pitchFamily="2" charset="-122"/>
            </a:endParaRPr>
          </a:p>
          <a:p>
            <a:pPr>
              <a:spcAft>
                <a:spcPts val="600"/>
              </a:spcAft>
            </a:pPr>
            <a:endParaRPr lang="en-US" altLang="zh-CN" dirty="0">
              <a:ea typeface="SimSun" panose="02010600030101010101" pitchFamily="2" charset="-122"/>
            </a:endParaRPr>
          </a:p>
          <a:p>
            <a:pPr>
              <a:spcAft>
                <a:spcPts val="600"/>
              </a:spcAft>
            </a:pPr>
            <a:r>
              <a:rPr lang="en-US" altLang="zh-CN" dirty="0">
                <a:ea typeface="SimSun" panose="02010600030101010101" pitchFamily="2" charset="-122"/>
              </a:rPr>
              <a:t>Here </a:t>
            </a:r>
            <a:r>
              <a:rPr lang="en-US" altLang="zh-CN" i="1" dirty="0">
                <a:latin typeface="Symbol" panose="05050102010706020507" pitchFamily="18" charset="2"/>
                <a:ea typeface="SimSun" panose="02010600030101010101" pitchFamily="2" charset="-122"/>
              </a:rPr>
              <a:t>f</a:t>
            </a:r>
            <a:r>
              <a:rPr lang="en-US" altLang="zh-CN" dirty="0">
                <a:ea typeface="SimSun" panose="02010600030101010101" pitchFamily="2" charset="-122"/>
              </a:rPr>
              <a:t> is the porosity, </a:t>
            </a:r>
            <a:r>
              <a:rPr lang="en-US" altLang="zh-CN" i="1" dirty="0" err="1">
                <a:latin typeface="Symbol" panose="05050102010706020507" pitchFamily="18" charset="2"/>
                <a:ea typeface="SimSun" panose="02010600030101010101" pitchFamily="2" charset="-122"/>
              </a:rPr>
              <a:t>r</a:t>
            </a:r>
            <a:r>
              <a:rPr lang="en-US" altLang="zh-CN" i="1" baseline="-25000" dirty="0" err="1">
                <a:ea typeface="SimSun" panose="02010600030101010101" pitchFamily="2" charset="-122"/>
              </a:rPr>
              <a:t>l</a:t>
            </a:r>
            <a:r>
              <a:rPr lang="en-US" altLang="zh-CN" dirty="0">
                <a:ea typeface="SimSun" panose="02010600030101010101" pitchFamily="2" charset="-122"/>
              </a:rPr>
              <a:t> and </a:t>
            </a:r>
            <a:r>
              <a:rPr lang="en-US" altLang="zh-CN" i="1" dirty="0" err="1">
                <a:latin typeface="Symbol" panose="05050102010706020507" pitchFamily="18" charset="2"/>
                <a:ea typeface="SimSun" panose="02010600030101010101" pitchFamily="2" charset="-122"/>
              </a:rPr>
              <a:t>r</a:t>
            </a:r>
            <a:r>
              <a:rPr lang="en-US" altLang="zh-CN" i="1" baseline="-25000" dirty="0" err="1">
                <a:ea typeface="SimSun" panose="02010600030101010101" pitchFamily="2" charset="-122"/>
              </a:rPr>
              <a:t>v</a:t>
            </a:r>
            <a:r>
              <a:rPr lang="en-US" altLang="zh-CN" dirty="0">
                <a:ea typeface="SimSun" panose="02010600030101010101" pitchFamily="2" charset="-122"/>
              </a:rPr>
              <a:t> are the densities of the liquid and </a:t>
            </a:r>
            <a:r>
              <a:rPr lang="en-US" altLang="zh-CN" dirty="0" err="1">
                <a:ea typeface="SimSun" panose="02010600030101010101" pitchFamily="2" charset="-122"/>
              </a:rPr>
              <a:t>vapour</a:t>
            </a:r>
            <a:r>
              <a:rPr lang="en-US" altLang="zh-CN" dirty="0">
                <a:ea typeface="SimSun" panose="02010600030101010101" pitchFamily="2" charset="-122"/>
              </a:rPr>
              <a:t> (or gas) phases, respectively, and </a:t>
            </a:r>
            <a:r>
              <a:rPr lang="en-US" altLang="zh-CN" i="1" dirty="0" err="1">
                <a:ea typeface="SimSun" panose="02010600030101010101" pitchFamily="2" charset="-122"/>
              </a:rPr>
              <a:t>S</a:t>
            </a:r>
            <a:r>
              <a:rPr lang="en-US" altLang="zh-CN" i="1" baseline="-25000" dirty="0" err="1">
                <a:ea typeface="SimSun" panose="02010600030101010101" pitchFamily="2" charset="-122"/>
              </a:rPr>
              <a:t>l</a:t>
            </a:r>
            <a:r>
              <a:rPr lang="en-US" altLang="zh-CN" dirty="0">
                <a:ea typeface="SimSun" panose="02010600030101010101" pitchFamily="2" charset="-122"/>
              </a:rPr>
              <a:t>,</a:t>
            </a:r>
            <a:r>
              <a:rPr lang="en-US" altLang="zh-CN" i="1" dirty="0">
                <a:ea typeface="SimSun" panose="02010600030101010101" pitchFamily="2" charset="-122"/>
              </a:rPr>
              <a:t> </a:t>
            </a:r>
            <a:r>
              <a:rPr lang="en-US" altLang="zh-CN" i="1" dirty="0" err="1">
                <a:ea typeface="SimSun" panose="02010600030101010101" pitchFamily="2" charset="-122"/>
              </a:rPr>
              <a:t>S</a:t>
            </a:r>
            <a:r>
              <a:rPr lang="en-US" altLang="zh-CN" i="1" baseline="-25000" dirty="0" err="1">
                <a:ea typeface="SimSun" panose="02010600030101010101" pitchFamily="2" charset="-122"/>
              </a:rPr>
              <a:t>v</a:t>
            </a:r>
            <a:r>
              <a:rPr lang="en-US" altLang="zh-CN" dirty="0">
                <a:ea typeface="SimSun" panose="02010600030101010101" pitchFamily="2" charset="-122"/>
              </a:rPr>
              <a:t> are liquid and </a:t>
            </a:r>
            <a:r>
              <a:rPr lang="en-US" altLang="zh-CN" dirty="0" err="1">
                <a:ea typeface="SimSun" panose="02010600030101010101" pitchFamily="2" charset="-122"/>
              </a:rPr>
              <a:t>vapour</a:t>
            </a:r>
            <a:r>
              <a:rPr lang="en-US" altLang="zh-CN" dirty="0">
                <a:ea typeface="SimSun" panose="02010600030101010101" pitchFamily="2" charset="-122"/>
              </a:rPr>
              <a:t> saturations, respectively. </a:t>
            </a:r>
            <a:endParaRPr lang="en-US" altLang="en-US" dirty="0"/>
          </a:p>
          <a:p>
            <a:endParaRPr lang="en-NZ" dirty="0"/>
          </a:p>
        </p:txBody>
      </p:sp>
      <p:graphicFrame>
        <p:nvGraphicFramePr>
          <p:cNvPr id="4" name="Object 6"/>
          <p:cNvGraphicFramePr>
            <a:graphicFrameLocks noChangeAspect="1"/>
          </p:cNvGraphicFramePr>
          <p:nvPr>
            <p:extLst>
              <p:ext uri="{D42A27DB-BD31-4B8C-83A1-F6EECF244321}">
                <p14:modId xmlns:p14="http://schemas.microsoft.com/office/powerpoint/2010/main" val="2192575927"/>
              </p:ext>
            </p:extLst>
          </p:nvPr>
        </p:nvGraphicFramePr>
        <p:xfrm>
          <a:off x="2539642" y="2933700"/>
          <a:ext cx="3168650" cy="558800"/>
        </p:xfrm>
        <a:graphic>
          <a:graphicData uri="http://schemas.openxmlformats.org/presentationml/2006/ole">
            <mc:AlternateContent xmlns:mc="http://schemas.openxmlformats.org/markup-compatibility/2006">
              <mc:Choice xmlns:v="urn:schemas-microsoft-com:vml" Requires="v">
                <p:oleObj name="Equation" r:id="rId2" imgW="1295400" imgH="228600" progId="Equation.3">
                  <p:embed/>
                </p:oleObj>
              </mc:Choice>
              <mc:Fallback>
                <p:oleObj name="Equation" r:id="rId2" imgW="1295400" imgH="228600" progId="Equation.3">
                  <p:embed/>
                  <p:pic>
                    <p:nvPicPr>
                      <p:cNvPr id="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9642" y="2933700"/>
                        <a:ext cx="3168650" cy="558800"/>
                      </a:xfrm>
                      <a:prstGeom prst="rect">
                        <a:avLst/>
                      </a:prstGeom>
                      <a:solidFill>
                        <a:srgbClr val="FFFF99"/>
                      </a:solidFill>
                    </p:spPr>
                  </p:pic>
                </p:oleObj>
              </mc:Fallback>
            </mc:AlternateContent>
          </a:graphicData>
        </a:graphic>
      </p:graphicFrame>
      <p:sp>
        <p:nvSpPr>
          <p:cNvPr id="5" name="Rectangle 4">
            <a:extLst>
              <a:ext uri="{FF2B5EF4-FFF2-40B4-BE49-F238E27FC236}">
                <a16:creationId xmlns:a16="http://schemas.microsoft.com/office/drawing/2014/main" id="{1A203630-16DF-5B3C-03EE-26226E6FD0A4}"/>
              </a:ext>
            </a:extLst>
          </p:cNvPr>
          <p:cNvSpPr/>
          <p:nvPr/>
        </p:nvSpPr>
        <p:spPr>
          <a:xfrm>
            <a:off x="4765406" y="2933700"/>
            <a:ext cx="742698" cy="558800"/>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a:extLst>
              <a:ext uri="{FF2B5EF4-FFF2-40B4-BE49-F238E27FC236}">
                <a16:creationId xmlns:a16="http://schemas.microsoft.com/office/drawing/2014/main" id="{7A084E97-97A8-7E0A-438D-6FD190478725}"/>
              </a:ext>
            </a:extLst>
          </p:cNvPr>
          <p:cNvSpPr txBox="1"/>
          <p:nvPr/>
        </p:nvSpPr>
        <p:spPr>
          <a:xfrm>
            <a:off x="5436096" y="3810014"/>
            <a:ext cx="3620480" cy="461665"/>
          </a:xfrm>
          <a:prstGeom prst="rect">
            <a:avLst/>
          </a:prstGeom>
          <a:noFill/>
        </p:spPr>
        <p:txBody>
          <a:bodyPr wrap="square" rtlCol="0">
            <a:spAutoFit/>
          </a:bodyPr>
          <a:lstStyle/>
          <a:p>
            <a:r>
              <a:rPr lang="en-US" sz="2400" dirty="0">
                <a:solidFill>
                  <a:srgbClr val="FF0000"/>
                </a:solidFill>
              </a:rPr>
              <a:t>Amount of </a:t>
            </a:r>
            <a:r>
              <a:rPr lang="en-US" sz="2400" dirty="0" err="1">
                <a:solidFill>
                  <a:srgbClr val="FF0000"/>
                </a:solidFill>
              </a:rPr>
              <a:t>vapour</a:t>
            </a:r>
            <a:endParaRPr lang="en-NZ" sz="2400" dirty="0">
              <a:solidFill>
                <a:srgbClr val="FF0000"/>
              </a:solidFill>
            </a:endParaRPr>
          </a:p>
        </p:txBody>
      </p:sp>
      <p:cxnSp>
        <p:nvCxnSpPr>
          <p:cNvPr id="7" name="Straight Arrow Connector 6">
            <a:extLst>
              <a:ext uri="{FF2B5EF4-FFF2-40B4-BE49-F238E27FC236}">
                <a16:creationId xmlns:a16="http://schemas.microsoft.com/office/drawing/2014/main" id="{67E9D32F-4C82-D992-2FD9-ACEC61A0C04D}"/>
              </a:ext>
            </a:extLst>
          </p:cNvPr>
          <p:cNvCxnSpPr>
            <a:cxnSpLocks/>
          </p:cNvCxnSpPr>
          <p:nvPr/>
        </p:nvCxnSpPr>
        <p:spPr>
          <a:xfrm flipH="1" flipV="1">
            <a:off x="5436096" y="3516684"/>
            <a:ext cx="360040" cy="41637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8607420-B47B-206B-74AB-02B3278C7E96}"/>
              </a:ext>
            </a:extLst>
          </p:cNvPr>
          <p:cNvSpPr/>
          <p:nvPr/>
        </p:nvSpPr>
        <p:spPr>
          <a:xfrm>
            <a:off x="3707905" y="2933700"/>
            <a:ext cx="729926" cy="582984"/>
          </a:xfrm>
          <a:prstGeom prst="rect">
            <a:avLst/>
          </a:prstGeom>
          <a:noFill/>
          <a:ln w="38100">
            <a:solidFill>
              <a:srgbClr val="009AC7"/>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TextBox 9">
            <a:extLst>
              <a:ext uri="{FF2B5EF4-FFF2-40B4-BE49-F238E27FC236}">
                <a16:creationId xmlns:a16="http://schemas.microsoft.com/office/drawing/2014/main" id="{1FD75B2F-E920-6DAD-FE89-8B23254DEC26}"/>
              </a:ext>
            </a:extLst>
          </p:cNvPr>
          <p:cNvSpPr txBox="1"/>
          <p:nvPr/>
        </p:nvSpPr>
        <p:spPr>
          <a:xfrm>
            <a:off x="1492282" y="3884345"/>
            <a:ext cx="3323629" cy="461665"/>
          </a:xfrm>
          <a:prstGeom prst="rect">
            <a:avLst/>
          </a:prstGeom>
          <a:noFill/>
        </p:spPr>
        <p:txBody>
          <a:bodyPr wrap="square" rtlCol="0">
            <a:spAutoFit/>
          </a:bodyPr>
          <a:lstStyle/>
          <a:p>
            <a:r>
              <a:rPr lang="en-US" sz="2400" dirty="0">
                <a:solidFill>
                  <a:srgbClr val="009AC7"/>
                </a:solidFill>
              </a:rPr>
              <a:t>Amount of liquid</a:t>
            </a:r>
            <a:endParaRPr lang="en-NZ" sz="2400" dirty="0">
              <a:solidFill>
                <a:srgbClr val="009AC7"/>
              </a:solidFill>
            </a:endParaRPr>
          </a:p>
        </p:txBody>
      </p:sp>
      <p:cxnSp>
        <p:nvCxnSpPr>
          <p:cNvPr id="11" name="Straight Arrow Connector 10">
            <a:extLst>
              <a:ext uri="{FF2B5EF4-FFF2-40B4-BE49-F238E27FC236}">
                <a16:creationId xmlns:a16="http://schemas.microsoft.com/office/drawing/2014/main" id="{1EB55837-4221-8496-5EF4-1407524AEC11}"/>
              </a:ext>
            </a:extLst>
          </p:cNvPr>
          <p:cNvCxnSpPr>
            <a:cxnSpLocks/>
            <a:stCxn id="10" idx="0"/>
          </p:cNvCxnSpPr>
          <p:nvPr/>
        </p:nvCxnSpPr>
        <p:spPr>
          <a:xfrm flipV="1">
            <a:off x="3154097" y="3541317"/>
            <a:ext cx="553808" cy="343028"/>
          </a:xfrm>
          <a:prstGeom prst="straightConnector1">
            <a:avLst/>
          </a:prstGeom>
          <a:ln w="57150">
            <a:solidFill>
              <a:srgbClr val="009AC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481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Topics covered</a:t>
            </a:r>
          </a:p>
        </p:txBody>
      </p:sp>
      <p:sp>
        <p:nvSpPr>
          <p:cNvPr id="5" name="Content Placeholder 4"/>
          <p:cNvSpPr>
            <a:spLocks noGrp="1"/>
          </p:cNvSpPr>
          <p:nvPr>
            <p:ph idx="1"/>
          </p:nvPr>
        </p:nvSpPr>
        <p:spPr/>
        <p:txBody>
          <a:bodyPr>
            <a:noAutofit/>
          </a:bodyPr>
          <a:lstStyle/>
          <a:p>
            <a:pPr>
              <a:spcBef>
                <a:spcPct val="40000"/>
              </a:spcBef>
              <a:spcAft>
                <a:spcPct val="10000"/>
              </a:spcAft>
            </a:pPr>
            <a:r>
              <a:rPr lang="en-US" altLang="en-US" dirty="0"/>
              <a:t>Geothermal systems</a:t>
            </a:r>
          </a:p>
          <a:p>
            <a:pPr>
              <a:spcBef>
                <a:spcPct val="40000"/>
              </a:spcBef>
              <a:spcAft>
                <a:spcPct val="10000"/>
              </a:spcAft>
            </a:pPr>
            <a:r>
              <a:rPr lang="en-US" altLang="en-US" dirty="0"/>
              <a:t>Discussion of heat and mass underground</a:t>
            </a:r>
          </a:p>
          <a:p>
            <a:pPr>
              <a:spcBef>
                <a:spcPct val="40000"/>
              </a:spcBef>
              <a:spcAft>
                <a:spcPct val="10000"/>
              </a:spcAft>
            </a:pPr>
            <a:r>
              <a:rPr lang="en-US" altLang="en-US" dirty="0"/>
              <a:t>Darcy’s Law and implications</a:t>
            </a:r>
          </a:p>
          <a:p>
            <a:pPr>
              <a:spcBef>
                <a:spcPct val="40000"/>
              </a:spcBef>
              <a:spcAft>
                <a:spcPct val="10000"/>
              </a:spcAft>
            </a:pPr>
            <a:r>
              <a:rPr lang="en-US" altLang="en-US" dirty="0"/>
              <a:t>Downhole measurements</a:t>
            </a:r>
            <a:br>
              <a:rPr lang="en-US" altLang="en-US" dirty="0"/>
            </a:br>
            <a:endParaRPr lang="en-US" altLang="en-US" dirty="0"/>
          </a:p>
          <a:p>
            <a:pPr marL="0" indent="0">
              <a:spcBef>
                <a:spcPct val="40000"/>
              </a:spcBef>
              <a:spcAft>
                <a:spcPct val="10000"/>
              </a:spcAft>
              <a:buNone/>
            </a:pPr>
            <a:r>
              <a:rPr lang="en-US" altLang="en-US" dirty="0"/>
              <a:t>(Quite a lot of background theory to help understanding of geothermal reservoir behavior)</a:t>
            </a:r>
          </a:p>
          <a:p>
            <a:endParaRPr lang="en-AU" sz="2400" dirty="0"/>
          </a:p>
        </p:txBody>
      </p:sp>
    </p:spTree>
    <p:extLst>
      <p:ext uri="{BB962C8B-B14F-4D97-AF65-F5344CB8AC3E}">
        <p14:creationId xmlns:p14="http://schemas.microsoft.com/office/powerpoint/2010/main" val="2955729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ea typeface="SimSun" panose="02010600030101010101" pitchFamily="2" charset="-122"/>
              </a:rPr>
              <a:t>Saturations</a:t>
            </a:r>
            <a:r>
              <a:rPr lang="en-US" altLang="zh-CN" dirty="0">
                <a:ea typeface="SimSun" panose="02010600030101010101" pitchFamily="2" charset="-122"/>
              </a:rPr>
              <a:t> </a:t>
            </a:r>
            <a:endParaRPr lang="en-NZ" dirty="0"/>
          </a:p>
        </p:txBody>
      </p:sp>
      <p:sp>
        <p:nvSpPr>
          <p:cNvPr id="3" name="Content Placeholder 2"/>
          <p:cNvSpPr>
            <a:spLocks noGrp="1"/>
          </p:cNvSpPr>
          <p:nvPr>
            <p:ph idx="1"/>
          </p:nvPr>
        </p:nvSpPr>
        <p:spPr/>
        <p:txBody>
          <a:bodyPr/>
          <a:lstStyle/>
          <a:p>
            <a:pPr>
              <a:spcAft>
                <a:spcPts val="600"/>
              </a:spcAft>
            </a:pPr>
            <a:r>
              <a:rPr lang="en-US" altLang="zh-CN" dirty="0">
                <a:ea typeface="SimSun" panose="02010600030101010101" pitchFamily="2" charset="-122"/>
              </a:rPr>
              <a:t>The saturations </a:t>
            </a:r>
            <a:r>
              <a:rPr lang="en-US" altLang="zh-CN" i="1" dirty="0" err="1">
                <a:ea typeface="SimSun" panose="02010600030101010101" pitchFamily="2" charset="-122"/>
              </a:rPr>
              <a:t>S</a:t>
            </a:r>
            <a:r>
              <a:rPr lang="en-US" altLang="zh-CN" i="1" baseline="-25000" dirty="0" err="1">
                <a:ea typeface="SimSun" panose="02010600030101010101" pitchFamily="2" charset="-122"/>
              </a:rPr>
              <a:t>l</a:t>
            </a:r>
            <a:r>
              <a:rPr lang="en-US" altLang="zh-CN" i="1" dirty="0">
                <a:ea typeface="SimSun" panose="02010600030101010101" pitchFamily="2" charset="-122"/>
              </a:rPr>
              <a:t>, </a:t>
            </a:r>
            <a:r>
              <a:rPr lang="en-US" altLang="zh-CN" i="1" dirty="0" err="1">
                <a:ea typeface="SimSun" panose="02010600030101010101" pitchFamily="2" charset="-122"/>
              </a:rPr>
              <a:t>S</a:t>
            </a:r>
            <a:r>
              <a:rPr lang="en-US" altLang="zh-CN" i="1" baseline="-25000" dirty="0" err="1">
                <a:ea typeface="SimSun" panose="02010600030101010101" pitchFamily="2" charset="-122"/>
              </a:rPr>
              <a:t>v</a:t>
            </a:r>
            <a:r>
              <a:rPr lang="en-US" altLang="zh-CN" dirty="0">
                <a:ea typeface="SimSun" panose="02010600030101010101" pitchFamily="2" charset="-122"/>
              </a:rPr>
              <a:t> are the volume fractions of liquid and </a:t>
            </a:r>
            <a:r>
              <a:rPr lang="en-US" altLang="zh-CN" dirty="0" err="1">
                <a:ea typeface="SimSun" panose="02010600030101010101" pitchFamily="2" charset="-122"/>
              </a:rPr>
              <a:t>vapour</a:t>
            </a:r>
            <a:r>
              <a:rPr lang="en-US" altLang="zh-CN" dirty="0">
                <a:ea typeface="SimSun" panose="02010600030101010101" pitchFamily="2" charset="-122"/>
              </a:rPr>
              <a:t>. </a:t>
            </a:r>
          </a:p>
          <a:p>
            <a:pPr>
              <a:spcAft>
                <a:spcPts val="600"/>
              </a:spcAft>
            </a:pPr>
            <a:r>
              <a:rPr lang="en-US" altLang="zh-CN" dirty="0">
                <a:ea typeface="SimSun" panose="02010600030101010101" pitchFamily="2" charset="-122"/>
              </a:rPr>
              <a:t>They are commonly used in reservoir engineering to measure the proportions of water and steam</a:t>
            </a:r>
          </a:p>
          <a:p>
            <a:pPr>
              <a:spcAft>
                <a:spcPts val="600"/>
              </a:spcAft>
            </a:pPr>
            <a:r>
              <a:rPr lang="en-US" altLang="zh-CN" dirty="0">
                <a:ea typeface="SimSun" panose="02010600030101010101" pitchFamily="2" charset="-122"/>
              </a:rPr>
              <a:t>Whereas for surface equipment engineering, "dryness" is usually used.</a:t>
            </a:r>
          </a:p>
          <a:p>
            <a:pPr>
              <a:spcAft>
                <a:spcPts val="600"/>
              </a:spcAft>
              <a:buFontTx/>
              <a:buNone/>
            </a:pPr>
            <a:endParaRPr lang="en-US" altLang="zh-CN" dirty="0">
              <a:ea typeface="SimSun" panose="02010600030101010101" pitchFamily="2" charset="-122"/>
            </a:endParaRPr>
          </a:p>
          <a:p>
            <a:pPr>
              <a:spcAft>
                <a:spcPts val="600"/>
              </a:spcAft>
              <a:buFontTx/>
              <a:buNone/>
            </a:pPr>
            <a:r>
              <a:rPr lang="en-US" altLang="zh-CN" dirty="0">
                <a:ea typeface="SimSun" panose="02010600030101010101" pitchFamily="2" charset="-122"/>
              </a:rPr>
              <a:t>Note: </a:t>
            </a:r>
            <a:endParaRPr lang="en-US" altLang="en-US" dirty="0"/>
          </a:p>
          <a:p>
            <a:endParaRPr lang="en-NZ" dirty="0"/>
          </a:p>
        </p:txBody>
      </p:sp>
      <p:graphicFrame>
        <p:nvGraphicFramePr>
          <p:cNvPr id="4" name="Object 5"/>
          <p:cNvGraphicFramePr>
            <a:graphicFrameLocks noChangeAspect="1"/>
          </p:cNvGraphicFramePr>
          <p:nvPr>
            <p:extLst>
              <p:ext uri="{D42A27DB-BD31-4B8C-83A1-F6EECF244321}">
                <p14:modId xmlns:p14="http://schemas.microsoft.com/office/powerpoint/2010/main" val="2264187979"/>
              </p:ext>
            </p:extLst>
          </p:nvPr>
        </p:nvGraphicFramePr>
        <p:xfrm>
          <a:off x="2124075" y="4706937"/>
          <a:ext cx="1800225" cy="612775"/>
        </p:xfrm>
        <a:graphic>
          <a:graphicData uri="http://schemas.openxmlformats.org/presentationml/2006/ole">
            <mc:AlternateContent xmlns:mc="http://schemas.openxmlformats.org/markup-compatibility/2006">
              <mc:Choice xmlns:v="urn:schemas-microsoft-com:vml" Requires="v">
                <p:oleObj name="Equation" r:id="rId2" imgW="672808" imgH="228501" progId="Equation.3">
                  <p:embed/>
                </p:oleObj>
              </mc:Choice>
              <mc:Fallback>
                <p:oleObj name="Equation" r:id="rId2" imgW="672808" imgH="228501" progId="Equation.3">
                  <p:embed/>
                  <p:pic>
                    <p:nvPicPr>
                      <p:cNvPr id="4"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4706937"/>
                        <a:ext cx="1800225" cy="612775"/>
                      </a:xfrm>
                      <a:prstGeom prst="rect">
                        <a:avLst/>
                      </a:prstGeom>
                      <a:solidFill>
                        <a:srgbClr val="FFFF99"/>
                      </a:solidFill>
                    </p:spPr>
                  </p:pic>
                </p:oleObj>
              </mc:Fallback>
            </mc:AlternateContent>
          </a:graphicData>
        </a:graphic>
      </p:graphicFrame>
    </p:spTree>
    <p:extLst>
      <p:ext uri="{BB962C8B-B14F-4D97-AF65-F5344CB8AC3E}">
        <p14:creationId xmlns:p14="http://schemas.microsoft.com/office/powerpoint/2010/main" val="4149682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ea typeface="SimSun" panose="02010600030101010101" pitchFamily="2" charset="-122"/>
              </a:rPr>
              <a:t>Heat and mass underground</a:t>
            </a:r>
            <a:endParaRPr lang="en-NZ" dirty="0"/>
          </a:p>
        </p:txBody>
      </p:sp>
      <p:sp>
        <p:nvSpPr>
          <p:cNvPr id="3" name="Content Placeholder 2"/>
          <p:cNvSpPr>
            <a:spLocks noGrp="1"/>
          </p:cNvSpPr>
          <p:nvPr>
            <p:ph idx="1"/>
          </p:nvPr>
        </p:nvSpPr>
        <p:spPr/>
        <p:txBody>
          <a:bodyPr>
            <a:normAutofit lnSpcReduction="10000"/>
          </a:bodyPr>
          <a:lstStyle/>
          <a:p>
            <a:pPr>
              <a:spcAft>
                <a:spcPts val="600"/>
              </a:spcAft>
            </a:pPr>
            <a:r>
              <a:rPr lang="en-US" altLang="en-US" dirty="0"/>
              <a:t>Similarly the </a:t>
            </a:r>
            <a:r>
              <a:rPr lang="en-US" altLang="en-US" b="1" u="sng" dirty="0">
                <a:solidFill>
                  <a:srgbClr val="3333FF"/>
                </a:solidFill>
              </a:rPr>
              <a:t>energy</a:t>
            </a:r>
            <a:r>
              <a:rPr lang="en-US" altLang="en-US" dirty="0"/>
              <a:t> content is given by</a:t>
            </a:r>
          </a:p>
          <a:p>
            <a:pPr>
              <a:spcAft>
                <a:spcPts val="600"/>
              </a:spcAft>
            </a:pPr>
            <a:endParaRPr lang="en-US" altLang="en-US" dirty="0"/>
          </a:p>
          <a:p>
            <a:pPr>
              <a:spcAft>
                <a:spcPts val="600"/>
              </a:spcAft>
              <a:buFontTx/>
              <a:buNone/>
            </a:pPr>
            <a:r>
              <a:rPr lang="en-US" altLang="en-US" dirty="0"/>
              <a:t>						</a:t>
            </a:r>
          </a:p>
          <a:p>
            <a:pPr>
              <a:spcAft>
                <a:spcPts val="600"/>
              </a:spcAft>
            </a:pPr>
            <a:endParaRPr lang="en-US" altLang="en-US" dirty="0"/>
          </a:p>
          <a:p>
            <a:pPr>
              <a:spcAft>
                <a:spcPts val="600"/>
              </a:spcAft>
            </a:pPr>
            <a:endParaRPr lang="en-US" altLang="en-US" dirty="0"/>
          </a:p>
          <a:p>
            <a:pPr>
              <a:spcAft>
                <a:spcPts val="600"/>
              </a:spcAft>
            </a:pPr>
            <a:r>
              <a:rPr lang="en-US" altLang="en-US" dirty="0"/>
              <a:t>Here </a:t>
            </a:r>
            <a:r>
              <a:rPr lang="en-US" altLang="en-US" i="1" dirty="0" err="1">
                <a:latin typeface="Symbol" panose="05050102010706020507" pitchFamily="18" charset="2"/>
              </a:rPr>
              <a:t>r</a:t>
            </a:r>
            <a:r>
              <a:rPr lang="en-US" altLang="en-US" i="1" baseline="-25000" dirty="0" err="1"/>
              <a:t>r</a:t>
            </a:r>
            <a:r>
              <a:rPr lang="en-US" altLang="en-US" i="1" dirty="0"/>
              <a:t>, </a:t>
            </a:r>
            <a:r>
              <a:rPr lang="en-US" altLang="en-US" i="1" dirty="0" err="1"/>
              <a:t>c</a:t>
            </a:r>
            <a:r>
              <a:rPr lang="en-US" altLang="en-US" i="1" baseline="-25000" dirty="0" err="1"/>
              <a:t>r</a:t>
            </a:r>
            <a:r>
              <a:rPr lang="en-US" altLang="en-US" i="1" dirty="0"/>
              <a:t> </a:t>
            </a:r>
            <a:r>
              <a:rPr lang="en-US" altLang="en-US" dirty="0"/>
              <a:t>are the rock density and rock specific heat respectively and </a:t>
            </a:r>
            <a:r>
              <a:rPr lang="en-US" altLang="en-US" i="1" dirty="0" err="1"/>
              <a:t>u</a:t>
            </a:r>
            <a:r>
              <a:rPr lang="en-US" altLang="en-US" i="1" baseline="-25000" dirty="0" err="1"/>
              <a:t>l</a:t>
            </a:r>
            <a:r>
              <a:rPr lang="en-US" altLang="en-US" i="1" dirty="0"/>
              <a:t>, </a:t>
            </a:r>
            <a:r>
              <a:rPr lang="en-US" altLang="en-US" i="1" dirty="0" err="1"/>
              <a:t>u</a:t>
            </a:r>
            <a:r>
              <a:rPr lang="en-US" altLang="en-US" i="1" baseline="-25000" dirty="0" err="1"/>
              <a:t>v</a:t>
            </a:r>
            <a:r>
              <a:rPr lang="en-US" altLang="en-US" dirty="0"/>
              <a:t> are the specific internal energies for liquid and </a:t>
            </a:r>
            <a:r>
              <a:rPr lang="en-US" altLang="en-US" dirty="0" err="1"/>
              <a:t>vapour</a:t>
            </a:r>
            <a:r>
              <a:rPr lang="en-US" altLang="en-US" dirty="0"/>
              <a:t>. </a:t>
            </a:r>
          </a:p>
          <a:p>
            <a:pPr>
              <a:spcAft>
                <a:spcPts val="600"/>
              </a:spcAft>
            </a:pPr>
            <a:r>
              <a:rPr lang="en-NZ" dirty="0"/>
              <a:t>Energy in the rock is much more significant, but heat is transported in </a:t>
            </a:r>
            <a:r>
              <a:rPr lang="en-NZ"/>
              <a:t>the fluid</a:t>
            </a:r>
            <a:endParaRPr lang="en-NZ" dirty="0"/>
          </a:p>
        </p:txBody>
      </p:sp>
      <p:graphicFrame>
        <p:nvGraphicFramePr>
          <p:cNvPr id="4" name="Object 4"/>
          <p:cNvGraphicFramePr>
            <a:graphicFrameLocks noChangeAspect="1"/>
          </p:cNvGraphicFramePr>
          <p:nvPr>
            <p:extLst>
              <p:ext uri="{D42A27DB-BD31-4B8C-83A1-F6EECF244321}">
                <p14:modId xmlns:p14="http://schemas.microsoft.com/office/powerpoint/2010/main" val="2682688783"/>
              </p:ext>
            </p:extLst>
          </p:nvPr>
        </p:nvGraphicFramePr>
        <p:xfrm>
          <a:off x="827088" y="2276872"/>
          <a:ext cx="7127875" cy="677862"/>
        </p:xfrm>
        <a:graphic>
          <a:graphicData uri="http://schemas.openxmlformats.org/presentationml/2006/ole">
            <mc:AlternateContent xmlns:mc="http://schemas.openxmlformats.org/markup-compatibility/2006">
              <mc:Choice xmlns:v="urn:schemas-microsoft-com:vml" Requires="v">
                <p:oleObj name="Equation" r:id="rId2" imgW="2400300" imgH="228600" progId="Equation.3">
                  <p:embed/>
                </p:oleObj>
              </mc:Choice>
              <mc:Fallback>
                <p:oleObj name="Equation" r:id="rId2" imgW="2400300" imgH="228600" progId="Equation.3">
                  <p:embed/>
                  <p:pic>
                    <p:nvPicPr>
                      <p:cNvPr id="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276872"/>
                        <a:ext cx="7127875" cy="677862"/>
                      </a:xfrm>
                      <a:prstGeom prst="rect">
                        <a:avLst/>
                      </a:prstGeom>
                      <a:solidFill>
                        <a:srgbClr val="FFFF99"/>
                      </a:solidFill>
                    </p:spPr>
                  </p:pic>
                </p:oleObj>
              </mc:Fallback>
            </mc:AlternateContent>
          </a:graphicData>
        </a:graphic>
      </p:graphicFrame>
      <p:sp>
        <p:nvSpPr>
          <p:cNvPr id="5" name="Rectangle 4">
            <a:extLst>
              <a:ext uri="{FF2B5EF4-FFF2-40B4-BE49-F238E27FC236}">
                <a16:creationId xmlns:a16="http://schemas.microsoft.com/office/drawing/2014/main" id="{40A94609-E81F-6278-D335-A7116F6CFA22}"/>
              </a:ext>
            </a:extLst>
          </p:cNvPr>
          <p:cNvSpPr/>
          <p:nvPr/>
        </p:nvSpPr>
        <p:spPr>
          <a:xfrm>
            <a:off x="1763688" y="2199084"/>
            <a:ext cx="2304256" cy="755650"/>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a:extLst>
              <a:ext uri="{FF2B5EF4-FFF2-40B4-BE49-F238E27FC236}">
                <a16:creationId xmlns:a16="http://schemas.microsoft.com/office/drawing/2014/main" id="{8333D57E-F0E7-6E07-C3C0-15FCA43EB9C4}"/>
              </a:ext>
            </a:extLst>
          </p:cNvPr>
          <p:cNvSpPr txBox="1"/>
          <p:nvPr/>
        </p:nvSpPr>
        <p:spPr>
          <a:xfrm>
            <a:off x="1017141" y="3310562"/>
            <a:ext cx="3620480" cy="461665"/>
          </a:xfrm>
          <a:prstGeom prst="rect">
            <a:avLst/>
          </a:prstGeom>
          <a:noFill/>
        </p:spPr>
        <p:txBody>
          <a:bodyPr wrap="square" rtlCol="0">
            <a:spAutoFit/>
          </a:bodyPr>
          <a:lstStyle/>
          <a:p>
            <a:r>
              <a:rPr lang="en-US" sz="2400" dirty="0">
                <a:solidFill>
                  <a:srgbClr val="FF0000"/>
                </a:solidFill>
              </a:rPr>
              <a:t>Energy in the rock</a:t>
            </a:r>
            <a:endParaRPr lang="en-NZ" sz="2400" dirty="0">
              <a:solidFill>
                <a:srgbClr val="FF0000"/>
              </a:solidFill>
            </a:endParaRPr>
          </a:p>
        </p:txBody>
      </p:sp>
      <p:cxnSp>
        <p:nvCxnSpPr>
          <p:cNvPr id="7" name="Straight Arrow Connector 6">
            <a:extLst>
              <a:ext uri="{FF2B5EF4-FFF2-40B4-BE49-F238E27FC236}">
                <a16:creationId xmlns:a16="http://schemas.microsoft.com/office/drawing/2014/main" id="{3FC9566F-6AEB-1C6D-E58A-4ABC4C49C895}"/>
              </a:ext>
            </a:extLst>
          </p:cNvPr>
          <p:cNvCxnSpPr>
            <a:cxnSpLocks/>
          </p:cNvCxnSpPr>
          <p:nvPr/>
        </p:nvCxnSpPr>
        <p:spPr>
          <a:xfrm flipV="1">
            <a:off x="1809121" y="2954734"/>
            <a:ext cx="170591" cy="3558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1DC5D31-9F54-A697-2D93-3D9A95B3351C}"/>
              </a:ext>
            </a:extLst>
          </p:cNvPr>
          <p:cNvSpPr/>
          <p:nvPr/>
        </p:nvSpPr>
        <p:spPr>
          <a:xfrm>
            <a:off x="4437831" y="2216005"/>
            <a:ext cx="3517131" cy="755650"/>
          </a:xfrm>
          <a:prstGeom prst="rect">
            <a:avLst/>
          </a:prstGeom>
          <a:noFill/>
          <a:ln w="38100">
            <a:solidFill>
              <a:srgbClr val="009AC7"/>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TextBox 9">
            <a:extLst>
              <a:ext uri="{FF2B5EF4-FFF2-40B4-BE49-F238E27FC236}">
                <a16:creationId xmlns:a16="http://schemas.microsoft.com/office/drawing/2014/main" id="{1CC0AF2C-9531-2BEA-BCB3-008F3C6AEF78}"/>
              </a:ext>
            </a:extLst>
          </p:cNvPr>
          <p:cNvSpPr txBox="1"/>
          <p:nvPr/>
        </p:nvSpPr>
        <p:spPr>
          <a:xfrm>
            <a:off x="4581848" y="3306370"/>
            <a:ext cx="3014488" cy="461665"/>
          </a:xfrm>
          <a:prstGeom prst="rect">
            <a:avLst/>
          </a:prstGeom>
          <a:noFill/>
        </p:spPr>
        <p:txBody>
          <a:bodyPr wrap="square" rtlCol="0">
            <a:spAutoFit/>
          </a:bodyPr>
          <a:lstStyle/>
          <a:p>
            <a:r>
              <a:rPr lang="en-US" sz="2400" dirty="0">
                <a:solidFill>
                  <a:srgbClr val="009AC7"/>
                </a:solidFill>
              </a:rPr>
              <a:t>Energy of the fluid</a:t>
            </a:r>
            <a:endParaRPr lang="en-NZ" sz="2400" dirty="0">
              <a:solidFill>
                <a:srgbClr val="009AC7"/>
              </a:solidFill>
            </a:endParaRPr>
          </a:p>
        </p:txBody>
      </p:sp>
      <p:cxnSp>
        <p:nvCxnSpPr>
          <p:cNvPr id="11" name="Straight Arrow Connector 10">
            <a:extLst>
              <a:ext uri="{FF2B5EF4-FFF2-40B4-BE49-F238E27FC236}">
                <a16:creationId xmlns:a16="http://schemas.microsoft.com/office/drawing/2014/main" id="{86943094-6A09-D4CB-65BA-7702365DDE7D}"/>
              </a:ext>
            </a:extLst>
          </p:cNvPr>
          <p:cNvCxnSpPr>
            <a:cxnSpLocks/>
          </p:cNvCxnSpPr>
          <p:nvPr/>
        </p:nvCxnSpPr>
        <p:spPr>
          <a:xfrm flipH="1" flipV="1">
            <a:off x="5049977" y="3008639"/>
            <a:ext cx="153260" cy="318844"/>
          </a:xfrm>
          <a:prstGeom prst="straightConnector1">
            <a:avLst/>
          </a:prstGeom>
          <a:ln w="57150">
            <a:solidFill>
              <a:srgbClr val="009AC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22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Stored heat calculations </a:t>
            </a:r>
            <a:endParaRPr lang="en-NZ" dirty="0"/>
          </a:p>
        </p:txBody>
      </p:sp>
      <p:sp>
        <p:nvSpPr>
          <p:cNvPr id="3" name="Content Placeholder 2"/>
          <p:cNvSpPr>
            <a:spLocks noGrp="1"/>
          </p:cNvSpPr>
          <p:nvPr>
            <p:ph idx="1"/>
          </p:nvPr>
        </p:nvSpPr>
        <p:spPr>
          <a:xfrm>
            <a:off x="457200" y="1484784"/>
            <a:ext cx="8188534" cy="4641379"/>
          </a:xfrm>
        </p:spPr>
        <p:txBody>
          <a:bodyPr/>
          <a:lstStyle/>
          <a:p>
            <a:pPr>
              <a:spcAft>
                <a:spcPts val="600"/>
              </a:spcAft>
            </a:pPr>
            <a:r>
              <a:rPr lang="en-US" altLang="en-US" dirty="0"/>
              <a:t>A simple method for calculating the production potential of a geothermal reservoir is to carry out a </a:t>
            </a:r>
            <a:r>
              <a:rPr lang="en-US" altLang="en-US" b="1" dirty="0">
                <a:solidFill>
                  <a:srgbClr val="0070C0"/>
                </a:solidFill>
              </a:rPr>
              <a:t>stored heat </a:t>
            </a:r>
            <a:r>
              <a:rPr lang="en-US" altLang="en-US" dirty="0"/>
              <a:t>calculation. </a:t>
            </a:r>
          </a:p>
          <a:p>
            <a:endParaRPr lang="en-NZ" dirty="0"/>
          </a:p>
        </p:txBody>
      </p:sp>
      <p:sp>
        <p:nvSpPr>
          <p:cNvPr id="7" name="object 8">
            <a:extLst>
              <a:ext uri="{FF2B5EF4-FFF2-40B4-BE49-F238E27FC236}">
                <a16:creationId xmlns:a16="http://schemas.microsoft.com/office/drawing/2014/main" id="{FFDF90FC-FB7A-4E6C-AF3D-9478EEEF6E57}"/>
              </a:ext>
            </a:extLst>
          </p:cNvPr>
          <p:cNvSpPr/>
          <p:nvPr/>
        </p:nvSpPr>
        <p:spPr>
          <a:xfrm>
            <a:off x="2500073" y="2780928"/>
            <a:ext cx="3872127" cy="3515738"/>
          </a:xfrm>
          <a:prstGeom prst="rect">
            <a:avLst/>
          </a:prstGeom>
          <a:blipFill>
            <a:blip r:embed="rId2" cstate="print"/>
            <a:stretch>
              <a:fillRect l="-3359" t="-2902" r="-1173" b="-17866"/>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1B09777A-AB0D-35A5-445E-A1EDF1B25F26}"/>
              </a:ext>
            </a:extLst>
          </p:cNvPr>
          <p:cNvSpPr/>
          <p:nvPr/>
        </p:nvSpPr>
        <p:spPr>
          <a:xfrm>
            <a:off x="3004129" y="4438717"/>
            <a:ext cx="1804307" cy="1708987"/>
          </a:xfrm>
          <a:prstGeom prst="rect">
            <a:avLst/>
          </a:prstGeom>
          <a:solidFill>
            <a:schemeClr val="bg1">
              <a:lumMod val="65000"/>
            </a:schemeClr>
          </a:solid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Volume: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240 °C</a:t>
            </a:r>
          </a:p>
        </p:txBody>
      </p:sp>
    </p:spTree>
    <p:extLst>
      <p:ext uri="{BB962C8B-B14F-4D97-AF65-F5344CB8AC3E}">
        <p14:creationId xmlns:p14="http://schemas.microsoft.com/office/powerpoint/2010/main" val="320937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3C79C-8739-B07C-615D-9B98F30BE1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C25374-C7E6-B4FC-69D7-62D92853DAF9}"/>
              </a:ext>
            </a:extLst>
          </p:cNvPr>
          <p:cNvSpPr>
            <a:spLocks noGrp="1"/>
          </p:cNvSpPr>
          <p:nvPr>
            <p:ph type="title"/>
          </p:nvPr>
        </p:nvSpPr>
        <p:spPr/>
        <p:txBody>
          <a:bodyPr/>
          <a:lstStyle/>
          <a:p>
            <a:r>
              <a:rPr lang="en-US" altLang="en-US" dirty="0"/>
              <a:t>Stored heat calculations </a:t>
            </a:r>
            <a:endParaRPr lang="en-NZ" dirty="0"/>
          </a:p>
        </p:txBody>
      </p:sp>
      <p:sp>
        <p:nvSpPr>
          <p:cNvPr id="3" name="Content Placeholder 2">
            <a:extLst>
              <a:ext uri="{FF2B5EF4-FFF2-40B4-BE49-F238E27FC236}">
                <a16:creationId xmlns:a16="http://schemas.microsoft.com/office/drawing/2014/main" id="{35B208AC-DEA4-B6DD-B984-EC0298D1E669}"/>
              </a:ext>
            </a:extLst>
          </p:cNvPr>
          <p:cNvSpPr>
            <a:spLocks noGrp="1"/>
          </p:cNvSpPr>
          <p:nvPr>
            <p:ph idx="1"/>
          </p:nvPr>
        </p:nvSpPr>
        <p:spPr>
          <a:xfrm>
            <a:off x="457200" y="1484784"/>
            <a:ext cx="8188534" cy="4641379"/>
          </a:xfrm>
        </p:spPr>
        <p:txBody>
          <a:bodyPr/>
          <a:lstStyle/>
          <a:p>
            <a:pPr>
              <a:spcAft>
                <a:spcPts val="600"/>
              </a:spcAft>
            </a:pPr>
            <a:r>
              <a:rPr lang="en-US" altLang="en-US" dirty="0"/>
              <a:t>A simple method for calculating the production potential of a geothermal reservoir is to carry out a </a:t>
            </a:r>
            <a:r>
              <a:rPr lang="en-US" altLang="en-US" b="1" dirty="0">
                <a:solidFill>
                  <a:srgbClr val="0070C0"/>
                </a:solidFill>
              </a:rPr>
              <a:t>stored heat </a:t>
            </a:r>
            <a:r>
              <a:rPr lang="en-US" altLang="en-US" dirty="0"/>
              <a:t>calculation. </a:t>
            </a:r>
          </a:p>
          <a:p>
            <a:endParaRPr lang="en-NZ" dirty="0"/>
          </a:p>
        </p:txBody>
      </p:sp>
      <p:sp>
        <p:nvSpPr>
          <p:cNvPr id="5" name="TextBox 4">
            <a:extLst>
              <a:ext uri="{FF2B5EF4-FFF2-40B4-BE49-F238E27FC236}">
                <a16:creationId xmlns:a16="http://schemas.microsoft.com/office/drawing/2014/main" id="{A549516D-92DC-3165-60A1-909EC723A042}"/>
              </a:ext>
            </a:extLst>
          </p:cNvPr>
          <p:cNvSpPr txBox="1"/>
          <p:nvPr/>
        </p:nvSpPr>
        <p:spPr>
          <a:xfrm>
            <a:off x="6540438" y="3169919"/>
            <a:ext cx="65" cy="738664"/>
          </a:xfrm>
          <a:prstGeom prst="rect">
            <a:avLst/>
          </a:prstGeom>
        </p:spPr>
        <p:txBody>
          <a:bodyPr vert="horz" wrap="none" lIns="0" tIns="0" rIns="0" bIns="0" rtlCol="0">
            <a:spAutoFit/>
          </a:bodyPr>
          <a:lstStyle/>
          <a:p>
            <a:endParaRPr lang="en-NZ" sz="4800" dirty="0"/>
          </a:p>
        </p:txBody>
      </p:sp>
      <p:graphicFrame>
        <p:nvGraphicFramePr>
          <p:cNvPr id="6" name="Object 5">
            <a:extLst>
              <a:ext uri="{FF2B5EF4-FFF2-40B4-BE49-F238E27FC236}">
                <a16:creationId xmlns:a16="http://schemas.microsoft.com/office/drawing/2014/main" id="{64C90628-E02C-1CCB-41C1-2A0F83CFCE00}"/>
              </a:ext>
            </a:extLst>
          </p:cNvPr>
          <p:cNvGraphicFramePr>
            <a:graphicFrameLocks noChangeAspect="1"/>
          </p:cNvGraphicFramePr>
          <p:nvPr/>
        </p:nvGraphicFramePr>
        <p:xfrm>
          <a:off x="1521768" y="3975461"/>
          <a:ext cx="5010149" cy="958851"/>
        </p:xfrm>
        <a:graphic>
          <a:graphicData uri="http://schemas.openxmlformats.org/presentationml/2006/ole">
            <mc:AlternateContent xmlns:mc="http://schemas.openxmlformats.org/markup-compatibility/2006">
              <mc:Choice xmlns:v="urn:schemas-microsoft-com:vml" Requires="v">
                <p:oleObj name="Equation" r:id="rId2" imgW="1193760" imgH="228600" progId="Equation.DSMT4">
                  <p:embed/>
                </p:oleObj>
              </mc:Choice>
              <mc:Fallback>
                <p:oleObj name="Equation" r:id="rId2" imgW="1193760" imgH="228600" progId="Equation.DSMT4">
                  <p:embed/>
                  <p:pic>
                    <p:nvPicPr>
                      <p:cNvPr id="6" name="Object 5">
                        <a:extLst>
                          <a:ext uri="{FF2B5EF4-FFF2-40B4-BE49-F238E27FC236}">
                            <a16:creationId xmlns:a16="http://schemas.microsoft.com/office/drawing/2014/main" id="{64C90628-E02C-1CCB-41C1-2A0F83CFCE00}"/>
                          </a:ext>
                        </a:extLst>
                      </p:cNvPr>
                      <p:cNvPicPr/>
                      <p:nvPr/>
                    </p:nvPicPr>
                    <p:blipFill>
                      <a:blip r:embed="rId3"/>
                      <a:stretch>
                        <a:fillRect/>
                      </a:stretch>
                    </p:blipFill>
                    <p:spPr>
                      <a:xfrm>
                        <a:off x="1521768" y="3975461"/>
                        <a:ext cx="5010149" cy="958851"/>
                      </a:xfrm>
                      <a:prstGeom prst="rect">
                        <a:avLst/>
                      </a:prstGeom>
                    </p:spPr>
                  </p:pic>
                </p:oleObj>
              </mc:Fallback>
            </mc:AlternateContent>
          </a:graphicData>
        </a:graphic>
      </p:graphicFrame>
      <p:grpSp>
        <p:nvGrpSpPr>
          <p:cNvPr id="10" name="Group 9">
            <a:extLst>
              <a:ext uri="{FF2B5EF4-FFF2-40B4-BE49-F238E27FC236}">
                <a16:creationId xmlns:a16="http://schemas.microsoft.com/office/drawing/2014/main" id="{99432F60-1429-9948-D2F0-42EC96B0D05C}"/>
              </a:ext>
            </a:extLst>
          </p:cNvPr>
          <p:cNvGrpSpPr/>
          <p:nvPr/>
        </p:nvGrpSpPr>
        <p:grpSpPr>
          <a:xfrm>
            <a:off x="210075" y="4839939"/>
            <a:ext cx="2082686" cy="1143517"/>
            <a:chOff x="283798" y="4489420"/>
            <a:chExt cx="2082686" cy="1143517"/>
          </a:xfrm>
        </p:grpSpPr>
        <p:cxnSp>
          <p:nvCxnSpPr>
            <p:cNvPr id="11" name="Straight Arrow Connector 10">
              <a:extLst>
                <a:ext uri="{FF2B5EF4-FFF2-40B4-BE49-F238E27FC236}">
                  <a16:creationId xmlns:a16="http://schemas.microsoft.com/office/drawing/2014/main" id="{C7ECB522-2371-73CF-2CA1-AF2D07781540}"/>
                </a:ext>
              </a:extLst>
            </p:cNvPr>
            <p:cNvCxnSpPr>
              <a:cxnSpLocks/>
            </p:cNvCxnSpPr>
            <p:nvPr/>
          </p:nvCxnSpPr>
          <p:spPr>
            <a:xfrm flipV="1">
              <a:off x="1376766" y="4489420"/>
              <a:ext cx="437450" cy="723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F062907-FBFF-9E95-81DA-5E0BA298C9C4}"/>
                </a:ext>
              </a:extLst>
            </p:cNvPr>
            <p:cNvSpPr txBox="1"/>
            <p:nvPr/>
          </p:nvSpPr>
          <p:spPr>
            <a:xfrm>
              <a:off x="283798" y="5263605"/>
              <a:ext cx="2082686" cy="369332"/>
            </a:xfrm>
            <a:prstGeom prst="rect">
              <a:avLst/>
            </a:prstGeom>
            <a:noFill/>
          </p:spPr>
          <p:txBody>
            <a:bodyPr wrap="none" rtlCol="0">
              <a:spAutoFit/>
            </a:bodyPr>
            <a:lstStyle/>
            <a:p>
              <a:r>
                <a:rPr lang="en-NZ" dirty="0"/>
                <a:t>Thermal energy (kJ) </a:t>
              </a:r>
            </a:p>
          </p:txBody>
        </p:sp>
      </p:grpSp>
      <p:grpSp>
        <p:nvGrpSpPr>
          <p:cNvPr id="13" name="Group 12">
            <a:extLst>
              <a:ext uri="{FF2B5EF4-FFF2-40B4-BE49-F238E27FC236}">
                <a16:creationId xmlns:a16="http://schemas.microsoft.com/office/drawing/2014/main" id="{FEBD7BE2-1FCB-21A7-1F14-3CD65B071A42}"/>
              </a:ext>
            </a:extLst>
          </p:cNvPr>
          <p:cNvGrpSpPr/>
          <p:nvPr/>
        </p:nvGrpSpPr>
        <p:grpSpPr>
          <a:xfrm>
            <a:off x="657742" y="3554944"/>
            <a:ext cx="2302292" cy="522343"/>
            <a:chOff x="413256" y="5266356"/>
            <a:chExt cx="2302292" cy="522343"/>
          </a:xfrm>
        </p:grpSpPr>
        <p:cxnSp>
          <p:nvCxnSpPr>
            <p:cNvPr id="14" name="Straight Arrow Connector 13">
              <a:extLst>
                <a:ext uri="{FF2B5EF4-FFF2-40B4-BE49-F238E27FC236}">
                  <a16:creationId xmlns:a16="http://schemas.microsoft.com/office/drawing/2014/main" id="{B35EF2EA-8463-0631-02B0-F08390C3CB7A}"/>
                </a:ext>
              </a:extLst>
            </p:cNvPr>
            <p:cNvCxnSpPr>
              <a:cxnSpLocks/>
            </p:cNvCxnSpPr>
            <p:nvPr/>
          </p:nvCxnSpPr>
          <p:spPr>
            <a:xfrm>
              <a:off x="2402262" y="5490931"/>
              <a:ext cx="313286" cy="2977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1F3BA93-4D9E-A2CA-4A07-F18BECF42FCA}"/>
                </a:ext>
              </a:extLst>
            </p:cNvPr>
            <p:cNvSpPr txBox="1"/>
            <p:nvPr/>
          </p:nvSpPr>
          <p:spPr>
            <a:xfrm>
              <a:off x="413256" y="5266356"/>
              <a:ext cx="1989006" cy="369332"/>
            </a:xfrm>
            <a:prstGeom prst="rect">
              <a:avLst/>
            </a:prstGeom>
            <a:noFill/>
          </p:spPr>
          <p:txBody>
            <a:bodyPr wrap="none" rtlCol="0">
              <a:spAutoFit/>
            </a:bodyPr>
            <a:lstStyle/>
            <a:p>
              <a:r>
                <a:rPr lang="en-NZ" dirty="0"/>
                <a:t>Reservoir area (m</a:t>
              </a:r>
              <a:r>
                <a:rPr lang="en-NZ" baseline="30000" dirty="0"/>
                <a:t>2</a:t>
              </a:r>
              <a:r>
                <a:rPr lang="en-NZ" dirty="0"/>
                <a:t>)</a:t>
              </a:r>
            </a:p>
          </p:txBody>
        </p:sp>
      </p:grpSp>
      <p:grpSp>
        <p:nvGrpSpPr>
          <p:cNvPr id="16" name="Group 15">
            <a:extLst>
              <a:ext uri="{FF2B5EF4-FFF2-40B4-BE49-F238E27FC236}">
                <a16:creationId xmlns:a16="http://schemas.microsoft.com/office/drawing/2014/main" id="{F9D1DD9E-795D-1E5A-DA46-4C2785F9E89E}"/>
              </a:ext>
            </a:extLst>
          </p:cNvPr>
          <p:cNvGrpSpPr/>
          <p:nvPr/>
        </p:nvGrpSpPr>
        <p:grpSpPr>
          <a:xfrm>
            <a:off x="2292761" y="4829954"/>
            <a:ext cx="2367123" cy="1153502"/>
            <a:chOff x="147158" y="4479435"/>
            <a:chExt cx="2367123" cy="1153502"/>
          </a:xfrm>
        </p:grpSpPr>
        <p:cxnSp>
          <p:nvCxnSpPr>
            <p:cNvPr id="17" name="Straight Arrow Connector 16">
              <a:extLst>
                <a:ext uri="{FF2B5EF4-FFF2-40B4-BE49-F238E27FC236}">
                  <a16:creationId xmlns:a16="http://schemas.microsoft.com/office/drawing/2014/main" id="{02FAAEE9-0368-0430-A9D4-DF3353BCA33A}"/>
                </a:ext>
              </a:extLst>
            </p:cNvPr>
            <p:cNvCxnSpPr>
              <a:cxnSpLocks/>
            </p:cNvCxnSpPr>
            <p:nvPr/>
          </p:nvCxnSpPr>
          <p:spPr>
            <a:xfrm flipV="1">
              <a:off x="1131556" y="4479435"/>
              <a:ext cx="0" cy="8544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4B834EF-7C46-E68F-7411-D165D63C3D44}"/>
                </a:ext>
              </a:extLst>
            </p:cNvPr>
            <p:cNvSpPr txBox="1"/>
            <p:nvPr/>
          </p:nvSpPr>
          <p:spPr>
            <a:xfrm>
              <a:off x="147158" y="5263605"/>
              <a:ext cx="2367123" cy="369332"/>
            </a:xfrm>
            <a:prstGeom prst="rect">
              <a:avLst/>
            </a:prstGeom>
            <a:noFill/>
          </p:spPr>
          <p:txBody>
            <a:bodyPr wrap="none" rtlCol="0">
              <a:spAutoFit/>
            </a:bodyPr>
            <a:lstStyle/>
            <a:p>
              <a:r>
                <a:rPr lang="en-NZ" dirty="0"/>
                <a:t>Reservoir thickness (m)</a:t>
              </a:r>
            </a:p>
          </p:txBody>
        </p:sp>
      </p:grpSp>
      <p:grpSp>
        <p:nvGrpSpPr>
          <p:cNvPr id="19" name="Group 18">
            <a:extLst>
              <a:ext uri="{FF2B5EF4-FFF2-40B4-BE49-F238E27FC236}">
                <a16:creationId xmlns:a16="http://schemas.microsoft.com/office/drawing/2014/main" id="{D0C56FEB-5AD9-3CEB-B734-F2A5853CFC3A}"/>
              </a:ext>
            </a:extLst>
          </p:cNvPr>
          <p:cNvGrpSpPr/>
          <p:nvPr/>
        </p:nvGrpSpPr>
        <p:grpSpPr>
          <a:xfrm>
            <a:off x="4172460" y="2856443"/>
            <a:ext cx="2718245" cy="1220845"/>
            <a:chOff x="1078354" y="5496687"/>
            <a:chExt cx="2718245" cy="1055753"/>
          </a:xfrm>
        </p:grpSpPr>
        <p:cxnSp>
          <p:nvCxnSpPr>
            <p:cNvPr id="20" name="Straight Arrow Connector 19">
              <a:extLst>
                <a:ext uri="{FF2B5EF4-FFF2-40B4-BE49-F238E27FC236}">
                  <a16:creationId xmlns:a16="http://schemas.microsoft.com/office/drawing/2014/main" id="{138CFA34-6EFF-059F-34C9-7B52BB982256}"/>
                </a:ext>
              </a:extLst>
            </p:cNvPr>
            <p:cNvCxnSpPr>
              <a:cxnSpLocks/>
            </p:cNvCxnSpPr>
            <p:nvPr/>
          </p:nvCxnSpPr>
          <p:spPr>
            <a:xfrm flipH="1">
              <a:off x="1737457" y="5794588"/>
              <a:ext cx="395943" cy="7578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B30650B-DB3A-CA05-0008-DC5D8FF6C64E}"/>
                </a:ext>
              </a:extLst>
            </p:cNvPr>
            <p:cNvSpPr txBox="1"/>
            <p:nvPr/>
          </p:nvSpPr>
          <p:spPr>
            <a:xfrm>
              <a:off x="1078354" y="5496687"/>
              <a:ext cx="2718245" cy="319388"/>
            </a:xfrm>
            <a:prstGeom prst="rect">
              <a:avLst/>
            </a:prstGeom>
            <a:noFill/>
          </p:spPr>
          <p:txBody>
            <a:bodyPr wrap="none" rtlCol="0">
              <a:spAutoFit/>
            </a:bodyPr>
            <a:lstStyle/>
            <a:p>
              <a:r>
                <a:rPr lang="en-NZ" dirty="0"/>
                <a:t>Reservoir Temperature (°C)</a:t>
              </a:r>
            </a:p>
          </p:txBody>
        </p:sp>
      </p:grpSp>
      <p:grpSp>
        <p:nvGrpSpPr>
          <p:cNvPr id="22" name="Group 21">
            <a:extLst>
              <a:ext uri="{FF2B5EF4-FFF2-40B4-BE49-F238E27FC236}">
                <a16:creationId xmlns:a16="http://schemas.microsoft.com/office/drawing/2014/main" id="{E927A7D8-BEF9-58B5-07D4-467BD350107A}"/>
              </a:ext>
            </a:extLst>
          </p:cNvPr>
          <p:cNvGrpSpPr/>
          <p:nvPr/>
        </p:nvGrpSpPr>
        <p:grpSpPr>
          <a:xfrm>
            <a:off x="3852899" y="4757100"/>
            <a:ext cx="2749214" cy="857024"/>
            <a:chOff x="-708330" y="4386242"/>
            <a:chExt cx="2749214" cy="857024"/>
          </a:xfrm>
        </p:grpSpPr>
        <p:cxnSp>
          <p:nvCxnSpPr>
            <p:cNvPr id="23" name="Straight Arrow Connector 22">
              <a:extLst>
                <a:ext uri="{FF2B5EF4-FFF2-40B4-BE49-F238E27FC236}">
                  <a16:creationId xmlns:a16="http://schemas.microsoft.com/office/drawing/2014/main" id="{AA5417C7-C11C-177D-ACFA-80C00BF79903}"/>
                </a:ext>
              </a:extLst>
            </p:cNvPr>
            <p:cNvCxnSpPr>
              <a:cxnSpLocks/>
              <a:stCxn id="24" idx="0"/>
            </p:cNvCxnSpPr>
            <p:nvPr/>
          </p:nvCxnSpPr>
          <p:spPr>
            <a:xfrm flipH="1" flipV="1">
              <a:off x="-299671" y="4386242"/>
              <a:ext cx="965948" cy="4876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AFA657E-5AD9-B18C-8A18-B46847377049}"/>
                </a:ext>
              </a:extLst>
            </p:cNvPr>
            <p:cNvSpPr txBox="1"/>
            <p:nvPr/>
          </p:nvSpPr>
          <p:spPr>
            <a:xfrm>
              <a:off x="-708330" y="4873934"/>
              <a:ext cx="2749214" cy="369332"/>
            </a:xfrm>
            <a:prstGeom prst="rect">
              <a:avLst/>
            </a:prstGeom>
            <a:noFill/>
          </p:spPr>
          <p:txBody>
            <a:bodyPr wrap="none" rtlCol="0">
              <a:spAutoFit/>
            </a:bodyPr>
            <a:lstStyle/>
            <a:p>
              <a:r>
                <a:rPr lang="en-NZ" dirty="0"/>
                <a:t>Rock specific heat (kJ/kg/K)</a:t>
              </a:r>
            </a:p>
          </p:txBody>
        </p:sp>
      </p:grpSp>
      <p:grpSp>
        <p:nvGrpSpPr>
          <p:cNvPr id="25" name="Group 24">
            <a:extLst>
              <a:ext uri="{FF2B5EF4-FFF2-40B4-BE49-F238E27FC236}">
                <a16:creationId xmlns:a16="http://schemas.microsoft.com/office/drawing/2014/main" id="{3A6BD9C9-84C5-F930-8732-080684EA7E47}"/>
              </a:ext>
            </a:extLst>
          </p:cNvPr>
          <p:cNvGrpSpPr/>
          <p:nvPr/>
        </p:nvGrpSpPr>
        <p:grpSpPr>
          <a:xfrm>
            <a:off x="2518861" y="3225776"/>
            <a:ext cx="1821396" cy="877277"/>
            <a:chOff x="1018534" y="5369320"/>
            <a:chExt cx="1821396" cy="877277"/>
          </a:xfrm>
        </p:grpSpPr>
        <p:cxnSp>
          <p:nvCxnSpPr>
            <p:cNvPr id="26" name="Straight Arrow Connector 25">
              <a:extLst>
                <a:ext uri="{FF2B5EF4-FFF2-40B4-BE49-F238E27FC236}">
                  <a16:creationId xmlns:a16="http://schemas.microsoft.com/office/drawing/2014/main" id="{A8F76760-C01F-BE22-11CA-0A66AAF19716}"/>
                </a:ext>
              </a:extLst>
            </p:cNvPr>
            <p:cNvCxnSpPr>
              <a:cxnSpLocks/>
            </p:cNvCxnSpPr>
            <p:nvPr/>
          </p:nvCxnSpPr>
          <p:spPr>
            <a:xfrm>
              <a:off x="2133400" y="5794588"/>
              <a:ext cx="103377" cy="4520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579CC17-DBF8-E27D-0589-3AF89A369559}"/>
                </a:ext>
              </a:extLst>
            </p:cNvPr>
            <p:cNvSpPr txBox="1"/>
            <p:nvPr/>
          </p:nvSpPr>
          <p:spPr>
            <a:xfrm>
              <a:off x="1018534" y="5369320"/>
              <a:ext cx="1821396" cy="369332"/>
            </a:xfrm>
            <a:prstGeom prst="rect">
              <a:avLst/>
            </a:prstGeom>
            <a:noFill/>
          </p:spPr>
          <p:txBody>
            <a:bodyPr wrap="none" rtlCol="0">
              <a:spAutoFit/>
            </a:bodyPr>
            <a:lstStyle/>
            <a:p>
              <a:r>
                <a:rPr lang="en-NZ" dirty="0"/>
                <a:t>Rock density (m</a:t>
              </a:r>
              <a:r>
                <a:rPr lang="en-NZ" baseline="30000" dirty="0"/>
                <a:t>3</a:t>
              </a:r>
              <a:r>
                <a:rPr lang="en-NZ" dirty="0"/>
                <a:t>)</a:t>
              </a:r>
            </a:p>
          </p:txBody>
        </p:sp>
      </p:grpSp>
      <p:grpSp>
        <p:nvGrpSpPr>
          <p:cNvPr id="28" name="Group 27">
            <a:extLst>
              <a:ext uri="{FF2B5EF4-FFF2-40B4-BE49-F238E27FC236}">
                <a16:creationId xmlns:a16="http://schemas.microsoft.com/office/drawing/2014/main" id="{840A771F-8418-0C7B-BAC8-EE865AC1FB3D}"/>
              </a:ext>
            </a:extLst>
          </p:cNvPr>
          <p:cNvGrpSpPr/>
          <p:nvPr/>
        </p:nvGrpSpPr>
        <p:grpSpPr>
          <a:xfrm>
            <a:off x="5247692" y="3261778"/>
            <a:ext cx="2694520" cy="749685"/>
            <a:chOff x="1078354" y="5496687"/>
            <a:chExt cx="2694520" cy="648307"/>
          </a:xfrm>
        </p:grpSpPr>
        <p:cxnSp>
          <p:nvCxnSpPr>
            <p:cNvPr id="29" name="Straight Arrow Connector 28">
              <a:extLst>
                <a:ext uri="{FF2B5EF4-FFF2-40B4-BE49-F238E27FC236}">
                  <a16:creationId xmlns:a16="http://schemas.microsoft.com/office/drawing/2014/main" id="{A761DC0D-1344-8AB6-3DD9-DD1BBDCAB19B}"/>
                </a:ext>
              </a:extLst>
            </p:cNvPr>
            <p:cNvCxnSpPr>
              <a:cxnSpLocks/>
            </p:cNvCxnSpPr>
            <p:nvPr/>
          </p:nvCxnSpPr>
          <p:spPr>
            <a:xfrm flipH="1">
              <a:off x="1835238" y="5833314"/>
              <a:ext cx="313286" cy="3116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156CFF3-620A-D67C-8C32-E0312BCC5537}"/>
                </a:ext>
              </a:extLst>
            </p:cNvPr>
            <p:cNvSpPr txBox="1"/>
            <p:nvPr/>
          </p:nvSpPr>
          <p:spPr>
            <a:xfrm>
              <a:off x="1078354" y="5496687"/>
              <a:ext cx="2694520" cy="319388"/>
            </a:xfrm>
            <a:prstGeom prst="rect">
              <a:avLst/>
            </a:prstGeom>
            <a:noFill/>
          </p:spPr>
          <p:txBody>
            <a:bodyPr wrap="none" rtlCol="0">
              <a:spAutoFit/>
            </a:bodyPr>
            <a:lstStyle/>
            <a:p>
              <a:r>
                <a:rPr lang="en-NZ" dirty="0"/>
                <a:t>Ambient Temperature (°C)</a:t>
              </a:r>
            </a:p>
          </p:txBody>
        </p:sp>
      </p:grpSp>
    </p:spTree>
    <p:extLst>
      <p:ext uri="{BB962C8B-B14F-4D97-AF65-F5344CB8AC3E}">
        <p14:creationId xmlns:p14="http://schemas.microsoft.com/office/powerpoint/2010/main" val="237626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Stored heat calculations </a:t>
            </a:r>
            <a:endParaRPr lang="en-NZ" dirty="0"/>
          </a:p>
        </p:txBody>
      </p:sp>
      <p:pic>
        <p:nvPicPr>
          <p:cNvPr id="7" name="Picture 6">
            <a:extLst>
              <a:ext uri="{FF2B5EF4-FFF2-40B4-BE49-F238E27FC236}">
                <a16:creationId xmlns:a16="http://schemas.microsoft.com/office/drawing/2014/main" id="{AE220991-828A-7989-81CA-590982C98631}"/>
              </a:ext>
            </a:extLst>
          </p:cNvPr>
          <p:cNvPicPr>
            <a:picLocks noChangeAspect="1"/>
          </p:cNvPicPr>
          <p:nvPr/>
        </p:nvPicPr>
        <p:blipFill>
          <a:blip r:embed="rId2"/>
          <a:stretch>
            <a:fillRect/>
          </a:stretch>
        </p:blipFill>
        <p:spPr>
          <a:xfrm>
            <a:off x="582486" y="1698563"/>
            <a:ext cx="7932119" cy="3746661"/>
          </a:xfrm>
          <a:prstGeom prst="rect">
            <a:avLst/>
          </a:prstGeom>
        </p:spPr>
      </p:pic>
      <p:cxnSp>
        <p:nvCxnSpPr>
          <p:cNvPr id="8" name="Straight Arrow Connector 7">
            <a:extLst>
              <a:ext uri="{FF2B5EF4-FFF2-40B4-BE49-F238E27FC236}">
                <a16:creationId xmlns:a16="http://schemas.microsoft.com/office/drawing/2014/main" id="{DEF44FA3-F2C5-6B0D-1120-0A760DD68E1B}"/>
              </a:ext>
            </a:extLst>
          </p:cNvPr>
          <p:cNvCxnSpPr>
            <a:cxnSpLocks/>
          </p:cNvCxnSpPr>
          <p:nvPr/>
        </p:nvCxnSpPr>
        <p:spPr>
          <a:xfrm flipH="1" flipV="1">
            <a:off x="5274364" y="5022456"/>
            <a:ext cx="2537996" cy="6074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483F12B-BBEA-3A87-6BD3-0ABCFF95C6EE}"/>
              </a:ext>
            </a:extLst>
          </p:cNvPr>
          <p:cNvSpPr txBox="1"/>
          <p:nvPr/>
        </p:nvSpPr>
        <p:spPr>
          <a:xfrm>
            <a:off x="7812360" y="5445224"/>
            <a:ext cx="1424041" cy="646331"/>
          </a:xfrm>
          <a:prstGeom prst="rect">
            <a:avLst/>
          </a:prstGeom>
          <a:noFill/>
        </p:spPr>
        <p:txBody>
          <a:bodyPr wrap="square" rtlCol="0">
            <a:spAutoFit/>
          </a:bodyPr>
          <a:lstStyle/>
          <a:p>
            <a:r>
              <a:rPr lang="en-NZ" b="1" dirty="0">
                <a:solidFill>
                  <a:srgbClr val="FF0000"/>
                </a:solidFill>
              </a:rPr>
              <a:t>Energy in the system</a:t>
            </a:r>
          </a:p>
        </p:txBody>
      </p:sp>
    </p:spTree>
    <p:extLst>
      <p:ext uri="{BB962C8B-B14F-4D97-AF65-F5344CB8AC3E}">
        <p14:creationId xmlns:p14="http://schemas.microsoft.com/office/powerpoint/2010/main" val="1492540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Stored heat calculations </a:t>
            </a:r>
            <a:endParaRPr lang="en-NZ" dirty="0"/>
          </a:p>
        </p:txBody>
      </p:sp>
      <p:pic>
        <p:nvPicPr>
          <p:cNvPr id="8" name="Picture 7">
            <a:extLst>
              <a:ext uri="{FF2B5EF4-FFF2-40B4-BE49-F238E27FC236}">
                <a16:creationId xmlns:a16="http://schemas.microsoft.com/office/drawing/2014/main" id="{E210C81F-50FF-AC49-3E97-A3C1261FC7E6}"/>
              </a:ext>
            </a:extLst>
          </p:cNvPr>
          <p:cNvPicPr>
            <a:picLocks noChangeAspect="1"/>
          </p:cNvPicPr>
          <p:nvPr/>
        </p:nvPicPr>
        <p:blipFill>
          <a:blip r:embed="rId2"/>
          <a:stretch>
            <a:fillRect/>
          </a:stretch>
        </p:blipFill>
        <p:spPr>
          <a:xfrm>
            <a:off x="120592" y="2341292"/>
            <a:ext cx="8902815" cy="2686981"/>
          </a:xfrm>
          <a:prstGeom prst="rect">
            <a:avLst/>
          </a:prstGeom>
        </p:spPr>
      </p:pic>
    </p:spTree>
    <p:extLst>
      <p:ext uri="{BB962C8B-B14F-4D97-AF65-F5344CB8AC3E}">
        <p14:creationId xmlns:p14="http://schemas.microsoft.com/office/powerpoint/2010/main" val="1686719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9CA7E-4DD1-D8A3-497A-9DCC05FF8D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D01080-A958-3D2D-2010-FA827F24B982}"/>
              </a:ext>
            </a:extLst>
          </p:cNvPr>
          <p:cNvSpPr>
            <a:spLocks noGrp="1"/>
          </p:cNvSpPr>
          <p:nvPr>
            <p:ph type="title"/>
          </p:nvPr>
        </p:nvSpPr>
        <p:spPr/>
        <p:txBody>
          <a:bodyPr/>
          <a:lstStyle/>
          <a:p>
            <a:r>
              <a:rPr lang="en-US" altLang="en-US" dirty="0"/>
              <a:t>Stored heat calculations </a:t>
            </a:r>
            <a:endParaRPr lang="en-NZ"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84046A0-A917-BEEB-56F6-CEB15BB0F402}"/>
                  </a:ext>
                </a:extLst>
              </p:cNvPr>
              <p:cNvSpPr txBox="1">
                <a:spLocks/>
              </p:cNvSpPr>
              <p:nvPr/>
            </p:nvSpPr>
            <p:spPr>
              <a:xfrm>
                <a:off x="491801" y="1747479"/>
                <a:ext cx="8112648" cy="3953537"/>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NZ" sz="2600" dirty="0"/>
                  <a:t>Electrical power output is obtained by combining the recovery factor (</a:t>
                </a:r>
                <a14:m>
                  <m:oMath xmlns:m="http://schemas.openxmlformats.org/officeDocument/2006/math">
                    <m:r>
                      <a:rPr lang="en-NZ" sz="2600" i="1" dirty="0">
                        <a:latin typeface="Cambria Math" panose="02040503050406030204" pitchFamily="18" charset="0"/>
                      </a:rPr>
                      <m:t>𝑟</m:t>
                    </m:r>
                  </m:oMath>
                </a14:m>
                <a:r>
                  <a:rPr lang="en-NZ" sz="2600" dirty="0"/>
                  <a:t>), efficiency (</a:t>
                </a:r>
                <a14:m>
                  <m:oMath xmlns:m="http://schemas.openxmlformats.org/officeDocument/2006/math">
                    <m:r>
                      <m:rPr>
                        <m:nor/>
                      </m:rPr>
                      <a:rPr lang="el-GR" sz="2600" i="1">
                        <a:latin typeface="Cambria Math"/>
                      </a:rPr>
                      <m:t>η</m:t>
                    </m:r>
                  </m:oMath>
                </a14:m>
                <a:r>
                  <a:rPr lang="en-NZ" sz="2600" dirty="0"/>
                  <a:t>) and parasitic losses.</a:t>
                </a:r>
              </a:p>
              <a:p>
                <a:endParaRPr lang="en-NZ" sz="2600" dirty="0"/>
              </a:p>
              <a:p>
                <a:endParaRPr lang="en-NZ" sz="2600" dirty="0"/>
              </a:p>
              <a:p>
                <a:endParaRPr lang="en-NZ" sz="2600" dirty="0"/>
              </a:p>
              <a:p>
                <a:pPr marL="0" indent="0">
                  <a:buNone/>
                </a:pPr>
                <a:endParaRPr lang="en-NZ" sz="2600" dirty="0"/>
              </a:p>
              <a:p>
                <a:pPr marL="0" indent="0">
                  <a:buNone/>
                </a:pPr>
                <a:r>
                  <a:rPr lang="en-NZ" sz="2600" dirty="0"/>
                  <a:t>Which for our example gives </a:t>
                </a:r>
                <a:r>
                  <a:rPr lang="en-NZ" sz="2600" b="1" dirty="0"/>
                  <a:t>188 MW </a:t>
                </a:r>
                <a:r>
                  <a:rPr lang="en-NZ" sz="2600" dirty="0"/>
                  <a:t>with </a:t>
                </a:r>
                <a14:m>
                  <m:oMath xmlns:m="http://schemas.openxmlformats.org/officeDocument/2006/math">
                    <m:r>
                      <m:rPr>
                        <m:nor/>
                      </m:rPr>
                      <a:rPr lang="el-GR" sz="2600" i="1" smtClean="0">
                        <a:latin typeface="Cambria Math"/>
                      </a:rPr>
                      <m:t>η</m:t>
                    </m:r>
                  </m:oMath>
                </a14:m>
                <a:r>
                  <a:rPr lang="en-NZ" sz="2600" dirty="0"/>
                  <a:t> = 15.5%, </a:t>
                </a:r>
                <a14:m>
                  <m:oMath xmlns:m="http://schemas.openxmlformats.org/officeDocument/2006/math">
                    <m:r>
                      <a:rPr lang="en-NZ" sz="2600" i="1" dirty="0">
                        <a:latin typeface="Cambria Math" panose="02040503050406030204" pitchFamily="18" charset="0"/>
                      </a:rPr>
                      <m:t>𝑟</m:t>
                    </m:r>
                  </m:oMath>
                </a14:m>
                <a:r>
                  <a:rPr lang="en-NZ" sz="2600" dirty="0"/>
                  <a:t> = 10% and </a:t>
                </a:r>
                <a:r>
                  <a:rPr lang="en-NZ" sz="2600" dirty="0" err="1"/>
                  <a:t>P</a:t>
                </a:r>
                <a:r>
                  <a:rPr lang="en-NZ" sz="2600" baseline="-25000" dirty="0" err="1"/>
                  <a:t>parasitic</a:t>
                </a:r>
                <a:r>
                  <a:rPr lang="en-NZ" sz="2600" baseline="-25000" dirty="0"/>
                  <a:t> </a:t>
                </a:r>
                <a:r>
                  <a:rPr lang="en-NZ" sz="2600" dirty="0"/>
                  <a:t> = 4 MW.	</a:t>
                </a:r>
              </a:p>
              <a:p>
                <a:endParaRPr lang="en-NZ" dirty="0"/>
              </a:p>
              <a:p>
                <a:pPr marL="0" indent="0">
                  <a:buNone/>
                </a:pPr>
                <a:endParaRPr lang="en-NZ" dirty="0"/>
              </a:p>
            </p:txBody>
          </p:sp>
        </mc:Choice>
        <mc:Fallback xmlns="">
          <p:sp>
            <p:nvSpPr>
              <p:cNvPr id="3" name="Text Placeholder 2">
                <a:extLst>
                  <a:ext uri="{FF2B5EF4-FFF2-40B4-BE49-F238E27FC236}">
                    <a16:creationId xmlns:a16="http://schemas.microsoft.com/office/drawing/2014/main" id="{084046A0-A917-BEEB-56F6-CEB15BB0F402}"/>
                  </a:ext>
                </a:extLst>
              </p:cNvPr>
              <p:cNvSpPr txBox="1">
                <a:spLocks noRot="1" noChangeAspect="1" noMove="1" noResize="1" noEditPoints="1" noAdjustHandles="1" noChangeArrowheads="1" noChangeShapeType="1" noTextEdit="1"/>
              </p:cNvSpPr>
              <p:nvPr/>
            </p:nvSpPr>
            <p:spPr>
              <a:xfrm>
                <a:off x="491801" y="1747479"/>
                <a:ext cx="8112648" cy="3953537"/>
              </a:xfrm>
              <a:prstGeom prst="rect">
                <a:avLst/>
              </a:prstGeom>
              <a:blipFill>
                <a:blip r:embed="rId2"/>
                <a:stretch>
                  <a:fillRect l="-1353" t="-1389"/>
                </a:stretch>
              </a:blipFill>
            </p:spPr>
            <p:txBody>
              <a:bodyPr/>
              <a:lstStyle/>
              <a:p>
                <a:r>
                  <a:rPr lang="en-NZ">
                    <a:noFill/>
                  </a:rPr>
                  <a:t> </a:t>
                </a:r>
              </a:p>
            </p:txBody>
          </p:sp>
        </mc:Fallback>
      </mc:AlternateContent>
      <p:sp>
        <p:nvSpPr>
          <p:cNvPr id="4" name="TextBox 3">
            <a:extLst>
              <a:ext uri="{FF2B5EF4-FFF2-40B4-BE49-F238E27FC236}">
                <a16:creationId xmlns:a16="http://schemas.microsoft.com/office/drawing/2014/main" id="{89878A7F-F7AC-A6EA-82AC-F6C1E079DFF7}"/>
              </a:ext>
            </a:extLst>
          </p:cNvPr>
          <p:cNvSpPr txBox="1"/>
          <p:nvPr/>
        </p:nvSpPr>
        <p:spPr>
          <a:xfrm>
            <a:off x="2547396" y="5682876"/>
            <a:ext cx="6581930" cy="523220"/>
          </a:xfrm>
          <a:prstGeom prst="rect">
            <a:avLst/>
          </a:prstGeom>
          <a:noFill/>
        </p:spPr>
        <p:txBody>
          <a:bodyPr wrap="none" rtlCol="0">
            <a:spAutoFit/>
          </a:bodyPr>
          <a:lstStyle/>
          <a:p>
            <a:r>
              <a:rPr lang="en-NZ" sz="2800" dirty="0">
                <a:solidFill>
                  <a:srgbClr val="FF0000"/>
                </a:solidFill>
              </a:rPr>
              <a:t>But what if we don’t know all these values? </a:t>
            </a:r>
          </a:p>
        </p:txBody>
      </p:sp>
      <p:sp>
        <p:nvSpPr>
          <p:cNvPr id="5" name="TextBox 4">
            <a:extLst>
              <a:ext uri="{FF2B5EF4-FFF2-40B4-BE49-F238E27FC236}">
                <a16:creationId xmlns:a16="http://schemas.microsoft.com/office/drawing/2014/main" id="{3A096B10-ECA5-95F0-E795-2C93F624300E}"/>
              </a:ext>
            </a:extLst>
          </p:cNvPr>
          <p:cNvSpPr txBox="1"/>
          <p:nvPr/>
        </p:nvSpPr>
        <p:spPr>
          <a:xfrm>
            <a:off x="1403648" y="3168331"/>
            <a:ext cx="6136423" cy="830997"/>
          </a:xfrm>
          <a:prstGeom prst="rect">
            <a:avLst/>
          </a:prstGeom>
        </p:spPr>
        <p:txBody>
          <a:bodyPr vert="horz" wrap="none" rtlCol="0">
            <a:spAutoFit/>
          </a:bodyPr>
          <a:lstStyle/>
          <a:p>
            <a:r>
              <a:rPr lang="en-NZ" sz="4800" dirty="0" err="1"/>
              <a:t>P</a:t>
            </a:r>
            <a:r>
              <a:rPr lang="en-NZ" sz="4800" baseline="-25000" dirty="0" err="1"/>
              <a:t>e</a:t>
            </a:r>
            <a:r>
              <a:rPr lang="en-NZ" sz="4800" dirty="0"/>
              <a:t> = </a:t>
            </a:r>
            <a:r>
              <a:rPr lang="en-NZ" sz="4800" dirty="0">
                <a:latin typeface="Symbol" panose="05050102010706020507" pitchFamily="18" charset="2"/>
              </a:rPr>
              <a:t>h</a:t>
            </a:r>
            <a:r>
              <a:rPr lang="en-NZ" sz="4800" dirty="0"/>
              <a:t> r </a:t>
            </a:r>
            <a:r>
              <a:rPr lang="en-NZ" sz="4800" dirty="0" err="1"/>
              <a:t>P</a:t>
            </a:r>
            <a:r>
              <a:rPr lang="en-NZ" sz="4800" baseline="-25000" dirty="0" err="1"/>
              <a:t>Thermal</a:t>
            </a:r>
            <a:r>
              <a:rPr lang="en-NZ" sz="4800" dirty="0"/>
              <a:t> – </a:t>
            </a:r>
            <a:r>
              <a:rPr lang="en-NZ" sz="4800" dirty="0" err="1"/>
              <a:t>P</a:t>
            </a:r>
            <a:r>
              <a:rPr lang="en-NZ" sz="4800" baseline="-25000" dirty="0" err="1"/>
              <a:t>Parasitic</a:t>
            </a:r>
            <a:endParaRPr lang="en-NZ" sz="4800" baseline="-25000" dirty="0"/>
          </a:p>
        </p:txBody>
      </p:sp>
    </p:spTree>
    <p:extLst>
      <p:ext uri="{BB962C8B-B14F-4D97-AF65-F5344CB8AC3E}">
        <p14:creationId xmlns:p14="http://schemas.microsoft.com/office/powerpoint/2010/main" val="175610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Stored heat calculations </a:t>
            </a:r>
            <a:endParaRPr lang="en-NZ" dirty="0"/>
          </a:p>
        </p:txBody>
      </p:sp>
      <p:sp>
        <p:nvSpPr>
          <p:cNvPr id="3" name="Content Placeholder 2"/>
          <p:cNvSpPr>
            <a:spLocks noGrp="1"/>
          </p:cNvSpPr>
          <p:nvPr>
            <p:ph idx="1"/>
          </p:nvPr>
        </p:nvSpPr>
        <p:spPr/>
        <p:txBody>
          <a:bodyPr>
            <a:normAutofit fontScale="92500"/>
          </a:bodyPr>
          <a:lstStyle/>
          <a:p>
            <a:pPr>
              <a:spcAft>
                <a:spcPts val="600"/>
              </a:spcAft>
            </a:pPr>
            <a:r>
              <a:rPr lang="en-US" altLang="en-US" dirty="0"/>
              <a:t>The problem is that the magnitude of the recovery factor is unknown. </a:t>
            </a:r>
          </a:p>
          <a:p>
            <a:pPr>
              <a:spcAft>
                <a:spcPts val="600"/>
              </a:spcAft>
            </a:pPr>
            <a:r>
              <a:rPr lang="en-US" altLang="en-US" dirty="0"/>
              <a:t>Values in the range 0.1 - 0.5 have been suggested by various authors but no really convincing reasons have been given for the choice.</a:t>
            </a:r>
          </a:p>
          <a:p>
            <a:pPr>
              <a:spcAft>
                <a:spcPts val="600"/>
              </a:spcAft>
            </a:pPr>
            <a:r>
              <a:rPr lang="en-US" altLang="en-US" dirty="0"/>
              <a:t>Some workers have suggested that the calculation of  the final energy should not be based on a final state of the reservoir containing cold water, because the reservoir will cease useful production when the final temperature is at some higher value, say ~180</a:t>
            </a:r>
            <a:r>
              <a:rPr lang="en-US" altLang="en-US" baseline="40000" dirty="0"/>
              <a:t>o</a:t>
            </a:r>
            <a:r>
              <a:rPr lang="en-US" altLang="en-US" dirty="0"/>
              <a:t>C for electricity production. </a:t>
            </a:r>
          </a:p>
          <a:p>
            <a:endParaRPr lang="en-NZ" dirty="0"/>
          </a:p>
        </p:txBody>
      </p:sp>
    </p:spTree>
    <p:extLst>
      <p:ext uri="{BB962C8B-B14F-4D97-AF65-F5344CB8AC3E}">
        <p14:creationId xmlns:p14="http://schemas.microsoft.com/office/powerpoint/2010/main" val="1809279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nvGraphicFramePr>
        <p:xfrm>
          <a:off x="3379414" y="3340101"/>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6" name="Object 5"/>
                      <p:cNvPicPr/>
                      <p:nvPr/>
                    </p:nvPicPr>
                    <p:blipFill>
                      <a:blip r:embed="rId3"/>
                      <a:stretch>
                        <a:fillRect/>
                      </a:stretch>
                    </p:blipFill>
                    <p:spPr>
                      <a:xfrm>
                        <a:off x="3379414" y="3340101"/>
                        <a:ext cx="114300" cy="177800"/>
                      </a:xfrm>
                      <a:prstGeom prst="rect">
                        <a:avLst/>
                      </a:prstGeom>
                    </p:spPr>
                  </p:pic>
                </p:oleObj>
              </mc:Fallback>
            </mc:AlternateContent>
          </a:graphicData>
        </a:graphic>
      </p:graphicFrame>
      <p:sp>
        <p:nvSpPr>
          <p:cNvPr id="7" name="Title 1">
            <a:extLst>
              <a:ext uri="{FF2B5EF4-FFF2-40B4-BE49-F238E27FC236}">
                <a16:creationId xmlns:a16="http://schemas.microsoft.com/office/drawing/2014/main" id="{E7A7DCEA-ABDF-2230-8978-50362F0E3C50}"/>
              </a:ext>
            </a:extLst>
          </p:cNvPr>
          <p:cNvSpPr txBox="1">
            <a:spLocks/>
          </p:cNvSpPr>
          <p:nvPr/>
        </p:nvSpPr>
        <p:spPr>
          <a:xfrm>
            <a:off x="329673" y="487959"/>
            <a:ext cx="8426524"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solidFill>
                  <a:srgbClr val="00B0F0"/>
                </a:solidFill>
                <a:latin typeface="Verdana" panose="020B0604030504040204" pitchFamily="34" charset="0"/>
                <a:ea typeface="Verdana" panose="020B0604030504040204" pitchFamily="34" charset="0"/>
              </a:rPr>
              <a:t>Example: Stored heat calculation</a:t>
            </a:r>
            <a:endParaRPr lang="en-NZ" sz="3300" b="1" dirty="0">
              <a:solidFill>
                <a:srgbClr val="00B0F0"/>
              </a:solidFill>
              <a:latin typeface="Verdana" panose="020B0604030504040204" pitchFamily="34" charset="0"/>
              <a:ea typeface="Verdana" panose="020B0604030504040204" pitchFamily="34" charset="0"/>
            </a:endParaRPr>
          </a:p>
        </p:txBody>
      </p:sp>
      <p:pic>
        <p:nvPicPr>
          <p:cNvPr id="3" name="Picture 2" descr="A group of blue graphs&#10;&#10;Description automatically generated">
            <a:extLst>
              <a:ext uri="{FF2B5EF4-FFF2-40B4-BE49-F238E27FC236}">
                <a16:creationId xmlns:a16="http://schemas.microsoft.com/office/drawing/2014/main" id="{42D39F6E-C52E-B2FE-555F-398ABFFE2313}"/>
              </a:ext>
            </a:extLst>
          </p:cNvPr>
          <p:cNvPicPr>
            <a:picLocks noChangeAspect="1"/>
          </p:cNvPicPr>
          <p:nvPr/>
        </p:nvPicPr>
        <p:blipFill rotWithShape="1">
          <a:blip r:embed="rId4">
            <a:extLst>
              <a:ext uri="{28A0092B-C50C-407E-A947-70E740481C1C}">
                <a14:useLocalDpi xmlns:a14="http://schemas.microsoft.com/office/drawing/2010/main" val="0"/>
              </a:ext>
            </a:extLst>
          </a:blip>
          <a:srcRect t="5119"/>
          <a:stretch/>
        </p:blipFill>
        <p:spPr>
          <a:xfrm>
            <a:off x="1809830" y="1875280"/>
            <a:ext cx="5524340" cy="4050286"/>
          </a:xfrm>
          <a:prstGeom prst="rect">
            <a:avLst/>
          </a:prstGeom>
        </p:spPr>
      </p:pic>
      <p:sp>
        <p:nvSpPr>
          <p:cNvPr id="5" name="Rectangle 4">
            <a:extLst>
              <a:ext uri="{FF2B5EF4-FFF2-40B4-BE49-F238E27FC236}">
                <a16:creationId xmlns:a16="http://schemas.microsoft.com/office/drawing/2014/main" id="{1E031275-1A50-3F8A-4066-9414E81D5C2E}"/>
              </a:ext>
            </a:extLst>
          </p:cNvPr>
          <p:cNvSpPr/>
          <p:nvPr/>
        </p:nvSpPr>
        <p:spPr>
          <a:xfrm>
            <a:off x="1809830" y="4543425"/>
            <a:ext cx="5524340" cy="1347107"/>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350"/>
          </a:p>
        </p:txBody>
      </p:sp>
      <p:sp>
        <p:nvSpPr>
          <p:cNvPr id="9" name="Rectangle 8">
            <a:extLst>
              <a:ext uri="{FF2B5EF4-FFF2-40B4-BE49-F238E27FC236}">
                <a16:creationId xmlns:a16="http://schemas.microsoft.com/office/drawing/2014/main" id="{E4D6576C-31C5-33FD-7D6C-5ECFA0557050}"/>
              </a:ext>
            </a:extLst>
          </p:cNvPr>
          <p:cNvSpPr/>
          <p:nvPr/>
        </p:nvSpPr>
        <p:spPr>
          <a:xfrm>
            <a:off x="1809830" y="1863034"/>
            <a:ext cx="5524340" cy="2680391"/>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350"/>
          </a:p>
        </p:txBody>
      </p:sp>
      <p:sp>
        <p:nvSpPr>
          <p:cNvPr id="10" name="TextBox 9">
            <a:extLst>
              <a:ext uri="{FF2B5EF4-FFF2-40B4-BE49-F238E27FC236}">
                <a16:creationId xmlns:a16="http://schemas.microsoft.com/office/drawing/2014/main" id="{989E5386-A75E-5F01-ADFF-93E0213F606F}"/>
              </a:ext>
            </a:extLst>
          </p:cNvPr>
          <p:cNvSpPr txBox="1"/>
          <p:nvPr/>
        </p:nvSpPr>
        <p:spPr>
          <a:xfrm rot="16200000">
            <a:off x="1104367" y="3050349"/>
            <a:ext cx="787395" cy="369332"/>
          </a:xfrm>
          <a:prstGeom prst="rect">
            <a:avLst/>
          </a:prstGeom>
          <a:noFill/>
        </p:spPr>
        <p:txBody>
          <a:bodyPr wrap="none" rtlCol="0">
            <a:spAutoFit/>
          </a:bodyPr>
          <a:lstStyle/>
          <a:p>
            <a:r>
              <a:rPr lang="en-NZ" b="1" dirty="0"/>
              <a:t>Inputs</a:t>
            </a:r>
          </a:p>
        </p:txBody>
      </p:sp>
      <p:sp>
        <p:nvSpPr>
          <p:cNvPr id="11" name="TextBox 10">
            <a:extLst>
              <a:ext uri="{FF2B5EF4-FFF2-40B4-BE49-F238E27FC236}">
                <a16:creationId xmlns:a16="http://schemas.microsoft.com/office/drawing/2014/main" id="{B05CEB12-4C31-4747-F9A1-05F498F2B665}"/>
              </a:ext>
            </a:extLst>
          </p:cNvPr>
          <p:cNvSpPr txBox="1"/>
          <p:nvPr/>
        </p:nvSpPr>
        <p:spPr>
          <a:xfrm rot="16200000">
            <a:off x="1086324" y="5032311"/>
            <a:ext cx="962123" cy="369332"/>
          </a:xfrm>
          <a:prstGeom prst="rect">
            <a:avLst/>
          </a:prstGeom>
          <a:noFill/>
        </p:spPr>
        <p:txBody>
          <a:bodyPr wrap="none" rtlCol="0">
            <a:spAutoFit/>
          </a:bodyPr>
          <a:lstStyle/>
          <a:p>
            <a:r>
              <a:rPr lang="en-NZ" b="1" dirty="0"/>
              <a:t>Outputs</a:t>
            </a:r>
          </a:p>
        </p:txBody>
      </p:sp>
      <p:cxnSp>
        <p:nvCxnSpPr>
          <p:cNvPr id="13" name="Straight Connector 12">
            <a:extLst>
              <a:ext uri="{FF2B5EF4-FFF2-40B4-BE49-F238E27FC236}">
                <a16:creationId xmlns:a16="http://schemas.microsoft.com/office/drawing/2014/main" id="{DAB88950-2BBD-986B-6312-F28E8FC4B2E0}"/>
              </a:ext>
            </a:extLst>
          </p:cNvPr>
          <p:cNvCxnSpPr>
            <a:cxnSpLocks/>
          </p:cNvCxnSpPr>
          <p:nvPr/>
        </p:nvCxnSpPr>
        <p:spPr>
          <a:xfrm>
            <a:off x="3349397" y="2020661"/>
            <a:ext cx="0" cy="9368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FC4B2CD-DAA4-370B-38FA-D47AF565E61F}"/>
              </a:ext>
            </a:extLst>
          </p:cNvPr>
          <p:cNvCxnSpPr>
            <a:cxnSpLocks/>
          </p:cNvCxnSpPr>
          <p:nvPr/>
        </p:nvCxnSpPr>
        <p:spPr>
          <a:xfrm>
            <a:off x="6010955" y="2020661"/>
            <a:ext cx="0" cy="9368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10A5ED-D4AF-FA66-A7C2-B5FE5D1F30EA}"/>
              </a:ext>
            </a:extLst>
          </p:cNvPr>
          <p:cNvCxnSpPr>
            <a:cxnSpLocks/>
          </p:cNvCxnSpPr>
          <p:nvPr/>
        </p:nvCxnSpPr>
        <p:spPr>
          <a:xfrm>
            <a:off x="3343274" y="3364592"/>
            <a:ext cx="0" cy="9368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D61B5DE-1DCC-9B2A-AC27-9C0BFF5A55CF}"/>
              </a:ext>
            </a:extLst>
          </p:cNvPr>
          <p:cNvCxnSpPr>
            <a:cxnSpLocks/>
          </p:cNvCxnSpPr>
          <p:nvPr/>
        </p:nvCxnSpPr>
        <p:spPr>
          <a:xfrm>
            <a:off x="6139543" y="3376838"/>
            <a:ext cx="0" cy="9368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FD55643-00BE-0A9F-1782-BCCDD6104F44}"/>
              </a:ext>
            </a:extLst>
          </p:cNvPr>
          <p:cNvCxnSpPr>
            <a:cxnSpLocks/>
          </p:cNvCxnSpPr>
          <p:nvPr/>
        </p:nvCxnSpPr>
        <p:spPr>
          <a:xfrm>
            <a:off x="3341232" y="4694465"/>
            <a:ext cx="0" cy="9368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9F3D742-A8DA-3D13-62BE-1E0416207160}"/>
              </a:ext>
            </a:extLst>
          </p:cNvPr>
          <p:cNvCxnSpPr>
            <a:cxnSpLocks/>
          </p:cNvCxnSpPr>
          <p:nvPr/>
        </p:nvCxnSpPr>
        <p:spPr>
          <a:xfrm>
            <a:off x="5759903" y="4694465"/>
            <a:ext cx="0" cy="9368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Slide Number Placeholder 4">
            <a:extLst>
              <a:ext uri="{FF2B5EF4-FFF2-40B4-BE49-F238E27FC236}">
                <a16:creationId xmlns:a16="http://schemas.microsoft.com/office/drawing/2014/main" id="{3FB7AA1E-5116-CE5C-3363-CBB9BBFCFBE1}"/>
              </a:ext>
            </a:extLst>
          </p:cNvPr>
          <p:cNvSpPr txBox="1">
            <a:spLocks/>
          </p:cNvSpPr>
          <p:nvPr/>
        </p:nvSpPr>
        <p:spPr>
          <a:xfrm>
            <a:off x="6457950" y="5624513"/>
            <a:ext cx="20574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CEA7B3B-C5FC-4869-B053-1E24A608B897}" type="slidenum">
              <a:rPr lang="en-NZ" sz="1350"/>
              <a:pPr algn="r"/>
              <a:t>38</a:t>
            </a:fld>
            <a:endParaRPr lang="en-NZ" sz="1350" dirty="0"/>
          </a:p>
        </p:txBody>
      </p:sp>
    </p:spTree>
    <p:extLst>
      <p:ext uri="{BB962C8B-B14F-4D97-AF65-F5344CB8AC3E}">
        <p14:creationId xmlns:p14="http://schemas.microsoft.com/office/powerpoint/2010/main" val="1031952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graphs showing different types of power&#10;&#10;Description automatically generated">
            <a:extLst>
              <a:ext uri="{FF2B5EF4-FFF2-40B4-BE49-F238E27FC236}">
                <a16:creationId xmlns:a16="http://schemas.microsoft.com/office/drawing/2014/main" id="{4E574873-1DD2-B9F2-3FDA-6DD0F01ACBE4}"/>
              </a:ext>
            </a:extLst>
          </p:cNvPr>
          <p:cNvPicPr>
            <a:picLocks noChangeAspect="1"/>
          </p:cNvPicPr>
          <p:nvPr/>
        </p:nvPicPr>
        <p:blipFill rotWithShape="1">
          <a:blip r:embed="rId2">
            <a:extLst>
              <a:ext uri="{28A0092B-C50C-407E-A947-70E740481C1C}">
                <a14:useLocalDpi xmlns:a14="http://schemas.microsoft.com/office/drawing/2010/main" val="0"/>
              </a:ext>
            </a:extLst>
          </a:blip>
          <a:srcRect t="5000"/>
          <a:stretch/>
        </p:blipFill>
        <p:spPr>
          <a:xfrm>
            <a:off x="1824043" y="1863035"/>
            <a:ext cx="5495915" cy="4062531"/>
          </a:xfrm>
          <a:prstGeom prst="rect">
            <a:avLst/>
          </a:prstGeom>
        </p:spPr>
      </p:pic>
      <p:graphicFrame>
        <p:nvGraphicFramePr>
          <p:cNvPr id="6" name="Object 5"/>
          <p:cNvGraphicFramePr>
            <a:graphicFrameLocks noChangeAspect="1"/>
          </p:cNvGraphicFramePr>
          <p:nvPr/>
        </p:nvGraphicFramePr>
        <p:xfrm>
          <a:off x="3379414" y="3340101"/>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Equation.DSMT4">
                  <p:embed/>
                </p:oleObj>
              </mc:Choice>
              <mc:Fallback>
                <p:oleObj name="Equation" r:id="rId3" imgW="114120" imgH="177480" progId="Equation.DSMT4">
                  <p:embed/>
                  <p:pic>
                    <p:nvPicPr>
                      <p:cNvPr id="6" name="Object 5"/>
                      <p:cNvPicPr/>
                      <p:nvPr/>
                    </p:nvPicPr>
                    <p:blipFill>
                      <a:blip r:embed="rId4"/>
                      <a:stretch>
                        <a:fillRect/>
                      </a:stretch>
                    </p:blipFill>
                    <p:spPr>
                      <a:xfrm>
                        <a:off x="3379414" y="3340101"/>
                        <a:ext cx="114300" cy="177800"/>
                      </a:xfrm>
                      <a:prstGeom prst="rect">
                        <a:avLst/>
                      </a:prstGeom>
                    </p:spPr>
                  </p:pic>
                </p:oleObj>
              </mc:Fallback>
            </mc:AlternateContent>
          </a:graphicData>
        </a:graphic>
      </p:graphicFrame>
      <p:sp>
        <p:nvSpPr>
          <p:cNvPr id="7" name="Title 1">
            <a:extLst>
              <a:ext uri="{FF2B5EF4-FFF2-40B4-BE49-F238E27FC236}">
                <a16:creationId xmlns:a16="http://schemas.microsoft.com/office/drawing/2014/main" id="{E7A7DCEA-ABDF-2230-8978-50362F0E3C50}"/>
              </a:ext>
            </a:extLst>
          </p:cNvPr>
          <p:cNvSpPr txBox="1">
            <a:spLocks/>
          </p:cNvSpPr>
          <p:nvPr/>
        </p:nvSpPr>
        <p:spPr>
          <a:xfrm>
            <a:off x="358738" y="409519"/>
            <a:ext cx="8426524"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solidFill>
                  <a:srgbClr val="00B0F0"/>
                </a:solidFill>
                <a:latin typeface="Verdana" panose="020B0604030504040204" pitchFamily="34" charset="0"/>
                <a:ea typeface="Verdana" panose="020B0604030504040204" pitchFamily="34" charset="0"/>
              </a:rPr>
              <a:t>Example: Stored heat calculation</a:t>
            </a:r>
            <a:endParaRPr lang="en-NZ" sz="3300" b="1" dirty="0">
              <a:solidFill>
                <a:srgbClr val="00B0F0"/>
              </a:solidFill>
              <a:latin typeface="Verdana" panose="020B0604030504040204" pitchFamily="34" charset="0"/>
              <a:ea typeface="Verdana" panose="020B0604030504040204" pitchFamily="34" charset="0"/>
            </a:endParaRPr>
          </a:p>
        </p:txBody>
      </p:sp>
      <p:sp>
        <p:nvSpPr>
          <p:cNvPr id="5" name="Rectangle 4">
            <a:extLst>
              <a:ext uri="{FF2B5EF4-FFF2-40B4-BE49-F238E27FC236}">
                <a16:creationId xmlns:a16="http://schemas.microsoft.com/office/drawing/2014/main" id="{1E031275-1A50-3F8A-4066-9414E81D5C2E}"/>
              </a:ext>
            </a:extLst>
          </p:cNvPr>
          <p:cNvSpPr/>
          <p:nvPr/>
        </p:nvSpPr>
        <p:spPr>
          <a:xfrm>
            <a:off x="1809830" y="4543425"/>
            <a:ext cx="5524340" cy="1347107"/>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350"/>
          </a:p>
        </p:txBody>
      </p:sp>
      <p:sp>
        <p:nvSpPr>
          <p:cNvPr id="9" name="Rectangle 8">
            <a:extLst>
              <a:ext uri="{FF2B5EF4-FFF2-40B4-BE49-F238E27FC236}">
                <a16:creationId xmlns:a16="http://schemas.microsoft.com/office/drawing/2014/main" id="{E4D6576C-31C5-33FD-7D6C-5ECFA0557050}"/>
              </a:ext>
            </a:extLst>
          </p:cNvPr>
          <p:cNvSpPr/>
          <p:nvPr/>
        </p:nvSpPr>
        <p:spPr>
          <a:xfrm>
            <a:off x="1809830" y="1863034"/>
            <a:ext cx="5524340" cy="2680391"/>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350"/>
          </a:p>
        </p:txBody>
      </p:sp>
      <p:sp>
        <p:nvSpPr>
          <p:cNvPr id="10" name="TextBox 9">
            <a:extLst>
              <a:ext uri="{FF2B5EF4-FFF2-40B4-BE49-F238E27FC236}">
                <a16:creationId xmlns:a16="http://schemas.microsoft.com/office/drawing/2014/main" id="{989E5386-A75E-5F01-ADFF-93E0213F606F}"/>
              </a:ext>
            </a:extLst>
          </p:cNvPr>
          <p:cNvSpPr txBox="1"/>
          <p:nvPr/>
        </p:nvSpPr>
        <p:spPr>
          <a:xfrm rot="16200000">
            <a:off x="1104367" y="3050349"/>
            <a:ext cx="787395" cy="369332"/>
          </a:xfrm>
          <a:prstGeom prst="rect">
            <a:avLst/>
          </a:prstGeom>
          <a:noFill/>
        </p:spPr>
        <p:txBody>
          <a:bodyPr wrap="none" rtlCol="0">
            <a:spAutoFit/>
          </a:bodyPr>
          <a:lstStyle/>
          <a:p>
            <a:r>
              <a:rPr lang="en-NZ" b="1" dirty="0"/>
              <a:t>Inputs</a:t>
            </a:r>
          </a:p>
        </p:txBody>
      </p:sp>
      <p:sp>
        <p:nvSpPr>
          <p:cNvPr id="11" name="TextBox 10">
            <a:extLst>
              <a:ext uri="{FF2B5EF4-FFF2-40B4-BE49-F238E27FC236}">
                <a16:creationId xmlns:a16="http://schemas.microsoft.com/office/drawing/2014/main" id="{B05CEB12-4C31-4747-F9A1-05F498F2B665}"/>
              </a:ext>
            </a:extLst>
          </p:cNvPr>
          <p:cNvSpPr txBox="1"/>
          <p:nvPr/>
        </p:nvSpPr>
        <p:spPr>
          <a:xfrm rot="16200000">
            <a:off x="1086324" y="5032311"/>
            <a:ext cx="962123" cy="369332"/>
          </a:xfrm>
          <a:prstGeom prst="rect">
            <a:avLst/>
          </a:prstGeom>
          <a:noFill/>
        </p:spPr>
        <p:txBody>
          <a:bodyPr wrap="none" rtlCol="0">
            <a:spAutoFit/>
          </a:bodyPr>
          <a:lstStyle/>
          <a:p>
            <a:r>
              <a:rPr lang="en-NZ" b="1" dirty="0"/>
              <a:t>Outputs</a:t>
            </a:r>
          </a:p>
        </p:txBody>
      </p:sp>
      <p:cxnSp>
        <p:nvCxnSpPr>
          <p:cNvPr id="8" name="Straight Connector 7">
            <a:extLst>
              <a:ext uri="{FF2B5EF4-FFF2-40B4-BE49-F238E27FC236}">
                <a16:creationId xmlns:a16="http://schemas.microsoft.com/office/drawing/2014/main" id="{0DAC00F1-1D0A-7C2F-6B87-E5C7C567EAEF}"/>
              </a:ext>
            </a:extLst>
          </p:cNvPr>
          <p:cNvCxnSpPr>
            <a:cxnSpLocks/>
          </p:cNvCxnSpPr>
          <p:nvPr/>
        </p:nvCxnSpPr>
        <p:spPr>
          <a:xfrm>
            <a:off x="3349397" y="2020661"/>
            <a:ext cx="0" cy="9368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55F61D6-C369-4067-D1F3-0DD871982D7E}"/>
              </a:ext>
            </a:extLst>
          </p:cNvPr>
          <p:cNvCxnSpPr>
            <a:cxnSpLocks/>
          </p:cNvCxnSpPr>
          <p:nvPr/>
        </p:nvCxnSpPr>
        <p:spPr>
          <a:xfrm>
            <a:off x="6010955" y="2020661"/>
            <a:ext cx="0" cy="9368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05013EE-B757-C836-D959-45621842E023}"/>
              </a:ext>
            </a:extLst>
          </p:cNvPr>
          <p:cNvCxnSpPr>
            <a:cxnSpLocks/>
          </p:cNvCxnSpPr>
          <p:nvPr/>
        </p:nvCxnSpPr>
        <p:spPr>
          <a:xfrm>
            <a:off x="3343274" y="3364592"/>
            <a:ext cx="0" cy="9368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19C4E34-38BD-FBCD-AD79-38DB60A074FB}"/>
              </a:ext>
            </a:extLst>
          </p:cNvPr>
          <p:cNvCxnSpPr>
            <a:cxnSpLocks/>
          </p:cNvCxnSpPr>
          <p:nvPr/>
        </p:nvCxnSpPr>
        <p:spPr>
          <a:xfrm>
            <a:off x="6139543" y="3376838"/>
            <a:ext cx="0" cy="9368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0FD4AD-2A30-35B5-F7F4-DEAC59804CB4}"/>
              </a:ext>
            </a:extLst>
          </p:cNvPr>
          <p:cNvCxnSpPr>
            <a:cxnSpLocks/>
          </p:cNvCxnSpPr>
          <p:nvPr/>
        </p:nvCxnSpPr>
        <p:spPr>
          <a:xfrm>
            <a:off x="3341232" y="4694465"/>
            <a:ext cx="0" cy="9368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F118DAD-936E-0581-1914-FF5026DB18B2}"/>
              </a:ext>
            </a:extLst>
          </p:cNvPr>
          <p:cNvCxnSpPr>
            <a:cxnSpLocks/>
          </p:cNvCxnSpPr>
          <p:nvPr/>
        </p:nvCxnSpPr>
        <p:spPr>
          <a:xfrm>
            <a:off x="5759903" y="4694465"/>
            <a:ext cx="0" cy="9368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990D473-DD80-F666-73F3-2C26EA0451B8}"/>
              </a:ext>
            </a:extLst>
          </p:cNvPr>
          <p:cNvCxnSpPr>
            <a:cxnSpLocks/>
          </p:cNvCxnSpPr>
          <p:nvPr/>
        </p:nvCxnSpPr>
        <p:spPr>
          <a:xfrm>
            <a:off x="2771774" y="3364592"/>
            <a:ext cx="0" cy="9368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4233482-E3A8-5202-2108-DF433E56D072}"/>
              </a:ext>
            </a:extLst>
          </p:cNvPr>
          <p:cNvCxnSpPr/>
          <p:nvPr/>
        </p:nvCxnSpPr>
        <p:spPr>
          <a:xfrm flipH="1">
            <a:off x="2771775" y="3419929"/>
            <a:ext cx="56945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BBE5CF-EAF1-48F9-5C57-88D37FA36DD0}"/>
              </a:ext>
            </a:extLst>
          </p:cNvPr>
          <p:cNvCxnSpPr>
            <a:cxnSpLocks/>
          </p:cNvCxnSpPr>
          <p:nvPr/>
        </p:nvCxnSpPr>
        <p:spPr>
          <a:xfrm>
            <a:off x="3039155" y="4694465"/>
            <a:ext cx="0" cy="9368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CE03A4F-8FCF-5C65-2881-04EA8AA2A237}"/>
              </a:ext>
            </a:extLst>
          </p:cNvPr>
          <p:cNvCxnSpPr>
            <a:cxnSpLocks/>
          </p:cNvCxnSpPr>
          <p:nvPr/>
        </p:nvCxnSpPr>
        <p:spPr>
          <a:xfrm flipH="1">
            <a:off x="3039154" y="4749801"/>
            <a:ext cx="30207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B961C24-28C8-7E0E-B3BA-F1E91B3479C0}"/>
              </a:ext>
            </a:extLst>
          </p:cNvPr>
          <p:cNvCxnSpPr>
            <a:cxnSpLocks/>
          </p:cNvCxnSpPr>
          <p:nvPr/>
        </p:nvCxnSpPr>
        <p:spPr>
          <a:xfrm>
            <a:off x="5610905" y="4702793"/>
            <a:ext cx="0" cy="9368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007DE6E-91BD-77DE-DBD7-45F54D999FAE}"/>
              </a:ext>
            </a:extLst>
          </p:cNvPr>
          <p:cNvCxnSpPr>
            <a:cxnSpLocks/>
          </p:cNvCxnSpPr>
          <p:nvPr/>
        </p:nvCxnSpPr>
        <p:spPr>
          <a:xfrm flipH="1" flipV="1">
            <a:off x="5610906" y="4749801"/>
            <a:ext cx="148997" cy="83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4">
            <a:extLst>
              <a:ext uri="{FF2B5EF4-FFF2-40B4-BE49-F238E27FC236}">
                <a16:creationId xmlns:a16="http://schemas.microsoft.com/office/drawing/2014/main" id="{41ED7721-5472-F6BD-0ECD-D58B5D4F3C41}"/>
              </a:ext>
            </a:extLst>
          </p:cNvPr>
          <p:cNvSpPr txBox="1">
            <a:spLocks/>
          </p:cNvSpPr>
          <p:nvPr/>
        </p:nvSpPr>
        <p:spPr>
          <a:xfrm>
            <a:off x="6457950" y="5624513"/>
            <a:ext cx="20574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CEA7B3B-C5FC-4869-B053-1E24A608B897}" type="slidenum">
              <a:rPr lang="en-NZ" sz="1350"/>
              <a:pPr algn="r"/>
              <a:t>39</a:t>
            </a:fld>
            <a:endParaRPr lang="en-NZ" sz="1350" dirty="0"/>
          </a:p>
        </p:txBody>
      </p:sp>
      <p:sp>
        <p:nvSpPr>
          <p:cNvPr id="3" name="Content Placeholder 2">
            <a:extLst>
              <a:ext uri="{FF2B5EF4-FFF2-40B4-BE49-F238E27FC236}">
                <a16:creationId xmlns:a16="http://schemas.microsoft.com/office/drawing/2014/main" id="{A8EE5D7A-2399-D2ED-21AD-E5D2FA1326FD}"/>
              </a:ext>
            </a:extLst>
          </p:cNvPr>
          <p:cNvSpPr txBox="1">
            <a:spLocks/>
          </p:cNvSpPr>
          <p:nvPr/>
        </p:nvSpPr>
        <p:spPr>
          <a:xfrm>
            <a:off x="457200" y="1218355"/>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lang="en-US" sz="20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lang="en-US" sz="18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lang="en-US" sz="14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lang="en-AU"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ts val="600"/>
              </a:spcAft>
            </a:pPr>
            <a:r>
              <a:rPr lang="en-US" altLang="en-US" dirty="0"/>
              <a:t>What happens if the average reservoir temperature is lower? </a:t>
            </a:r>
          </a:p>
          <a:p>
            <a:endParaRPr lang="en-US" dirty="0"/>
          </a:p>
        </p:txBody>
      </p:sp>
    </p:spTree>
    <p:extLst>
      <p:ext uri="{BB962C8B-B14F-4D97-AF65-F5344CB8AC3E}">
        <p14:creationId xmlns:p14="http://schemas.microsoft.com/office/powerpoint/2010/main" val="5551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CF42-D475-BD16-A1F0-EA8F58130C98}"/>
              </a:ext>
            </a:extLst>
          </p:cNvPr>
          <p:cNvSpPr>
            <a:spLocks noGrp="1"/>
          </p:cNvSpPr>
          <p:nvPr>
            <p:ph type="title"/>
          </p:nvPr>
        </p:nvSpPr>
        <p:spPr/>
        <p:txBody>
          <a:bodyPr/>
          <a:lstStyle/>
          <a:p>
            <a:r>
              <a:rPr lang="en-NZ" dirty="0"/>
              <a:t>Geothermal Modelling Group</a:t>
            </a:r>
          </a:p>
        </p:txBody>
      </p:sp>
      <p:sp>
        <p:nvSpPr>
          <p:cNvPr id="10" name="Content Placeholder 2">
            <a:extLst>
              <a:ext uri="{FF2B5EF4-FFF2-40B4-BE49-F238E27FC236}">
                <a16:creationId xmlns:a16="http://schemas.microsoft.com/office/drawing/2014/main" id="{3BC54F9F-9C07-1147-8726-1DC284923498}"/>
              </a:ext>
            </a:extLst>
          </p:cNvPr>
          <p:cNvSpPr>
            <a:spLocks noGrp="1"/>
          </p:cNvSpPr>
          <p:nvPr>
            <p:ph idx="1"/>
          </p:nvPr>
        </p:nvSpPr>
        <p:spPr>
          <a:xfrm>
            <a:off x="449910" y="2132856"/>
            <a:ext cx="8199120" cy="4902935"/>
          </a:xfrm>
        </p:spPr>
        <p:txBody>
          <a:bodyPr>
            <a:normAutofit/>
          </a:bodyPr>
          <a:lstStyle/>
          <a:p>
            <a:r>
              <a:rPr lang="en-NZ" sz="2000" dirty="0"/>
              <a:t>Created by </a:t>
            </a:r>
            <a:r>
              <a:rPr lang="en-NZ" sz="2000" b="1" dirty="0">
                <a:solidFill>
                  <a:srgbClr val="00B050"/>
                </a:solidFill>
              </a:rPr>
              <a:t>Professor Mike O’Sullivan</a:t>
            </a:r>
          </a:p>
          <a:p>
            <a:r>
              <a:rPr lang="en-NZ" sz="2000" dirty="0"/>
              <a:t>Led by Professor Mike O’Sullivan and Dr John O’Sullivan</a:t>
            </a:r>
          </a:p>
          <a:p>
            <a:r>
              <a:rPr lang="en-NZ" sz="2000" dirty="0"/>
              <a:t>The </a:t>
            </a:r>
            <a:r>
              <a:rPr lang="en-NZ" sz="2000" b="1" dirty="0">
                <a:solidFill>
                  <a:srgbClr val="FF0000"/>
                </a:solidFill>
              </a:rPr>
              <a:t>largest</a:t>
            </a:r>
            <a:r>
              <a:rPr lang="en-NZ" sz="2000" dirty="0"/>
              <a:t> dedicated geothermal reservoir modelling team in the world</a:t>
            </a:r>
          </a:p>
          <a:p>
            <a:r>
              <a:rPr lang="en-NZ" sz="2000" b="1" dirty="0"/>
              <a:t>9 full-time geothermal reservoir modelling consultants</a:t>
            </a:r>
            <a:endParaRPr lang="en-NZ" sz="2000" b="1" dirty="0">
              <a:solidFill>
                <a:srgbClr val="00B050"/>
              </a:solidFill>
            </a:endParaRPr>
          </a:p>
          <a:p>
            <a:r>
              <a:rPr lang="en-NZ" sz="2000" b="1" dirty="0"/>
              <a:t>2 additional full-time specialists in modelling uncertainty</a:t>
            </a:r>
          </a:p>
          <a:p>
            <a:r>
              <a:rPr lang="en-NZ" sz="2000" dirty="0"/>
              <a:t>5-6 international interns annually </a:t>
            </a:r>
          </a:p>
          <a:p>
            <a:r>
              <a:rPr lang="en-NZ" sz="2000" dirty="0"/>
              <a:t>High quality geothermal modelling PhD candidates and Masters students also contribute </a:t>
            </a:r>
          </a:p>
          <a:p>
            <a:pPr marL="0" indent="0">
              <a:buNone/>
            </a:pPr>
            <a:endParaRPr lang="en-NZ" dirty="0">
              <a:latin typeface="Verdana" panose="020B0604030504040204" pitchFamily="34" charset="0"/>
              <a:ea typeface="Verdana" panose="020B0604030504040204" pitchFamily="34" charset="0"/>
            </a:endParaRPr>
          </a:p>
        </p:txBody>
      </p:sp>
      <p:sp>
        <p:nvSpPr>
          <p:cNvPr id="11" name="Oval 10">
            <a:extLst>
              <a:ext uri="{FF2B5EF4-FFF2-40B4-BE49-F238E27FC236}">
                <a16:creationId xmlns:a16="http://schemas.microsoft.com/office/drawing/2014/main" id="{C0D242A4-E40C-E331-ABB3-5FE2EEAC8244}"/>
              </a:ext>
            </a:extLst>
          </p:cNvPr>
          <p:cNvSpPr/>
          <p:nvPr/>
        </p:nvSpPr>
        <p:spPr>
          <a:xfrm>
            <a:off x="7308304" y="926725"/>
            <a:ext cx="1539107" cy="153910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64812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graphs showing different types of power&#10;&#10;Description automatically generated">
            <a:extLst>
              <a:ext uri="{FF2B5EF4-FFF2-40B4-BE49-F238E27FC236}">
                <a16:creationId xmlns:a16="http://schemas.microsoft.com/office/drawing/2014/main" id="{3C75BF01-D698-D43A-A6F8-37653F3276A0}"/>
              </a:ext>
            </a:extLst>
          </p:cNvPr>
          <p:cNvPicPr>
            <a:picLocks noChangeAspect="1"/>
          </p:cNvPicPr>
          <p:nvPr/>
        </p:nvPicPr>
        <p:blipFill rotWithShape="1">
          <a:blip r:embed="rId2">
            <a:extLst>
              <a:ext uri="{28A0092B-C50C-407E-A947-70E740481C1C}">
                <a14:useLocalDpi xmlns:a14="http://schemas.microsoft.com/office/drawing/2010/main" val="0"/>
              </a:ext>
            </a:extLst>
          </a:blip>
          <a:srcRect t="5357"/>
          <a:stretch/>
        </p:blipFill>
        <p:spPr>
          <a:xfrm>
            <a:off x="1822076" y="1881404"/>
            <a:ext cx="5523821" cy="4039743"/>
          </a:xfrm>
          <a:prstGeom prst="rect">
            <a:avLst/>
          </a:prstGeom>
        </p:spPr>
      </p:pic>
      <p:graphicFrame>
        <p:nvGraphicFramePr>
          <p:cNvPr id="6" name="Object 5"/>
          <p:cNvGraphicFramePr>
            <a:graphicFrameLocks noChangeAspect="1"/>
          </p:cNvGraphicFramePr>
          <p:nvPr/>
        </p:nvGraphicFramePr>
        <p:xfrm>
          <a:off x="3379414" y="3340101"/>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Equation.DSMT4">
                  <p:embed/>
                </p:oleObj>
              </mc:Choice>
              <mc:Fallback>
                <p:oleObj name="Equation" r:id="rId3" imgW="114120" imgH="177480" progId="Equation.DSMT4">
                  <p:embed/>
                  <p:pic>
                    <p:nvPicPr>
                      <p:cNvPr id="6" name="Object 5"/>
                      <p:cNvPicPr/>
                      <p:nvPr/>
                    </p:nvPicPr>
                    <p:blipFill>
                      <a:blip r:embed="rId4"/>
                      <a:stretch>
                        <a:fillRect/>
                      </a:stretch>
                    </p:blipFill>
                    <p:spPr>
                      <a:xfrm>
                        <a:off x="3379414" y="3340101"/>
                        <a:ext cx="114300" cy="177800"/>
                      </a:xfrm>
                      <a:prstGeom prst="rect">
                        <a:avLst/>
                      </a:prstGeom>
                    </p:spPr>
                  </p:pic>
                </p:oleObj>
              </mc:Fallback>
            </mc:AlternateContent>
          </a:graphicData>
        </a:graphic>
      </p:graphicFrame>
      <p:sp>
        <p:nvSpPr>
          <p:cNvPr id="7" name="Title 1">
            <a:extLst>
              <a:ext uri="{FF2B5EF4-FFF2-40B4-BE49-F238E27FC236}">
                <a16:creationId xmlns:a16="http://schemas.microsoft.com/office/drawing/2014/main" id="{E7A7DCEA-ABDF-2230-8978-50362F0E3C50}"/>
              </a:ext>
            </a:extLst>
          </p:cNvPr>
          <p:cNvSpPr txBox="1">
            <a:spLocks/>
          </p:cNvSpPr>
          <p:nvPr/>
        </p:nvSpPr>
        <p:spPr>
          <a:xfrm>
            <a:off x="358738" y="328318"/>
            <a:ext cx="8426524"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solidFill>
                  <a:srgbClr val="00B0F0"/>
                </a:solidFill>
                <a:latin typeface="Verdana" panose="020B0604030504040204" pitchFamily="34" charset="0"/>
                <a:ea typeface="Verdana" panose="020B0604030504040204" pitchFamily="34" charset="0"/>
              </a:rPr>
              <a:t>Example: Stored heat calculation</a:t>
            </a:r>
            <a:endParaRPr lang="en-NZ" sz="3300" b="1" dirty="0">
              <a:solidFill>
                <a:srgbClr val="00B0F0"/>
              </a:solidFill>
              <a:latin typeface="Verdana" panose="020B0604030504040204" pitchFamily="34" charset="0"/>
              <a:ea typeface="Verdana" panose="020B0604030504040204" pitchFamily="34" charset="0"/>
            </a:endParaRPr>
          </a:p>
        </p:txBody>
      </p:sp>
      <p:sp>
        <p:nvSpPr>
          <p:cNvPr id="5" name="Rectangle 4">
            <a:extLst>
              <a:ext uri="{FF2B5EF4-FFF2-40B4-BE49-F238E27FC236}">
                <a16:creationId xmlns:a16="http://schemas.microsoft.com/office/drawing/2014/main" id="{1E031275-1A50-3F8A-4066-9414E81D5C2E}"/>
              </a:ext>
            </a:extLst>
          </p:cNvPr>
          <p:cNvSpPr/>
          <p:nvPr/>
        </p:nvSpPr>
        <p:spPr>
          <a:xfrm>
            <a:off x="1809830" y="4543425"/>
            <a:ext cx="5524340" cy="1347107"/>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350"/>
          </a:p>
        </p:txBody>
      </p:sp>
      <p:sp>
        <p:nvSpPr>
          <p:cNvPr id="9" name="Rectangle 8">
            <a:extLst>
              <a:ext uri="{FF2B5EF4-FFF2-40B4-BE49-F238E27FC236}">
                <a16:creationId xmlns:a16="http://schemas.microsoft.com/office/drawing/2014/main" id="{E4D6576C-31C5-33FD-7D6C-5ECFA0557050}"/>
              </a:ext>
            </a:extLst>
          </p:cNvPr>
          <p:cNvSpPr/>
          <p:nvPr/>
        </p:nvSpPr>
        <p:spPr>
          <a:xfrm>
            <a:off x="1809830" y="1863034"/>
            <a:ext cx="5524340" cy="2680391"/>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350"/>
          </a:p>
        </p:txBody>
      </p:sp>
      <p:sp>
        <p:nvSpPr>
          <p:cNvPr id="10" name="TextBox 9">
            <a:extLst>
              <a:ext uri="{FF2B5EF4-FFF2-40B4-BE49-F238E27FC236}">
                <a16:creationId xmlns:a16="http://schemas.microsoft.com/office/drawing/2014/main" id="{989E5386-A75E-5F01-ADFF-93E0213F606F}"/>
              </a:ext>
            </a:extLst>
          </p:cNvPr>
          <p:cNvSpPr txBox="1"/>
          <p:nvPr/>
        </p:nvSpPr>
        <p:spPr>
          <a:xfrm rot="16200000">
            <a:off x="1104367" y="3050349"/>
            <a:ext cx="787395" cy="369332"/>
          </a:xfrm>
          <a:prstGeom prst="rect">
            <a:avLst/>
          </a:prstGeom>
          <a:noFill/>
        </p:spPr>
        <p:txBody>
          <a:bodyPr wrap="none" rtlCol="0">
            <a:spAutoFit/>
          </a:bodyPr>
          <a:lstStyle/>
          <a:p>
            <a:r>
              <a:rPr lang="en-NZ" b="1" dirty="0"/>
              <a:t>Inputs</a:t>
            </a:r>
          </a:p>
        </p:txBody>
      </p:sp>
      <p:sp>
        <p:nvSpPr>
          <p:cNvPr id="11" name="TextBox 10">
            <a:extLst>
              <a:ext uri="{FF2B5EF4-FFF2-40B4-BE49-F238E27FC236}">
                <a16:creationId xmlns:a16="http://schemas.microsoft.com/office/drawing/2014/main" id="{B05CEB12-4C31-4747-F9A1-05F498F2B665}"/>
              </a:ext>
            </a:extLst>
          </p:cNvPr>
          <p:cNvSpPr txBox="1"/>
          <p:nvPr/>
        </p:nvSpPr>
        <p:spPr>
          <a:xfrm rot="16200000">
            <a:off x="1086324" y="5032311"/>
            <a:ext cx="962123" cy="369332"/>
          </a:xfrm>
          <a:prstGeom prst="rect">
            <a:avLst/>
          </a:prstGeom>
          <a:noFill/>
        </p:spPr>
        <p:txBody>
          <a:bodyPr wrap="none" rtlCol="0">
            <a:spAutoFit/>
          </a:bodyPr>
          <a:lstStyle/>
          <a:p>
            <a:r>
              <a:rPr lang="en-NZ" b="1" dirty="0"/>
              <a:t>Outputs</a:t>
            </a:r>
          </a:p>
        </p:txBody>
      </p:sp>
      <p:sp>
        <p:nvSpPr>
          <p:cNvPr id="2" name="Slide Number Placeholder 4">
            <a:extLst>
              <a:ext uri="{FF2B5EF4-FFF2-40B4-BE49-F238E27FC236}">
                <a16:creationId xmlns:a16="http://schemas.microsoft.com/office/drawing/2014/main" id="{4D6105CD-BC28-3C4D-2B7B-D8404510D243}"/>
              </a:ext>
            </a:extLst>
          </p:cNvPr>
          <p:cNvSpPr txBox="1">
            <a:spLocks/>
          </p:cNvSpPr>
          <p:nvPr/>
        </p:nvSpPr>
        <p:spPr>
          <a:xfrm>
            <a:off x="6457950" y="5624513"/>
            <a:ext cx="20574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CEA7B3B-C5FC-4869-B053-1E24A608B897}" type="slidenum">
              <a:rPr lang="en-NZ" sz="1350"/>
              <a:pPr algn="r"/>
              <a:t>40</a:t>
            </a:fld>
            <a:endParaRPr lang="en-NZ" sz="1350" dirty="0"/>
          </a:p>
        </p:txBody>
      </p:sp>
      <p:sp>
        <p:nvSpPr>
          <p:cNvPr id="4" name="Content Placeholder 2">
            <a:extLst>
              <a:ext uri="{FF2B5EF4-FFF2-40B4-BE49-F238E27FC236}">
                <a16:creationId xmlns:a16="http://schemas.microsoft.com/office/drawing/2014/main" id="{5E61B783-5A53-EF69-679A-24C438E73458}"/>
              </a:ext>
            </a:extLst>
          </p:cNvPr>
          <p:cNvSpPr txBox="1">
            <a:spLocks/>
          </p:cNvSpPr>
          <p:nvPr/>
        </p:nvSpPr>
        <p:spPr>
          <a:xfrm>
            <a:off x="421238" y="1089365"/>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lang="en-US" sz="20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lang="en-US" sz="18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lang="en-US" sz="14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lang="en-AU"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ts val="600"/>
              </a:spcAft>
            </a:pPr>
            <a:r>
              <a:rPr lang="en-US" altLang="en-US" dirty="0"/>
              <a:t>What happens if we were more certain about the reservoir parameters? </a:t>
            </a:r>
          </a:p>
          <a:p>
            <a:endParaRPr lang="en-US" dirty="0"/>
          </a:p>
        </p:txBody>
      </p:sp>
    </p:spTree>
    <p:extLst>
      <p:ext uri="{BB962C8B-B14F-4D97-AF65-F5344CB8AC3E}">
        <p14:creationId xmlns:p14="http://schemas.microsoft.com/office/powerpoint/2010/main" val="970205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Flow in geothermal reservoirs -</a:t>
            </a:r>
            <a:br>
              <a:rPr lang="en-US" altLang="en-US" dirty="0"/>
            </a:br>
            <a:r>
              <a:rPr lang="en-US" altLang="en-US" dirty="0"/>
              <a:t>Darcy’s Law</a:t>
            </a:r>
            <a:endParaRPr lang="en-NZ" dirty="0"/>
          </a:p>
        </p:txBody>
      </p:sp>
      <p:sp>
        <p:nvSpPr>
          <p:cNvPr id="3" name="Content Placeholder 2"/>
          <p:cNvSpPr>
            <a:spLocks noGrp="1"/>
          </p:cNvSpPr>
          <p:nvPr>
            <p:ph idx="1"/>
          </p:nvPr>
        </p:nvSpPr>
        <p:spPr>
          <a:xfrm>
            <a:off x="457200" y="1772816"/>
            <a:ext cx="8229600" cy="4525963"/>
          </a:xfrm>
        </p:spPr>
        <p:txBody>
          <a:bodyPr/>
          <a:lstStyle/>
          <a:p>
            <a:r>
              <a:rPr lang="en-US" altLang="en-US" dirty="0"/>
              <a:t>In 1856, Henry Darcy, a French hydraulic engineer, reported that he had found that the flow rate in a porous medium is proportional to pressure difference and inversely proportional to the length of the flow path.</a:t>
            </a:r>
          </a:p>
          <a:p>
            <a:r>
              <a:rPr lang="en-US" altLang="en-US" dirty="0"/>
              <a:t>Thus </a:t>
            </a:r>
          </a:p>
          <a:p>
            <a:endParaRPr lang="en-NZ" dirty="0"/>
          </a:p>
        </p:txBody>
      </p:sp>
      <p:graphicFrame>
        <p:nvGraphicFramePr>
          <p:cNvPr id="4" name="Object 6"/>
          <p:cNvGraphicFramePr>
            <a:graphicFrameLocks noChangeAspect="1"/>
          </p:cNvGraphicFramePr>
          <p:nvPr>
            <p:extLst>
              <p:ext uri="{D42A27DB-BD31-4B8C-83A1-F6EECF244321}">
                <p14:modId xmlns:p14="http://schemas.microsoft.com/office/powerpoint/2010/main" val="482162353"/>
              </p:ext>
            </p:extLst>
          </p:nvPr>
        </p:nvGraphicFramePr>
        <p:xfrm>
          <a:off x="2484438" y="4055569"/>
          <a:ext cx="2087562" cy="939800"/>
        </p:xfrm>
        <a:graphic>
          <a:graphicData uri="http://schemas.openxmlformats.org/presentationml/2006/ole">
            <mc:AlternateContent xmlns:mc="http://schemas.openxmlformats.org/markup-compatibility/2006">
              <mc:Choice xmlns:v="urn:schemas-microsoft-com:vml" Requires="v">
                <p:oleObj name="Equation" r:id="rId2" imgW="761669" imgH="342751" progId="Equation.3">
                  <p:embed/>
                </p:oleObj>
              </mc:Choice>
              <mc:Fallback>
                <p:oleObj name="Equation" r:id="rId2" imgW="761669" imgH="342751" progId="Equation.3">
                  <p:embed/>
                  <p:pic>
                    <p:nvPicPr>
                      <p:cNvPr id="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4055569"/>
                        <a:ext cx="2087562" cy="939800"/>
                      </a:xfrm>
                      <a:prstGeom prst="rect">
                        <a:avLst/>
                      </a:prstGeom>
                      <a:solidFill>
                        <a:srgbClr val="FFFF99"/>
                      </a:solidFill>
                    </p:spPr>
                  </p:pic>
                </p:oleObj>
              </mc:Fallback>
            </mc:AlternateContent>
          </a:graphicData>
        </a:graphic>
      </p:graphicFrame>
    </p:spTree>
    <p:extLst>
      <p:ext uri="{BB962C8B-B14F-4D97-AF65-F5344CB8AC3E}">
        <p14:creationId xmlns:p14="http://schemas.microsoft.com/office/powerpoint/2010/main" val="350991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Darcy’s Law Experiment</a:t>
            </a:r>
            <a:endParaRPr lang="en-NZ" dirty="0"/>
          </a:p>
        </p:txBody>
      </p:sp>
      <p:sp>
        <p:nvSpPr>
          <p:cNvPr id="4" name="Rectangle 5"/>
          <p:cNvSpPr>
            <a:spLocks noChangeArrowheads="1"/>
          </p:cNvSpPr>
          <p:nvPr/>
        </p:nvSpPr>
        <p:spPr bwMode="auto">
          <a:xfrm>
            <a:off x="2411413" y="2636838"/>
            <a:ext cx="647700" cy="360362"/>
          </a:xfrm>
          <a:prstGeom prst="rect">
            <a:avLst/>
          </a:prstGeom>
          <a:solidFill>
            <a:srgbClr val="3366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5" name="Freeform 6"/>
          <p:cNvSpPr>
            <a:spLocks/>
          </p:cNvSpPr>
          <p:nvPr/>
        </p:nvSpPr>
        <p:spPr bwMode="auto">
          <a:xfrm>
            <a:off x="2700338" y="2997200"/>
            <a:ext cx="792162" cy="936625"/>
          </a:xfrm>
          <a:custGeom>
            <a:avLst/>
            <a:gdLst>
              <a:gd name="T0" fmla="*/ 0 w 499"/>
              <a:gd name="T1" fmla="*/ 0 h 590"/>
              <a:gd name="T2" fmla="*/ 0 w 499"/>
              <a:gd name="T3" fmla="*/ 590 h 590"/>
              <a:gd name="T4" fmla="*/ 499 w 499"/>
              <a:gd name="T5" fmla="*/ 590 h 590"/>
            </a:gdLst>
            <a:ahLst/>
            <a:cxnLst>
              <a:cxn ang="0">
                <a:pos x="T0" y="T1"/>
              </a:cxn>
              <a:cxn ang="0">
                <a:pos x="T2" y="T3"/>
              </a:cxn>
              <a:cxn ang="0">
                <a:pos x="T4" y="T5"/>
              </a:cxn>
            </a:cxnLst>
            <a:rect l="0" t="0" r="r" b="b"/>
            <a:pathLst>
              <a:path w="499" h="590">
                <a:moveTo>
                  <a:pt x="0" y="0"/>
                </a:moveTo>
                <a:lnTo>
                  <a:pt x="0" y="590"/>
                </a:lnTo>
                <a:lnTo>
                  <a:pt x="499" y="590"/>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6" name="Freeform 9"/>
          <p:cNvSpPr>
            <a:spLocks/>
          </p:cNvSpPr>
          <p:nvPr/>
        </p:nvSpPr>
        <p:spPr bwMode="auto">
          <a:xfrm>
            <a:off x="2771775" y="2997200"/>
            <a:ext cx="720725" cy="863600"/>
          </a:xfrm>
          <a:custGeom>
            <a:avLst/>
            <a:gdLst>
              <a:gd name="T0" fmla="*/ 0 w 454"/>
              <a:gd name="T1" fmla="*/ 0 h 544"/>
              <a:gd name="T2" fmla="*/ 0 w 454"/>
              <a:gd name="T3" fmla="*/ 544 h 544"/>
              <a:gd name="T4" fmla="*/ 454 w 454"/>
              <a:gd name="T5" fmla="*/ 544 h 544"/>
            </a:gdLst>
            <a:ahLst/>
            <a:cxnLst>
              <a:cxn ang="0">
                <a:pos x="T0" y="T1"/>
              </a:cxn>
              <a:cxn ang="0">
                <a:pos x="T2" y="T3"/>
              </a:cxn>
              <a:cxn ang="0">
                <a:pos x="T4" y="T5"/>
              </a:cxn>
            </a:cxnLst>
            <a:rect l="0" t="0" r="r" b="b"/>
            <a:pathLst>
              <a:path w="454" h="544">
                <a:moveTo>
                  <a:pt x="0" y="0"/>
                </a:moveTo>
                <a:lnTo>
                  <a:pt x="0" y="544"/>
                </a:lnTo>
                <a:lnTo>
                  <a:pt x="454" y="544"/>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7" name="Rectangle 10"/>
          <p:cNvSpPr>
            <a:spLocks noChangeArrowheads="1"/>
          </p:cNvSpPr>
          <p:nvPr/>
        </p:nvSpPr>
        <p:spPr bwMode="auto">
          <a:xfrm>
            <a:off x="3492500" y="3644900"/>
            <a:ext cx="1655763" cy="504825"/>
          </a:xfrm>
          <a:prstGeom prst="rect">
            <a:avLst/>
          </a:prstGeom>
          <a:solidFill>
            <a:srgbClr val="00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8" name="Line 11"/>
          <p:cNvSpPr>
            <a:spLocks noChangeShapeType="1"/>
          </p:cNvSpPr>
          <p:nvPr/>
        </p:nvSpPr>
        <p:spPr bwMode="auto">
          <a:xfrm>
            <a:off x="5148263" y="3860800"/>
            <a:ext cx="3603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9" name="Line 12"/>
          <p:cNvSpPr>
            <a:spLocks noChangeShapeType="1"/>
          </p:cNvSpPr>
          <p:nvPr/>
        </p:nvSpPr>
        <p:spPr bwMode="auto">
          <a:xfrm>
            <a:off x="5148263" y="3933825"/>
            <a:ext cx="3603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10" name="Freeform 13"/>
          <p:cNvSpPr>
            <a:spLocks/>
          </p:cNvSpPr>
          <p:nvPr/>
        </p:nvSpPr>
        <p:spPr bwMode="auto">
          <a:xfrm>
            <a:off x="5580063" y="3860800"/>
            <a:ext cx="431800" cy="168275"/>
          </a:xfrm>
          <a:custGeom>
            <a:avLst/>
            <a:gdLst>
              <a:gd name="T0" fmla="*/ 0 w 272"/>
              <a:gd name="T1" fmla="*/ 15 h 106"/>
              <a:gd name="T2" fmla="*/ 136 w 272"/>
              <a:gd name="T3" fmla="*/ 15 h 106"/>
              <a:gd name="T4" fmla="*/ 272 w 272"/>
              <a:gd name="T5" fmla="*/ 106 h 106"/>
            </a:gdLst>
            <a:ahLst/>
            <a:cxnLst>
              <a:cxn ang="0">
                <a:pos x="T0" y="T1"/>
              </a:cxn>
              <a:cxn ang="0">
                <a:pos x="T2" y="T3"/>
              </a:cxn>
              <a:cxn ang="0">
                <a:pos x="T4" y="T5"/>
              </a:cxn>
            </a:cxnLst>
            <a:rect l="0" t="0" r="r" b="b"/>
            <a:pathLst>
              <a:path w="272" h="106">
                <a:moveTo>
                  <a:pt x="0" y="15"/>
                </a:moveTo>
                <a:cubicBezTo>
                  <a:pt x="45" y="7"/>
                  <a:pt x="91" y="0"/>
                  <a:pt x="136" y="15"/>
                </a:cubicBezTo>
                <a:cubicBezTo>
                  <a:pt x="181" y="30"/>
                  <a:pt x="226" y="68"/>
                  <a:pt x="272" y="106"/>
                </a:cubicBezTo>
              </a:path>
            </a:pathLst>
          </a:custGeom>
          <a:noFill/>
          <a:ln w="38100" cap="flat" cmpd="sng">
            <a:solidFill>
              <a:srgbClr val="3366FF"/>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11" name="Line 14"/>
          <p:cNvSpPr>
            <a:spLocks noChangeShapeType="1"/>
          </p:cNvSpPr>
          <p:nvPr/>
        </p:nvSpPr>
        <p:spPr bwMode="auto">
          <a:xfrm>
            <a:off x="3492500" y="4437063"/>
            <a:ext cx="1727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12" name="Line 15"/>
          <p:cNvSpPr>
            <a:spLocks noChangeShapeType="1"/>
          </p:cNvSpPr>
          <p:nvPr/>
        </p:nvSpPr>
        <p:spPr bwMode="auto">
          <a:xfrm flipV="1">
            <a:off x="3059113" y="2492375"/>
            <a:ext cx="0" cy="5048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13" name="Line 16"/>
          <p:cNvSpPr>
            <a:spLocks noChangeShapeType="1"/>
          </p:cNvSpPr>
          <p:nvPr/>
        </p:nvSpPr>
        <p:spPr bwMode="auto">
          <a:xfrm flipV="1">
            <a:off x="2411413" y="2492375"/>
            <a:ext cx="0" cy="5048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14" name="Text Box 17"/>
          <p:cNvSpPr txBox="1">
            <a:spLocks noChangeArrowheads="1"/>
          </p:cNvSpPr>
          <p:nvPr/>
        </p:nvSpPr>
        <p:spPr bwMode="auto">
          <a:xfrm>
            <a:off x="5867400" y="3933825"/>
            <a:ext cx="631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Q</a:t>
            </a:r>
          </a:p>
        </p:txBody>
      </p:sp>
      <p:sp>
        <p:nvSpPr>
          <p:cNvPr id="15" name="Text Box 18"/>
          <p:cNvSpPr txBox="1">
            <a:spLocks noChangeArrowheads="1"/>
          </p:cNvSpPr>
          <p:nvPr/>
        </p:nvSpPr>
        <p:spPr bwMode="auto">
          <a:xfrm>
            <a:off x="3059113" y="3213100"/>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p</a:t>
            </a:r>
            <a:r>
              <a:rPr lang="en-US" altLang="en-US" sz="2000" baseline="-25000"/>
              <a:t>2</a:t>
            </a:r>
          </a:p>
        </p:txBody>
      </p:sp>
      <p:sp>
        <p:nvSpPr>
          <p:cNvPr id="16" name="Text Box 19"/>
          <p:cNvSpPr txBox="1">
            <a:spLocks noChangeArrowheads="1"/>
          </p:cNvSpPr>
          <p:nvPr/>
        </p:nvSpPr>
        <p:spPr bwMode="auto">
          <a:xfrm>
            <a:off x="5003800" y="3213100"/>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p</a:t>
            </a:r>
            <a:r>
              <a:rPr lang="en-US" altLang="en-US" sz="2000" baseline="-25000"/>
              <a:t>1</a:t>
            </a:r>
          </a:p>
        </p:txBody>
      </p:sp>
      <p:sp>
        <p:nvSpPr>
          <p:cNvPr id="17" name="Text Box 20"/>
          <p:cNvSpPr txBox="1">
            <a:spLocks noChangeArrowheads="1"/>
          </p:cNvSpPr>
          <p:nvPr/>
        </p:nvSpPr>
        <p:spPr bwMode="auto">
          <a:xfrm>
            <a:off x="4067175" y="4581525"/>
            <a:ext cx="433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i="1">
                <a:latin typeface="Times New Roman" panose="02020603050405020304" pitchFamily="18" charset="0"/>
              </a:rPr>
              <a:t>l</a:t>
            </a:r>
          </a:p>
        </p:txBody>
      </p:sp>
    </p:spTree>
    <p:extLst>
      <p:ext uri="{BB962C8B-B14F-4D97-AF65-F5344CB8AC3E}">
        <p14:creationId xmlns:p14="http://schemas.microsoft.com/office/powerpoint/2010/main" val="3819561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Darcy’s Law</a:t>
            </a:r>
            <a:endParaRPr lang="en-NZ" dirty="0"/>
          </a:p>
        </p:txBody>
      </p:sp>
      <p:sp>
        <p:nvSpPr>
          <p:cNvPr id="3" name="Content Placeholder 2"/>
          <p:cNvSpPr>
            <a:spLocks noGrp="1"/>
          </p:cNvSpPr>
          <p:nvPr>
            <p:ph idx="1"/>
          </p:nvPr>
        </p:nvSpPr>
        <p:spPr/>
        <p:txBody>
          <a:bodyPr/>
          <a:lstStyle/>
          <a:p>
            <a:r>
              <a:rPr lang="en-US" altLang="en-US" dirty="0"/>
              <a:t>Darcy introduced the permeability </a:t>
            </a:r>
            <a:r>
              <a:rPr lang="en-US" altLang="en-US" i="1" dirty="0"/>
              <a:t>k</a:t>
            </a:r>
          </a:p>
          <a:p>
            <a:endParaRPr lang="en-US" altLang="en-US" i="1" dirty="0"/>
          </a:p>
          <a:p>
            <a:endParaRPr lang="en-US" altLang="en-US" i="1" dirty="0"/>
          </a:p>
          <a:p>
            <a:pPr>
              <a:buFontTx/>
              <a:buNone/>
            </a:pPr>
            <a:r>
              <a:rPr lang="en-US" altLang="en-US" i="1" dirty="0"/>
              <a:t>Volume</a:t>
            </a:r>
          </a:p>
          <a:p>
            <a:pPr>
              <a:buFontTx/>
              <a:buNone/>
            </a:pPr>
            <a:endParaRPr lang="en-US" altLang="en-US" i="1" dirty="0"/>
          </a:p>
          <a:p>
            <a:pPr>
              <a:buFontTx/>
              <a:buNone/>
            </a:pPr>
            <a:endParaRPr lang="en-US" altLang="en-US" i="1" dirty="0"/>
          </a:p>
          <a:p>
            <a:pPr>
              <a:buFontTx/>
              <a:buNone/>
            </a:pPr>
            <a:endParaRPr lang="en-US" altLang="en-US" i="1" dirty="0"/>
          </a:p>
          <a:p>
            <a:pPr>
              <a:buFontTx/>
              <a:buNone/>
            </a:pPr>
            <a:r>
              <a:rPr lang="en-US" altLang="en-US" i="1" dirty="0"/>
              <a:t>Mass</a:t>
            </a:r>
          </a:p>
          <a:p>
            <a:endParaRPr lang="en-NZ" dirty="0"/>
          </a:p>
        </p:txBody>
      </p:sp>
      <p:graphicFrame>
        <p:nvGraphicFramePr>
          <p:cNvPr id="4" name="Object 6"/>
          <p:cNvGraphicFramePr>
            <a:graphicFrameLocks noChangeAspect="1"/>
          </p:cNvGraphicFramePr>
          <p:nvPr>
            <p:extLst>
              <p:ext uri="{D42A27DB-BD31-4B8C-83A1-F6EECF244321}">
                <p14:modId xmlns:p14="http://schemas.microsoft.com/office/powerpoint/2010/main" val="3865847506"/>
              </p:ext>
            </p:extLst>
          </p:nvPr>
        </p:nvGraphicFramePr>
        <p:xfrm>
          <a:off x="2339752" y="2564904"/>
          <a:ext cx="2520950" cy="1147763"/>
        </p:xfrm>
        <a:graphic>
          <a:graphicData uri="http://schemas.openxmlformats.org/presentationml/2006/ole">
            <mc:AlternateContent xmlns:mc="http://schemas.openxmlformats.org/markup-compatibility/2006">
              <mc:Choice xmlns:v="urn:schemas-microsoft-com:vml" Requires="v">
                <p:oleObj name="Equation" r:id="rId2" imgW="748975" imgH="342751" progId="Equation.3">
                  <p:embed/>
                </p:oleObj>
              </mc:Choice>
              <mc:Fallback>
                <p:oleObj name="Equation" r:id="rId2" imgW="748975" imgH="342751" progId="Equation.3">
                  <p:embed/>
                  <p:pic>
                    <p:nvPicPr>
                      <p:cNvPr id="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564904"/>
                        <a:ext cx="2520950" cy="1147763"/>
                      </a:xfrm>
                      <a:prstGeom prst="rect">
                        <a:avLst/>
                      </a:prstGeom>
                      <a:solidFill>
                        <a:srgbClr val="FFFF99"/>
                      </a:solid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956580463"/>
              </p:ext>
            </p:extLst>
          </p:nvPr>
        </p:nvGraphicFramePr>
        <p:xfrm>
          <a:off x="2339752" y="4342431"/>
          <a:ext cx="2630488" cy="1184275"/>
        </p:xfrm>
        <a:graphic>
          <a:graphicData uri="http://schemas.openxmlformats.org/presentationml/2006/ole">
            <mc:AlternateContent xmlns:mc="http://schemas.openxmlformats.org/markup-compatibility/2006">
              <mc:Choice xmlns:v="urn:schemas-microsoft-com:vml" Requires="v">
                <p:oleObj name="Equation" r:id="rId4" imgW="761760" imgH="342720" progId="Equation.3">
                  <p:embed/>
                </p:oleObj>
              </mc:Choice>
              <mc:Fallback>
                <p:oleObj name="Equation" r:id="rId4" imgW="761760" imgH="34272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342431"/>
                        <a:ext cx="2630488" cy="118427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626779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3D version of Darcy’s Law</a:t>
            </a:r>
            <a:endParaRPr lang="en-NZ" dirty="0"/>
          </a:p>
        </p:txBody>
      </p:sp>
      <p:sp>
        <p:nvSpPr>
          <p:cNvPr id="3" name="Content Placeholder 2"/>
          <p:cNvSpPr>
            <a:spLocks noGrp="1"/>
          </p:cNvSpPr>
          <p:nvPr>
            <p:ph idx="1"/>
          </p:nvPr>
        </p:nvSpPr>
        <p:spPr>
          <a:xfrm>
            <a:off x="457200" y="1772816"/>
            <a:ext cx="8229600" cy="4525963"/>
          </a:xfrm>
        </p:spPr>
        <p:txBody>
          <a:bodyPr/>
          <a:lstStyle/>
          <a:p>
            <a:r>
              <a:rPr lang="en-US" altLang="en-US" dirty="0"/>
              <a:t>X-direction</a:t>
            </a:r>
          </a:p>
          <a:p>
            <a:endParaRPr lang="en-US" altLang="en-US" dirty="0"/>
          </a:p>
          <a:p>
            <a:endParaRPr lang="en-US" altLang="en-US" dirty="0"/>
          </a:p>
          <a:p>
            <a:r>
              <a:rPr lang="en-US" altLang="en-US" dirty="0"/>
              <a:t>Y-direction</a:t>
            </a:r>
          </a:p>
          <a:p>
            <a:pPr>
              <a:buFontTx/>
              <a:buNone/>
            </a:pPr>
            <a:endParaRPr lang="en-US" altLang="en-US" dirty="0"/>
          </a:p>
          <a:p>
            <a:endParaRPr lang="en-US" altLang="en-US" dirty="0"/>
          </a:p>
          <a:p>
            <a:r>
              <a:rPr lang="en-US" altLang="en-US" dirty="0"/>
              <a:t>Z-direction</a:t>
            </a:r>
          </a:p>
          <a:p>
            <a:endParaRPr lang="en-US" altLang="en-US" dirty="0"/>
          </a:p>
          <a:p>
            <a:endParaRPr lang="en-US" altLang="en-US" dirty="0"/>
          </a:p>
          <a:p>
            <a:pPr marL="0" indent="0">
              <a:buNone/>
            </a:pPr>
            <a:r>
              <a:rPr lang="en-US" altLang="en-US" dirty="0"/>
              <a:t>(z is measured vertically upwards in my notation)</a:t>
            </a:r>
          </a:p>
          <a:p>
            <a:endParaRPr lang="en-NZ" dirty="0"/>
          </a:p>
        </p:txBody>
      </p:sp>
      <p:graphicFrame>
        <p:nvGraphicFramePr>
          <p:cNvPr id="4" name="Object 4"/>
          <p:cNvGraphicFramePr>
            <a:graphicFrameLocks noChangeAspect="1"/>
          </p:cNvGraphicFramePr>
          <p:nvPr/>
        </p:nvGraphicFramePr>
        <p:xfrm>
          <a:off x="3492500" y="1628775"/>
          <a:ext cx="1871663" cy="912813"/>
        </p:xfrm>
        <a:graphic>
          <a:graphicData uri="http://schemas.openxmlformats.org/presentationml/2006/ole">
            <mc:AlternateContent xmlns:mc="http://schemas.openxmlformats.org/markup-compatibility/2006">
              <mc:Choice xmlns:v="urn:schemas-microsoft-com:vml" Requires="v">
                <p:oleObj name="Equation" r:id="rId2" imgW="888614" imgH="431613" progId="Equation.3">
                  <p:embed/>
                </p:oleObj>
              </mc:Choice>
              <mc:Fallback>
                <p:oleObj name="Equation" r:id="rId2" imgW="888614" imgH="431613" progId="Equation.3">
                  <p:embed/>
                  <p:pic>
                    <p:nvPicPr>
                      <p:cNvPr id="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1628775"/>
                        <a:ext cx="1871663" cy="912813"/>
                      </a:xfrm>
                      <a:prstGeom prst="rect">
                        <a:avLst/>
                      </a:prstGeom>
                      <a:solidFill>
                        <a:srgbClr val="FFFF99"/>
                      </a:solidFill>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2627720423"/>
              </p:ext>
            </p:extLst>
          </p:nvPr>
        </p:nvGraphicFramePr>
        <p:xfrm>
          <a:off x="3492501" y="2972593"/>
          <a:ext cx="1871662" cy="912813"/>
        </p:xfrm>
        <a:graphic>
          <a:graphicData uri="http://schemas.openxmlformats.org/presentationml/2006/ole">
            <mc:AlternateContent xmlns:mc="http://schemas.openxmlformats.org/markup-compatibility/2006">
              <mc:Choice xmlns:v="urn:schemas-microsoft-com:vml" Requires="v">
                <p:oleObj name="Equation" r:id="rId4" imgW="888614" imgH="431613" progId="Equation.3">
                  <p:embed/>
                </p:oleObj>
              </mc:Choice>
              <mc:Fallback>
                <p:oleObj name="Equation" r:id="rId4" imgW="888614" imgH="431613" progId="Equation.3">
                  <p:embed/>
                  <p:pic>
                    <p:nvPicPr>
                      <p:cNvPr id="5"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1" y="2972593"/>
                        <a:ext cx="1871662" cy="912813"/>
                      </a:xfrm>
                      <a:prstGeom prst="rect">
                        <a:avLst/>
                      </a:prstGeom>
                      <a:solidFill>
                        <a:srgbClr val="FFFF99"/>
                      </a:solidFill>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460492205"/>
              </p:ext>
            </p:extLst>
          </p:nvPr>
        </p:nvGraphicFramePr>
        <p:xfrm>
          <a:off x="3492500" y="4364037"/>
          <a:ext cx="2735263" cy="865188"/>
        </p:xfrm>
        <a:graphic>
          <a:graphicData uri="http://schemas.openxmlformats.org/presentationml/2006/ole">
            <mc:AlternateContent xmlns:mc="http://schemas.openxmlformats.org/markup-compatibility/2006">
              <mc:Choice xmlns:v="urn:schemas-microsoft-com:vml" Requires="v">
                <p:oleObj name="Equation" r:id="rId6" imgW="1396394" imgH="444307" progId="Equation.3">
                  <p:embed/>
                </p:oleObj>
              </mc:Choice>
              <mc:Fallback>
                <p:oleObj name="Equation" r:id="rId6" imgW="1396394" imgH="444307" progId="Equation.3">
                  <p:embed/>
                  <p:pic>
                    <p:nvPicPr>
                      <p:cNvPr id="6"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2500" y="4364037"/>
                        <a:ext cx="2735263" cy="865188"/>
                      </a:xfrm>
                      <a:prstGeom prst="rect">
                        <a:avLst/>
                      </a:prstGeom>
                      <a:solidFill>
                        <a:srgbClr val="FFFF99"/>
                      </a:solidFill>
                    </p:spPr>
                  </p:pic>
                </p:oleObj>
              </mc:Fallback>
            </mc:AlternateContent>
          </a:graphicData>
        </a:graphic>
      </p:graphicFrame>
      <p:sp>
        <p:nvSpPr>
          <p:cNvPr id="7" name="TextBox 6"/>
          <p:cNvSpPr txBox="1"/>
          <p:nvPr/>
        </p:nvSpPr>
        <p:spPr>
          <a:xfrm>
            <a:off x="6444208" y="3789040"/>
            <a:ext cx="1640385" cy="369332"/>
          </a:xfrm>
          <a:prstGeom prst="rect">
            <a:avLst/>
          </a:prstGeom>
          <a:noFill/>
        </p:spPr>
        <p:txBody>
          <a:bodyPr wrap="none" rtlCol="0">
            <a:spAutoFit/>
          </a:bodyPr>
          <a:lstStyle/>
          <a:p>
            <a:r>
              <a:rPr lang="en-NZ" dirty="0"/>
              <a:t>Effect of gravity</a:t>
            </a:r>
          </a:p>
        </p:txBody>
      </p:sp>
      <p:cxnSp>
        <p:nvCxnSpPr>
          <p:cNvPr id="9" name="Straight Arrow Connector 8"/>
          <p:cNvCxnSpPr/>
          <p:nvPr/>
        </p:nvCxnSpPr>
        <p:spPr>
          <a:xfrm flipH="1">
            <a:off x="6084168" y="4158372"/>
            <a:ext cx="1224136" cy="494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7499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3D permeability</a:t>
            </a:r>
            <a:endParaRPr lang="en-US" dirty="0"/>
          </a:p>
        </p:txBody>
      </p:sp>
      <p:pic>
        <p:nvPicPr>
          <p:cNvPr id="4" name="Picture 3"/>
          <p:cNvPicPr>
            <a:picLocks noChangeAspect="1"/>
          </p:cNvPicPr>
          <p:nvPr/>
        </p:nvPicPr>
        <p:blipFill>
          <a:blip r:embed="rId2"/>
          <a:stretch>
            <a:fillRect/>
          </a:stretch>
        </p:blipFill>
        <p:spPr>
          <a:xfrm>
            <a:off x="1346847" y="1900377"/>
            <a:ext cx="4909973" cy="3304123"/>
          </a:xfrm>
          <a:prstGeom prst="rect">
            <a:avLst/>
          </a:prstGeom>
        </p:spPr>
      </p:pic>
      <p:sp>
        <p:nvSpPr>
          <p:cNvPr id="5" name="TextBox 4"/>
          <p:cNvSpPr txBox="1"/>
          <p:nvPr/>
        </p:nvSpPr>
        <p:spPr>
          <a:xfrm>
            <a:off x="5836643" y="3810927"/>
            <a:ext cx="1744718" cy="307777"/>
          </a:xfrm>
          <a:prstGeom prst="rect">
            <a:avLst/>
          </a:prstGeom>
          <a:noFill/>
        </p:spPr>
        <p:txBody>
          <a:bodyPr wrap="square" rtlCol="0">
            <a:spAutoFit/>
          </a:bodyPr>
          <a:lstStyle/>
          <a:p>
            <a:r>
              <a:rPr lang="en-NZ" sz="1400" baseline="0" dirty="0" err="1"/>
              <a:t>Johri</a:t>
            </a:r>
            <a:r>
              <a:rPr lang="en-NZ" sz="1400" baseline="0" dirty="0"/>
              <a:t> et al. 2014</a:t>
            </a:r>
          </a:p>
        </p:txBody>
      </p:sp>
      <p:sp>
        <p:nvSpPr>
          <p:cNvPr id="7" name="Right Arrow 6"/>
          <p:cNvSpPr/>
          <p:nvPr/>
        </p:nvSpPr>
        <p:spPr>
          <a:xfrm rot="18919696">
            <a:off x="4280682" y="1351581"/>
            <a:ext cx="944246" cy="37651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extBox 7"/>
          <p:cNvSpPr txBox="1"/>
          <p:nvPr/>
        </p:nvSpPr>
        <p:spPr>
          <a:xfrm>
            <a:off x="5224495" y="709871"/>
            <a:ext cx="612148" cy="523220"/>
          </a:xfrm>
          <a:prstGeom prst="rect">
            <a:avLst/>
          </a:prstGeom>
          <a:noFill/>
        </p:spPr>
        <p:txBody>
          <a:bodyPr wrap="square" rtlCol="0">
            <a:spAutoFit/>
          </a:bodyPr>
          <a:lstStyle/>
          <a:p>
            <a:r>
              <a:rPr lang="en-NZ" sz="2800" i="1" baseline="0" dirty="0" err="1">
                <a:latin typeface="Cambria" panose="02040503050406030204" pitchFamily="18" charset="0"/>
                <a:ea typeface="Cambria" panose="02040503050406030204" pitchFamily="18" charset="0"/>
              </a:rPr>
              <a:t>k</a:t>
            </a:r>
            <a:r>
              <a:rPr lang="en-NZ" sz="2800" i="1" baseline="-25000" dirty="0" err="1">
                <a:latin typeface="Cambria" panose="02040503050406030204" pitchFamily="18" charset="0"/>
                <a:ea typeface="Cambria" panose="02040503050406030204" pitchFamily="18" charset="0"/>
              </a:rPr>
              <a:t>y</a:t>
            </a:r>
            <a:endParaRPr lang="en-NZ" sz="2800" i="1" baseline="-25000" dirty="0">
              <a:latin typeface="Cambria" panose="02040503050406030204" pitchFamily="18" charset="0"/>
              <a:ea typeface="Cambria" panose="02040503050406030204" pitchFamily="18" charset="0"/>
            </a:endParaRPr>
          </a:p>
        </p:txBody>
      </p:sp>
      <p:sp>
        <p:nvSpPr>
          <p:cNvPr id="9" name="Right Arrow 8"/>
          <p:cNvSpPr/>
          <p:nvPr/>
        </p:nvSpPr>
        <p:spPr>
          <a:xfrm>
            <a:off x="1511773" y="3986648"/>
            <a:ext cx="280060" cy="2345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TextBox 9"/>
          <p:cNvSpPr txBox="1"/>
          <p:nvPr/>
        </p:nvSpPr>
        <p:spPr>
          <a:xfrm>
            <a:off x="403161" y="3810927"/>
            <a:ext cx="612148" cy="523220"/>
          </a:xfrm>
          <a:prstGeom prst="rect">
            <a:avLst/>
          </a:prstGeom>
          <a:noFill/>
        </p:spPr>
        <p:txBody>
          <a:bodyPr wrap="square" rtlCol="0">
            <a:spAutoFit/>
          </a:bodyPr>
          <a:lstStyle/>
          <a:p>
            <a:r>
              <a:rPr lang="en-NZ" sz="2800" i="1" baseline="0" dirty="0" err="1">
                <a:latin typeface="Cambria" panose="02040503050406030204" pitchFamily="18" charset="0"/>
                <a:ea typeface="Cambria" panose="02040503050406030204" pitchFamily="18" charset="0"/>
              </a:rPr>
              <a:t>k</a:t>
            </a:r>
            <a:r>
              <a:rPr lang="en-NZ" sz="2800" i="1" baseline="-25000" dirty="0" err="1">
                <a:latin typeface="Cambria" panose="02040503050406030204" pitchFamily="18" charset="0"/>
                <a:ea typeface="Cambria" panose="02040503050406030204" pitchFamily="18" charset="0"/>
              </a:rPr>
              <a:t>x</a:t>
            </a:r>
            <a:endParaRPr lang="en-NZ" sz="2800" i="1" baseline="-25000" dirty="0">
              <a:latin typeface="Cambria" panose="02040503050406030204" pitchFamily="18" charset="0"/>
              <a:ea typeface="Cambria" panose="02040503050406030204" pitchFamily="18" charset="0"/>
            </a:endParaRPr>
          </a:p>
        </p:txBody>
      </p:sp>
      <p:sp>
        <p:nvSpPr>
          <p:cNvPr id="11" name="Right Arrow 10"/>
          <p:cNvSpPr/>
          <p:nvPr/>
        </p:nvSpPr>
        <p:spPr>
          <a:xfrm rot="14425040">
            <a:off x="3727280" y="5294494"/>
            <a:ext cx="571871" cy="33818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extBox 11"/>
          <p:cNvSpPr txBox="1"/>
          <p:nvPr/>
        </p:nvSpPr>
        <p:spPr>
          <a:xfrm>
            <a:off x="4301425" y="5213452"/>
            <a:ext cx="612148" cy="523220"/>
          </a:xfrm>
          <a:prstGeom prst="rect">
            <a:avLst/>
          </a:prstGeom>
          <a:noFill/>
        </p:spPr>
        <p:txBody>
          <a:bodyPr wrap="square" rtlCol="0">
            <a:spAutoFit/>
          </a:bodyPr>
          <a:lstStyle/>
          <a:p>
            <a:r>
              <a:rPr lang="en-NZ" sz="2800" i="1" baseline="0" dirty="0" err="1">
                <a:latin typeface="Cambria" panose="02040503050406030204" pitchFamily="18" charset="0"/>
                <a:ea typeface="Cambria" panose="02040503050406030204" pitchFamily="18" charset="0"/>
              </a:rPr>
              <a:t>k</a:t>
            </a:r>
            <a:r>
              <a:rPr lang="en-NZ" sz="2800" i="1" baseline="-25000" dirty="0" err="1">
                <a:latin typeface="Cambria" panose="02040503050406030204" pitchFamily="18" charset="0"/>
                <a:ea typeface="Cambria" panose="02040503050406030204" pitchFamily="18" charset="0"/>
              </a:rPr>
              <a:t>z</a:t>
            </a:r>
            <a:endParaRPr lang="en-NZ" sz="2800" i="1" baseline="-25000" dirty="0">
              <a:latin typeface="Cambria" panose="02040503050406030204" pitchFamily="18" charset="0"/>
              <a:ea typeface="Cambria" panose="02040503050406030204" pitchFamily="18" charset="0"/>
            </a:endParaRPr>
          </a:p>
        </p:txBody>
      </p:sp>
      <p:sp>
        <p:nvSpPr>
          <p:cNvPr id="13" name="TextBox 12"/>
          <p:cNvSpPr txBox="1"/>
          <p:nvPr/>
        </p:nvSpPr>
        <p:spPr>
          <a:xfrm>
            <a:off x="6540551" y="4447229"/>
            <a:ext cx="2357718" cy="523220"/>
          </a:xfrm>
          <a:prstGeom prst="rect">
            <a:avLst/>
          </a:prstGeom>
          <a:noFill/>
        </p:spPr>
        <p:txBody>
          <a:bodyPr wrap="square" rtlCol="0">
            <a:spAutoFit/>
          </a:bodyPr>
          <a:lstStyle/>
          <a:p>
            <a:r>
              <a:rPr lang="en-NZ" sz="2800" i="1" baseline="0" dirty="0" err="1">
                <a:latin typeface="Cambria" panose="02040503050406030204" pitchFamily="18" charset="0"/>
                <a:ea typeface="Cambria" panose="02040503050406030204" pitchFamily="18" charset="0"/>
              </a:rPr>
              <a:t>k</a:t>
            </a:r>
            <a:r>
              <a:rPr lang="en-NZ" sz="2800" i="1" baseline="-25000" dirty="0" err="1">
                <a:latin typeface="Cambria" panose="02040503050406030204" pitchFamily="18" charset="0"/>
                <a:ea typeface="Cambria" panose="02040503050406030204" pitchFamily="18" charset="0"/>
              </a:rPr>
              <a:t>x</a:t>
            </a:r>
            <a:r>
              <a:rPr lang="en-NZ" sz="2800" i="1" dirty="0">
                <a:latin typeface="Cambria" panose="02040503050406030204" pitchFamily="18" charset="0"/>
                <a:ea typeface="Cambria" panose="02040503050406030204" pitchFamily="18" charset="0"/>
              </a:rPr>
              <a:t> </a:t>
            </a:r>
            <a:r>
              <a:rPr lang="en-NZ" sz="2800" i="1" baseline="0" dirty="0">
                <a:latin typeface="Cambria" panose="02040503050406030204" pitchFamily="18" charset="0"/>
                <a:ea typeface="Cambria" panose="02040503050406030204" pitchFamily="18" charset="0"/>
              </a:rPr>
              <a:t> </a:t>
            </a:r>
            <a:r>
              <a:rPr lang="en-NZ" sz="2800" baseline="0" dirty="0">
                <a:latin typeface="Cambria" panose="02040503050406030204" pitchFamily="18" charset="0"/>
                <a:ea typeface="Cambria" panose="02040503050406030204" pitchFamily="18" charset="0"/>
              </a:rPr>
              <a:t>&lt;</a:t>
            </a:r>
            <a:r>
              <a:rPr lang="en-NZ" sz="2800" i="1" baseline="0" dirty="0">
                <a:latin typeface="Cambria" panose="02040503050406030204" pitchFamily="18" charset="0"/>
                <a:ea typeface="Cambria" panose="02040503050406030204" pitchFamily="18" charset="0"/>
              </a:rPr>
              <a:t>  </a:t>
            </a:r>
            <a:r>
              <a:rPr lang="en-NZ" sz="2800" i="1" baseline="0" dirty="0" err="1">
                <a:latin typeface="Cambria" panose="02040503050406030204" pitchFamily="18" charset="0"/>
                <a:ea typeface="Cambria" panose="02040503050406030204" pitchFamily="18" charset="0"/>
              </a:rPr>
              <a:t>k</a:t>
            </a:r>
            <a:r>
              <a:rPr lang="en-NZ" sz="2800" i="1" baseline="-25000" dirty="0" err="1">
                <a:latin typeface="Cambria" panose="02040503050406030204" pitchFamily="18" charset="0"/>
                <a:ea typeface="Cambria" panose="02040503050406030204" pitchFamily="18" charset="0"/>
              </a:rPr>
              <a:t>z</a:t>
            </a:r>
            <a:r>
              <a:rPr lang="en-NZ" sz="2800" i="1" dirty="0">
                <a:latin typeface="Cambria" panose="02040503050406030204" pitchFamily="18" charset="0"/>
                <a:ea typeface="Cambria" panose="02040503050406030204" pitchFamily="18" charset="0"/>
              </a:rPr>
              <a:t> </a:t>
            </a:r>
            <a:r>
              <a:rPr lang="en-NZ" sz="2800" i="1" baseline="0" dirty="0">
                <a:latin typeface="Cambria" panose="02040503050406030204" pitchFamily="18" charset="0"/>
                <a:ea typeface="Cambria" panose="02040503050406030204" pitchFamily="18" charset="0"/>
              </a:rPr>
              <a:t> </a:t>
            </a:r>
            <a:r>
              <a:rPr lang="en-NZ" sz="2800" baseline="0" dirty="0">
                <a:latin typeface="Cambria" panose="02040503050406030204" pitchFamily="18" charset="0"/>
                <a:ea typeface="Cambria" panose="02040503050406030204" pitchFamily="18" charset="0"/>
              </a:rPr>
              <a:t>&lt;</a:t>
            </a:r>
            <a:r>
              <a:rPr lang="en-NZ" sz="2800" i="1" baseline="0" dirty="0">
                <a:latin typeface="Cambria" panose="02040503050406030204" pitchFamily="18" charset="0"/>
                <a:ea typeface="Cambria" panose="02040503050406030204" pitchFamily="18" charset="0"/>
              </a:rPr>
              <a:t>  </a:t>
            </a:r>
            <a:r>
              <a:rPr lang="en-NZ" sz="2800" i="1" baseline="0" dirty="0" err="1">
                <a:latin typeface="Cambria" panose="02040503050406030204" pitchFamily="18" charset="0"/>
                <a:ea typeface="Cambria" panose="02040503050406030204" pitchFamily="18" charset="0"/>
              </a:rPr>
              <a:t>k</a:t>
            </a:r>
            <a:r>
              <a:rPr lang="en-NZ" sz="2800" i="1" baseline="-25000" dirty="0" err="1">
                <a:latin typeface="Cambria" panose="02040503050406030204" pitchFamily="18" charset="0"/>
                <a:ea typeface="Cambria" panose="02040503050406030204" pitchFamily="18" charset="0"/>
              </a:rPr>
              <a:t>y</a:t>
            </a:r>
            <a:endParaRPr lang="en-NZ" sz="2800" i="1" baseline="-25000" dirty="0">
              <a:latin typeface="Cambria" panose="02040503050406030204" pitchFamily="18" charset="0"/>
              <a:ea typeface="Cambria" panose="02040503050406030204" pitchFamily="18" charset="0"/>
            </a:endParaRPr>
          </a:p>
        </p:txBody>
      </p:sp>
      <p:sp>
        <p:nvSpPr>
          <p:cNvPr id="14" name="TextBox 13"/>
          <p:cNvSpPr txBox="1"/>
          <p:nvPr/>
        </p:nvSpPr>
        <p:spPr>
          <a:xfrm>
            <a:off x="6445623" y="5130543"/>
            <a:ext cx="2850777" cy="954107"/>
          </a:xfrm>
          <a:prstGeom prst="rect">
            <a:avLst/>
          </a:prstGeom>
          <a:noFill/>
        </p:spPr>
        <p:txBody>
          <a:bodyPr wrap="square" rtlCol="0">
            <a:spAutoFit/>
          </a:bodyPr>
          <a:lstStyle/>
          <a:p>
            <a:r>
              <a:rPr lang="en-NZ" sz="2800" b="1" baseline="0" dirty="0"/>
              <a:t>Anisotropic Permeability</a:t>
            </a:r>
          </a:p>
        </p:txBody>
      </p:sp>
      <p:sp>
        <p:nvSpPr>
          <p:cNvPr id="3" name="Slide Number Placeholder 2"/>
          <p:cNvSpPr>
            <a:spLocks noGrp="1"/>
          </p:cNvSpPr>
          <p:nvPr>
            <p:ph type="sldNum" sz="quarter" idx="10"/>
          </p:nvPr>
        </p:nvSpPr>
        <p:spPr>
          <a:xfrm>
            <a:off x="8015748" y="6356350"/>
            <a:ext cx="671051"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baseline="-25000">
                <a:solidFill>
                  <a:schemeClr val="tx1">
                    <a:tint val="75000"/>
                  </a:schemeClr>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700" kern="1200" baseline="-250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700" kern="1200" baseline="-250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700" kern="1200" baseline="-250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700" kern="1200" baseline="-250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700" kern="1200" baseline="-250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700" kern="1200" baseline="-250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700" kern="1200" baseline="-250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700" kern="1200" baseline="-25000">
                <a:solidFill>
                  <a:schemeClr val="tx1"/>
                </a:solidFill>
                <a:latin typeface="Arial" panose="020B0604020202020204" pitchFamily="34" charset="0"/>
                <a:ea typeface="ＭＳ Ｐゴシック" panose="020B0600070205080204" pitchFamily="34" charset="-128"/>
                <a:cs typeface="+mn-cs"/>
              </a:defRPr>
            </a:lvl9pPr>
          </a:lstStyle>
          <a:p>
            <a:pPr>
              <a:defRPr/>
            </a:pPr>
            <a:fld id="{B1EF6200-897A-4AC0-872C-AE7F2994F1B6}" type="slidenum">
              <a:rPr lang="en-AU" smtClean="0"/>
              <a:pPr>
                <a:defRPr/>
              </a:pPr>
              <a:t>45</a:t>
            </a:fld>
            <a:endParaRPr lang="en-AU"/>
          </a:p>
        </p:txBody>
      </p:sp>
    </p:spTree>
    <p:extLst>
      <p:ext uri="{BB962C8B-B14F-4D97-AF65-F5344CB8AC3E}">
        <p14:creationId xmlns:p14="http://schemas.microsoft.com/office/powerpoint/2010/main" val="306319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Anisotropic, 3D version of Darcy’s Law</a:t>
            </a:r>
            <a:endParaRPr lang="en-NZ" dirty="0"/>
          </a:p>
        </p:txBody>
      </p:sp>
      <p:sp>
        <p:nvSpPr>
          <p:cNvPr id="3" name="Content Placeholder 2"/>
          <p:cNvSpPr>
            <a:spLocks noGrp="1"/>
          </p:cNvSpPr>
          <p:nvPr>
            <p:ph idx="1"/>
          </p:nvPr>
        </p:nvSpPr>
        <p:spPr>
          <a:xfrm>
            <a:off x="457200" y="1772816"/>
            <a:ext cx="8229600" cy="4525963"/>
          </a:xfrm>
        </p:spPr>
        <p:txBody>
          <a:bodyPr/>
          <a:lstStyle/>
          <a:p>
            <a:r>
              <a:rPr lang="en-US" altLang="en-US" dirty="0"/>
              <a:t>X-direction</a:t>
            </a:r>
          </a:p>
          <a:p>
            <a:endParaRPr lang="en-US" altLang="en-US" dirty="0"/>
          </a:p>
          <a:p>
            <a:endParaRPr lang="en-US" altLang="en-US" dirty="0"/>
          </a:p>
          <a:p>
            <a:r>
              <a:rPr lang="en-US" altLang="en-US" dirty="0"/>
              <a:t>Y-direction</a:t>
            </a:r>
          </a:p>
          <a:p>
            <a:pPr>
              <a:buFontTx/>
              <a:buNone/>
            </a:pPr>
            <a:endParaRPr lang="en-US" altLang="en-US" dirty="0"/>
          </a:p>
          <a:p>
            <a:endParaRPr lang="en-US" altLang="en-US" dirty="0"/>
          </a:p>
          <a:p>
            <a:r>
              <a:rPr lang="en-US" altLang="en-US" dirty="0"/>
              <a:t>Z-direction</a:t>
            </a:r>
          </a:p>
          <a:p>
            <a:endParaRPr lang="en-NZ" dirty="0"/>
          </a:p>
        </p:txBody>
      </p:sp>
      <p:graphicFrame>
        <p:nvGraphicFramePr>
          <p:cNvPr id="4" name="Object 4"/>
          <p:cNvGraphicFramePr>
            <a:graphicFrameLocks noChangeAspect="1"/>
          </p:cNvGraphicFramePr>
          <p:nvPr>
            <p:extLst>
              <p:ext uri="{D42A27DB-BD31-4B8C-83A1-F6EECF244321}">
                <p14:modId xmlns:p14="http://schemas.microsoft.com/office/powerpoint/2010/main" val="2014170389"/>
              </p:ext>
            </p:extLst>
          </p:nvPr>
        </p:nvGraphicFramePr>
        <p:xfrm>
          <a:off x="3519488" y="1628775"/>
          <a:ext cx="1817687" cy="912813"/>
        </p:xfrm>
        <a:graphic>
          <a:graphicData uri="http://schemas.openxmlformats.org/presentationml/2006/ole">
            <mc:AlternateContent xmlns:mc="http://schemas.openxmlformats.org/markup-compatibility/2006">
              <mc:Choice xmlns:v="urn:schemas-microsoft-com:vml" Requires="v">
                <p:oleObj name="Equation" r:id="rId2" imgW="863280" imgH="431640" progId="Equation.DSMT4">
                  <p:embed/>
                </p:oleObj>
              </mc:Choice>
              <mc:Fallback>
                <p:oleObj name="Equation" r:id="rId2" imgW="863280" imgH="431640" progId="Equation.DSMT4">
                  <p:embed/>
                  <p:pic>
                    <p:nvPicPr>
                      <p:cNvPr id="4" name="Object 4"/>
                      <p:cNvPicPr>
                        <a:picLocks noChangeAspect="1" noChangeArrowheads="1"/>
                      </p:cNvPicPr>
                      <p:nvPr/>
                    </p:nvPicPr>
                    <p:blipFill>
                      <a:blip r:embed="rId3"/>
                      <a:srcRect/>
                      <a:stretch>
                        <a:fillRect/>
                      </a:stretch>
                    </p:blipFill>
                    <p:spPr bwMode="auto">
                      <a:xfrm>
                        <a:off x="3519488" y="1628775"/>
                        <a:ext cx="1817687" cy="912813"/>
                      </a:xfrm>
                      <a:prstGeom prst="rect">
                        <a:avLst/>
                      </a:prstGeom>
                      <a:solidFill>
                        <a:srgbClr val="FFFF99"/>
                      </a:solidFill>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362874310"/>
              </p:ext>
            </p:extLst>
          </p:nvPr>
        </p:nvGraphicFramePr>
        <p:xfrm>
          <a:off x="3505200" y="2959100"/>
          <a:ext cx="1844675" cy="939800"/>
        </p:xfrm>
        <a:graphic>
          <a:graphicData uri="http://schemas.openxmlformats.org/presentationml/2006/ole">
            <mc:AlternateContent xmlns:mc="http://schemas.openxmlformats.org/markup-compatibility/2006">
              <mc:Choice xmlns:v="urn:schemas-microsoft-com:vml" Requires="v">
                <p:oleObj name="Equation" r:id="rId4" imgW="876240" imgH="444240" progId="Equation.DSMT4">
                  <p:embed/>
                </p:oleObj>
              </mc:Choice>
              <mc:Fallback>
                <p:oleObj name="Equation" r:id="rId4" imgW="876240" imgH="444240" progId="Equation.DSMT4">
                  <p:embed/>
                  <p:pic>
                    <p:nvPicPr>
                      <p:cNvPr id="5" name="Object 6"/>
                      <p:cNvPicPr>
                        <a:picLocks noChangeAspect="1" noChangeArrowheads="1"/>
                      </p:cNvPicPr>
                      <p:nvPr/>
                    </p:nvPicPr>
                    <p:blipFill>
                      <a:blip r:embed="rId5"/>
                      <a:srcRect/>
                      <a:stretch>
                        <a:fillRect/>
                      </a:stretch>
                    </p:blipFill>
                    <p:spPr bwMode="auto">
                      <a:xfrm>
                        <a:off x="3505200" y="2959100"/>
                        <a:ext cx="1844675" cy="939800"/>
                      </a:xfrm>
                      <a:prstGeom prst="rect">
                        <a:avLst/>
                      </a:prstGeom>
                      <a:solidFill>
                        <a:srgbClr val="FFFF99"/>
                      </a:solidFill>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2211992288"/>
              </p:ext>
            </p:extLst>
          </p:nvPr>
        </p:nvGraphicFramePr>
        <p:xfrm>
          <a:off x="3517900" y="4364038"/>
          <a:ext cx="2684463" cy="865187"/>
        </p:xfrm>
        <a:graphic>
          <a:graphicData uri="http://schemas.openxmlformats.org/presentationml/2006/ole">
            <mc:AlternateContent xmlns:mc="http://schemas.openxmlformats.org/markup-compatibility/2006">
              <mc:Choice xmlns:v="urn:schemas-microsoft-com:vml" Requires="v">
                <p:oleObj name="Equation" r:id="rId6" imgW="1371600" imgH="444240" progId="Equation.DSMT4">
                  <p:embed/>
                </p:oleObj>
              </mc:Choice>
              <mc:Fallback>
                <p:oleObj name="Equation" r:id="rId6" imgW="1371600" imgH="444240" progId="Equation.DSMT4">
                  <p:embed/>
                  <p:pic>
                    <p:nvPicPr>
                      <p:cNvPr id="6" name="Object 8"/>
                      <p:cNvPicPr>
                        <a:picLocks noChangeAspect="1" noChangeArrowheads="1"/>
                      </p:cNvPicPr>
                      <p:nvPr/>
                    </p:nvPicPr>
                    <p:blipFill>
                      <a:blip r:embed="rId7"/>
                      <a:srcRect/>
                      <a:stretch>
                        <a:fillRect/>
                      </a:stretch>
                    </p:blipFill>
                    <p:spPr bwMode="auto">
                      <a:xfrm>
                        <a:off x="3517900" y="4364038"/>
                        <a:ext cx="2684463" cy="865187"/>
                      </a:xfrm>
                      <a:prstGeom prst="rect">
                        <a:avLst/>
                      </a:prstGeom>
                      <a:solidFill>
                        <a:srgbClr val="FFFF99"/>
                      </a:solidFill>
                    </p:spPr>
                  </p:pic>
                </p:oleObj>
              </mc:Fallback>
            </mc:AlternateContent>
          </a:graphicData>
        </a:graphic>
      </p:graphicFrame>
      <p:sp>
        <p:nvSpPr>
          <p:cNvPr id="7" name="Content Placeholder 2">
            <a:extLst>
              <a:ext uri="{FF2B5EF4-FFF2-40B4-BE49-F238E27FC236}">
                <a16:creationId xmlns:a16="http://schemas.microsoft.com/office/drawing/2014/main" id="{91D4EDD0-4B84-25C0-6CF1-85DE1F188462}"/>
              </a:ext>
            </a:extLst>
          </p:cNvPr>
          <p:cNvSpPr txBox="1">
            <a:spLocks/>
          </p:cNvSpPr>
          <p:nvPr/>
        </p:nvSpPr>
        <p:spPr>
          <a:xfrm>
            <a:off x="426225" y="5383757"/>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lang="en-US" sz="20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lang="en-US" sz="18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lang="en-US" sz="14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lang="en-AU"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ts val="600"/>
              </a:spcAft>
            </a:pPr>
            <a:r>
              <a:rPr lang="en-US" altLang="en-US" dirty="0"/>
              <a:t>Permeability and hence flow can be different in each direction e.g. along faults, between different formations etc. </a:t>
            </a:r>
          </a:p>
          <a:p>
            <a:endParaRPr lang="en-US" dirty="0"/>
          </a:p>
        </p:txBody>
      </p:sp>
    </p:spTree>
    <p:extLst>
      <p:ext uri="{BB962C8B-B14F-4D97-AF65-F5344CB8AC3E}">
        <p14:creationId xmlns:p14="http://schemas.microsoft.com/office/powerpoint/2010/main" val="23882115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Groundwater notation</a:t>
            </a:r>
            <a:endParaRPr lang="en-NZ" dirty="0"/>
          </a:p>
        </p:txBody>
      </p:sp>
      <p:sp>
        <p:nvSpPr>
          <p:cNvPr id="3" name="Content Placeholder 2"/>
          <p:cNvSpPr>
            <a:spLocks noGrp="1"/>
          </p:cNvSpPr>
          <p:nvPr>
            <p:ph idx="1"/>
          </p:nvPr>
        </p:nvSpPr>
        <p:spPr/>
        <p:txBody>
          <a:bodyPr/>
          <a:lstStyle/>
          <a:p>
            <a:r>
              <a:rPr lang="en-US" altLang="en-US" dirty="0"/>
              <a:t>In groundwater studies, reservoir engineers usually use </a:t>
            </a:r>
            <a:r>
              <a:rPr lang="en-US" altLang="en-US" b="1" dirty="0"/>
              <a:t>head</a:t>
            </a:r>
            <a:r>
              <a:rPr lang="en-US" altLang="en-US" dirty="0"/>
              <a:t> rather than </a:t>
            </a:r>
            <a:r>
              <a:rPr lang="en-US" altLang="en-US" b="1" dirty="0"/>
              <a:t>pressure</a:t>
            </a:r>
          </a:p>
          <a:p>
            <a:endParaRPr lang="en-NZ" dirty="0"/>
          </a:p>
        </p:txBody>
      </p:sp>
      <p:sp>
        <p:nvSpPr>
          <p:cNvPr id="4" name="Text Box 6"/>
          <p:cNvSpPr txBox="1">
            <a:spLocks noChangeArrowheads="1"/>
          </p:cNvSpPr>
          <p:nvPr/>
        </p:nvSpPr>
        <p:spPr bwMode="auto">
          <a:xfrm>
            <a:off x="2268538" y="4652963"/>
            <a:ext cx="2016125" cy="1320800"/>
          </a:xfrm>
          <a:prstGeom prst="rect">
            <a:avLst/>
          </a:prstGeom>
          <a:noFill/>
          <a:ln w="952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a:t>Pressure measured in terms of depth of water</a:t>
            </a:r>
          </a:p>
        </p:txBody>
      </p:sp>
      <p:sp>
        <p:nvSpPr>
          <p:cNvPr id="5" name="Text Box 7"/>
          <p:cNvSpPr txBox="1">
            <a:spLocks noChangeArrowheads="1"/>
          </p:cNvSpPr>
          <p:nvPr/>
        </p:nvSpPr>
        <p:spPr bwMode="auto">
          <a:xfrm>
            <a:off x="4643438" y="4652963"/>
            <a:ext cx="2016125" cy="406400"/>
          </a:xfrm>
          <a:prstGeom prst="rect">
            <a:avLst/>
          </a:prstGeom>
          <a:noFill/>
          <a:ln w="952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a:t>Elevation</a:t>
            </a:r>
          </a:p>
        </p:txBody>
      </p:sp>
      <p:sp>
        <p:nvSpPr>
          <p:cNvPr id="6" name="Text Box 8"/>
          <p:cNvSpPr txBox="1">
            <a:spLocks noChangeArrowheads="1"/>
          </p:cNvSpPr>
          <p:nvPr/>
        </p:nvSpPr>
        <p:spPr bwMode="auto">
          <a:xfrm>
            <a:off x="395288" y="3284538"/>
            <a:ext cx="2016125" cy="406400"/>
          </a:xfrm>
          <a:prstGeom prst="rect">
            <a:avLst/>
          </a:prstGeom>
          <a:noFill/>
          <a:ln w="952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a:t>Total head</a:t>
            </a:r>
          </a:p>
        </p:txBody>
      </p:sp>
      <p:sp>
        <p:nvSpPr>
          <p:cNvPr id="7" name="Line 9"/>
          <p:cNvSpPr>
            <a:spLocks noChangeShapeType="1"/>
          </p:cNvSpPr>
          <p:nvPr/>
        </p:nvSpPr>
        <p:spPr bwMode="auto">
          <a:xfrm>
            <a:off x="2411413" y="3500438"/>
            <a:ext cx="504825"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8" name="Line 10"/>
          <p:cNvSpPr>
            <a:spLocks noChangeShapeType="1"/>
          </p:cNvSpPr>
          <p:nvPr/>
        </p:nvSpPr>
        <p:spPr bwMode="auto">
          <a:xfrm flipV="1">
            <a:off x="3276600" y="4076700"/>
            <a:ext cx="358775" cy="576263"/>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9" name="Line 11"/>
          <p:cNvSpPr>
            <a:spLocks noChangeShapeType="1"/>
          </p:cNvSpPr>
          <p:nvPr/>
        </p:nvSpPr>
        <p:spPr bwMode="auto">
          <a:xfrm flipH="1" flipV="1">
            <a:off x="4643438" y="3860800"/>
            <a:ext cx="576262" cy="792163"/>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graphicFrame>
        <p:nvGraphicFramePr>
          <p:cNvPr id="10" name="Object 4"/>
          <p:cNvGraphicFramePr>
            <a:graphicFrameLocks noChangeAspect="1"/>
          </p:cNvGraphicFramePr>
          <p:nvPr>
            <p:extLst>
              <p:ext uri="{D42A27DB-BD31-4B8C-83A1-F6EECF244321}">
                <p14:modId xmlns:p14="http://schemas.microsoft.com/office/powerpoint/2010/main" val="401479274"/>
              </p:ext>
            </p:extLst>
          </p:nvPr>
        </p:nvGraphicFramePr>
        <p:xfrm>
          <a:off x="2978150" y="2964656"/>
          <a:ext cx="1655763" cy="1046163"/>
        </p:xfrm>
        <a:graphic>
          <a:graphicData uri="http://schemas.openxmlformats.org/presentationml/2006/ole">
            <mc:AlternateContent xmlns:mc="http://schemas.openxmlformats.org/markup-compatibility/2006">
              <mc:Choice xmlns:v="urn:schemas-microsoft-com:vml" Requires="v">
                <p:oleObj name="Equation" r:id="rId2" imgW="545863" imgH="342751" progId="Equation.3">
                  <p:embed/>
                </p:oleObj>
              </mc:Choice>
              <mc:Fallback>
                <p:oleObj name="Equation" r:id="rId2" imgW="545863" imgH="342751" progId="Equation.3">
                  <p:embed/>
                  <p:pic>
                    <p:nvPicPr>
                      <p:cNvPr id="1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150" y="2964656"/>
                        <a:ext cx="1655763" cy="1046163"/>
                      </a:xfrm>
                      <a:prstGeom prst="rect">
                        <a:avLst/>
                      </a:prstGeom>
                      <a:solidFill>
                        <a:srgbClr val="FFFF99"/>
                      </a:solidFill>
                    </p:spPr>
                  </p:pic>
                </p:oleObj>
              </mc:Fallback>
            </mc:AlternateContent>
          </a:graphicData>
        </a:graphic>
      </p:graphicFrame>
    </p:spTree>
    <p:extLst>
      <p:ext uri="{BB962C8B-B14F-4D97-AF65-F5344CB8AC3E}">
        <p14:creationId xmlns:p14="http://schemas.microsoft.com/office/powerpoint/2010/main" val="4040528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92150"/>
            <a:ext cx="8363272" cy="792634"/>
          </a:xfrm>
        </p:spPr>
        <p:txBody>
          <a:bodyPr>
            <a:normAutofit fontScale="90000"/>
          </a:bodyPr>
          <a:lstStyle/>
          <a:p>
            <a:r>
              <a:rPr lang="en-US" altLang="en-US" dirty="0"/>
              <a:t>Groundwater notation- 3D Darcy’s Law</a:t>
            </a:r>
            <a:endParaRPr lang="en-NZ" dirty="0"/>
          </a:p>
        </p:txBody>
      </p:sp>
      <p:sp>
        <p:nvSpPr>
          <p:cNvPr id="3" name="Content Placeholder 2"/>
          <p:cNvSpPr>
            <a:spLocks noGrp="1"/>
          </p:cNvSpPr>
          <p:nvPr>
            <p:ph idx="1"/>
          </p:nvPr>
        </p:nvSpPr>
        <p:spPr>
          <a:xfrm>
            <a:off x="323528" y="1600200"/>
            <a:ext cx="8496944" cy="4525963"/>
          </a:xfrm>
        </p:spPr>
        <p:txBody>
          <a:bodyPr/>
          <a:lstStyle/>
          <a:p>
            <a:pPr>
              <a:spcAft>
                <a:spcPts val="600"/>
              </a:spcAft>
            </a:pPr>
            <a:r>
              <a:rPr lang="en-US" altLang="en-US" dirty="0"/>
              <a:t>The gradient in head is what drives the flow. Water flows down hill and from high to low pressure.</a:t>
            </a:r>
          </a:p>
          <a:p>
            <a:pPr>
              <a:spcAft>
                <a:spcPts val="600"/>
              </a:spcAft>
            </a:pPr>
            <a:r>
              <a:rPr lang="en-US" altLang="en-US" dirty="0"/>
              <a:t>Because of the temperature differences and therefore density differences head is not a useful quantity to use in geothermal reservoir engineering. We use pressure instead.</a:t>
            </a:r>
          </a:p>
          <a:p>
            <a:endParaRPr lang="en-NZ" dirty="0"/>
          </a:p>
        </p:txBody>
      </p:sp>
    </p:spTree>
    <p:extLst>
      <p:ext uri="{BB962C8B-B14F-4D97-AF65-F5344CB8AC3E}">
        <p14:creationId xmlns:p14="http://schemas.microsoft.com/office/powerpoint/2010/main" val="28265605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Groundwater vs Geothermal</a:t>
            </a:r>
            <a:endParaRPr lang="en-NZ" dirty="0"/>
          </a:p>
        </p:txBody>
      </p:sp>
      <p:sp>
        <p:nvSpPr>
          <p:cNvPr id="3" name="Content Placeholder 2"/>
          <p:cNvSpPr>
            <a:spLocks noGrp="1"/>
          </p:cNvSpPr>
          <p:nvPr>
            <p:ph idx="1"/>
          </p:nvPr>
        </p:nvSpPr>
        <p:spPr/>
        <p:txBody>
          <a:bodyPr/>
          <a:lstStyle/>
          <a:p>
            <a:pPr>
              <a:spcAft>
                <a:spcPct val="20000"/>
              </a:spcAft>
            </a:pPr>
            <a:r>
              <a:rPr lang="en-US" altLang="en-US" dirty="0"/>
              <a:t>Geothermal flows are non-isothermal</a:t>
            </a:r>
          </a:p>
          <a:p>
            <a:pPr>
              <a:spcAft>
                <a:spcPct val="20000"/>
              </a:spcAft>
            </a:pPr>
            <a:r>
              <a:rPr lang="en-US" altLang="en-US" dirty="0"/>
              <a:t>Boiling can occur</a:t>
            </a:r>
          </a:p>
          <a:p>
            <a:pPr>
              <a:spcAft>
                <a:spcPct val="20000"/>
              </a:spcAft>
            </a:pPr>
            <a:r>
              <a:rPr lang="en-US" altLang="en-US" dirty="0"/>
              <a:t>Vertical flows are more important in geothermal fields</a:t>
            </a:r>
          </a:p>
          <a:p>
            <a:pPr>
              <a:spcAft>
                <a:spcPct val="20000"/>
              </a:spcAft>
            </a:pPr>
            <a:r>
              <a:rPr lang="en-US" altLang="en-US" dirty="0"/>
              <a:t>Coupling of heat and mass flows</a:t>
            </a:r>
          </a:p>
          <a:p>
            <a:pPr marL="0" indent="0">
              <a:spcAft>
                <a:spcPct val="20000"/>
              </a:spcAft>
              <a:buNone/>
            </a:pPr>
            <a:endParaRPr lang="en-US" altLang="en-US" dirty="0"/>
          </a:p>
          <a:p>
            <a:endParaRPr lang="en-NZ" dirty="0"/>
          </a:p>
        </p:txBody>
      </p:sp>
    </p:spTree>
    <p:extLst>
      <p:ext uri="{BB962C8B-B14F-4D97-AF65-F5344CB8AC3E}">
        <p14:creationId xmlns:p14="http://schemas.microsoft.com/office/powerpoint/2010/main" val="422346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41B9C-81D3-5C83-A8B3-66FDE22C4D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7A0457-2F36-7A24-7996-389F0A009198}"/>
              </a:ext>
            </a:extLst>
          </p:cNvPr>
          <p:cNvSpPr>
            <a:spLocks noGrp="1"/>
          </p:cNvSpPr>
          <p:nvPr>
            <p:ph type="title"/>
          </p:nvPr>
        </p:nvSpPr>
        <p:spPr/>
        <p:txBody>
          <a:bodyPr/>
          <a:lstStyle/>
          <a:p>
            <a:r>
              <a:rPr lang="en-NZ" dirty="0"/>
              <a:t>Geothermal Modelling Group</a:t>
            </a:r>
          </a:p>
        </p:txBody>
      </p:sp>
      <p:pic>
        <p:nvPicPr>
          <p:cNvPr id="4" name="Picture 3" descr="Map&#10;&#10;Description automatically generated">
            <a:extLst>
              <a:ext uri="{FF2B5EF4-FFF2-40B4-BE49-F238E27FC236}">
                <a16:creationId xmlns:a16="http://schemas.microsoft.com/office/drawing/2014/main" id="{20245434-4482-5D13-05C7-35FDB321BAF8}"/>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437155" y="1591985"/>
            <a:ext cx="8179117" cy="4229202"/>
          </a:xfrm>
          <a:prstGeom prst="rect">
            <a:avLst/>
          </a:prstGeom>
        </p:spPr>
      </p:pic>
      <p:pic>
        <p:nvPicPr>
          <p:cNvPr id="5" name="Picture 4">
            <a:extLst>
              <a:ext uri="{FF2B5EF4-FFF2-40B4-BE49-F238E27FC236}">
                <a16:creationId xmlns:a16="http://schemas.microsoft.com/office/drawing/2014/main" id="{E9872CBE-0699-DF0F-6A6E-F15DA93B1885}"/>
              </a:ext>
            </a:extLst>
          </p:cNvPr>
          <p:cNvPicPr>
            <a:picLocks noChangeAspect="1"/>
          </p:cNvPicPr>
          <p:nvPr/>
        </p:nvPicPr>
        <p:blipFill rotWithShape="1">
          <a:blip r:embed="rId3"/>
          <a:srcRect l="71974" t="1" b="848"/>
          <a:stretch/>
        </p:blipFill>
        <p:spPr>
          <a:xfrm>
            <a:off x="7548028" y="5821187"/>
            <a:ext cx="1385596" cy="387686"/>
          </a:xfrm>
          <a:prstGeom prst="rect">
            <a:avLst/>
          </a:prstGeom>
        </p:spPr>
      </p:pic>
      <p:pic>
        <p:nvPicPr>
          <p:cNvPr id="6" name="Picture 5">
            <a:extLst>
              <a:ext uri="{FF2B5EF4-FFF2-40B4-BE49-F238E27FC236}">
                <a16:creationId xmlns:a16="http://schemas.microsoft.com/office/drawing/2014/main" id="{3C40F1FE-B67C-EE9A-3FD4-1C99A4E7EB11}"/>
              </a:ext>
            </a:extLst>
          </p:cNvPr>
          <p:cNvPicPr>
            <a:picLocks noChangeAspect="1"/>
          </p:cNvPicPr>
          <p:nvPr/>
        </p:nvPicPr>
        <p:blipFill rotWithShape="1">
          <a:blip r:embed="rId3">
            <a:alphaModFix/>
          </a:blip>
          <a:srcRect r="28026"/>
          <a:stretch/>
        </p:blipFill>
        <p:spPr>
          <a:xfrm>
            <a:off x="3989609" y="5817869"/>
            <a:ext cx="3558419" cy="391003"/>
          </a:xfrm>
          <a:prstGeom prst="rect">
            <a:avLst/>
          </a:prstGeom>
        </p:spPr>
      </p:pic>
    </p:spTree>
    <p:extLst>
      <p:ext uri="{BB962C8B-B14F-4D97-AF65-F5344CB8AC3E}">
        <p14:creationId xmlns:p14="http://schemas.microsoft.com/office/powerpoint/2010/main" val="1073120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Two-phase version of Darcy’s Law</a:t>
            </a:r>
            <a:endParaRPr lang="en-NZ" dirty="0"/>
          </a:p>
        </p:txBody>
      </p:sp>
      <p:sp>
        <p:nvSpPr>
          <p:cNvPr id="3" name="Content Placeholder 2"/>
          <p:cNvSpPr>
            <a:spLocks noGrp="1"/>
          </p:cNvSpPr>
          <p:nvPr>
            <p:ph idx="1"/>
          </p:nvPr>
        </p:nvSpPr>
        <p:spPr/>
        <p:txBody>
          <a:bodyPr/>
          <a:lstStyle/>
          <a:p>
            <a:pPr>
              <a:spcAft>
                <a:spcPts val="600"/>
              </a:spcAft>
            </a:pPr>
            <a:r>
              <a:rPr lang="en-US" altLang="en-US" dirty="0"/>
              <a:t>The basic idea is that the two phases, water and steam, interfere with one another</a:t>
            </a:r>
          </a:p>
          <a:p>
            <a:pPr>
              <a:spcAft>
                <a:spcPts val="600"/>
              </a:spcAft>
            </a:pPr>
            <a:r>
              <a:rPr lang="en-US" altLang="en-US" dirty="0"/>
              <a:t>The same kind of process occurs in an oil reservoir where gas and liquid oil may both be present</a:t>
            </a:r>
          </a:p>
          <a:p>
            <a:pPr>
              <a:spcAft>
                <a:spcPts val="600"/>
              </a:spcAft>
            </a:pPr>
            <a:r>
              <a:rPr lang="en-US" altLang="en-US" dirty="0"/>
              <a:t>A separate Darcy’s Law equation is written for each phase</a:t>
            </a:r>
          </a:p>
          <a:p>
            <a:endParaRPr lang="en-NZ" dirty="0"/>
          </a:p>
        </p:txBody>
      </p:sp>
    </p:spTree>
    <p:extLst>
      <p:ext uri="{BB962C8B-B14F-4D97-AF65-F5344CB8AC3E}">
        <p14:creationId xmlns:p14="http://schemas.microsoft.com/office/powerpoint/2010/main" val="17423011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Two-phase version of Darcy’s Law</a:t>
            </a:r>
            <a:endParaRPr lang="en-NZ" dirty="0"/>
          </a:p>
        </p:txBody>
      </p:sp>
      <p:sp>
        <p:nvSpPr>
          <p:cNvPr id="3" name="Content Placeholder 2"/>
          <p:cNvSpPr>
            <a:spLocks noGrp="1"/>
          </p:cNvSpPr>
          <p:nvPr>
            <p:ph idx="1"/>
          </p:nvPr>
        </p:nvSpPr>
        <p:spPr/>
        <p:txBody>
          <a:bodyPr/>
          <a:lstStyle/>
          <a:p>
            <a:r>
              <a:rPr lang="en-US" altLang="en-US" dirty="0"/>
              <a:t>Water</a:t>
            </a:r>
          </a:p>
          <a:p>
            <a:endParaRPr lang="en-US" altLang="en-US" dirty="0"/>
          </a:p>
          <a:p>
            <a:endParaRPr lang="en-US" altLang="en-US" dirty="0"/>
          </a:p>
          <a:p>
            <a:r>
              <a:rPr lang="en-US" altLang="en-US" dirty="0"/>
              <a:t>Steam</a:t>
            </a:r>
          </a:p>
          <a:p>
            <a:endParaRPr lang="en-US" altLang="en-US" dirty="0"/>
          </a:p>
          <a:p>
            <a:endParaRPr lang="en-US" altLang="en-US" dirty="0"/>
          </a:p>
          <a:p>
            <a:r>
              <a:rPr lang="en-US" altLang="en-US" dirty="0"/>
              <a:t>Total</a:t>
            </a:r>
          </a:p>
          <a:p>
            <a:endParaRPr lang="en-NZ" dirty="0"/>
          </a:p>
        </p:txBody>
      </p:sp>
      <p:graphicFrame>
        <p:nvGraphicFramePr>
          <p:cNvPr id="6" name="Object 8"/>
          <p:cNvGraphicFramePr>
            <a:graphicFrameLocks noChangeAspect="1"/>
          </p:cNvGraphicFramePr>
          <p:nvPr>
            <p:extLst>
              <p:ext uri="{D42A27DB-BD31-4B8C-83A1-F6EECF244321}">
                <p14:modId xmlns:p14="http://schemas.microsoft.com/office/powerpoint/2010/main" val="3811100598"/>
              </p:ext>
            </p:extLst>
          </p:nvPr>
        </p:nvGraphicFramePr>
        <p:xfrm>
          <a:off x="2576513" y="4444603"/>
          <a:ext cx="2305050" cy="552450"/>
        </p:xfrm>
        <a:graphic>
          <a:graphicData uri="http://schemas.openxmlformats.org/presentationml/2006/ole">
            <mc:AlternateContent xmlns:mc="http://schemas.openxmlformats.org/markup-compatibility/2006">
              <mc:Choice xmlns:v="urn:schemas-microsoft-com:vml" Requires="v">
                <p:oleObj name="Equation" r:id="rId2" imgW="952087" imgH="228501" progId="Equation.3">
                  <p:embed/>
                </p:oleObj>
              </mc:Choice>
              <mc:Fallback>
                <p:oleObj name="Equation" r:id="rId2" imgW="952087" imgH="228501" progId="Equation.3">
                  <p:embed/>
                  <p:pic>
                    <p:nvPicPr>
                      <p:cNvPr id="6"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6513" y="4444603"/>
                        <a:ext cx="2305050" cy="552450"/>
                      </a:xfrm>
                      <a:prstGeom prst="rect">
                        <a:avLst/>
                      </a:prstGeom>
                      <a:solidFill>
                        <a:srgbClr val="FFFF99"/>
                      </a:solidFill>
                    </p:spPr>
                  </p:pic>
                </p:oleObj>
              </mc:Fallback>
            </mc:AlternateContent>
          </a:graphicData>
        </a:graphic>
      </p:graphicFrame>
      <p:sp>
        <p:nvSpPr>
          <p:cNvPr id="7" name="Rectangle 5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NZ"/>
          </a:p>
        </p:txBody>
      </p:sp>
      <p:graphicFrame>
        <p:nvGraphicFramePr>
          <p:cNvPr id="8" name="Object 7"/>
          <p:cNvGraphicFramePr>
            <a:graphicFrameLocks noChangeAspect="1"/>
          </p:cNvGraphicFramePr>
          <p:nvPr>
            <p:extLst>
              <p:ext uri="{D42A27DB-BD31-4B8C-83A1-F6EECF244321}">
                <p14:modId xmlns:p14="http://schemas.microsoft.com/office/powerpoint/2010/main" val="2916478584"/>
              </p:ext>
            </p:extLst>
          </p:nvPr>
        </p:nvGraphicFramePr>
        <p:xfrm>
          <a:off x="2576511" y="1600199"/>
          <a:ext cx="3254375" cy="1004165"/>
        </p:xfrm>
        <a:graphic>
          <a:graphicData uri="http://schemas.openxmlformats.org/presentationml/2006/ole">
            <mc:AlternateContent xmlns:mc="http://schemas.openxmlformats.org/markup-compatibility/2006">
              <mc:Choice xmlns:v="urn:schemas-microsoft-com:vml" Requires="v">
                <p:oleObj name="Equation" r:id="rId4" imgW="1409400" imgH="431640" progId="Equation.DSMT4">
                  <p:embed/>
                </p:oleObj>
              </mc:Choice>
              <mc:Fallback>
                <p:oleObj name="Equation" r:id="rId4" imgW="1409400" imgH="431640" progId="Equation.DSMT4">
                  <p:embed/>
                  <p:pic>
                    <p:nvPicPr>
                      <p:cNvPr id="8" name="Object 7"/>
                      <p:cNvPicPr>
                        <a:picLocks noChangeAspect="1" noChangeArrowheads="1"/>
                      </p:cNvPicPr>
                      <p:nvPr/>
                    </p:nvPicPr>
                    <p:blipFill>
                      <a:blip r:embed="rId5"/>
                      <a:srcRect/>
                      <a:stretch>
                        <a:fillRect/>
                      </a:stretch>
                    </p:blipFill>
                    <p:spPr bwMode="auto">
                      <a:xfrm>
                        <a:off x="2576511" y="1600199"/>
                        <a:ext cx="3254375" cy="1004165"/>
                      </a:xfrm>
                      <a:prstGeom prst="rect">
                        <a:avLst/>
                      </a:prstGeom>
                      <a:solidFill>
                        <a:srgbClr val="FFFF99"/>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015884846"/>
              </p:ext>
            </p:extLst>
          </p:nvPr>
        </p:nvGraphicFramePr>
        <p:xfrm>
          <a:off x="2533650" y="2938463"/>
          <a:ext cx="3341688" cy="1003300"/>
        </p:xfrm>
        <a:graphic>
          <a:graphicData uri="http://schemas.openxmlformats.org/presentationml/2006/ole">
            <mc:AlternateContent xmlns:mc="http://schemas.openxmlformats.org/markup-compatibility/2006">
              <mc:Choice xmlns:v="urn:schemas-microsoft-com:vml" Requires="v">
                <p:oleObj name="Equation" r:id="rId6" imgW="1447560" imgH="431640" progId="Equation.DSMT4">
                  <p:embed/>
                </p:oleObj>
              </mc:Choice>
              <mc:Fallback>
                <p:oleObj name="Equation" r:id="rId6" imgW="1447560" imgH="431640" progId="Equation.DSMT4">
                  <p:embed/>
                  <p:pic>
                    <p:nvPicPr>
                      <p:cNvPr id="9" name="Object 8"/>
                      <p:cNvPicPr>
                        <a:picLocks noChangeAspect="1" noChangeArrowheads="1"/>
                      </p:cNvPicPr>
                      <p:nvPr/>
                    </p:nvPicPr>
                    <p:blipFill>
                      <a:blip r:embed="rId7"/>
                      <a:srcRect/>
                      <a:stretch>
                        <a:fillRect/>
                      </a:stretch>
                    </p:blipFill>
                    <p:spPr bwMode="auto">
                      <a:xfrm>
                        <a:off x="2533650" y="2938463"/>
                        <a:ext cx="3341688" cy="1003300"/>
                      </a:xfrm>
                      <a:prstGeom prst="rect">
                        <a:avLst/>
                      </a:prstGeom>
                      <a:solidFill>
                        <a:srgbClr val="FFFF99"/>
                      </a:solidFill>
                    </p:spPr>
                  </p:pic>
                </p:oleObj>
              </mc:Fallback>
            </mc:AlternateContent>
          </a:graphicData>
        </a:graphic>
      </p:graphicFrame>
      <p:sp>
        <p:nvSpPr>
          <p:cNvPr id="4" name="Rectangle 3">
            <a:extLst>
              <a:ext uri="{FF2B5EF4-FFF2-40B4-BE49-F238E27FC236}">
                <a16:creationId xmlns:a16="http://schemas.microsoft.com/office/drawing/2014/main" id="{C87360FE-768D-2714-7E6B-52B00F0DFAC1}"/>
              </a:ext>
            </a:extLst>
          </p:cNvPr>
          <p:cNvSpPr/>
          <p:nvPr/>
        </p:nvSpPr>
        <p:spPr>
          <a:xfrm>
            <a:off x="3851920" y="1600199"/>
            <a:ext cx="360040" cy="460649"/>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a:extLst>
              <a:ext uri="{FF2B5EF4-FFF2-40B4-BE49-F238E27FC236}">
                <a16:creationId xmlns:a16="http://schemas.microsoft.com/office/drawing/2014/main" id="{C20E0F7C-5806-695F-431F-9BFD6025B905}"/>
              </a:ext>
            </a:extLst>
          </p:cNvPr>
          <p:cNvSpPr/>
          <p:nvPr/>
        </p:nvSpPr>
        <p:spPr>
          <a:xfrm>
            <a:off x="3824300" y="2937899"/>
            <a:ext cx="360040" cy="460649"/>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11" name="Straight Arrow Connector 10">
            <a:extLst>
              <a:ext uri="{FF2B5EF4-FFF2-40B4-BE49-F238E27FC236}">
                <a16:creationId xmlns:a16="http://schemas.microsoft.com/office/drawing/2014/main" id="{0E4FC653-0FC3-3C45-D0DF-A7D81A39A176}"/>
              </a:ext>
            </a:extLst>
          </p:cNvPr>
          <p:cNvCxnSpPr>
            <a:cxnSpLocks/>
          </p:cNvCxnSpPr>
          <p:nvPr/>
        </p:nvCxnSpPr>
        <p:spPr>
          <a:xfrm flipH="1" flipV="1">
            <a:off x="4211960" y="2102281"/>
            <a:ext cx="2016224" cy="7273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A2F0B5B-0B30-171E-6417-490F6ACA7D8C}"/>
              </a:ext>
            </a:extLst>
          </p:cNvPr>
          <p:cNvCxnSpPr>
            <a:cxnSpLocks/>
          </p:cNvCxnSpPr>
          <p:nvPr/>
        </p:nvCxnSpPr>
        <p:spPr>
          <a:xfrm flipH="1">
            <a:off x="4211960" y="2981995"/>
            <a:ext cx="2016224" cy="1816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5C77095-067E-CCEF-011E-0FB1B6046B70}"/>
              </a:ext>
            </a:extLst>
          </p:cNvPr>
          <p:cNvSpPr txBox="1"/>
          <p:nvPr/>
        </p:nvSpPr>
        <p:spPr>
          <a:xfrm>
            <a:off x="6228184" y="2583861"/>
            <a:ext cx="2170584" cy="646331"/>
          </a:xfrm>
          <a:prstGeom prst="rect">
            <a:avLst/>
          </a:prstGeom>
          <a:noFill/>
        </p:spPr>
        <p:txBody>
          <a:bodyPr wrap="square" rtlCol="0">
            <a:spAutoFit/>
          </a:bodyPr>
          <a:lstStyle/>
          <a:p>
            <a:r>
              <a:rPr lang="en-US" dirty="0">
                <a:solidFill>
                  <a:srgbClr val="FF0000"/>
                </a:solidFill>
              </a:rPr>
              <a:t>Relative permeability </a:t>
            </a:r>
            <a:r>
              <a:rPr lang="en-US" dirty="0"/>
              <a:t> between 0 and 1</a:t>
            </a:r>
            <a:endParaRPr lang="en-NZ" dirty="0"/>
          </a:p>
        </p:txBody>
      </p:sp>
    </p:spTree>
    <p:extLst>
      <p:ext uri="{BB962C8B-B14F-4D97-AF65-F5344CB8AC3E}">
        <p14:creationId xmlns:p14="http://schemas.microsoft.com/office/powerpoint/2010/main" val="23906352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Relative </a:t>
            </a:r>
            <a:r>
              <a:rPr lang="en-US" altLang="en-US" dirty="0" err="1"/>
              <a:t>permeabilities</a:t>
            </a:r>
            <a:endParaRPr lang="en-NZ" dirty="0"/>
          </a:p>
        </p:txBody>
      </p:sp>
      <p:sp>
        <p:nvSpPr>
          <p:cNvPr id="3" name="Content Placeholder 2"/>
          <p:cNvSpPr>
            <a:spLocks noGrp="1"/>
          </p:cNvSpPr>
          <p:nvPr>
            <p:ph idx="1"/>
          </p:nvPr>
        </p:nvSpPr>
        <p:spPr/>
        <p:txBody>
          <a:bodyPr/>
          <a:lstStyle/>
          <a:p>
            <a:pPr>
              <a:spcAft>
                <a:spcPct val="20000"/>
              </a:spcAft>
            </a:pPr>
            <a:r>
              <a:rPr lang="en-US" altLang="en-US" dirty="0"/>
              <a:t>The relative </a:t>
            </a:r>
            <a:r>
              <a:rPr lang="en-US" altLang="en-US" dirty="0" err="1"/>
              <a:t>permeabilities</a:t>
            </a:r>
            <a:r>
              <a:rPr lang="en-US" altLang="en-US" dirty="0"/>
              <a:t> or permeability reduction factors </a:t>
            </a:r>
            <a:r>
              <a:rPr lang="en-US" altLang="en-US" i="1" dirty="0" err="1"/>
              <a:t>k</a:t>
            </a:r>
            <a:r>
              <a:rPr lang="en-US" altLang="en-US" i="1" baseline="-25000" dirty="0" err="1"/>
              <a:t>rl</a:t>
            </a:r>
            <a:r>
              <a:rPr lang="en-US" altLang="en-US" i="1" dirty="0"/>
              <a:t>, </a:t>
            </a:r>
            <a:r>
              <a:rPr lang="en-US" altLang="en-US" i="1" dirty="0" err="1"/>
              <a:t>k</a:t>
            </a:r>
            <a:r>
              <a:rPr lang="en-US" altLang="en-US" i="1" baseline="-25000" dirty="0" err="1"/>
              <a:t>rv</a:t>
            </a:r>
            <a:r>
              <a:rPr lang="en-US" altLang="en-US" dirty="0"/>
              <a:t> account for the fact that the liquid and </a:t>
            </a:r>
            <a:r>
              <a:rPr lang="en-US" altLang="en-US" dirty="0" err="1"/>
              <a:t>vapour</a:t>
            </a:r>
            <a:r>
              <a:rPr lang="en-US" altLang="en-US" dirty="0"/>
              <a:t> phases interfere with one another as they move through the fractured rock matrix. </a:t>
            </a:r>
          </a:p>
          <a:p>
            <a:pPr>
              <a:spcAft>
                <a:spcPct val="20000"/>
              </a:spcAft>
            </a:pPr>
            <a:r>
              <a:rPr lang="en-US" altLang="en-US" dirty="0"/>
              <a:t>The exact forms of </a:t>
            </a:r>
            <a:r>
              <a:rPr lang="en-US" altLang="en-US" i="1" dirty="0" err="1"/>
              <a:t>k</a:t>
            </a:r>
            <a:r>
              <a:rPr lang="en-US" altLang="en-US" i="1" baseline="-25000" dirty="0" err="1"/>
              <a:t>rl</a:t>
            </a:r>
            <a:r>
              <a:rPr lang="en-US" altLang="en-US" dirty="0"/>
              <a:t> and </a:t>
            </a:r>
            <a:r>
              <a:rPr lang="en-US" altLang="en-US" i="1" dirty="0" err="1"/>
              <a:t>k</a:t>
            </a:r>
            <a:r>
              <a:rPr lang="en-US" altLang="en-US" i="1" baseline="-25000" dirty="0" err="1"/>
              <a:t>rv</a:t>
            </a:r>
            <a:r>
              <a:rPr lang="en-US" altLang="en-US" dirty="0"/>
              <a:t> are not really known but it is known that they depend on the liquid saturation </a:t>
            </a:r>
          </a:p>
          <a:p>
            <a:endParaRPr lang="en-NZ" dirty="0"/>
          </a:p>
        </p:txBody>
      </p:sp>
    </p:spTree>
    <p:extLst>
      <p:ext uri="{BB962C8B-B14F-4D97-AF65-F5344CB8AC3E}">
        <p14:creationId xmlns:p14="http://schemas.microsoft.com/office/powerpoint/2010/main" val="38807115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Relative </a:t>
            </a:r>
            <a:r>
              <a:rPr lang="en-US" altLang="en-US" dirty="0" err="1"/>
              <a:t>permeabilities</a:t>
            </a:r>
            <a:endParaRPr lang="en-NZ" dirty="0"/>
          </a:p>
        </p:txBody>
      </p:sp>
      <p:sp>
        <p:nvSpPr>
          <p:cNvPr id="3" name="Content Placeholder 2"/>
          <p:cNvSpPr>
            <a:spLocks noGrp="1"/>
          </p:cNvSpPr>
          <p:nvPr>
            <p:ph idx="1"/>
          </p:nvPr>
        </p:nvSpPr>
        <p:spPr/>
        <p:txBody>
          <a:bodyPr/>
          <a:lstStyle/>
          <a:p>
            <a:pPr algn="just">
              <a:spcAft>
                <a:spcPct val="20000"/>
              </a:spcAft>
            </a:pPr>
            <a:r>
              <a:rPr lang="en-US" altLang="en-US" dirty="0"/>
              <a:t>This interference between the phases is one of the most important aspects of two- phase flow in a porous material. </a:t>
            </a:r>
          </a:p>
          <a:p>
            <a:pPr algn="just">
              <a:spcAft>
                <a:spcPct val="20000"/>
              </a:spcAft>
            </a:pPr>
            <a:r>
              <a:rPr lang="en-US" altLang="en-US" dirty="0"/>
              <a:t>At high liquid saturations the liquid (water) flows while the </a:t>
            </a:r>
            <a:r>
              <a:rPr lang="en-US" altLang="en-US" dirty="0" err="1"/>
              <a:t>vapour</a:t>
            </a:r>
            <a:r>
              <a:rPr lang="en-US" altLang="en-US" dirty="0"/>
              <a:t> (steam) remains immobile. </a:t>
            </a:r>
          </a:p>
          <a:p>
            <a:pPr algn="just">
              <a:spcAft>
                <a:spcPct val="20000"/>
              </a:spcAft>
            </a:pPr>
            <a:r>
              <a:rPr lang="en-US" altLang="en-US" dirty="0"/>
              <a:t>At low saturations the liquid becomes immobile and the </a:t>
            </a:r>
            <a:r>
              <a:rPr lang="en-US" altLang="en-US" dirty="0" err="1"/>
              <a:t>vapour</a:t>
            </a:r>
            <a:r>
              <a:rPr lang="en-US" altLang="en-US" dirty="0"/>
              <a:t> moves.</a:t>
            </a:r>
          </a:p>
          <a:p>
            <a:endParaRPr lang="en-NZ" dirty="0"/>
          </a:p>
        </p:txBody>
      </p:sp>
    </p:spTree>
    <p:extLst>
      <p:ext uri="{BB962C8B-B14F-4D97-AF65-F5344CB8AC3E}">
        <p14:creationId xmlns:p14="http://schemas.microsoft.com/office/powerpoint/2010/main" val="38598789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Relative permeability curves</a:t>
            </a:r>
            <a:endParaRPr lang="en-NZ" dirty="0"/>
          </a:p>
        </p:txBody>
      </p:sp>
      <p:pic>
        <p:nvPicPr>
          <p:cNvPr id="4" name="Content Placeholder 3"/>
          <p:cNvPicPr>
            <a:picLocks noGrp="1" noChangeAspect="1"/>
          </p:cNvPicPr>
          <p:nvPr>
            <p:ph idx="1"/>
          </p:nvPr>
        </p:nvPicPr>
        <p:blipFill rotWithShape="1">
          <a:blip r:embed="rId2"/>
          <a:srcRect t="5883" b="7843"/>
          <a:stretch/>
        </p:blipFill>
        <p:spPr>
          <a:xfrm>
            <a:off x="611560" y="1556793"/>
            <a:ext cx="8075240" cy="3766640"/>
          </a:xfrm>
          <a:prstGeom prst="rect">
            <a:avLst/>
          </a:prstGeom>
        </p:spPr>
      </p:pic>
      <p:sp>
        <p:nvSpPr>
          <p:cNvPr id="5" name="Rectangle 6"/>
          <p:cNvSpPr>
            <a:spLocks noChangeArrowheads="1"/>
          </p:cNvSpPr>
          <p:nvPr/>
        </p:nvSpPr>
        <p:spPr bwMode="auto">
          <a:xfrm>
            <a:off x="1829858" y="5323433"/>
            <a:ext cx="53546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en-US" sz="2400" dirty="0"/>
              <a:t>Corey curves for </a:t>
            </a:r>
            <a:r>
              <a:rPr lang="en-US" altLang="en-US" sz="2400" i="1" dirty="0" err="1"/>
              <a:t>S</a:t>
            </a:r>
            <a:r>
              <a:rPr lang="en-US" altLang="en-US" sz="2400" i="1" baseline="-25000" dirty="0" err="1"/>
              <a:t>lr</a:t>
            </a:r>
            <a:r>
              <a:rPr lang="en-US" altLang="en-US" sz="2400" dirty="0"/>
              <a:t> = 0.30, </a:t>
            </a:r>
            <a:r>
              <a:rPr lang="en-US" altLang="en-US" sz="2400" i="1" dirty="0" err="1"/>
              <a:t>S</a:t>
            </a:r>
            <a:r>
              <a:rPr lang="en-US" altLang="en-US" sz="2400" i="1" baseline="-25000" dirty="0" err="1"/>
              <a:t>vr</a:t>
            </a:r>
            <a:r>
              <a:rPr lang="en-US" altLang="en-US" sz="2400" dirty="0"/>
              <a:t> = 0.05</a:t>
            </a:r>
            <a:r>
              <a:rPr lang="en-US" altLang="en-US" dirty="0"/>
              <a:t> </a:t>
            </a:r>
          </a:p>
        </p:txBody>
      </p:sp>
    </p:spTree>
    <p:extLst>
      <p:ext uri="{BB962C8B-B14F-4D97-AF65-F5344CB8AC3E}">
        <p14:creationId xmlns:p14="http://schemas.microsoft.com/office/powerpoint/2010/main" val="35353268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More relative permeability curves</a:t>
            </a:r>
            <a:endParaRPr lang="en-NZ" dirty="0"/>
          </a:p>
        </p:txBody>
      </p:sp>
      <p:graphicFrame>
        <p:nvGraphicFramePr>
          <p:cNvPr id="3" name="Object 7"/>
          <p:cNvGraphicFramePr>
            <a:graphicFrameLocks noGrp="1" noChangeAspect="1"/>
          </p:cNvGraphicFramePr>
          <p:nvPr>
            <p:ph idx="1"/>
            <p:extLst>
              <p:ext uri="{D42A27DB-BD31-4B8C-83A1-F6EECF244321}">
                <p14:modId xmlns:p14="http://schemas.microsoft.com/office/powerpoint/2010/main" val="3080245472"/>
              </p:ext>
            </p:extLst>
          </p:nvPr>
        </p:nvGraphicFramePr>
        <p:xfrm>
          <a:off x="806376" y="1568848"/>
          <a:ext cx="7631185" cy="3465536"/>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a:spLocks noChangeArrowheads="1"/>
          </p:cNvSpPr>
          <p:nvPr/>
        </p:nvSpPr>
        <p:spPr bwMode="auto">
          <a:xfrm>
            <a:off x="1835150" y="5445224"/>
            <a:ext cx="53895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en-US" sz="2400" dirty="0"/>
              <a:t>Linear curves for </a:t>
            </a:r>
            <a:r>
              <a:rPr lang="en-US" altLang="en-US" sz="2400" i="1" dirty="0" err="1"/>
              <a:t>S</a:t>
            </a:r>
            <a:r>
              <a:rPr lang="en-US" altLang="en-US" sz="2400" i="1" baseline="-25000" dirty="0" err="1"/>
              <a:t>lr</a:t>
            </a:r>
            <a:r>
              <a:rPr lang="en-US" altLang="en-US" sz="2400" dirty="0"/>
              <a:t> = 0.30, </a:t>
            </a:r>
            <a:r>
              <a:rPr lang="en-US" altLang="en-US" sz="2400" i="1" dirty="0" err="1"/>
              <a:t>S</a:t>
            </a:r>
            <a:r>
              <a:rPr lang="en-US" altLang="en-US" sz="2400" i="1" baseline="-25000" dirty="0" err="1"/>
              <a:t>vr</a:t>
            </a:r>
            <a:r>
              <a:rPr lang="en-US" altLang="en-US" sz="2400" dirty="0"/>
              <a:t> = 0.05</a:t>
            </a:r>
            <a:r>
              <a:rPr lang="en-US" altLang="en-US" dirty="0"/>
              <a:t> </a:t>
            </a:r>
          </a:p>
        </p:txBody>
      </p:sp>
    </p:spTree>
    <p:extLst>
      <p:ext uri="{BB962C8B-B14F-4D97-AF65-F5344CB8AC3E}">
        <p14:creationId xmlns:p14="http://schemas.microsoft.com/office/powerpoint/2010/main" val="2872683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Energy flow</a:t>
            </a:r>
            <a:endParaRPr lang="en-NZ" dirty="0"/>
          </a:p>
        </p:txBody>
      </p:sp>
      <p:sp>
        <p:nvSpPr>
          <p:cNvPr id="3" name="Content Placeholder 2"/>
          <p:cNvSpPr>
            <a:spLocks noGrp="1"/>
          </p:cNvSpPr>
          <p:nvPr>
            <p:ph idx="1"/>
          </p:nvPr>
        </p:nvSpPr>
        <p:spPr/>
        <p:txBody>
          <a:bodyPr/>
          <a:lstStyle/>
          <a:p>
            <a:pPr>
              <a:spcAft>
                <a:spcPts val="600"/>
              </a:spcAft>
            </a:pPr>
            <a:r>
              <a:rPr lang="en-US" altLang="en-US" dirty="0"/>
              <a:t>Darcy's Law also affects the calculation of the energy flux. </a:t>
            </a:r>
          </a:p>
          <a:p>
            <a:pPr>
              <a:spcAft>
                <a:spcPts val="600"/>
              </a:spcAft>
            </a:pPr>
            <a:r>
              <a:rPr lang="en-US" altLang="en-US" dirty="0"/>
              <a:t>For single phase flow of hot water the energy flux is given by</a:t>
            </a:r>
          </a:p>
          <a:p>
            <a:pPr>
              <a:spcAft>
                <a:spcPts val="600"/>
              </a:spcAft>
            </a:pPr>
            <a:endParaRPr lang="en-US" altLang="en-US" dirty="0"/>
          </a:p>
          <a:p>
            <a:pPr>
              <a:spcAft>
                <a:spcPts val="600"/>
              </a:spcAft>
            </a:pPr>
            <a:endParaRPr lang="en-US" altLang="en-US" dirty="0"/>
          </a:p>
          <a:p>
            <a:pPr>
              <a:spcAft>
                <a:spcPts val="600"/>
              </a:spcAft>
            </a:pPr>
            <a:endParaRPr lang="en-US" altLang="en-US" dirty="0"/>
          </a:p>
          <a:p>
            <a:pPr>
              <a:spcAft>
                <a:spcPts val="600"/>
              </a:spcAft>
            </a:pPr>
            <a:r>
              <a:rPr lang="en-US" altLang="en-US" dirty="0"/>
              <a:t>Here </a:t>
            </a:r>
            <a:r>
              <a:rPr lang="en-US" altLang="en-US" i="1" dirty="0"/>
              <a:t>h</a:t>
            </a:r>
            <a:r>
              <a:rPr lang="en-US" altLang="en-US" i="1" baseline="-25000" dirty="0"/>
              <a:t>l</a:t>
            </a:r>
            <a:r>
              <a:rPr lang="en-US" altLang="en-US" dirty="0"/>
              <a:t> is the enthalpy and </a:t>
            </a:r>
            <a:r>
              <a:rPr lang="en-US" altLang="en-US" i="1" dirty="0"/>
              <a:t>K</a:t>
            </a:r>
            <a:r>
              <a:rPr lang="en-US" altLang="en-US" dirty="0"/>
              <a:t> is the thermal conductivity</a:t>
            </a:r>
          </a:p>
          <a:p>
            <a:endParaRPr lang="en-NZ" dirty="0"/>
          </a:p>
        </p:txBody>
      </p:sp>
      <p:graphicFrame>
        <p:nvGraphicFramePr>
          <p:cNvPr id="4" name="Object 4"/>
          <p:cNvGraphicFramePr>
            <a:graphicFrameLocks noChangeAspect="1"/>
          </p:cNvGraphicFramePr>
          <p:nvPr>
            <p:extLst>
              <p:ext uri="{D42A27DB-BD31-4B8C-83A1-F6EECF244321}">
                <p14:modId xmlns:p14="http://schemas.microsoft.com/office/powerpoint/2010/main" val="2861347832"/>
              </p:ext>
            </p:extLst>
          </p:nvPr>
        </p:nvGraphicFramePr>
        <p:xfrm>
          <a:off x="2771775" y="3284984"/>
          <a:ext cx="3600450" cy="755650"/>
        </p:xfrm>
        <a:graphic>
          <a:graphicData uri="http://schemas.openxmlformats.org/presentationml/2006/ole">
            <mc:AlternateContent xmlns:mc="http://schemas.openxmlformats.org/markup-compatibility/2006">
              <mc:Choice xmlns:v="urn:schemas-microsoft-com:vml" Requires="v">
                <p:oleObj name="Equation" r:id="rId2" imgW="1091726" imgH="228501" progId="Equation.3">
                  <p:embed/>
                </p:oleObj>
              </mc:Choice>
              <mc:Fallback>
                <p:oleObj name="Equation" r:id="rId2" imgW="1091726" imgH="228501" progId="Equation.3">
                  <p:embed/>
                  <p:pic>
                    <p:nvPicPr>
                      <p:cNvPr id="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3284984"/>
                        <a:ext cx="3600450" cy="755650"/>
                      </a:xfrm>
                      <a:prstGeom prst="rect">
                        <a:avLst/>
                      </a:prstGeom>
                      <a:solidFill>
                        <a:srgbClr val="FFFF99"/>
                      </a:solidFill>
                    </p:spPr>
                  </p:pic>
                </p:oleObj>
              </mc:Fallback>
            </mc:AlternateContent>
          </a:graphicData>
        </a:graphic>
      </p:graphicFrame>
      <p:sp>
        <p:nvSpPr>
          <p:cNvPr id="5" name="Rectangle 4">
            <a:extLst>
              <a:ext uri="{FF2B5EF4-FFF2-40B4-BE49-F238E27FC236}">
                <a16:creationId xmlns:a16="http://schemas.microsoft.com/office/drawing/2014/main" id="{667501B0-A369-E925-75CB-F19CB78DBBCA}"/>
              </a:ext>
            </a:extLst>
          </p:cNvPr>
          <p:cNvSpPr/>
          <p:nvPr/>
        </p:nvSpPr>
        <p:spPr>
          <a:xfrm>
            <a:off x="3779912" y="3284984"/>
            <a:ext cx="1008112" cy="755650"/>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5">
            <a:extLst>
              <a:ext uri="{FF2B5EF4-FFF2-40B4-BE49-F238E27FC236}">
                <a16:creationId xmlns:a16="http://schemas.microsoft.com/office/drawing/2014/main" id="{6571F0CB-CE4F-4385-6F05-E65673665190}"/>
              </a:ext>
            </a:extLst>
          </p:cNvPr>
          <p:cNvSpPr/>
          <p:nvPr/>
        </p:nvSpPr>
        <p:spPr>
          <a:xfrm>
            <a:off x="5220072" y="3284984"/>
            <a:ext cx="1080120" cy="755650"/>
          </a:xfrm>
          <a:prstGeom prst="rect">
            <a:avLst/>
          </a:prstGeom>
          <a:noFill/>
          <a:ln w="38100">
            <a:solidFill>
              <a:srgbClr val="009AC7"/>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TextBox 6">
            <a:extLst>
              <a:ext uri="{FF2B5EF4-FFF2-40B4-BE49-F238E27FC236}">
                <a16:creationId xmlns:a16="http://schemas.microsoft.com/office/drawing/2014/main" id="{3AB46FAD-7264-AF98-1463-D4828A670D0F}"/>
              </a:ext>
            </a:extLst>
          </p:cNvPr>
          <p:cNvSpPr txBox="1"/>
          <p:nvPr/>
        </p:nvSpPr>
        <p:spPr>
          <a:xfrm>
            <a:off x="3033365" y="4396462"/>
            <a:ext cx="1583960" cy="461665"/>
          </a:xfrm>
          <a:prstGeom prst="rect">
            <a:avLst/>
          </a:prstGeom>
          <a:noFill/>
        </p:spPr>
        <p:txBody>
          <a:bodyPr wrap="none" rtlCol="0">
            <a:spAutoFit/>
          </a:bodyPr>
          <a:lstStyle/>
          <a:p>
            <a:r>
              <a:rPr lang="en-US" sz="2400" dirty="0">
                <a:solidFill>
                  <a:srgbClr val="FF0000"/>
                </a:solidFill>
              </a:rPr>
              <a:t>Convection</a:t>
            </a:r>
            <a:endParaRPr lang="en-NZ" sz="2400" dirty="0">
              <a:solidFill>
                <a:srgbClr val="FF0000"/>
              </a:solidFill>
            </a:endParaRPr>
          </a:p>
        </p:txBody>
      </p:sp>
      <p:sp>
        <p:nvSpPr>
          <p:cNvPr id="8" name="TextBox 7">
            <a:extLst>
              <a:ext uri="{FF2B5EF4-FFF2-40B4-BE49-F238E27FC236}">
                <a16:creationId xmlns:a16="http://schemas.microsoft.com/office/drawing/2014/main" id="{E859C2FF-9245-6B92-4F9E-1FD354962708}"/>
              </a:ext>
            </a:extLst>
          </p:cNvPr>
          <p:cNvSpPr txBox="1"/>
          <p:nvPr/>
        </p:nvSpPr>
        <p:spPr>
          <a:xfrm>
            <a:off x="5364088" y="4375349"/>
            <a:ext cx="1622560" cy="461665"/>
          </a:xfrm>
          <a:prstGeom prst="rect">
            <a:avLst/>
          </a:prstGeom>
          <a:noFill/>
        </p:spPr>
        <p:txBody>
          <a:bodyPr wrap="none" rtlCol="0">
            <a:spAutoFit/>
          </a:bodyPr>
          <a:lstStyle/>
          <a:p>
            <a:r>
              <a:rPr lang="en-US" sz="2400" dirty="0">
                <a:solidFill>
                  <a:srgbClr val="009AC7"/>
                </a:solidFill>
              </a:rPr>
              <a:t>Conduction</a:t>
            </a:r>
            <a:endParaRPr lang="en-NZ" sz="2400" dirty="0">
              <a:solidFill>
                <a:srgbClr val="009AC7"/>
              </a:solidFill>
            </a:endParaRPr>
          </a:p>
        </p:txBody>
      </p:sp>
      <p:cxnSp>
        <p:nvCxnSpPr>
          <p:cNvPr id="10" name="Straight Arrow Connector 9">
            <a:extLst>
              <a:ext uri="{FF2B5EF4-FFF2-40B4-BE49-F238E27FC236}">
                <a16:creationId xmlns:a16="http://schemas.microsoft.com/office/drawing/2014/main" id="{DA02EF9D-7D9C-BC76-1360-F223356C4D2B}"/>
              </a:ext>
            </a:extLst>
          </p:cNvPr>
          <p:cNvCxnSpPr/>
          <p:nvPr/>
        </p:nvCxnSpPr>
        <p:spPr>
          <a:xfrm flipV="1">
            <a:off x="3825345" y="4040634"/>
            <a:ext cx="170591" cy="3558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180C707-5B17-4659-A6E7-19C6D67B82E6}"/>
              </a:ext>
            </a:extLst>
          </p:cNvPr>
          <p:cNvCxnSpPr>
            <a:cxnSpLocks/>
          </p:cNvCxnSpPr>
          <p:nvPr/>
        </p:nvCxnSpPr>
        <p:spPr>
          <a:xfrm flipH="1" flipV="1">
            <a:off x="5845427" y="4040634"/>
            <a:ext cx="140050" cy="355828"/>
          </a:xfrm>
          <a:prstGeom prst="straightConnector1">
            <a:avLst/>
          </a:prstGeom>
          <a:ln w="57150">
            <a:solidFill>
              <a:srgbClr val="009AC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1650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Energy flow</a:t>
            </a:r>
            <a:endParaRPr lang="en-NZ" dirty="0"/>
          </a:p>
        </p:txBody>
      </p:sp>
      <p:sp>
        <p:nvSpPr>
          <p:cNvPr id="3" name="Content Placeholder 2"/>
          <p:cNvSpPr>
            <a:spLocks noGrp="1"/>
          </p:cNvSpPr>
          <p:nvPr>
            <p:ph idx="1"/>
          </p:nvPr>
        </p:nvSpPr>
        <p:spPr/>
        <p:txBody>
          <a:bodyPr/>
          <a:lstStyle/>
          <a:p>
            <a:r>
              <a:rPr lang="en-US" altLang="en-US" dirty="0"/>
              <a:t>For a two-phase flow of water and steam it is given by</a:t>
            </a:r>
          </a:p>
          <a:p>
            <a:endParaRPr lang="en-NZ" dirty="0"/>
          </a:p>
        </p:txBody>
      </p:sp>
      <p:graphicFrame>
        <p:nvGraphicFramePr>
          <p:cNvPr id="4" name="Object 8"/>
          <p:cNvGraphicFramePr>
            <a:graphicFrameLocks noChangeAspect="1"/>
          </p:cNvGraphicFramePr>
          <p:nvPr/>
        </p:nvGraphicFramePr>
        <p:xfrm>
          <a:off x="1187450" y="2852738"/>
          <a:ext cx="6264275" cy="881062"/>
        </p:xfrm>
        <a:graphic>
          <a:graphicData uri="http://schemas.openxmlformats.org/presentationml/2006/ole">
            <mc:AlternateContent xmlns:mc="http://schemas.openxmlformats.org/markup-compatibility/2006">
              <mc:Choice xmlns:v="urn:schemas-microsoft-com:vml" Requires="v">
                <p:oleObj name="Equation" r:id="rId2" imgW="1625600" imgH="228600" progId="Equation.3">
                  <p:embed/>
                </p:oleObj>
              </mc:Choice>
              <mc:Fallback>
                <p:oleObj name="Equation" r:id="rId2" imgW="1625600" imgH="228600" progId="Equation.3">
                  <p:embed/>
                  <p:pic>
                    <p:nvPicPr>
                      <p:cNvPr id="4"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852738"/>
                        <a:ext cx="6264275" cy="88106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4">
            <a:extLst>
              <a:ext uri="{FF2B5EF4-FFF2-40B4-BE49-F238E27FC236}">
                <a16:creationId xmlns:a16="http://schemas.microsoft.com/office/drawing/2014/main" id="{6FFE9E39-19E9-3504-C360-3161975A40B7}"/>
              </a:ext>
            </a:extLst>
          </p:cNvPr>
          <p:cNvSpPr/>
          <p:nvPr/>
        </p:nvSpPr>
        <p:spPr>
          <a:xfrm>
            <a:off x="2339752" y="2907159"/>
            <a:ext cx="3312368" cy="755650"/>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a:extLst>
              <a:ext uri="{FF2B5EF4-FFF2-40B4-BE49-F238E27FC236}">
                <a16:creationId xmlns:a16="http://schemas.microsoft.com/office/drawing/2014/main" id="{7665F38F-BDF6-8819-063F-18ADB747BDA8}"/>
              </a:ext>
            </a:extLst>
          </p:cNvPr>
          <p:cNvSpPr txBox="1"/>
          <p:nvPr/>
        </p:nvSpPr>
        <p:spPr>
          <a:xfrm>
            <a:off x="1593205" y="4018637"/>
            <a:ext cx="1583960" cy="461665"/>
          </a:xfrm>
          <a:prstGeom prst="rect">
            <a:avLst/>
          </a:prstGeom>
          <a:noFill/>
        </p:spPr>
        <p:txBody>
          <a:bodyPr wrap="none" rtlCol="0">
            <a:spAutoFit/>
          </a:bodyPr>
          <a:lstStyle/>
          <a:p>
            <a:r>
              <a:rPr lang="en-US" sz="2400" dirty="0">
                <a:solidFill>
                  <a:srgbClr val="FF0000"/>
                </a:solidFill>
              </a:rPr>
              <a:t>Convection</a:t>
            </a:r>
            <a:endParaRPr lang="en-NZ" sz="2400" dirty="0">
              <a:solidFill>
                <a:srgbClr val="FF0000"/>
              </a:solidFill>
            </a:endParaRPr>
          </a:p>
        </p:txBody>
      </p:sp>
      <p:cxnSp>
        <p:nvCxnSpPr>
          <p:cNvPr id="7" name="Straight Arrow Connector 6">
            <a:extLst>
              <a:ext uri="{FF2B5EF4-FFF2-40B4-BE49-F238E27FC236}">
                <a16:creationId xmlns:a16="http://schemas.microsoft.com/office/drawing/2014/main" id="{F83C465E-2DD2-0669-37F7-6963363CFA13}"/>
              </a:ext>
            </a:extLst>
          </p:cNvPr>
          <p:cNvCxnSpPr/>
          <p:nvPr/>
        </p:nvCxnSpPr>
        <p:spPr>
          <a:xfrm flipV="1">
            <a:off x="2385185" y="3662809"/>
            <a:ext cx="170591" cy="3558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A5DD2A6-1F3B-6034-E3A9-2AA6DA81E10B}"/>
              </a:ext>
            </a:extLst>
          </p:cNvPr>
          <p:cNvSpPr/>
          <p:nvPr/>
        </p:nvSpPr>
        <p:spPr>
          <a:xfrm>
            <a:off x="6136685" y="2907159"/>
            <a:ext cx="1315039" cy="755650"/>
          </a:xfrm>
          <a:prstGeom prst="rect">
            <a:avLst/>
          </a:prstGeom>
          <a:noFill/>
          <a:ln w="38100">
            <a:solidFill>
              <a:srgbClr val="009AC7"/>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a:extLst>
              <a:ext uri="{FF2B5EF4-FFF2-40B4-BE49-F238E27FC236}">
                <a16:creationId xmlns:a16="http://schemas.microsoft.com/office/drawing/2014/main" id="{3CAE3AF9-4B9F-A74A-3CDB-3A91F46EDD36}"/>
              </a:ext>
            </a:extLst>
          </p:cNvPr>
          <p:cNvSpPr txBox="1"/>
          <p:nvPr/>
        </p:nvSpPr>
        <p:spPr>
          <a:xfrm>
            <a:off x="6280702" y="3997524"/>
            <a:ext cx="1975456" cy="461665"/>
          </a:xfrm>
          <a:prstGeom prst="rect">
            <a:avLst/>
          </a:prstGeom>
          <a:noFill/>
        </p:spPr>
        <p:txBody>
          <a:bodyPr wrap="square" rtlCol="0">
            <a:spAutoFit/>
          </a:bodyPr>
          <a:lstStyle/>
          <a:p>
            <a:r>
              <a:rPr lang="en-US" sz="2400" dirty="0">
                <a:solidFill>
                  <a:srgbClr val="009AC7"/>
                </a:solidFill>
              </a:rPr>
              <a:t>Conduction</a:t>
            </a:r>
            <a:endParaRPr lang="en-NZ" sz="2400" dirty="0">
              <a:solidFill>
                <a:srgbClr val="009AC7"/>
              </a:solidFill>
            </a:endParaRPr>
          </a:p>
        </p:txBody>
      </p:sp>
      <p:cxnSp>
        <p:nvCxnSpPr>
          <p:cNvPr id="10" name="Straight Arrow Connector 9">
            <a:extLst>
              <a:ext uri="{FF2B5EF4-FFF2-40B4-BE49-F238E27FC236}">
                <a16:creationId xmlns:a16="http://schemas.microsoft.com/office/drawing/2014/main" id="{26622EEE-87B6-FEB2-4E3B-FF2A054B8012}"/>
              </a:ext>
            </a:extLst>
          </p:cNvPr>
          <p:cNvCxnSpPr>
            <a:cxnSpLocks/>
          </p:cNvCxnSpPr>
          <p:nvPr/>
        </p:nvCxnSpPr>
        <p:spPr>
          <a:xfrm flipH="1" flipV="1">
            <a:off x="6804422" y="3662809"/>
            <a:ext cx="97669" cy="355828"/>
          </a:xfrm>
          <a:prstGeom prst="straightConnector1">
            <a:avLst/>
          </a:prstGeom>
          <a:ln w="57150">
            <a:solidFill>
              <a:srgbClr val="009AC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2039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Energy and enthalpy</a:t>
            </a:r>
            <a:endParaRPr lang="en-NZ" dirty="0"/>
          </a:p>
        </p:txBody>
      </p:sp>
      <p:sp>
        <p:nvSpPr>
          <p:cNvPr id="3" name="Content Placeholder 2"/>
          <p:cNvSpPr>
            <a:spLocks noGrp="1"/>
          </p:cNvSpPr>
          <p:nvPr>
            <p:ph idx="1"/>
          </p:nvPr>
        </p:nvSpPr>
        <p:spPr/>
        <p:txBody>
          <a:bodyPr/>
          <a:lstStyle/>
          <a:p>
            <a:r>
              <a:rPr lang="en-US" altLang="en-US" dirty="0"/>
              <a:t>For a static sample use internal energy, but for a moving fluid use enthalpy</a:t>
            </a:r>
          </a:p>
          <a:p>
            <a:endParaRPr lang="en-NZ" dirty="0"/>
          </a:p>
        </p:txBody>
      </p:sp>
      <p:sp>
        <p:nvSpPr>
          <p:cNvPr id="7" name="Rectangle 4"/>
          <p:cNvSpPr>
            <a:spLocks noChangeArrowheads="1"/>
          </p:cNvSpPr>
          <p:nvPr/>
        </p:nvSpPr>
        <p:spPr bwMode="auto">
          <a:xfrm>
            <a:off x="2195736" y="2780927"/>
            <a:ext cx="154824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NZ"/>
          </a:p>
        </p:txBody>
      </p:sp>
      <p:graphicFrame>
        <p:nvGraphicFramePr>
          <p:cNvPr id="8" name="Object 7"/>
          <p:cNvGraphicFramePr>
            <a:graphicFrameLocks noChangeAspect="1"/>
          </p:cNvGraphicFramePr>
          <p:nvPr>
            <p:extLst>
              <p:ext uri="{D42A27DB-BD31-4B8C-83A1-F6EECF244321}">
                <p14:modId xmlns:p14="http://schemas.microsoft.com/office/powerpoint/2010/main" val="1221518475"/>
              </p:ext>
            </p:extLst>
          </p:nvPr>
        </p:nvGraphicFramePr>
        <p:xfrm>
          <a:off x="2195736" y="2780928"/>
          <a:ext cx="2545284" cy="720080"/>
        </p:xfrm>
        <a:graphic>
          <a:graphicData uri="http://schemas.openxmlformats.org/presentationml/2006/ole">
            <mc:AlternateContent xmlns:mc="http://schemas.openxmlformats.org/markup-compatibility/2006">
              <mc:Choice xmlns:v="urn:schemas-microsoft-com:vml" Requires="v">
                <p:oleObj name="Equation" r:id="rId2" imgW="812447" imgH="228501" progId="Equation.DSMT4">
                  <p:embed/>
                </p:oleObj>
              </mc:Choice>
              <mc:Fallback>
                <p:oleObj name="Equation" r:id="rId2" imgW="812447" imgH="228501" progId="Equation.DSMT4">
                  <p:embed/>
                  <p:pic>
                    <p:nvPicPr>
                      <p:cNvPr id="8"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780928"/>
                        <a:ext cx="2545284" cy="720080"/>
                      </a:xfrm>
                      <a:prstGeom prst="rect">
                        <a:avLst/>
                      </a:prstGeom>
                      <a:solidFill>
                        <a:srgbClr val="FFFF99"/>
                      </a:solidFill>
                    </p:spPr>
                  </p:pic>
                </p:oleObj>
              </mc:Fallback>
            </mc:AlternateContent>
          </a:graphicData>
        </a:graphic>
      </p:graphicFrame>
      <p:sp>
        <p:nvSpPr>
          <p:cNvPr id="9" name="TextBox 8"/>
          <p:cNvSpPr txBox="1"/>
          <p:nvPr/>
        </p:nvSpPr>
        <p:spPr>
          <a:xfrm>
            <a:off x="3240243" y="4291932"/>
            <a:ext cx="1613199" cy="369332"/>
          </a:xfrm>
          <a:prstGeom prst="rect">
            <a:avLst/>
          </a:prstGeom>
          <a:noFill/>
        </p:spPr>
        <p:txBody>
          <a:bodyPr wrap="none" rtlCol="0">
            <a:spAutoFit/>
          </a:bodyPr>
          <a:lstStyle/>
          <a:p>
            <a:r>
              <a:rPr lang="en-NZ" dirty="0"/>
              <a:t>internal energy</a:t>
            </a:r>
          </a:p>
        </p:txBody>
      </p:sp>
      <p:sp>
        <p:nvSpPr>
          <p:cNvPr id="10" name="TextBox 9"/>
          <p:cNvSpPr txBox="1"/>
          <p:nvPr/>
        </p:nvSpPr>
        <p:spPr>
          <a:xfrm>
            <a:off x="952209" y="4291738"/>
            <a:ext cx="1006942" cy="369332"/>
          </a:xfrm>
          <a:prstGeom prst="rect">
            <a:avLst/>
          </a:prstGeom>
          <a:noFill/>
        </p:spPr>
        <p:txBody>
          <a:bodyPr wrap="none" rtlCol="0">
            <a:spAutoFit/>
          </a:bodyPr>
          <a:lstStyle/>
          <a:p>
            <a:r>
              <a:rPr lang="en-NZ" dirty="0"/>
              <a:t>enthalpy</a:t>
            </a:r>
          </a:p>
        </p:txBody>
      </p:sp>
      <p:cxnSp>
        <p:nvCxnSpPr>
          <p:cNvPr id="12" name="Straight Arrow Connector 11"/>
          <p:cNvCxnSpPr>
            <a:stCxn id="9" idx="0"/>
          </p:cNvCxnSpPr>
          <p:nvPr/>
        </p:nvCxnSpPr>
        <p:spPr>
          <a:xfrm flipH="1" flipV="1">
            <a:off x="3240243" y="3501008"/>
            <a:ext cx="806600" cy="790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p:cNvCxnSpPr>
          <p:nvPr/>
        </p:nvCxnSpPr>
        <p:spPr>
          <a:xfrm flipV="1">
            <a:off x="1455680" y="3467719"/>
            <a:ext cx="846969" cy="824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495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Simple flows</a:t>
            </a:r>
            <a:endParaRPr lang="en-NZ" dirty="0"/>
          </a:p>
        </p:txBody>
      </p:sp>
      <p:sp>
        <p:nvSpPr>
          <p:cNvPr id="3" name="Content Placeholder 2"/>
          <p:cNvSpPr>
            <a:spLocks noGrp="1"/>
          </p:cNvSpPr>
          <p:nvPr>
            <p:ph idx="1"/>
          </p:nvPr>
        </p:nvSpPr>
        <p:spPr/>
        <p:txBody>
          <a:bodyPr/>
          <a:lstStyle/>
          <a:p>
            <a:pPr>
              <a:spcAft>
                <a:spcPct val="20000"/>
              </a:spcAft>
            </a:pPr>
            <a:r>
              <a:rPr lang="en-US" altLang="en-US" dirty="0"/>
              <a:t>We will now look at simple flows and the implications of Darcy’s Law</a:t>
            </a:r>
          </a:p>
          <a:p>
            <a:pPr>
              <a:spcAft>
                <a:spcPct val="20000"/>
              </a:spcAft>
            </a:pPr>
            <a:r>
              <a:rPr lang="en-US" altLang="en-US" dirty="0"/>
              <a:t>First we will consider 1D radial flow towards a geothermal well</a:t>
            </a:r>
          </a:p>
          <a:p>
            <a:endParaRPr lang="en-NZ" dirty="0"/>
          </a:p>
        </p:txBody>
      </p:sp>
    </p:spTree>
    <p:extLst>
      <p:ext uri="{BB962C8B-B14F-4D97-AF65-F5344CB8AC3E}">
        <p14:creationId xmlns:p14="http://schemas.microsoft.com/office/powerpoint/2010/main" val="477811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B4A31-135C-FAA0-E33E-C18B0A342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23F93C-3D64-7AA0-D360-F2D69CB4BBD2}"/>
              </a:ext>
            </a:extLst>
          </p:cNvPr>
          <p:cNvSpPr>
            <a:spLocks noGrp="1"/>
          </p:cNvSpPr>
          <p:nvPr>
            <p:ph type="title"/>
          </p:nvPr>
        </p:nvSpPr>
        <p:spPr/>
        <p:txBody>
          <a:bodyPr/>
          <a:lstStyle/>
          <a:p>
            <a:r>
              <a:rPr lang="en-NZ" dirty="0"/>
              <a:t>Geothermal Modelling Group</a:t>
            </a:r>
          </a:p>
        </p:txBody>
      </p:sp>
      <p:sp>
        <p:nvSpPr>
          <p:cNvPr id="3" name="Oval 2">
            <a:extLst>
              <a:ext uri="{FF2B5EF4-FFF2-40B4-BE49-F238E27FC236}">
                <a16:creationId xmlns:a16="http://schemas.microsoft.com/office/drawing/2014/main" id="{99E75B1D-FC7F-A2CB-94D7-D594C9DB74E2}"/>
              </a:ext>
            </a:extLst>
          </p:cNvPr>
          <p:cNvSpPr/>
          <p:nvPr/>
        </p:nvSpPr>
        <p:spPr>
          <a:xfrm>
            <a:off x="7524328" y="1833056"/>
            <a:ext cx="1085525" cy="1085525"/>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Oval 6">
            <a:extLst>
              <a:ext uri="{FF2B5EF4-FFF2-40B4-BE49-F238E27FC236}">
                <a16:creationId xmlns:a16="http://schemas.microsoft.com/office/drawing/2014/main" id="{FD2F4DED-028A-605C-3992-F1420CB3876A}"/>
              </a:ext>
            </a:extLst>
          </p:cNvPr>
          <p:cNvSpPr/>
          <p:nvPr/>
        </p:nvSpPr>
        <p:spPr>
          <a:xfrm>
            <a:off x="6044642" y="1844403"/>
            <a:ext cx="1085525" cy="1085525"/>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Oval 7">
            <a:extLst>
              <a:ext uri="{FF2B5EF4-FFF2-40B4-BE49-F238E27FC236}">
                <a16:creationId xmlns:a16="http://schemas.microsoft.com/office/drawing/2014/main" id="{903C4E59-5B09-ABFF-CD30-FEF5C6FADBC5}"/>
              </a:ext>
            </a:extLst>
          </p:cNvPr>
          <p:cNvSpPr/>
          <p:nvPr/>
        </p:nvSpPr>
        <p:spPr>
          <a:xfrm>
            <a:off x="4468479" y="3290926"/>
            <a:ext cx="1085525" cy="1085525"/>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64B79E03-3D90-AA98-3FFF-1B2770D5DBA1}"/>
              </a:ext>
            </a:extLst>
          </p:cNvPr>
          <p:cNvSpPr/>
          <p:nvPr/>
        </p:nvSpPr>
        <p:spPr>
          <a:xfrm>
            <a:off x="4468479" y="1844403"/>
            <a:ext cx="1085525" cy="1085525"/>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891B3F20-01C9-A853-3AE5-D8A3EF76B0DF}"/>
              </a:ext>
            </a:extLst>
          </p:cNvPr>
          <p:cNvSpPr/>
          <p:nvPr/>
        </p:nvSpPr>
        <p:spPr>
          <a:xfrm>
            <a:off x="1752547" y="1833056"/>
            <a:ext cx="1085525" cy="1085525"/>
          </a:xfrm>
          <a:prstGeom prst="ellipse">
            <a:avLst/>
          </a:prstGeom>
          <a:blipFill dpi="0" rotWithShape="1">
            <a:blip r:embed="rId6">
              <a:extLst>
                <a:ext uri="{28A0092B-C50C-407E-A947-70E740481C1C}">
                  <a14:useLocalDpi xmlns:a14="http://schemas.microsoft.com/office/drawing/2010/main" val="0"/>
                </a:ext>
              </a:extLst>
            </a:blip>
            <a:srcRect/>
            <a:stretch>
              <a:fillRect l="14405" r="14405"/>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E9AB0EC1-268F-4D40-4471-8F688E40D62E}"/>
              </a:ext>
            </a:extLst>
          </p:cNvPr>
          <p:cNvSpPr/>
          <p:nvPr/>
        </p:nvSpPr>
        <p:spPr>
          <a:xfrm>
            <a:off x="3093396" y="3279579"/>
            <a:ext cx="1085525" cy="1085525"/>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BB10E338-BCDF-3520-5BCB-C72B79D04BBA}"/>
              </a:ext>
            </a:extLst>
          </p:cNvPr>
          <p:cNvSpPr/>
          <p:nvPr/>
        </p:nvSpPr>
        <p:spPr>
          <a:xfrm>
            <a:off x="424802" y="1833056"/>
            <a:ext cx="1085525" cy="1085525"/>
          </a:xfrm>
          <a:prstGeom prst="ellipse">
            <a:avLst/>
          </a:prstGeom>
          <a:blipFill dpi="0" rotWithShape="1">
            <a:blip r:embed="rId8">
              <a:extLst>
                <a:ext uri="{28A0092B-C50C-407E-A947-70E740481C1C}">
                  <a14:useLocalDpi xmlns:a14="http://schemas.microsoft.com/office/drawing/2010/main" val="0"/>
                </a:ext>
              </a:extLst>
            </a:blip>
            <a:srcRect/>
            <a:stretch>
              <a:fillRect l="1221" t="1221" r="1221" b="-4053"/>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5EAA5809-93B7-BC27-431D-E98B9CE7FF73}"/>
              </a:ext>
            </a:extLst>
          </p:cNvPr>
          <p:cNvSpPr/>
          <p:nvPr/>
        </p:nvSpPr>
        <p:spPr>
          <a:xfrm>
            <a:off x="1752547" y="3279579"/>
            <a:ext cx="1085525" cy="1085525"/>
          </a:xfrm>
          <a:prstGeom prst="ellipse">
            <a:avLst/>
          </a:prstGeom>
          <a:blipFill dpi="0" rotWithShape="1">
            <a:blip r:embed="rId9">
              <a:extLst>
                <a:ext uri="{28A0092B-C50C-407E-A947-70E740481C1C}">
                  <a14:useLocalDpi xmlns:a14="http://schemas.microsoft.com/office/drawing/2010/main" val="0"/>
                </a:ext>
              </a:extLst>
            </a:blip>
            <a:srcRect/>
            <a:stretch>
              <a:fillRect l="1221" t="1220" r="1221" b="-9326"/>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49D5366-6C40-D3A0-E067-408F1AC2512A}"/>
              </a:ext>
            </a:extLst>
          </p:cNvPr>
          <p:cNvSpPr/>
          <p:nvPr/>
        </p:nvSpPr>
        <p:spPr>
          <a:xfrm>
            <a:off x="424803" y="3279579"/>
            <a:ext cx="1085525" cy="1085525"/>
          </a:xfrm>
          <a:prstGeom prst="ellipse">
            <a:avLst/>
          </a:prstGeom>
          <a:blipFill dpi="0" rotWithShape="1">
            <a:blip r:embed="rId10">
              <a:extLst>
                <a:ext uri="{28A0092B-C50C-407E-A947-70E740481C1C}">
                  <a14:useLocalDpi xmlns:a14="http://schemas.microsoft.com/office/drawing/2010/main" val="0"/>
                </a:ext>
              </a:extLst>
            </a:blip>
            <a:srcRect/>
            <a:stretch>
              <a:fillRect l="-17236" t="-6690" r="-1416" b="-17236"/>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0EC64E16-4E69-F411-9982-9280281D65C3}"/>
              </a:ext>
            </a:extLst>
          </p:cNvPr>
          <p:cNvSpPr/>
          <p:nvPr/>
        </p:nvSpPr>
        <p:spPr>
          <a:xfrm>
            <a:off x="7524328" y="3279579"/>
            <a:ext cx="1085525" cy="1085525"/>
          </a:xfrm>
          <a:prstGeom prst="ellipse">
            <a:avLst/>
          </a:prstGeom>
          <a:blipFill dpi="0" rotWithShape="1">
            <a:blip r:embed="rId11"/>
            <a:srcRect/>
            <a:stretch>
              <a:fillRect l="-23827" t="-11963" r="-13282" b="-43603"/>
            </a:stretch>
          </a:bli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Oval 15">
            <a:extLst>
              <a:ext uri="{FF2B5EF4-FFF2-40B4-BE49-F238E27FC236}">
                <a16:creationId xmlns:a16="http://schemas.microsoft.com/office/drawing/2014/main" id="{A24D0341-9BB2-B7CD-0D96-CFB3200B4DFA}"/>
              </a:ext>
            </a:extLst>
          </p:cNvPr>
          <p:cNvSpPr/>
          <p:nvPr/>
        </p:nvSpPr>
        <p:spPr>
          <a:xfrm>
            <a:off x="6044642" y="3290926"/>
            <a:ext cx="1085525" cy="1085525"/>
          </a:xfrm>
          <a:prstGeom prst="ellipse">
            <a:avLst/>
          </a:prstGeom>
          <a:blipFill dpi="0" rotWithShape="1">
            <a:blip r:embed="rId1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3C043E95-F4D0-3220-3B34-3461F3B194F7}"/>
              </a:ext>
            </a:extLst>
          </p:cNvPr>
          <p:cNvSpPr/>
          <p:nvPr/>
        </p:nvSpPr>
        <p:spPr>
          <a:xfrm>
            <a:off x="3084593" y="1833056"/>
            <a:ext cx="1085525" cy="1085525"/>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TextBox 17">
            <a:extLst>
              <a:ext uri="{FF2B5EF4-FFF2-40B4-BE49-F238E27FC236}">
                <a16:creationId xmlns:a16="http://schemas.microsoft.com/office/drawing/2014/main" id="{4C3D71E8-7C91-CF32-E536-C84C242EBB1D}"/>
              </a:ext>
            </a:extLst>
          </p:cNvPr>
          <p:cNvSpPr txBox="1"/>
          <p:nvPr/>
        </p:nvSpPr>
        <p:spPr>
          <a:xfrm>
            <a:off x="1187624" y="4560928"/>
            <a:ext cx="2368560" cy="646331"/>
          </a:xfrm>
          <a:prstGeom prst="rect">
            <a:avLst/>
          </a:prstGeom>
          <a:noFill/>
        </p:spPr>
        <p:txBody>
          <a:bodyPr wrap="square" rtlCol="0">
            <a:spAutoFit/>
          </a:bodyPr>
          <a:lstStyle/>
          <a:p>
            <a:r>
              <a:rPr lang="en-NZ" dirty="0"/>
              <a:t>Modellers/consultants/researchers</a:t>
            </a:r>
          </a:p>
        </p:txBody>
      </p:sp>
      <p:sp>
        <p:nvSpPr>
          <p:cNvPr id="19" name="TextBox 18">
            <a:extLst>
              <a:ext uri="{FF2B5EF4-FFF2-40B4-BE49-F238E27FC236}">
                <a16:creationId xmlns:a16="http://schemas.microsoft.com/office/drawing/2014/main" id="{3FB543D6-ABB1-FF42-CD3D-1D0422017DC6}"/>
              </a:ext>
            </a:extLst>
          </p:cNvPr>
          <p:cNvSpPr txBox="1"/>
          <p:nvPr/>
        </p:nvSpPr>
        <p:spPr>
          <a:xfrm>
            <a:off x="4355976" y="4545560"/>
            <a:ext cx="1536809" cy="646331"/>
          </a:xfrm>
          <a:prstGeom prst="rect">
            <a:avLst/>
          </a:prstGeom>
          <a:noFill/>
        </p:spPr>
        <p:txBody>
          <a:bodyPr wrap="square" rtlCol="0">
            <a:spAutoFit/>
          </a:bodyPr>
          <a:lstStyle/>
          <a:p>
            <a:r>
              <a:rPr lang="en-NZ" dirty="0"/>
              <a:t>Uncertainty quantification </a:t>
            </a:r>
          </a:p>
        </p:txBody>
      </p:sp>
      <p:sp>
        <p:nvSpPr>
          <p:cNvPr id="20" name="TextBox 19">
            <a:extLst>
              <a:ext uri="{FF2B5EF4-FFF2-40B4-BE49-F238E27FC236}">
                <a16:creationId xmlns:a16="http://schemas.microsoft.com/office/drawing/2014/main" id="{42C02F4E-0EA5-CC9F-8CCD-C7D25AF19884}"/>
              </a:ext>
            </a:extLst>
          </p:cNvPr>
          <p:cNvSpPr txBox="1"/>
          <p:nvPr/>
        </p:nvSpPr>
        <p:spPr>
          <a:xfrm>
            <a:off x="6069768" y="4560927"/>
            <a:ext cx="1420651" cy="646331"/>
          </a:xfrm>
          <a:prstGeom prst="rect">
            <a:avLst/>
          </a:prstGeom>
          <a:noFill/>
        </p:spPr>
        <p:txBody>
          <a:bodyPr wrap="square" rtlCol="0">
            <a:spAutoFit/>
          </a:bodyPr>
          <a:lstStyle/>
          <a:p>
            <a:r>
              <a:rPr lang="en-NZ" dirty="0"/>
              <a:t>Software developers</a:t>
            </a:r>
          </a:p>
        </p:txBody>
      </p:sp>
      <p:sp>
        <p:nvSpPr>
          <p:cNvPr id="21" name="TextBox 20">
            <a:extLst>
              <a:ext uri="{FF2B5EF4-FFF2-40B4-BE49-F238E27FC236}">
                <a16:creationId xmlns:a16="http://schemas.microsoft.com/office/drawing/2014/main" id="{C8FDDB77-738B-5E16-F794-909954CE31C1}"/>
              </a:ext>
            </a:extLst>
          </p:cNvPr>
          <p:cNvSpPr txBox="1"/>
          <p:nvPr/>
        </p:nvSpPr>
        <p:spPr>
          <a:xfrm>
            <a:off x="7630458" y="4572908"/>
            <a:ext cx="1420652" cy="646331"/>
          </a:xfrm>
          <a:prstGeom prst="rect">
            <a:avLst/>
          </a:prstGeom>
          <a:noFill/>
        </p:spPr>
        <p:txBody>
          <a:bodyPr wrap="square" rtlCol="0">
            <a:spAutoFit/>
          </a:bodyPr>
          <a:lstStyle/>
          <a:p>
            <a:r>
              <a:rPr lang="en-NZ" dirty="0"/>
              <a:t>Group leaders</a:t>
            </a:r>
          </a:p>
        </p:txBody>
      </p:sp>
      <p:cxnSp>
        <p:nvCxnSpPr>
          <p:cNvPr id="23" name="Straight Connector 22">
            <a:extLst>
              <a:ext uri="{FF2B5EF4-FFF2-40B4-BE49-F238E27FC236}">
                <a16:creationId xmlns:a16="http://schemas.microsoft.com/office/drawing/2014/main" id="{B36301DD-445C-B238-D43D-A90D2D56198A}"/>
              </a:ext>
            </a:extLst>
          </p:cNvPr>
          <p:cNvCxnSpPr>
            <a:cxnSpLocks/>
          </p:cNvCxnSpPr>
          <p:nvPr/>
        </p:nvCxnSpPr>
        <p:spPr>
          <a:xfrm>
            <a:off x="4287929" y="1761350"/>
            <a:ext cx="0" cy="3563091"/>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3759834-E88D-3256-6A61-1C88D6117AE6}"/>
              </a:ext>
            </a:extLst>
          </p:cNvPr>
          <p:cNvCxnSpPr>
            <a:cxnSpLocks/>
          </p:cNvCxnSpPr>
          <p:nvPr/>
        </p:nvCxnSpPr>
        <p:spPr>
          <a:xfrm>
            <a:off x="5940152" y="1761349"/>
            <a:ext cx="0" cy="3563091"/>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30BE75-28CB-427D-E24D-26944B49A5BE}"/>
              </a:ext>
            </a:extLst>
          </p:cNvPr>
          <p:cNvCxnSpPr>
            <a:cxnSpLocks/>
          </p:cNvCxnSpPr>
          <p:nvPr/>
        </p:nvCxnSpPr>
        <p:spPr>
          <a:xfrm>
            <a:off x="7380312" y="1777597"/>
            <a:ext cx="0" cy="3563091"/>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4051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Flow towards a well</a:t>
            </a:r>
            <a:endParaRPr lang="en-NZ" dirty="0"/>
          </a:p>
        </p:txBody>
      </p:sp>
      <p:sp>
        <p:nvSpPr>
          <p:cNvPr id="4" name="Rectangle 4"/>
          <p:cNvSpPr>
            <a:spLocks noChangeArrowheads="1"/>
          </p:cNvSpPr>
          <p:nvPr/>
        </p:nvSpPr>
        <p:spPr bwMode="auto">
          <a:xfrm>
            <a:off x="4140200" y="1989138"/>
            <a:ext cx="71438" cy="34559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5" name="Line 5"/>
          <p:cNvSpPr>
            <a:spLocks noChangeShapeType="1"/>
          </p:cNvSpPr>
          <p:nvPr/>
        </p:nvSpPr>
        <p:spPr bwMode="auto">
          <a:xfrm>
            <a:off x="2051050" y="2492375"/>
            <a:ext cx="4321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6" name="Rectangle 6"/>
          <p:cNvSpPr>
            <a:spLocks noChangeArrowheads="1"/>
          </p:cNvSpPr>
          <p:nvPr/>
        </p:nvSpPr>
        <p:spPr bwMode="auto">
          <a:xfrm>
            <a:off x="2195513" y="4076700"/>
            <a:ext cx="4176712" cy="504825"/>
          </a:xfrm>
          <a:prstGeom prst="rect">
            <a:avLst/>
          </a:prstGeom>
          <a:solidFill>
            <a:srgbClr val="C0C0C0">
              <a:alpha val="55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7" name="Line 7"/>
          <p:cNvSpPr>
            <a:spLocks noChangeShapeType="1"/>
          </p:cNvSpPr>
          <p:nvPr/>
        </p:nvSpPr>
        <p:spPr bwMode="auto">
          <a:xfrm flipH="1">
            <a:off x="4211638" y="4221163"/>
            <a:ext cx="1008062" cy="0"/>
          </a:xfrm>
          <a:prstGeom prst="line">
            <a:avLst/>
          </a:prstGeom>
          <a:noFill/>
          <a:ln w="190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8" name="Line 8"/>
          <p:cNvSpPr>
            <a:spLocks noChangeShapeType="1"/>
          </p:cNvSpPr>
          <p:nvPr/>
        </p:nvSpPr>
        <p:spPr bwMode="auto">
          <a:xfrm flipH="1">
            <a:off x="4211638" y="4365625"/>
            <a:ext cx="1008062" cy="0"/>
          </a:xfrm>
          <a:prstGeom prst="line">
            <a:avLst/>
          </a:prstGeom>
          <a:noFill/>
          <a:ln w="190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9" name="Line 9"/>
          <p:cNvSpPr>
            <a:spLocks noChangeShapeType="1"/>
          </p:cNvSpPr>
          <p:nvPr/>
        </p:nvSpPr>
        <p:spPr bwMode="auto">
          <a:xfrm flipH="1">
            <a:off x="4211638" y="4508500"/>
            <a:ext cx="1008062" cy="0"/>
          </a:xfrm>
          <a:prstGeom prst="line">
            <a:avLst/>
          </a:prstGeom>
          <a:noFill/>
          <a:ln w="190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10" name="Line 10"/>
          <p:cNvSpPr>
            <a:spLocks noChangeShapeType="1"/>
          </p:cNvSpPr>
          <p:nvPr/>
        </p:nvSpPr>
        <p:spPr bwMode="auto">
          <a:xfrm flipH="1">
            <a:off x="3132138" y="4221163"/>
            <a:ext cx="1008062" cy="0"/>
          </a:xfrm>
          <a:prstGeom prst="line">
            <a:avLst/>
          </a:prstGeom>
          <a:noFill/>
          <a:ln w="19050">
            <a:solidFill>
              <a:srgbClr val="3366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11" name="Line 11"/>
          <p:cNvSpPr>
            <a:spLocks noChangeShapeType="1"/>
          </p:cNvSpPr>
          <p:nvPr/>
        </p:nvSpPr>
        <p:spPr bwMode="auto">
          <a:xfrm flipH="1">
            <a:off x="3132138" y="4365625"/>
            <a:ext cx="1008062" cy="0"/>
          </a:xfrm>
          <a:prstGeom prst="line">
            <a:avLst/>
          </a:prstGeom>
          <a:noFill/>
          <a:ln w="19050">
            <a:solidFill>
              <a:srgbClr val="3366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12" name="Line 12"/>
          <p:cNvSpPr>
            <a:spLocks noChangeShapeType="1"/>
          </p:cNvSpPr>
          <p:nvPr/>
        </p:nvSpPr>
        <p:spPr bwMode="auto">
          <a:xfrm flipH="1">
            <a:off x="3132138" y="4508500"/>
            <a:ext cx="1008062" cy="0"/>
          </a:xfrm>
          <a:prstGeom prst="line">
            <a:avLst/>
          </a:prstGeom>
          <a:noFill/>
          <a:ln w="19050">
            <a:solidFill>
              <a:srgbClr val="3366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13" name="Line 13"/>
          <p:cNvSpPr>
            <a:spLocks noChangeShapeType="1"/>
          </p:cNvSpPr>
          <p:nvPr/>
        </p:nvSpPr>
        <p:spPr bwMode="auto">
          <a:xfrm>
            <a:off x="4140200" y="1844675"/>
            <a:ext cx="431800"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14" name="Line 14"/>
          <p:cNvSpPr>
            <a:spLocks noChangeShapeType="1"/>
          </p:cNvSpPr>
          <p:nvPr/>
        </p:nvSpPr>
        <p:spPr bwMode="auto">
          <a:xfrm>
            <a:off x="4140200" y="1844675"/>
            <a:ext cx="0" cy="144463"/>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15" name="Text Box 15"/>
          <p:cNvSpPr txBox="1">
            <a:spLocks noChangeArrowheads="1"/>
          </p:cNvSpPr>
          <p:nvPr/>
        </p:nvSpPr>
        <p:spPr bwMode="auto">
          <a:xfrm>
            <a:off x="6948488" y="4149725"/>
            <a:ext cx="1511300" cy="406400"/>
          </a:xfrm>
          <a:prstGeom prst="rect">
            <a:avLst/>
          </a:prstGeom>
          <a:noFill/>
          <a:ln w="952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feed zone</a:t>
            </a:r>
          </a:p>
        </p:txBody>
      </p:sp>
      <p:sp>
        <p:nvSpPr>
          <p:cNvPr id="16" name="Line 16"/>
          <p:cNvSpPr>
            <a:spLocks noChangeShapeType="1"/>
          </p:cNvSpPr>
          <p:nvPr/>
        </p:nvSpPr>
        <p:spPr bwMode="auto">
          <a:xfrm flipH="1">
            <a:off x="6372225" y="4365625"/>
            <a:ext cx="576263"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17" name="TextBox 16"/>
          <p:cNvSpPr txBox="1"/>
          <p:nvPr/>
        </p:nvSpPr>
        <p:spPr>
          <a:xfrm>
            <a:off x="2493154" y="5816052"/>
            <a:ext cx="3436967" cy="369332"/>
          </a:xfrm>
          <a:prstGeom prst="rect">
            <a:avLst/>
          </a:prstGeom>
          <a:noFill/>
        </p:spPr>
        <p:txBody>
          <a:bodyPr wrap="none" rtlCol="0">
            <a:spAutoFit/>
          </a:bodyPr>
          <a:lstStyle/>
          <a:p>
            <a:r>
              <a:rPr lang="en-NZ" dirty="0"/>
              <a:t>Horizontal, radially symmetric flow</a:t>
            </a:r>
          </a:p>
        </p:txBody>
      </p:sp>
    </p:spTree>
    <p:extLst>
      <p:ext uri="{BB962C8B-B14F-4D97-AF65-F5344CB8AC3E}">
        <p14:creationId xmlns:p14="http://schemas.microsoft.com/office/powerpoint/2010/main" val="7892297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Plot of effective kinematic viscosity</a:t>
            </a:r>
            <a:br>
              <a:rPr lang="en-US" altLang="en-US" dirty="0"/>
            </a:br>
            <a:r>
              <a:rPr lang="en-US" altLang="en-US" dirty="0"/>
              <a:t>(using Corey’s curves)</a:t>
            </a:r>
            <a:endParaRPr lang="en-NZ" dirty="0"/>
          </a:p>
        </p:txBody>
      </p:sp>
      <p:pic>
        <p:nvPicPr>
          <p:cNvPr id="4" name="Content Placeholder 3"/>
          <p:cNvPicPr>
            <a:picLocks noGrp="1" noChangeAspect="1"/>
          </p:cNvPicPr>
          <p:nvPr>
            <p:ph idx="1"/>
          </p:nvPr>
        </p:nvPicPr>
        <p:blipFill>
          <a:blip r:embed="rId2"/>
          <a:stretch>
            <a:fillRect/>
          </a:stretch>
        </p:blipFill>
        <p:spPr>
          <a:xfrm>
            <a:off x="750744" y="1469644"/>
            <a:ext cx="7585251" cy="3918711"/>
          </a:xfrm>
          <a:prstGeom prst="rect">
            <a:avLst/>
          </a:prstGeom>
        </p:spPr>
      </p:pic>
      <p:sp>
        <p:nvSpPr>
          <p:cNvPr id="3" name="Content Placeholder 2">
            <a:extLst>
              <a:ext uri="{FF2B5EF4-FFF2-40B4-BE49-F238E27FC236}">
                <a16:creationId xmlns:a16="http://schemas.microsoft.com/office/drawing/2014/main" id="{9AF043BB-C916-C26B-29E5-E6800FE4A6DB}"/>
              </a:ext>
            </a:extLst>
          </p:cNvPr>
          <p:cNvSpPr txBox="1">
            <a:spLocks/>
          </p:cNvSpPr>
          <p:nvPr/>
        </p:nvSpPr>
        <p:spPr>
          <a:xfrm>
            <a:off x="323528" y="5301208"/>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lang="en-US" sz="20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lang="en-US" sz="18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lang="en-US" sz="14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lang="en-AU"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ts val="600"/>
              </a:spcAft>
            </a:pPr>
            <a:r>
              <a:rPr lang="en-US" altLang="en-US" dirty="0"/>
              <a:t>Viscosity depends on the proportion of </a:t>
            </a:r>
            <a:r>
              <a:rPr lang="en-US" altLang="en-US" dirty="0" err="1"/>
              <a:t>vapour</a:t>
            </a:r>
            <a:r>
              <a:rPr lang="en-US" altLang="en-US" dirty="0"/>
              <a:t> and liquid, highest when both are present. This affects the fluid flow underground.</a:t>
            </a:r>
          </a:p>
          <a:p>
            <a:endParaRPr lang="en-US" dirty="0"/>
          </a:p>
        </p:txBody>
      </p:sp>
    </p:spTree>
    <p:extLst>
      <p:ext uri="{BB962C8B-B14F-4D97-AF65-F5344CB8AC3E}">
        <p14:creationId xmlns:p14="http://schemas.microsoft.com/office/powerpoint/2010/main" val="3734247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161" y="548680"/>
            <a:ext cx="8229600" cy="792634"/>
          </a:xfrm>
        </p:spPr>
        <p:txBody>
          <a:bodyPr>
            <a:normAutofit fontScale="90000"/>
          </a:bodyPr>
          <a:lstStyle/>
          <a:p>
            <a:r>
              <a:rPr lang="en-US" altLang="en-US" dirty="0"/>
              <a:t>Two-phase flowing enthalpy</a:t>
            </a:r>
            <a:br>
              <a:rPr lang="en-US" altLang="en-US" dirty="0"/>
            </a:br>
            <a:r>
              <a:rPr lang="en-US" altLang="en-US" dirty="0"/>
              <a:t> (using Corey’s curves)</a:t>
            </a:r>
            <a:endParaRPr lang="en-NZ" dirty="0"/>
          </a:p>
        </p:txBody>
      </p:sp>
      <p:graphicFrame>
        <p:nvGraphicFramePr>
          <p:cNvPr id="4" name="Object 8"/>
          <p:cNvGraphicFramePr>
            <a:graphicFrameLocks noGrp="1" noChangeAspect="1"/>
          </p:cNvGraphicFramePr>
          <p:nvPr>
            <p:ph idx="1"/>
            <p:extLst>
              <p:ext uri="{D42A27DB-BD31-4B8C-83A1-F6EECF244321}">
                <p14:modId xmlns:p14="http://schemas.microsoft.com/office/powerpoint/2010/main" val="2603551233"/>
              </p:ext>
            </p:extLst>
          </p:nvPr>
        </p:nvGraphicFramePr>
        <p:xfrm>
          <a:off x="323134" y="1362087"/>
          <a:ext cx="8342996" cy="4320480"/>
        </p:xfrm>
        <a:graphic>
          <a:graphicData uri="http://schemas.openxmlformats.org/presentationml/2006/ole">
            <mc:AlternateContent xmlns:mc="http://schemas.openxmlformats.org/markup-compatibility/2006">
              <mc:Choice xmlns:v="urn:schemas-microsoft-com:vml" Requires="v">
                <p:oleObj name="Chart" r:id="rId2" imgW="4267067" imgH="2209667" progId="Excel.Chart.8">
                  <p:embed/>
                </p:oleObj>
              </mc:Choice>
              <mc:Fallback>
                <p:oleObj name="Chart" r:id="rId2" imgW="4267067" imgH="2209667" progId="Excel.Chart.8">
                  <p:embed/>
                  <p:pic>
                    <p:nvPicPr>
                      <p:cNvPr id="4"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134" y="1362087"/>
                        <a:ext cx="8342996" cy="4320480"/>
                      </a:xfrm>
                      <a:prstGeom prst="rect">
                        <a:avLst/>
                      </a:prstGeom>
                      <a:noFill/>
                      <a:ln>
                        <a:noFill/>
                      </a:ln>
                      <a:effectLst/>
                    </p:spPr>
                  </p:pic>
                </p:oleObj>
              </mc:Fallback>
            </mc:AlternateContent>
          </a:graphicData>
        </a:graphic>
      </p:graphicFrame>
      <p:sp>
        <p:nvSpPr>
          <p:cNvPr id="3" name="Content Placeholder 2">
            <a:extLst>
              <a:ext uri="{FF2B5EF4-FFF2-40B4-BE49-F238E27FC236}">
                <a16:creationId xmlns:a16="http://schemas.microsoft.com/office/drawing/2014/main" id="{9AC9F2B0-E8DF-4E6C-8EDD-43F09E262D07}"/>
              </a:ext>
            </a:extLst>
          </p:cNvPr>
          <p:cNvSpPr txBox="1">
            <a:spLocks/>
          </p:cNvSpPr>
          <p:nvPr/>
        </p:nvSpPr>
        <p:spPr>
          <a:xfrm>
            <a:off x="436530" y="5445224"/>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lang="en-US" sz="20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lang="en-US" sz="18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lang="en-US" sz="14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lang="en-AU"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ts val="600"/>
              </a:spcAft>
            </a:pPr>
            <a:r>
              <a:rPr lang="en-US" altLang="en-US" dirty="0"/>
              <a:t>Choice of relative permeability curves affects the flow enthalpy predicted.</a:t>
            </a:r>
          </a:p>
          <a:p>
            <a:endParaRPr lang="en-US" dirty="0"/>
          </a:p>
        </p:txBody>
      </p:sp>
    </p:spTree>
    <p:extLst>
      <p:ext uri="{BB962C8B-B14F-4D97-AF65-F5344CB8AC3E}">
        <p14:creationId xmlns:p14="http://schemas.microsoft.com/office/powerpoint/2010/main" val="25831745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FFC1D-1752-A94F-EA74-0FE1D43D44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954CE2-2D74-EC87-4F30-71827EA54E9B}"/>
              </a:ext>
            </a:extLst>
          </p:cNvPr>
          <p:cNvSpPr>
            <a:spLocks noGrp="1"/>
          </p:cNvSpPr>
          <p:nvPr>
            <p:ph type="title"/>
          </p:nvPr>
        </p:nvSpPr>
        <p:spPr/>
        <p:txBody>
          <a:bodyPr/>
          <a:lstStyle/>
          <a:p>
            <a:r>
              <a:rPr lang="en-US" dirty="0"/>
              <a:t>Temperature profiles</a:t>
            </a:r>
            <a:endParaRPr lang="en-NZ" dirty="0"/>
          </a:p>
        </p:txBody>
      </p:sp>
      <p:pic>
        <p:nvPicPr>
          <p:cNvPr id="3" name="Picture 2">
            <a:extLst>
              <a:ext uri="{FF2B5EF4-FFF2-40B4-BE49-F238E27FC236}">
                <a16:creationId xmlns:a16="http://schemas.microsoft.com/office/drawing/2014/main" id="{AA6B09CE-58C4-9B0E-EA43-1298B467C759}"/>
              </a:ext>
            </a:extLst>
          </p:cNvPr>
          <p:cNvPicPr>
            <a:picLocks noChangeAspect="1"/>
          </p:cNvPicPr>
          <p:nvPr/>
        </p:nvPicPr>
        <p:blipFill>
          <a:blip r:embed="rId2"/>
          <a:stretch>
            <a:fillRect/>
          </a:stretch>
        </p:blipFill>
        <p:spPr>
          <a:xfrm>
            <a:off x="1157938" y="1222874"/>
            <a:ext cx="6828124" cy="2720232"/>
          </a:xfrm>
          <a:prstGeom prst="rect">
            <a:avLst/>
          </a:prstGeom>
        </p:spPr>
      </p:pic>
      <p:pic>
        <p:nvPicPr>
          <p:cNvPr id="5" name="Picture 4">
            <a:extLst>
              <a:ext uri="{FF2B5EF4-FFF2-40B4-BE49-F238E27FC236}">
                <a16:creationId xmlns:a16="http://schemas.microsoft.com/office/drawing/2014/main" id="{8B06DF5E-49F0-B3EC-C11E-E4C9695DDB73}"/>
              </a:ext>
            </a:extLst>
          </p:cNvPr>
          <p:cNvPicPr>
            <a:picLocks noChangeAspect="1"/>
          </p:cNvPicPr>
          <p:nvPr/>
        </p:nvPicPr>
        <p:blipFill>
          <a:blip r:embed="rId3"/>
          <a:stretch>
            <a:fillRect/>
          </a:stretch>
        </p:blipFill>
        <p:spPr>
          <a:xfrm>
            <a:off x="0" y="3645024"/>
            <a:ext cx="2358438" cy="2750214"/>
          </a:xfrm>
          <a:prstGeom prst="rect">
            <a:avLst/>
          </a:prstGeom>
        </p:spPr>
      </p:pic>
      <p:pic>
        <p:nvPicPr>
          <p:cNvPr id="6" name="Picture 5">
            <a:extLst>
              <a:ext uri="{FF2B5EF4-FFF2-40B4-BE49-F238E27FC236}">
                <a16:creationId xmlns:a16="http://schemas.microsoft.com/office/drawing/2014/main" id="{6FC2FB62-EA66-5E40-984C-20A15F1B7805}"/>
              </a:ext>
            </a:extLst>
          </p:cNvPr>
          <p:cNvPicPr>
            <a:picLocks noChangeAspect="1"/>
          </p:cNvPicPr>
          <p:nvPr/>
        </p:nvPicPr>
        <p:blipFill>
          <a:blip r:embed="rId4"/>
          <a:stretch>
            <a:fillRect/>
          </a:stretch>
        </p:blipFill>
        <p:spPr>
          <a:xfrm>
            <a:off x="2275307" y="3645024"/>
            <a:ext cx="2358437" cy="2750214"/>
          </a:xfrm>
          <a:prstGeom prst="rect">
            <a:avLst/>
          </a:prstGeom>
        </p:spPr>
      </p:pic>
      <p:pic>
        <p:nvPicPr>
          <p:cNvPr id="7" name="Picture 6">
            <a:extLst>
              <a:ext uri="{FF2B5EF4-FFF2-40B4-BE49-F238E27FC236}">
                <a16:creationId xmlns:a16="http://schemas.microsoft.com/office/drawing/2014/main" id="{F34B49B2-EC9C-00B1-48A2-58745520A9FB}"/>
              </a:ext>
            </a:extLst>
          </p:cNvPr>
          <p:cNvPicPr>
            <a:picLocks noChangeAspect="1"/>
          </p:cNvPicPr>
          <p:nvPr/>
        </p:nvPicPr>
        <p:blipFill>
          <a:blip r:embed="rId5"/>
          <a:stretch>
            <a:fillRect/>
          </a:stretch>
        </p:blipFill>
        <p:spPr>
          <a:xfrm>
            <a:off x="4500737" y="3645024"/>
            <a:ext cx="2358437" cy="2750214"/>
          </a:xfrm>
          <a:prstGeom prst="rect">
            <a:avLst/>
          </a:prstGeom>
        </p:spPr>
      </p:pic>
      <p:pic>
        <p:nvPicPr>
          <p:cNvPr id="8" name="Picture 7">
            <a:extLst>
              <a:ext uri="{FF2B5EF4-FFF2-40B4-BE49-F238E27FC236}">
                <a16:creationId xmlns:a16="http://schemas.microsoft.com/office/drawing/2014/main" id="{D890EE3C-DAAA-12E6-F984-FBBEF620125D}"/>
              </a:ext>
            </a:extLst>
          </p:cNvPr>
          <p:cNvPicPr>
            <a:picLocks noChangeAspect="1"/>
          </p:cNvPicPr>
          <p:nvPr/>
        </p:nvPicPr>
        <p:blipFill>
          <a:blip r:embed="rId6"/>
          <a:stretch>
            <a:fillRect/>
          </a:stretch>
        </p:blipFill>
        <p:spPr>
          <a:xfrm>
            <a:off x="6776043" y="3645024"/>
            <a:ext cx="2358438" cy="2750214"/>
          </a:xfrm>
          <a:prstGeom prst="rect">
            <a:avLst/>
          </a:prstGeom>
        </p:spPr>
      </p:pic>
      <p:sp>
        <p:nvSpPr>
          <p:cNvPr id="9" name="TextBox 8">
            <a:extLst>
              <a:ext uri="{FF2B5EF4-FFF2-40B4-BE49-F238E27FC236}">
                <a16:creationId xmlns:a16="http://schemas.microsoft.com/office/drawing/2014/main" id="{4A2B4441-DC84-742F-7330-9A0DB8EEFDB0}"/>
              </a:ext>
            </a:extLst>
          </p:cNvPr>
          <p:cNvSpPr txBox="1"/>
          <p:nvPr/>
        </p:nvSpPr>
        <p:spPr>
          <a:xfrm>
            <a:off x="179512" y="6099393"/>
            <a:ext cx="597498" cy="353943"/>
          </a:xfrm>
          <a:prstGeom prst="rect">
            <a:avLst/>
          </a:prstGeom>
          <a:noFill/>
        </p:spPr>
        <p:txBody>
          <a:bodyPr wrap="square" rtlCol="0">
            <a:spAutoFit/>
          </a:bodyPr>
          <a:lstStyle/>
          <a:p>
            <a:r>
              <a:rPr lang="en-NZ" b="1" baseline="0" dirty="0"/>
              <a:t>A</a:t>
            </a:r>
          </a:p>
        </p:txBody>
      </p:sp>
      <p:sp>
        <p:nvSpPr>
          <p:cNvPr id="10" name="TextBox 9">
            <a:extLst>
              <a:ext uri="{FF2B5EF4-FFF2-40B4-BE49-F238E27FC236}">
                <a16:creationId xmlns:a16="http://schemas.microsoft.com/office/drawing/2014/main" id="{12DDD9FA-2210-B926-94B8-881E9E96F3F4}"/>
              </a:ext>
            </a:extLst>
          </p:cNvPr>
          <p:cNvSpPr txBox="1"/>
          <p:nvPr/>
        </p:nvSpPr>
        <p:spPr>
          <a:xfrm>
            <a:off x="2504221" y="6096340"/>
            <a:ext cx="597498" cy="353943"/>
          </a:xfrm>
          <a:prstGeom prst="rect">
            <a:avLst/>
          </a:prstGeom>
          <a:noFill/>
        </p:spPr>
        <p:txBody>
          <a:bodyPr wrap="square" rtlCol="0">
            <a:spAutoFit/>
          </a:bodyPr>
          <a:lstStyle/>
          <a:p>
            <a:r>
              <a:rPr lang="en-NZ" b="1" baseline="0" dirty="0"/>
              <a:t>B</a:t>
            </a:r>
          </a:p>
        </p:txBody>
      </p:sp>
      <p:sp>
        <p:nvSpPr>
          <p:cNvPr id="11" name="TextBox 10">
            <a:extLst>
              <a:ext uri="{FF2B5EF4-FFF2-40B4-BE49-F238E27FC236}">
                <a16:creationId xmlns:a16="http://schemas.microsoft.com/office/drawing/2014/main" id="{A4CD64EB-1B4F-A070-20AB-722B9C2FEE7D}"/>
              </a:ext>
            </a:extLst>
          </p:cNvPr>
          <p:cNvSpPr txBox="1"/>
          <p:nvPr/>
        </p:nvSpPr>
        <p:spPr>
          <a:xfrm>
            <a:off x="4749894" y="6085008"/>
            <a:ext cx="597498" cy="353943"/>
          </a:xfrm>
          <a:prstGeom prst="rect">
            <a:avLst/>
          </a:prstGeom>
          <a:noFill/>
        </p:spPr>
        <p:txBody>
          <a:bodyPr wrap="square" rtlCol="0">
            <a:spAutoFit/>
          </a:bodyPr>
          <a:lstStyle/>
          <a:p>
            <a:r>
              <a:rPr lang="en-NZ" b="1" baseline="0" dirty="0"/>
              <a:t>C</a:t>
            </a:r>
          </a:p>
        </p:txBody>
      </p:sp>
      <p:sp>
        <p:nvSpPr>
          <p:cNvPr id="12" name="TextBox 11">
            <a:extLst>
              <a:ext uri="{FF2B5EF4-FFF2-40B4-BE49-F238E27FC236}">
                <a16:creationId xmlns:a16="http://schemas.microsoft.com/office/drawing/2014/main" id="{9D72FB4A-55CF-8641-162B-CB22B45302E0}"/>
              </a:ext>
            </a:extLst>
          </p:cNvPr>
          <p:cNvSpPr txBox="1"/>
          <p:nvPr/>
        </p:nvSpPr>
        <p:spPr>
          <a:xfrm>
            <a:off x="6975324" y="6085008"/>
            <a:ext cx="597498" cy="353943"/>
          </a:xfrm>
          <a:prstGeom prst="rect">
            <a:avLst/>
          </a:prstGeom>
          <a:noFill/>
        </p:spPr>
        <p:txBody>
          <a:bodyPr wrap="square" rtlCol="0">
            <a:spAutoFit/>
          </a:bodyPr>
          <a:lstStyle/>
          <a:p>
            <a:r>
              <a:rPr lang="en-NZ" b="1" baseline="0" dirty="0"/>
              <a:t>D</a:t>
            </a:r>
          </a:p>
        </p:txBody>
      </p:sp>
    </p:spTree>
    <p:extLst>
      <p:ext uri="{BB962C8B-B14F-4D97-AF65-F5344CB8AC3E}">
        <p14:creationId xmlns:p14="http://schemas.microsoft.com/office/powerpoint/2010/main" val="2024578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1D vertical flow in </a:t>
            </a:r>
            <a:r>
              <a:rPr lang="en-US" altLang="en-US" dirty="0" err="1"/>
              <a:t>upflow</a:t>
            </a:r>
            <a:r>
              <a:rPr lang="en-US" altLang="en-US" dirty="0"/>
              <a:t> zones</a:t>
            </a:r>
            <a:endParaRPr lang="en-NZ" dirty="0"/>
          </a:p>
        </p:txBody>
      </p:sp>
      <p:pic>
        <p:nvPicPr>
          <p:cNvPr id="4" name="Picture 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8620"/>
          <a:stretch>
            <a:fillRect/>
          </a:stretch>
        </p:blipFill>
        <p:spPr bwMode="auto">
          <a:xfrm>
            <a:off x="33536" y="1700808"/>
            <a:ext cx="8774668"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3707904" y="1844824"/>
            <a:ext cx="1080120" cy="2664296"/>
          </a:xfrm>
          <a:prstGeom prst="rect">
            <a:avLst/>
          </a:prstGeom>
          <a:solidFill>
            <a:srgbClr val="FF99CC">
              <a:alpha val="58000"/>
            </a:srgbClr>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Tree>
    <p:extLst>
      <p:ext uri="{BB962C8B-B14F-4D97-AF65-F5344CB8AC3E}">
        <p14:creationId xmlns:p14="http://schemas.microsoft.com/office/powerpoint/2010/main" val="41645362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Warm water systems</a:t>
            </a:r>
            <a:endParaRPr lang="en-NZ" dirty="0"/>
          </a:p>
        </p:txBody>
      </p:sp>
      <p:pic>
        <p:nvPicPr>
          <p:cNvPr id="4" name="Content Placeholder 3"/>
          <p:cNvPicPr>
            <a:picLocks noGrp="1" noChangeAspect="1"/>
          </p:cNvPicPr>
          <p:nvPr>
            <p:ph idx="1"/>
          </p:nvPr>
        </p:nvPicPr>
        <p:blipFill>
          <a:blip r:embed="rId2"/>
          <a:stretch>
            <a:fillRect/>
          </a:stretch>
        </p:blipFill>
        <p:spPr>
          <a:xfrm>
            <a:off x="1475656" y="1601369"/>
            <a:ext cx="5830637" cy="4523624"/>
          </a:xfrm>
          <a:prstGeom prst="rect">
            <a:avLst/>
          </a:prstGeom>
        </p:spPr>
      </p:pic>
    </p:spTree>
    <p:extLst>
      <p:ext uri="{BB962C8B-B14F-4D97-AF65-F5344CB8AC3E}">
        <p14:creationId xmlns:p14="http://schemas.microsoft.com/office/powerpoint/2010/main" val="20777225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Hot Water Systems</a:t>
            </a:r>
            <a:endParaRPr lang="en-NZ" dirty="0"/>
          </a:p>
        </p:txBody>
      </p:sp>
      <p:sp>
        <p:nvSpPr>
          <p:cNvPr id="3" name="Content Placeholder 2"/>
          <p:cNvSpPr>
            <a:spLocks noGrp="1"/>
          </p:cNvSpPr>
          <p:nvPr>
            <p:ph idx="1"/>
          </p:nvPr>
        </p:nvSpPr>
        <p:spPr/>
        <p:txBody>
          <a:bodyPr>
            <a:normAutofit/>
          </a:bodyPr>
          <a:lstStyle/>
          <a:p>
            <a:pPr>
              <a:spcAft>
                <a:spcPts val="600"/>
              </a:spcAft>
            </a:pPr>
            <a:r>
              <a:rPr lang="en-US" altLang="en-US" sz="2600" dirty="0"/>
              <a:t>For most of the </a:t>
            </a:r>
            <a:r>
              <a:rPr lang="en-US" altLang="en-US" sz="2600" dirty="0" err="1"/>
              <a:t>upflow</a:t>
            </a:r>
            <a:r>
              <a:rPr lang="en-US" altLang="en-US" sz="2600" dirty="0"/>
              <a:t> zone the temperature gradient is very small; </a:t>
            </a:r>
            <a:r>
              <a:rPr lang="en-US" altLang="en-US" sz="2600" i="1" dirty="0"/>
              <a:t>h</a:t>
            </a:r>
            <a:r>
              <a:rPr lang="en-US" altLang="en-US" sz="2600" i="1" baseline="-25000" dirty="0"/>
              <a:t>l</a:t>
            </a:r>
            <a:r>
              <a:rPr lang="en-US" altLang="en-US" sz="2600" dirty="0"/>
              <a:t> remains approximately constant as the pressure p changes, while the temperature </a:t>
            </a:r>
            <a:r>
              <a:rPr lang="en-US" altLang="en-US" sz="2600" i="1" dirty="0"/>
              <a:t>T</a:t>
            </a:r>
            <a:r>
              <a:rPr lang="en-US" altLang="en-US" sz="2600" dirty="0"/>
              <a:t> remains approximately constant.</a:t>
            </a:r>
          </a:p>
          <a:p>
            <a:pPr>
              <a:spcAft>
                <a:spcPts val="600"/>
              </a:spcAft>
            </a:pPr>
            <a:r>
              <a:rPr lang="en-US" altLang="en-US" sz="2600" dirty="0"/>
              <a:t>Near the surface the temperature decreases rapidly and the conductive transfer increases to match the decrease in </a:t>
            </a:r>
            <a:r>
              <a:rPr lang="en-US" altLang="en-US" sz="2600" i="1" dirty="0"/>
              <a:t>h</a:t>
            </a:r>
            <a:r>
              <a:rPr lang="en-US" altLang="en-US" sz="2600" i="1" baseline="-25000" dirty="0"/>
              <a:t>l</a:t>
            </a:r>
            <a:r>
              <a:rPr lang="en-US" altLang="en-US" sz="2600" dirty="0"/>
              <a:t>. </a:t>
            </a:r>
          </a:p>
          <a:p>
            <a:pPr marL="0" indent="0">
              <a:spcAft>
                <a:spcPts val="600"/>
              </a:spcAft>
              <a:buNone/>
            </a:pPr>
            <a:endParaRPr lang="en-US" altLang="en-US" sz="2600" dirty="0"/>
          </a:p>
          <a:p>
            <a:pPr>
              <a:spcAft>
                <a:spcPts val="600"/>
              </a:spcAft>
            </a:pPr>
            <a:endParaRPr lang="en-US" altLang="en-US" sz="2600" dirty="0"/>
          </a:p>
          <a:p>
            <a:pPr marL="0" indent="0">
              <a:buNone/>
            </a:pPr>
            <a:endParaRPr lang="en-NZ" dirty="0"/>
          </a:p>
        </p:txBody>
      </p:sp>
    </p:spTree>
    <p:extLst>
      <p:ext uri="{BB962C8B-B14F-4D97-AF65-F5344CB8AC3E}">
        <p14:creationId xmlns:p14="http://schemas.microsoft.com/office/powerpoint/2010/main" val="19451658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Hot water </a:t>
            </a:r>
            <a:r>
              <a:rPr lang="en-US" altLang="en-US" dirty="0" err="1"/>
              <a:t>upflow</a:t>
            </a:r>
            <a:r>
              <a:rPr lang="en-US" altLang="en-US" dirty="0"/>
              <a:t> zone</a:t>
            </a:r>
            <a:endParaRPr lang="en-NZ"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484784"/>
            <a:ext cx="6337300"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7"/>
          <p:cNvSpPr txBox="1">
            <a:spLocks noChangeArrowheads="1"/>
          </p:cNvSpPr>
          <p:nvPr/>
        </p:nvSpPr>
        <p:spPr bwMode="auto">
          <a:xfrm>
            <a:off x="7207076" y="1857375"/>
            <a:ext cx="1511300" cy="406400"/>
          </a:xfrm>
          <a:prstGeom prst="rect">
            <a:avLst/>
          </a:prstGeom>
          <a:noFill/>
          <a:ln w="952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conduction</a:t>
            </a:r>
          </a:p>
        </p:txBody>
      </p:sp>
      <p:sp>
        <p:nvSpPr>
          <p:cNvPr id="6" name="Text Box 5"/>
          <p:cNvSpPr txBox="1">
            <a:spLocks noChangeArrowheads="1"/>
          </p:cNvSpPr>
          <p:nvPr/>
        </p:nvSpPr>
        <p:spPr bwMode="auto">
          <a:xfrm>
            <a:off x="7308850" y="4365625"/>
            <a:ext cx="1511300" cy="406400"/>
          </a:xfrm>
          <a:prstGeom prst="rect">
            <a:avLst/>
          </a:prstGeom>
          <a:noFill/>
          <a:ln w="952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convection</a:t>
            </a:r>
          </a:p>
        </p:txBody>
      </p:sp>
      <p:sp>
        <p:nvSpPr>
          <p:cNvPr id="7" name="Line 6"/>
          <p:cNvSpPr>
            <a:spLocks noChangeShapeType="1"/>
          </p:cNvSpPr>
          <p:nvPr/>
        </p:nvSpPr>
        <p:spPr bwMode="auto">
          <a:xfrm flipH="1">
            <a:off x="6804025" y="4581525"/>
            <a:ext cx="504825" cy="0"/>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8" name="Line 6"/>
          <p:cNvSpPr>
            <a:spLocks noChangeShapeType="1"/>
          </p:cNvSpPr>
          <p:nvPr/>
        </p:nvSpPr>
        <p:spPr bwMode="auto">
          <a:xfrm flipH="1">
            <a:off x="5868144" y="2042391"/>
            <a:ext cx="1296244" cy="0"/>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Tree>
    <p:extLst>
      <p:ext uri="{BB962C8B-B14F-4D97-AF65-F5344CB8AC3E}">
        <p14:creationId xmlns:p14="http://schemas.microsoft.com/office/powerpoint/2010/main" val="30263404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Two-phase </a:t>
            </a:r>
            <a:r>
              <a:rPr lang="en-US" altLang="en-US" dirty="0" err="1"/>
              <a:t>upflow</a:t>
            </a:r>
            <a:r>
              <a:rPr lang="en-US" altLang="en-US" dirty="0"/>
              <a:t> zone</a:t>
            </a:r>
            <a:endParaRPr lang="en-NZ" dirty="0"/>
          </a:p>
        </p:txBody>
      </p:sp>
      <p:sp>
        <p:nvSpPr>
          <p:cNvPr id="3" name="Content Placeholder 2"/>
          <p:cNvSpPr>
            <a:spLocks noGrp="1"/>
          </p:cNvSpPr>
          <p:nvPr>
            <p:ph idx="1"/>
          </p:nvPr>
        </p:nvSpPr>
        <p:spPr/>
        <p:txBody>
          <a:bodyPr/>
          <a:lstStyle/>
          <a:p>
            <a:pPr>
              <a:spcAft>
                <a:spcPct val="20000"/>
              </a:spcAft>
            </a:pPr>
            <a:r>
              <a:rPr lang="en-US" altLang="en-US" dirty="0"/>
              <a:t>Where a boiling zone occurs the temperatures and pressures are close to the boiling-point-with-depth curve. </a:t>
            </a:r>
          </a:p>
          <a:p>
            <a:pPr>
              <a:spcAft>
                <a:spcPct val="20000"/>
              </a:spcAft>
            </a:pPr>
            <a:r>
              <a:rPr lang="en-US" altLang="en-US" dirty="0"/>
              <a:t>A small amount of energy is transported by conduction but most is moved by counter-flow of water falling and steam rising. </a:t>
            </a:r>
          </a:p>
          <a:p>
            <a:pPr>
              <a:spcAft>
                <a:spcPct val="20000"/>
              </a:spcAft>
            </a:pPr>
            <a:r>
              <a:rPr lang="en-US" altLang="en-US" dirty="0"/>
              <a:t>Above the two-phase zone a liquid condensate layer occurs, with large temperature gradients transporting most of the heat. </a:t>
            </a:r>
          </a:p>
          <a:p>
            <a:endParaRPr lang="en-NZ" dirty="0"/>
          </a:p>
        </p:txBody>
      </p:sp>
    </p:spTree>
    <p:extLst>
      <p:ext uri="{BB962C8B-B14F-4D97-AF65-F5344CB8AC3E}">
        <p14:creationId xmlns:p14="http://schemas.microsoft.com/office/powerpoint/2010/main" val="6434302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Two-phase </a:t>
            </a:r>
            <a:r>
              <a:rPr lang="en-US" altLang="en-US" dirty="0" err="1"/>
              <a:t>upflow</a:t>
            </a:r>
            <a:r>
              <a:rPr lang="en-US" altLang="en-US" dirty="0"/>
              <a:t> zone</a:t>
            </a:r>
            <a:endParaRPr lang="en-NZ" dirty="0"/>
          </a:p>
        </p:txBody>
      </p:sp>
      <p:sp>
        <p:nvSpPr>
          <p:cNvPr id="3" name="Content Placeholder 2"/>
          <p:cNvSpPr>
            <a:spLocks noGrp="1"/>
          </p:cNvSpPr>
          <p:nvPr>
            <p:ph idx="1"/>
          </p:nvPr>
        </p:nvSpPr>
        <p:spPr/>
        <p:txBody>
          <a:bodyPr/>
          <a:lstStyle/>
          <a:p>
            <a:pPr>
              <a:spcAft>
                <a:spcPct val="20000"/>
              </a:spcAft>
            </a:pPr>
            <a:r>
              <a:rPr lang="en-US" altLang="en-US" dirty="0"/>
              <a:t>Pressures follow a slightly greater than hydrostatic gradient. </a:t>
            </a:r>
          </a:p>
          <a:p>
            <a:pPr>
              <a:spcAft>
                <a:spcPct val="20000"/>
              </a:spcAft>
            </a:pPr>
            <a:r>
              <a:rPr lang="en-US" altLang="en-US" dirty="0"/>
              <a:t>At depth (deep brine) the liquid zone requires large temperature gradients to produce a large energy flux accompanied by a small mass flux. </a:t>
            </a:r>
          </a:p>
          <a:p>
            <a:endParaRPr lang="en-NZ" dirty="0"/>
          </a:p>
        </p:txBody>
      </p:sp>
    </p:spTree>
    <p:extLst>
      <p:ext uri="{BB962C8B-B14F-4D97-AF65-F5344CB8AC3E}">
        <p14:creationId xmlns:p14="http://schemas.microsoft.com/office/powerpoint/2010/main" val="52524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Types of geothermal systems</a:t>
            </a:r>
          </a:p>
        </p:txBody>
      </p:sp>
      <p:sp>
        <p:nvSpPr>
          <p:cNvPr id="3" name="Content Placeholder 2"/>
          <p:cNvSpPr>
            <a:spLocks noGrp="1"/>
          </p:cNvSpPr>
          <p:nvPr>
            <p:ph idx="1"/>
          </p:nvPr>
        </p:nvSpPr>
        <p:spPr/>
        <p:txBody>
          <a:bodyPr/>
          <a:lstStyle/>
          <a:p>
            <a:pPr>
              <a:spcAft>
                <a:spcPct val="20000"/>
              </a:spcAft>
            </a:pPr>
            <a:r>
              <a:rPr lang="en-US" altLang="en-US" dirty="0"/>
              <a:t>At geothermal areas the heat flow is much larger than the world average of </a:t>
            </a:r>
            <a:r>
              <a:rPr lang="en-US" altLang="zh-CN" dirty="0">
                <a:ea typeface="SimSun" panose="02010600030101010101" pitchFamily="2" charset="-122"/>
              </a:rPr>
              <a:t>60mW/m</a:t>
            </a:r>
            <a:r>
              <a:rPr lang="en-US" altLang="zh-CN" baseline="30000" dirty="0">
                <a:ea typeface="SimSun" panose="02010600030101010101" pitchFamily="2" charset="-122"/>
              </a:rPr>
              <a:t>2</a:t>
            </a:r>
            <a:r>
              <a:rPr lang="en-US" altLang="en-US" dirty="0"/>
              <a:t> </a:t>
            </a:r>
          </a:p>
          <a:p>
            <a:pPr>
              <a:spcAft>
                <a:spcPct val="20000"/>
              </a:spcAft>
            </a:pPr>
            <a:r>
              <a:rPr lang="en-US" altLang="en-US" dirty="0"/>
              <a:t>The type of geothermal system depends on the heat flow and the geological setting (discussed earlier)</a:t>
            </a:r>
          </a:p>
          <a:p>
            <a:pPr>
              <a:spcAft>
                <a:spcPct val="20000"/>
              </a:spcAft>
            </a:pPr>
            <a:r>
              <a:rPr lang="en-US" altLang="en-US" dirty="0"/>
              <a:t>They range from warm water systems where there is no fluid movement and no boiling up to </a:t>
            </a:r>
            <a:r>
              <a:rPr lang="en-US" altLang="en-US" dirty="0" err="1"/>
              <a:t>convecting</a:t>
            </a:r>
            <a:r>
              <a:rPr lang="en-US" altLang="en-US" dirty="0"/>
              <a:t> two-phase systems with lots of boiling underground</a:t>
            </a:r>
          </a:p>
          <a:p>
            <a:endParaRPr lang="en-NZ" dirty="0"/>
          </a:p>
        </p:txBody>
      </p:sp>
    </p:spTree>
    <p:extLst>
      <p:ext uri="{BB962C8B-B14F-4D97-AF65-F5344CB8AC3E}">
        <p14:creationId xmlns:p14="http://schemas.microsoft.com/office/powerpoint/2010/main" val="10524106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Two-phase </a:t>
            </a:r>
            <a:r>
              <a:rPr lang="en-US" altLang="en-US" dirty="0" err="1"/>
              <a:t>upflow</a:t>
            </a:r>
            <a:r>
              <a:rPr lang="en-US" altLang="en-US" dirty="0"/>
              <a:t> zone</a:t>
            </a:r>
            <a:endParaRPr lang="en-NZ"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40768"/>
            <a:ext cx="6908836"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57004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Saturation in </a:t>
            </a:r>
            <a:r>
              <a:rPr lang="en-US" altLang="en-US" dirty="0" err="1"/>
              <a:t>upflow</a:t>
            </a:r>
            <a:r>
              <a:rPr lang="en-US" altLang="en-US" dirty="0"/>
              <a:t> zone</a:t>
            </a:r>
            <a:endParaRPr lang="en-NZ" dirty="0"/>
          </a:p>
        </p:txBody>
      </p:sp>
      <p:pic>
        <p:nvPicPr>
          <p:cNvPr id="4" name="Content Placeholder 3"/>
          <p:cNvPicPr>
            <a:picLocks noGrp="1" noChangeAspect="1"/>
          </p:cNvPicPr>
          <p:nvPr>
            <p:ph idx="1"/>
          </p:nvPr>
        </p:nvPicPr>
        <p:blipFill>
          <a:blip r:embed="rId2"/>
          <a:stretch>
            <a:fillRect/>
          </a:stretch>
        </p:blipFill>
        <p:spPr>
          <a:xfrm>
            <a:off x="1619672" y="1519242"/>
            <a:ext cx="5472608" cy="4738961"/>
          </a:xfrm>
          <a:prstGeom prst="rect">
            <a:avLst/>
          </a:prstGeom>
        </p:spPr>
      </p:pic>
    </p:spTree>
    <p:extLst>
      <p:ext uri="{BB962C8B-B14F-4D97-AF65-F5344CB8AC3E}">
        <p14:creationId xmlns:p14="http://schemas.microsoft.com/office/powerpoint/2010/main" val="14980136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150"/>
            <a:ext cx="8496944" cy="792634"/>
          </a:xfrm>
        </p:spPr>
        <p:txBody>
          <a:bodyPr>
            <a:normAutofit fontScale="90000"/>
          </a:bodyPr>
          <a:lstStyle/>
          <a:p>
            <a:r>
              <a:rPr lang="en-US" altLang="en-US" dirty="0"/>
              <a:t>Profiles for a </a:t>
            </a:r>
            <a:r>
              <a:rPr lang="en-US" altLang="en-US" dirty="0" err="1"/>
              <a:t>vapour</a:t>
            </a:r>
            <a:r>
              <a:rPr lang="en-US" altLang="en-US" dirty="0"/>
              <a:t> dominated system</a:t>
            </a:r>
            <a:endParaRPr lang="en-NZ"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2" y="1628775"/>
            <a:ext cx="6285107" cy="4752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66336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Well-test analysis</a:t>
            </a:r>
            <a:endParaRPr lang="en-NZ" dirty="0"/>
          </a:p>
        </p:txBody>
      </p:sp>
      <p:pic>
        <p:nvPicPr>
          <p:cNvPr id="4" name="Picture 9" descr="contact 1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7928" y="1484784"/>
            <a:ext cx="4508144"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9430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Completion test</a:t>
            </a:r>
          </a:p>
        </p:txBody>
      </p:sp>
      <p:sp>
        <p:nvSpPr>
          <p:cNvPr id="3" name="Content Placeholder 2"/>
          <p:cNvSpPr>
            <a:spLocks noGrp="1"/>
          </p:cNvSpPr>
          <p:nvPr>
            <p:ph idx="1"/>
          </p:nvPr>
        </p:nvSpPr>
        <p:spPr>
          <a:xfrm>
            <a:off x="457200" y="1600200"/>
            <a:ext cx="8435280" cy="4525963"/>
          </a:xfrm>
        </p:spPr>
        <p:txBody>
          <a:bodyPr/>
          <a:lstStyle/>
          <a:p>
            <a:pPr>
              <a:spcBef>
                <a:spcPts val="1200"/>
              </a:spcBef>
            </a:pPr>
            <a:r>
              <a:rPr lang="en-NZ" dirty="0"/>
              <a:t>Often done soon after drilling is finished</a:t>
            </a:r>
          </a:p>
          <a:p>
            <a:pPr>
              <a:spcBef>
                <a:spcPts val="1200"/>
              </a:spcBef>
            </a:pPr>
            <a:r>
              <a:rPr lang="en-NZ" dirty="0"/>
              <a:t>Inject cold water (often change rate during test – step rate up or down)</a:t>
            </a:r>
          </a:p>
          <a:p>
            <a:pPr>
              <a:spcBef>
                <a:spcPts val="1200"/>
              </a:spcBef>
            </a:pPr>
            <a:r>
              <a:rPr lang="en-NZ" dirty="0"/>
              <a:t>Carry out pressure-temperature-spinner (PTS) run</a:t>
            </a:r>
          </a:p>
          <a:p>
            <a:pPr>
              <a:spcBef>
                <a:spcPts val="1200"/>
              </a:spcBef>
            </a:pPr>
            <a:r>
              <a:rPr lang="en-NZ" dirty="0"/>
              <a:t>Deduce location of </a:t>
            </a:r>
            <a:r>
              <a:rPr lang="en-NZ" dirty="0" err="1"/>
              <a:t>feedzones</a:t>
            </a:r>
            <a:r>
              <a:rPr lang="en-NZ" dirty="0"/>
              <a:t> from changes in spinner signal and changes in temperature</a:t>
            </a:r>
          </a:p>
          <a:p>
            <a:pPr>
              <a:spcBef>
                <a:spcPts val="1200"/>
              </a:spcBef>
            </a:pPr>
            <a:r>
              <a:rPr lang="en-NZ" dirty="0"/>
              <a:t>Allow well to warm up. Carry out repeat PT runs</a:t>
            </a:r>
          </a:p>
          <a:p>
            <a:pPr>
              <a:spcBef>
                <a:spcPts val="1200"/>
              </a:spcBef>
            </a:pPr>
            <a:r>
              <a:rPr lang="en-NZ" dirty="0"/>
              <a:t>Deduce reservoir temperature profile from 2-3 week warm-up curves</a:t>
            </a:r>
          </a:p>
        </p:txBody>
      </p:sp>
    </p:spTree>
    <p:extLst>
      <p:ext uri="{BB962C8B-B14F-4D97-AF65-F5344CB8AC3E}">
        <p14:creationId xmlns:p14="http://schemas.microsoft.com/office/powerpoint/2010/main" val="32313413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Spinner data</a:t>
            </a:r>
          </a:p>
        </p:txBody>
      </p:sp>
      <p:pic>
        <p:nvPicPr>
          <p:cNvPr id="4" name="Content Placeholder 3"/>
          <p:cNvPicPr>
            <a:picLocks noGrp="1" noChangeAspect="1"/>
          </p:cNvPicPr>
          <p:nvPr>
            <p:ph idx="1"/>
          </p:nvPr>
        </p:nvPicPr>
        <p:blipFill>
          <a:blip r:embed="rId2"/>
          <a:stretch>
            <a:fillRect/>
          </a:stretch>
        </p:blipFill>
        <p:spPr>
          <a:xfrm>
            <a:off x="1403648" y="1556792"/>
            <a:ext cx="6042919" cy="4608512"/>
          </a:xfrm>
          <a:prstGeom prst="rect">
            <a:avLst/>
          </a:prstGeom>
        </p:spPr>
      </p:pic>
      <p:sp>
        <p:nvSpPr>
          <p:cNvPr id="5" name="TextBox 4"/>
          <p:cNvSpPr txBox="1"/>
          <p:nvPr/>
        </p:nvSpPr>
        <p:spPr>
          <a:xfrm>
            <a:off x="5436096" y="6237312"/>
            <a:ext cx="1739066" cy="369332"/>
          </a:xfrm>
          <a:prstGeom prst="rect">
            <a:avLst/>
          </a:prstGeom>
          <a:noFill/>
        </p:spPr>
        <p:txBody>
          <a:bodyPr wrap="none" rtlCol="0">
            <a:spAutoFit/>
          </a:bodyPr>
          <a:lstStyle/>
          <a:p>
            <a:r>
              <a:rPr lang="en-NZ" dirty="0"/>
              <a:t>From Hole, 2008</a:t>
            </a:r>
          </a:p>
        </p:txBody>
      </p:sp>
    </p:spTree>
    <p:extLst>
      <p:ext uri="{BB962C8B-B14F-4D97-AF65-F5344CB8AC3E}">
        <p14:creationId xmlns:p14="http://schemas.microsoft.com/office/powerpoint/2010/main" val="26774452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Temperature data</a:t>
            </a:r>
          </a:p>
        </p:txBody>
      </p:sp>
      <p:pic>
        <p:nvPicPr>
          <p:cNvPr id="4" name="Content Placeholder 3"/>
          <p:cNvPicPr>
            <a:picLocks noGrp="1" noChangeAspect="1"/>
          </p:cNvPicPr>
          <p:nvPr>
            <p:ph idx="1"/>
          </p:nvPr>
        </p:nvPicPr>
        <p:blipFill>
          <a:blip r:embed="rId2"/>
          <a:stretch>
            <a:fillRect/>
          </a:stretch>
        </p:blipFill>
        <p:spPr>
          <a:xfrm>
            <a:off x="1331640" y="1484784"/>
            <a:ext cx="5890236" cy="4464496"/>
          </a:xfrm>
          <a:prstGeom prst="rect">
            <a:avLst/>
          </a:prstGeom>
        </p:spPr>
      </p:pic>
      <p:sp>
        <p:nvSpPr>
          <p:cNvPr id="5" name="TextBox 4"/>
          <p:cNvSpPr txBox="1"/>
          <p:nvPr/>
        </p:nvSpPr>
        <p:spPr>
          <a:xfrm>
            <a:off x="4572000" y="5980638"/>
            <a:ext cx="1739066" cy="369332"/>
          </a:xfrm>
          <a:prstGeom prst="rect">
            <a:avLst/>
          </a:prstGeom>
          <a:noFill/>
        </p:spPr>
        <p:txBody>
          <a:bodyPr wrap="none" rtlCol="0">
            <a:spAutoFit/>
          </a:bodyPr>
          <a:lstStyle/>
          <a:p>
            <a:r>
              <a:rPr lang="en-NZ" dirty="0"/>
              <a:t>From Hole, 2008</a:t>
            </a:r>
          </a:p>
        </p:txBody>
      </p:sp>
    </p:spTree>
    <p:extLst>
      <p:ext uri="{BB962C8B-B14F-4D97-AF65-F5344CB8AC3E}">
        <p14:creationId xmlns:p14="http://schemas.microsoft.com/office/powerpoint/2010/main" val="12483126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48680"/>
            <a:ext cx="2957235" cy="930301"/>
          </a:xfrm>
        </p:spPr>
        <p:txBody>
          <a:bodyPr>
            <a:normAutofit fontScale="90000"/>
          </a:bodyPr>
          <a:lstStyle/>
          <a:p>
            <a:r>
              <a:rPr lang="en-NZ" dirty="0"/>
              <a:t>Warm-up curves</a:t>
            </a:r>
          </a:p>
        </p:txBody>
      </p:sp>
      <p:pic>
        <p:nvPicPr>
          <p:cNvPr id="4" name="Picture 3"/>
          <p:cNvPicPr>
            <a:picLocks noChangeAspect="1"/>
          </p:cNvPicPr>
          <p:nvPr/>
        </p:nvPicPr>
        <p:blipFill>
          <a:blip r:embed="rId2"/>
          <a:stretch>
            <a:fillRect/>
          </a:stretch>
        </p:blipFill>
        <p:spPr>
          <a:xfrm>
            <a:off x="3419872" y="548680"/>
            <a:ext cx="3888432" cy="5627107"/>
          </a:xfrm>
          <a:prstGeom prst="rect">
            <a:avLst/>
          </a:prstGeom>
        </p:spPr>
      </p:pic>
      <p:sp>
        <p:nvSpPr>
          <p:cNvPr id="5" name="TextBox 4"/>
          <p:cNvSpPr txBox="1"/>
          <p:nvPr/>
        </p:nvSpPr>
        <p:spPr>
          <a:xfrm>
            <a:off x="7092280" y="6319256"/>
            <a:ext cx="1739066" cy="369332"/>
          </a:xfrm>
          <a:prstGeom prst="rect">
            <a:avLst/>
          </a:prstGeom>
          <a:noFill/>
        </p:spPr>
        <p:txBody>
          <a:bodyPr wrap="none" rtlCol="0">
            <a:spAutoFit/>
          </a:bodyPr>
          <a:lstStyle/>
          <a:p>
            <a:r>
              <a:rPr lang="en-NZ" dirty="0"/>
              <a:t>From Hole, 2008</a:t>
            </a:r>
          </a:p>
        </p:txBody>
      </p:sp>
    </p:spTree>
    <p:extLst>
      <p:ext uri="{BB962C8B-B14F-4D97-AF65-F5344CB8AC3E}">
        <p14:creationId xmlns:p14="http://schemas.microsoft.com/office/powerpoint/2010/main" val="34781532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Downhole temperature profiles</a:t>
            </a:r>
          </a:p>
        </p:txBody>
      </p:sp>
      <p:sp>
        <p:nvSpPr>
          <p:cNvPr id="3" name="Content Placeholder 2"/>
          <p:cNvSpPr>
            <a:spLocks noGrp="1"/>
          </p:cNvSpPr>
          <p:nvPr>
            <p:ph idx="1"/>
          </p:nvPr>
        </p:nvSpPr>
        <p:spPr/>
        <p:txBody>
          <a:bodyPr/>
          <a:lstStyle/>
          <a:p>
            <a:pPr>
              <a:spcBef>
                <a:spcPts val="1200"/>
              </a:spcBef>
            </a:pPr>
            <a:r>
              <a:rPr lang="en-NZ" dirty="0"/>
              <a:t>After the completion test and a warm-up period (2-3 weeks) stable down-hole temperatures can be measured</a:t>
            </a:r>
          </a:p>
          <a:p>
            <a:pPr>
              <a:spcBef>
                <a:spcPts val="1200"/>
              </a:spcBef>
            </a:pPr>
            <a:r>
              <a:rPr lang="en-NZ" dirty="0"/>
              <a:t>Downhole temperature profiles may require interpretation as well temperatures and reservoir temperatures may not be the same (e.g. internal flows, wells on bleed)</a:t>
            </a:r>
          </a:p>
          <a:p>
            <a:endParaRPr lang="en-NZ" dirty="0"/>
          </a:p>
        </p:txBody>
      </p:sp>
    </p:spTree>
    <p:extLst>
      <p:ext uri="{BB962C8B-B14F-4D97-AF65-F5344CB8AC3E}">
        <p14:creationId xmlns:p14="http://schemas.microsoft.com/office/powerpoint/2010/main" val="183678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Down-hole temperature profiles</a:t>
            </a:r>
          </a:p>
        </p:txBody>
      </p:sp>
      <p:pic>
        <p:nvPicPr>
          <p:cNvPr id="5" name="Picture 4"/>
          <p:cNvPicPr>
            <a:picLocks noChangeAspect="1"/>
          </p:cNvPicPr>
          <p:nvPr/>
        </p:nvPicPr>
        <p:blipFill>
          <a:blip r:embed="rId2"/>
          <a:stretch>
            <a:fillRect/>
          </a:stretch>
        </p:blipFill>
        <p:spPr>
          <a:xfrm>
            <a:off x="755576" y="1628800"/>
            <a:ext cx="6922388" cy="3960440"/>
          </a:xfrm>
          <a:prstGeom prst="rect">
            <a:avLst/>
          </a:prstGeom>
        </p:spPr>
      </p:pic>
      <p:sp>
        <p:nvSpPr>
          <p:cNvPr id="6" name="TextBox 5"/>
          <p:cNvSpPr txBox="1"/>
          <p:nvPr/>
        </p:nvSpPr>
        <p:spPr>
          <a:xfrm>
            <a:off x="7677964" y="3284984"/>
            <a:ext cx="1358532" cy="646331"/>
          </a:xfrm>
          <a:prstGeom prst="rect">
            <a:avLst/>
          </a:prstGeom>
          <a:noFill/>
        </p:spPr>
        <p:txBody>
          <a:bodyPr wrap="square" rtlCol="0">
            <a:spAutoFit/>
          </a:bodyPr>
          <a:lstStyle/>
          <a:p>
            <a:r>
              <a:rPr lang="en-NZ" dirty="0"/>
              <a:t>Could be down-flow</a:t>
            </a:r>
          </a:p>
        </p:txBody>
      </p:sp>
      <p:cxnSp>
        <p:nvCxnSpPr>
          <p:cNvPr id="8" name="Straight Arrow Connector 7"/>
          <p:cNvCxnSpPr>
            <a:stCxn id="5" idx="3"/>
          </p:cNvCxnSpPr>
          <p:nvPr/>
        </p:nvCxnSpPr>
        <p:spPr>
          <a:xfrm flipH="1">
            <a:off x="5364088" y="3609020"/>
            <a:ext cx="2313876" cy="10801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323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Approximate thermodynamic classification of geothermal systems</a:t>
            </a:r>
            <a:endParaRPr lang="en-AU" dirty="0"/>
          </a:p>
        </p:txBody>
      </p:sp>
      <p:pic>
        <p:nvPicPr>
          <p:cNvPr id="5" name="Content Placeholder 4"/>
          <p:cNvPicPr>
            <a:picLocks noGrp="1" noChangeAspect="1"/>
          </p:cNvPicPr>
          <p:nvPr>
            <p:ph idx="1"/>
          </p:nvPr>
        </p:nvPicPr>
        <p:blipFill>
          <a:blip r:embed="rId2"/>
          <a:stretch>
            <a:fillRect/>
          </a:stretch>
        </p:blipFill>
        <p:spPr>
          <a:xfrm>
            <a:off x="481980" y="1844825"/>
            <a:ext cx="7762428" cy="4281930"/>
          </a:xfrm>
          <a:prstGeom prst="rect">
            <a:avLst/>
          </a:prstGeom>
        </p:spPr>
      </p:pic>
    </p:spTree>
    <p:extLst>
      <p:ext uri="{BB962C8B-B14F-4D97-AF65-F5344CB8AC3E}">
        <p14:creationId xmlns:p14="http://schemas.microsoft.com/office/powerpoint/2010/main" val="41288256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Down-hole temperature profiles</a:t>
            </a:r>
          </a:p>
        </p:txBody>
      </p:sp>
      <p:sp>
        <p:nvSpPr>
          <p:cNvPr id="6" name="TextBox 5"/>
          <p:cNvSpPr txBox="1"/>
          <p:nvPr/>
        </p:nvSpPr>
        <p:spPr>
          <a:xfrm>
            <a:off x="6804248" y="1737682"/>
            <a:ext cx="1728192" cy="369332"/>
          </a:xfrm>
          <a:prstGeom prst="rect">
            <a:avLst/>
          </a:prstGeom>
          <a:noFill/>
        </p:spPr>
        <p:txBody>
          <a:bodyPr wrap="square" rtlCol="0">
            <a:spAutoFit/>
          </a:bodyPr>
          <a:lstStyle/>
          <a:p>
            <a:r>
              <a:rPr lang="en-NZ" dirty="0"/>
              <a:t>Steam </a:t>
            </a:r>
            <a:r>
              <a:rPr lang="en-NZ" dirty="0" err="1"/>
              <a:t>upflow</a:t>
            </a:r>
            <a:endParaRPr lang="en-NZ" dirty="0"/>
          </a:p>
        </p:txBody>
      </p:sp>
      <p:pic>
        <p:nvPicPr>
          <p:cNvPr id="3" name="Picture 2"/>
          <p:cNvPicPr>
            <a:picLocks noChangeAspect="1"/>
          </p:cNvPicPr>
          <p:nvPr/>
        </p:nvPicPr>
        <p:blipFill>
          <a:blip r:embed="rId2"/>
          <a:stretch>
            <a:fillRect/>
          </a:stretch>
        </p:blipFill>
        <p:spPr>
          <a:xfrm>
            <a:off x="899592" y="1790700"/>
            <a:ext cx="5026726" cy="3238500"/>
          </a:xfrm>
          <a:prstGeom prst="rect">
            <a:avLst/>
          </a:prstGeom>
        </p:spPr>
      </p:pic>
      <p:cxnSp>
        <p:nvCxnSpPr>
          <p:cNvPr id="8" name="Straight Arrow Connector 7"/>
          <p:cNvCxnSpPr/>
          <p:nvPr/>
        </p:nvCxnSpPr>
        <p:spPr>
          <a:xfrm flipH="1">
            <a:off x="3412956" y="2060848"/>
            <a:ext cx="3175268" cy="10801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6452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Down-hole temperature profiles</a:t>
            </a:r>
          </a:p>
        </p:txBody>
      </p:sp>
      <p:graphicFrame>
        <p:nvGraphicFramePr>
          <p:cNvPr id="7" name="Object 4"/>
          <p:cNvGraphicFramePr>
            <a:graphicFrameLocks noGrp="1" noChangeAspect="1"/>
          </p:cNvGraphicFramePr>
          <p:nvPr>
            <p:ph idx="1"/>
            <p:extLst>
              <p:ext uri="{D42A27DB-BD31-4B8C-83A1-F6EECF244321}">
                <p14:modId xmlns:p14="http://schemas.microsoft.com/office/powerpoint/2010/main" val="2356629733"/>
              </p:ext>
            </p:extLst>
          </p:nvPr>
        </p:nvGraphicFramePr>
        <p:xfrm>
          <a:off x="611560" y="1512061"/>
          <a:ext cx="5903912" cy="4392612"/>
        </p:xfrm>
        <a:graphic>
          <a:graphicData uri="http://schemas.openxmlformats.org/presentationml/2006/ole">
            <mc:AlternateContent xmlns:mc="http://schemas.openxmlformats.org/markup-compatibility/2006">
              <mc:Choice xmlns:v="urn:schemas-microsoft-com:vml" Requires="v">
                <p:oleObj name="Chart" r:id="rId2" imgW="4709160" imgH="3680659" progId="Excel.Chart.8">
                  <p:embed/>
                </p:oleObj>
              </mc:Choice>
              <mc:Fallback>
                <p:oleObj name="Chart" r:id="rId2" imgW="4709160" imgH="3680659" progId="Excel.Chart.8">
                  <p:embed/>
                  <p:pic>
                    <p:nvPicPr>
                      <p:cNvPr id="7"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12061"/>
                        <a:ext cx="5903912" cy="439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Box 3"/>
          <p:cNvSpPr txBox="1"/>
          <p:nvPr/>
        </p:nvSpPr>
        <p:spPr>
          <a:xfrm>
            <a:off x="6948264" y="1916832"/>
            <a:ext cx="1800200" cy="646331"/>
          </a:xfrm>
          <a:prstGeom prst="rect">
            <a:avLst/>
          </a:prstGeom>
          <a:noFill/>
        </p:spPr>
        <p:txBody>
          <a:bodyPr wrap="square" rtlCol="0">
            <a:spAutoFit/>
          </a:bodyPr>
          <a:lstStyle/>
          <a:p>
            <a:r>
              <a:rPr lang="en-NZ" dirty="0"/>
              <a:t>Boiling point for depth curve</a:t>
            </a:r>
          </a:p>
        </p:txBody>
      </p:sp>
      <p:cxnSp>
        <p:nvCxnSpPr>
          <p:cNvPr id="9" name="Straight Arrow Connector 8"/>
          <p:cNvCxnSpPr>
            <a:stCxn id="4" idx="1"/>
          </p:cNvCxnSpPr>
          <p:nvPr/>
        </p:nvCxnSpPr>
        <p:spPr>
          <a:xfrm flipH="1">
            <a:off x="3707904" y="2239998"/>
            <a:ext cx="3240360" cy="3231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3143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Transient well tests</a:t>
            </a:r>
            <a:endParaRPr lang="en-NZ" dirty="0"/>
          </a:p>
        </p:txBody>
      </p:sp>
      <p:sp>
        <p:nvSpPr>
          <p:cNvPr id="3" name="Content Placeholder 2"/>
          <p:cNvSpPr>
            <a:spLocks noGrp="1"/>
          </p:cNvSpPr>
          <p:nvPr>
            <p:ph idx="1"/>
          </p:nvPr>
        </p:nvSpPr>
        <p:spPr/>
        <p:txBody>
          <a:bodyPr>
            <a:normAutofit/>
          </a:bodyPr>
          <a:lstStyle/>
          <a:p>
            <a:pPr algn="just">
              <a:spcAft>
                <a:spcPts val="600"/>
              </a:spcAft>
            </a:pPr>
            <a:r>
              <a:rPr lang="en-US" altLang="en-US" dirty="0"/>
              <a:t>Used by reservoir engineers to diagnose reservoir performance</a:t>
            </a:r>
          </a:p>
          <a:p>
            <a:pPr algn="just">
              <a:spcAft>
                <a:spcPts val="600"/>
              </a:spcAft>
            </a:pPr>
            <a:r>
              <a:rPr lang="en-US" altLang="en-US" dirty="0"/>
              <a:t>Control flow rate in a well </a:t>
            </a:r>
          </a:p>
          <a:p>
            <a:pPr algn="just">
              <a:spcAft>
                <a:spcPts val="600"/>
              </a:spcAft>
            </a:pPr>
            <a:r>
              <a:rPr lang="en-US" altLang="en-US" dirty="0"/>
              <a:t>Measure downhole pressure in the same well or a nearby well </a:t>
            </a:r>
          </a:p>
          <a:p>
            <a:pPr algn="just">
              <a:spcAft>
                <a:spcPts val="600"/>
              </a:spcAft>
            </a:pPr>
            <a:r>
              <a:rPr lang="en-US" altLang="en-US" dirty="0"/>
              <a:t>From a plot of pressure vs time (semi-log or log-log) calculate </a:t>
            </a:r>
            <a:r>
              <a:rPr lang="en-US" altLang="en-US" dirty="0" err="1"/>
              <a:t>kh</a:t>
            </a:r>
            <a:r>
              <a:rPr lang="en-US" altLang="en-US" dirty="0"/>
              <a:t> (permeability-thickness product) and </a:t>
            </a:r>
            <a:r>
              <a:rPr lang="en-US" altLang="en-US" dirty="0" err="1">
                <a:latin typeface="Symbol" panose="05050102010706020507" pitchFamily="18" charset="2"/>
              </a:rPr>
              <a:t>f</a:t>
            </a:r>
            <a:r>
              <a:rPr lang="en-US" altLang="en-US" dirty="0" err="1"/>
              <a:t>Ch</a:t>
            </a:r>
            <a:r>
              <a:rPr lang="en-US" altLang="en-US" dirty="0"/>
              <a:t> (porosity-compressibility-thickness)</a:t>
            </a:r>
          </a:p>
          <a:p>
            <a:pPr algn="just">
              <a:spcAft>
                <a:spcPts val="600"/>
              </a:spcAft>
            </a:pPr>
            <a:r>
              <a:rPr lang="en-US" altLang="en-US" dirty="0"/>
              <a:t>Sometimes estimate other parameters (skin, wellbore storage, boundary effects)</a:t>
            </a:r>
          </a:p>
          <a:p>
            <a:endParaRPr lang="en-NZ" dirty="0"/>
          </a:p>
        </p:txBody>
      </p:sp>
    </p:spTree>
    <p:extLst>
      <p:ext uri="{BB962C8B-B14F-4D97-AF65-F5344CB8AC3E}">
        <p14:creationId xmlns:p14="http://schemas.microsoft.com/office/powerpoint/2010/main" val="10647618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Transient well tests</a:t>
            </a:r>
            <a:endParaRPr lang="en-NZ" dirty="0"/>
          </a:p>
        </p:txBody>
      </p:sp>
      <p:sp>
        <p:nvSpPr>
          <p:cNvPr id="3" name="Content Placeholder 2"/>
          <p:cNvSpPr>
            <a:spLocks noGrp="1"/>
          </p:cNvSpPr>
          <p:nvPr>
            <p:ph idx="1"/>
          </p:nvPr>
        </p:nvSpPr>
        <p:spPr/>
        <p:txBody>
          <a:bodyPr>
            <a:normAutofit/>
          </a:bodyPr>
          <a:lstStyle/>
          <a:p>
            <a:pPr algn="just">
              <a:spcAft>
                <a:spcPts val="600"/>
              </a:spcAft>
            </a:pPr>
            <a:r>
              <a:rPr lang="en-US" altLang="en-US" dirty="0"/>
              <a:t>Common tests</a:t>
            </a:r>
          </a:p>
          <a:p>
            <a:pPr marL="540000" algn="just">
              <a:spcAft>
                <a:spcPts val="600"/>
              </a:spcAft>
              <a:buFont typeface="Courier New" panose="02070309020205020404" pitchFamily="49" charset="0"/>
              <a:buChar char="o"/>
            </a:pPr>
            <a:r>
              <a:rPr lang="en-US" altLang="en-US" dirty="0"/>
              <a:t>Drawdown/buildup</a:t>
            </a:r>
          </a:p>
          <a:p>
            <a:pPr marL="540000" algn="just">
              <a:spcAft>
                <a:spcPts val="600"/>
              </a:spcAft>
              <a:buFont typeface="Courier New" panose="02070309020205020404" pitchFamily="49" charset="0"/>
              <a:buChar char="o"/>
            </a:pPr>
            <a:r>
              <a:rPr lang="en-US" altLang="en-US" dirty="0"/>
              <a:t>Injection/falloff</a:t>
            </a:r>
          </a:p>
          <a:p>
            <a:pPr marL="540000" algn="just">
              <a:spcAft>
                <a:spcPts val="600"/>
              </a:spcAft>
              <a:buFont typeface="Courier New" panose="02070309020205020404" pitchFamily="49" charset="0"/>
              <a:buChar char="o"/>
            </a:pPr>
            <a:r>
              <a:rPr lang="en-US" altLang="en-US" dirty="0"/>
              <a:t>Interference</a:t>
            </a:r>
          </a:p>
          <a:p>
            <a:pPr algn="just">
              <a:spcAft>
                <a:spcPts val="600"/>
              </a:spcAft>
            </a:pPr>
            <a:r>
              <a:rPr lang="en-US" altLang="en-US" dirty="0"/>
              <a:t>In geothermal, buildup, falloff and interference tests are the most common</a:t>
            </a:r>
          </a:p>
          <a:p>
            <a:pPr algn="just">
              <a:spcAft>
                <a:spcPts val="600"/>
              </a:spcAft>
            </a:pPr>
            <a:r>
              <a:rPr lang="en-US" altLang="en-US" dirty="0"/>
              <a:t>Usual methods of analysis may not work because of boiling and condensation – use a simulator instead</a:t>
            </a:r>
          </a:p>
          <a:p>
            <a:endParaRPr lang="en-NZ" dirty="0"/>
          </a:p>
        </p:txBody>
      </p:sp>
    </p:spTree>
    <p:extLst>
      <p:ext uri="{BB962C8B-B14F-4D97-AF65-F5344CB8AC3E}">
        <p14:creationId xmlns:p14="http://schemas.microsoft.com/office/powerpoint/2010/main" val="27497356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Well test analysis (continued)</a:t>
            </a:r>
            <a:endParaRPr lang="en-NZ" dirty="0"/>
          </a:p>
        </p:txBody>
      </p:sp>
      <p:sp>
        <p:nvSpPr>
          <p:cNvPr id="3" name="Content Placeholder 2"/>
          <p:cNvSpPr>
            <a:spLocks noGrp="1"/>
          </p:cNvSpPr>
          <p:nvPr>
            <p:ph idx="1"/>
          </p:nvPr>
        </p:nvSpPr>
        <p:spPr/>
        <p:txBody>
          <a:bodyPr/>
          <a:lstStyle/>
          <a:p>
            <a:r>
              <a:rPr lang="en-GB" altLang="zh-CN" dirty="0">
                <a:ea typeface="SimSun" panose="02010600030101010101" pitchFamily="2" charset="-122"/>
              </a:rPr>
              <a:t>The most important parameter is </a:t>
            </a:r>
            <a:r>
              <a:rPr lang="en-GB" altLang="zh-CN" i="1" dirty="0">
                <a:ea typeface="SimSun" panose="02010600030101010101" pitchFamily="2" charset="-122"/>
              </a:rPr>
              <a:t>D</a:t>
            </a:r>
            <a:r>
              <a:rPr lang="en-GB" altLang="zh-CN" dirty="0">
                <a:ea typeface="SimSun" panose="02010600030101010101" pitchFamily="2" charset="-122"/>
              </a:rPr>
              <a:t> the diffusivity</a:t>
            </a:r>
          </a:p>
          <a:p>
            <a:endParaRPr lang="en-GB" altLang="zh-CN" dirty="0">
              <a:ea typeface="SimSun" panose="02010600030101010101" pitchFamily="2" charset="-122"/>
            </a:endParaRPr>
          </a:p>
          <a:p>
            <a:endParaRPr lang="en-GB" altLang="zh-CN" dirty="0">
              <a:ea typeface="SimSun" panose="02010600030101010101" pitchFamily="2" charset="-122"/>
            </a:endParaRPr>
          </a:p>
          <a:p>
            <a:endParaRPr lang="en-GB" altLang="zh-CN" dirty="0">
              <a:ea typeface="SimSun" panose="02010600030101010101" pitchFamily="2" charset="-122"/>
            </a:endParaRPr>
          </a:p>
          <a:p>
            <a:endParaRPr lang="en-GB" altLang="zh-CN" dirty="0">
              <a:ea typeface="SimSun" panose="02010600030101010101" pitchFamily="2" charset="-122"/>
            </a:endParaRPr>
          </a:p>
          <a:p>
            <a:r>
              <a:rPr lang="en-GB" altLang="zh-CN" dirty="0">
                <a:ea typeface="SimSun" panose="02010600030101010101" pitchFamily="2" charset="-122"/>
              </a:rPr>
              <a:t>It measures how fast pressure changes spread around a reservoir. For a hot water reservoir both the water and rock compressibility are very small. Thus pressure changes spread a long way, very fast</a:t>
            </a:r>
            <a:endParaRPr lang="en-US" altLang="en-US" dirty="0"/>
          </a:p>
          <a:p>
            <a:endParaRPr lang="en-GB" altLang="zh-CN" dirty="0">
              <a:ea typeface="SimSun" panose="02010600030101010101" pitchFamily="2" charset="-122"/>
            </a:endParaRPr>
          </a:p>
        </p:txBody>
      </p:sp>
      <p:graphicFrame>
        <p:nvGraphicFramePr>
          <p:cNvPr id="4" name="Object 10"/>
          <p:cNvGraphicFramePr>
            <a:graphicFrameLocks noChangeAspect="1"/>
          </p:cNvGraphicFramePr>
          <p:nvPr/>
        </p:nvGraphicFramePr>
        <p:xfrm>
          <a:off x="3348038" y="2420938"/>
          <a:ext cx="1584325" cy="1047750"/>
        </p:xfrm>
        <a:graphic>
          <a:graphicData uri="http://schemas.openxmlformats.org/presentationml/2006/ole">
            <mc:AlternateContent xmlns:mc="http://schemas.openxmlformats.org/markup-compatibility/2006">
              <mc:Choice xmlns:v="urn:schemas-microsoft-com:vml" Requires="v">
                <p:oleObj name="Equation" r:id="rId2" imgW="647700" imgH="431800" progId="Equation.3">
                  <p:embed/>
                </p:oleObj>
              </mc:Choice>
              <mc:Fallback>
                <p:oleObj name="Equation" r:id="rId2" imgW="647700" imgH="431800" progId="Equation.3">
                  <p:embed/>
                  <p:pic>
                    <p:nvPicPr>
                      <p:cNvPr id="4"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2420938"/>
                        <a:ext cx="1584325" cy="1047750"/>
                      </a:xfrm>
                      <a:prstGeom prst="rect">
                        <a:avLst/>
                      </a:prstGeom>
                      <a:solidFill>
                        <a:srgbClr val="FFFF99"/>
                      </a:solidFill>
                    </p:spPr>
                  </p:pic>
                </p:oleObj>
              </mc:Fallback>
            </mc:AlternateContent>
          </a:graphicData>
        </a:graphic>
      </p:graphicFrame>
      <p:sp>
        <p:nvSpPr>
          <p:cNvPr id="5" name="Text Box 12"/>
          <p:cNvSpPr txBox="1">
            <a:spLocks noChangeArrowheads="1"/>
          </p:cNvSpPr>
          <p:nvPr/>
        </p:nvSpPr>
        <p:spPr bwMode="auto">
          <a:xfrm>
            <a:off x="5845175" y="2420938"/>
            <a:ext cx="1928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solidFill>
                  <a:srgbClr val="3333FF"/>
                </a:solidFill>
              </a:rPr>
              <a:t>Flow parameters</a:t>
            </a:r>
          </a:p>
        </p:txBody>
      </p:sp>
      <p:sp>
        <p:nvSpPr>
          <p:cNvPr id="6" name="Line 13"/>
          <p:cNvSpPr>
            <a:spLocks noChangeShapeType="1"/>
          </p:cNvSpPr>
          <p:nvPr/>
        </p:nvSpPr>
        <p:spPr bwMode="auto">
          <a:xfrm flipH="1">
            <a:off x="4932363" y="2565400"/>
            <a:ext cx="912812" cy="215900"/>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
        <p:nvSpPr>
          <p:cNvPr id="7" name="Text Box 14"/>
          <p:cNvSpPr txBox="1">
            <a:spLocks noChangeArrowheads="1"/>
          </p:cNvSpPr>
          <p:nvPr/>
        </p:nvSpPr>
        <p:spPr bwMode="auto">
          <a:xfrm>
            <a:off x="5845175" y="3300413"/>
            <a:ext cx="2160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solidFill>
                  <a:srgbClr val="3333FF"/>
                </a:solidFill>
              </a:rPr>
              <a:t>storage parameters</a:t>
            </a:r>
          </a:p>
        </p:txBody>
      </p:sp>
      <p:sp>
        <p:nvSpPr>
          <p:cNvPr id="8" name="Line 13"/>
          <p:cNvSpPr>
            <a:spLocks noChangeShapeType="1"/>
          </p:cNvSpPr>
          <p:nvPr/>
        </p:nvSpPr>
        <p:spPr bwMode="auto">
          <a:xfrm flipH="1" flipV="1">
            <a:off x="4932363" y="3209132"/>
            <a:ext cx="912812" cy="259556"/>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NZ"/>
          </a:p>
        </p:txBody>
      </p:sp>
    </p:spTree>
    <p:extLst>
      <p:ext uri="{BB962C8B-B14F-4D97-AF65-F5344CB8AC3E}">
        <p14:creationId xmlns:p14="http://schemas.microsoft.com/office/powerpoint/2010/main" val="33475302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Well test analysis (continued)</a:t>
            </a:r>
            <a:endParaRPr lang="en-NZ" dirty="0"/>
          </a:p>
        </p:txBody>
      </p:sp>
      <p:pic>
        <p:nvPicPr>
          <p:cNvPr id="3" name="Picture 2"/>
          <p:cNvPicPr>
            <a:picLocks noChangeAspect="1"/>
          </p:cNvPicPr>
          <p:nvPr/>
        </p:nvPicPr>
        <p:blipFill>
          <a:blip r:embed="rId2"/>
          <a:stretch>
            <a:fillRect/>
          </a:stretch>
        </p:blipFill>
        <p:spPr>
          <a:xfrm>
            <a:off x="457200" y="1340768"/>
            <a:ext cx="8260796" cy="4554107"/>
          </a:xfrm>
          <a:prstGeom prst="rect">
            <a:avLst/>
          </a:prstGeom>
        </p:spPr>
      </p:pic>
    </p:spTree>
    <p:extLst>
      <p:ext uri="{BB962C8B-B14F-4D97-AF65-F5344CB8AC3E}">
        <p14:creationId xmlns:p14="http://schemas.microsoft.com/office/powerpoint/2010/main" val="39225022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Output tests</a:t>
            </a:r>
            <a:endParaRPr lang="en-NZ" dirty="0"/>
          </a:p>
        </p:txBody>
      </p:sp>
      <p:sp>
        <p:nvSpPr>
          <p:cNvPr id="3" name="Content Placeholder 2"/>
          <p:cNvSpPr>
            <a:spLocks noGrp="1"/>
          </p:cNvSpPr>
          <p:nvPr>
            <p:ph idx="1"/>
          </p:nvPr>
        </p:nvSpPr>
        <p:spPr/>
        <p:txBody>
          <a:bodyPr/>
          <a:lstStyle/>
          <a:p>
            <a:r>
              <a:rPr lang="en-US" altLang="en-US" dirty="0"/>
              <a:t>Measure flow rate, well-head pressure and often enthalpy</a:t>
            </a:r>
          </a:p>
          <a:p>
            <a:r>
              <a:rPr lang="en-US" altLang="en-US" dirty="0"/>
              <a:t>Useful for showing change in reservoir conditions</a:t>
            </a:r>
          </a:p>
          <a:p>
            <a:endParaRPr lang="en-NZ"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068960"/>
            <a:ext cx="5688657" cy="340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00642" y="6288752"/>
            <a:ext cx="3181448" cy="369332"/>
          </a:xfrm>
          <a:prstGeom prst="rect">
            <a:avLst/>
          </a:prstGeom>
          <a:noFill/>
        </p:spPr>
        <p:txBody>
          <a:bodyPr wrap="none" rtlCol="0">
            <a:spAutoFit/>
          </a:bodyPr>
          <a:lstStyle/>
          <a:p>
            <a:r>
              <a:rPr lang="en-NZ" dirty="0"/>
              <a:t>From Grant, Donaldson &amp; </a:t>
            </a:r>
            <a:r>
              <a:rPr lang="en-NZ" dirty="0" err="1"/>
              <a:t>Bixley</a:t>
            </a:r>
            <a:endParaRPr lang="en-NZ" dirty="0"/>
          </a:p>
        </p:txBody>
      </p:sp>
    </p:spTree>
    <p:extLst>
      <p:ext uri="{BB962C8B-B14F-4D97-AF65-F5344CB8AC3E}">
        <p14:creationId xmlns:p14="http://schemas.microsoft.com/office/powerpoint/2010/main" val="21505796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Tracer tests</a:t>
            </a:r>
          </a:p>
        </p:txBody>
      </p:sp>
      <p:sp>
        <p:nvSpPr>
          <p:cNvPr id="3" name="Content Placeholder 2"/>
          <p:cNvSpPr>
            <a:spLocks noGrp="1"/>
          </p:cNvSpPr>
          <p:nvPr>
            <p:ph idx="1"/>
          </p:nvPr>
        </p:nvSpPr>
        <p:spPr>
          <a:xfrm>
            <a:off x="457200" y="1484784"/>
            <a:ext cx="8229600" cy="4525963"/>
          </a:xfrm>
        </p:spPr>
        <p:txBody>
          <a:bodyPr>
            <a:normAutofit lnSpcReduction="10000"/>
          </a:bodyPr>
          <a:lstStyle/>
          <a:p>
            <a:pPr>
              <a:spcAft>
                <a:spcPts val="600"/>
              </a:spcAft>
            </a:pPr>
            <a:r>
              <a:rPr lang="en-NZ" dirty="0"/>
              <a:t>Tracer tests provide </a:t>
            </a:r>
            <a:r>
              <a:rPr lang="en-US" dirty="0"/>
              <a:t>information on the nature and properties of connections, or flow-paths, between reinjection and production wells</a:t>
            </a:r>
          </a:p>
          <a:p>
            <a:pPr>
              <a:spcAft>
                <a:spcPts val="600"/>
              </a:spcAft>
            </a:pPr>
            <a:r>
              <a:rPr lang="en-US" dirty="0"/>
              <a:t>These connections control the rate of cooling of the production wells during long-term reinjection of colder fluid</a:t>
            </a:r>
          </a:p>
          <a:p>
            <a:pPr>
              <a:spcAft>
                <a:spcPts val="600"/>
              </a:spcAft>
            </a:pPr>
            <a:r>
              <a:rPr lang="en-US" dirty="0"/>
              <a:t>Thus tracer tests help to identify the possibility of “thermal break-through”</a:t>
            </a:r>
          </a:p>
          <a:p>
            <a:pPr>
              <a:spcAft>
                <a:spcPts val="600"/>
              </a:spcAft>
            </a:pPr>
            <a:r>
              <a:rPr lang="en-NZ" dirty="0"/>
              <a:t>Thermal breakthrough time (onset </a:t>
            </a:r>
            <a:r>
              <a:rPr lang="en-US" dirty="0"/>
              <a:t>of cooling) is usually several orders of magnitude (2–4) greater than the tracer breakthrough time</a:t>
            </a:r>
            <a:endParaRPr lang="en-NZ" dirty="0"/>
          </a:p>
        </p:txBody>
      </p:sp>
    </p:spTree>
    <p:extLst>
      <p:ext uri="{BB962C8B-B14F-4D97-AF65-F5344CB8AC3E}">
        <p14:creationId xmlns:p14="http://schemas.microsoft.com/office/powerpoint/2010/main" val="2578241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Liquid-phase tracers:</a:t>
            </a:r>
          </a:p>
        </p:txBody>
      </p:sp>
      <p:sp>
        <p:nvSpPr>
          <p:cNvPr id="3" name="Content Placeholder 2"/>
          <p:cNvSpPr>
            <a:spLocks noGrp="1"/>
          </p:cNvSpPr>
          <p:nvPr>
            <p:ph idx="1"/>
          </p:nvPr>
        </p:nvSpPr>
        <p:spPr/>
        <p:txBody>
          <a:bodyPr/>
          <a:lstStyle/>
          <a:p>
            <a:r>
              <a:rPr lang="en-US" dirty="0"/>
              <a:t>Halides such as iodide (I) or bromide (Br);</a:t>
            </a:r>
          </a:p>
          <a:p>
            <a:r>
              <a:rPr lang="en-US" dirty="0"/>
              <a:t>Radioactive tracers such as the isotopes iodide-125 (125I) and iodide-131 (131I);</a:t>
            </a:r>
          </a:p>
          <a:p>
            <a:r>
              <a:rPr lang="en-US" dirty="0"/>
              <a:t>Fluorescent dyes such as fluorescein and rhodamine;</a:t>
            </a:r>
          </a:p>
          <a:p>
            <a:r>
              <a:rPr lang="en-US" dirty="0"/>
              <a:t>Aromatic acids such as benzoic acid;</a:t>
            </a:r>
          </a:p>
          <a:p>
            <a:r>
              <a:rPr lang="en-NZ" dirty="0"/>
              <a:t>Naphthalene sulfonates.</a:t>
            </a:r>
          </a:p>
        </p:txBody>
      </p:sp>
    </p:spTree>
    <p:extLst>
      <p:ext uri="{BB962C8B-B14F-4D97-AF65-F5344CB8AC3E}">
        <p14:creationId xmlns:p14="http://schemas.microsoft.com/office/powerpoint/2010/main" val="42748967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Steam and two-phase tracers</a:t>
            </a:r>
          </a:p>
        </p:txBody>
      </p:sp>
      <p:sp>
        <p:nvSpPr>
          <p:cNvPr id="3" name="Content Placeholder 2"/>
          <p:cNvSpPr>
            <a:spLocks noGrp="1"/>
          </p:cNvSpPr>
          <p:nvPr>
            <p:ph idx="1"/>
          </p:nvPr>
        </p:nvSpPr>
        <p:spPr/>
        <p:txBody>
          <a:bodyPr/>
          <a:lstStyle/>
          <a:p>
            <a:pPr marL="0" indent="0">
              <a:buNone/>
            </a:pPr>
            <a:r>
              <a:rPr lang="en-NZ" b="1" dirty="0"/>
              <a:t>Steam-phase tracers:</a:t>
            </a:r>
          </a:p>
          <a:p>
            <a:r>
              <a:rPr lang="en-NZ" dirty="0"/>
              <a:t>Fluorinated hydrocarbons such as R-134a and R-23;</a:t>
            </a:r>
          </a:p>
          <a:p>
            <a:r>
              <a:rPr lang="en-NZ" dirty="0"/>
              <a:t>Sulphur hexafluoride (SF6).</a:t>
            </a:r>
          </a:p>
          <a:p>
            <a:endParaRPr lang="en-NZ" dirty="0"/>
          </a:p>
          <a:p>
            <a:pPr marL="0" indent="0">
              <a:buNone/>
            </a:pPr>
            <a:r>
              <a:rPr lang="en-NZ" b="1" dirty="0"/>
              <a:t>Two-phase tracers:</a:t>
            </a:r>
          </a:p>
          <a:p>
            <a:r>
              <a:rPr lang="en-NZ" dirty="0"/>
              <a:t>Tritium (3H);</a:t>
            </a:r>
          </a:p>
          <a:p>
            <a:r>
              <a:rPr lang="en-US" dirty="0"/>
              <a:t>Alcohols such as methanol, ethanol and n-propanol.</a:t>
            </a:r>
            <a:endParaRPr lang="en-NZ" dirty="0"/>
          </a:p>
        </p:txBody>
      </p:sp>
    </p:spTree>
    <p:extLst>
      <p:ext uri="{BB962C8B-B14F-4D97-AF65-F5344CB8AC3E}">
        <p14:creationId xmlns:p14="http://schemas.microsoft.com/office/powerpoint/2010/main" val="150953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3BD8F-DB61-CB5E-A783-7350C8018F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23620F-E066-CFD9-A25F-6759E3B92A3B}"/>
              </a:ext>
            </a:extLst>
          </p:cNvPr>
          <p:cNvSpPr>
            <a:spLocks noGrp="1"/>
          </p:cNvSpPr>
          <p:nvPr>
            <p:ph type="title"/>
          </p:nvPr>
        </p:nvSpPr>
        <p:spPr/>
        <p:txBody>
          <a:bodyPr>
            <a:normAutofit fontScale="90000"/>
          </a:bodyPr>
          <a:lstStyle/>
          <a:p>
            <a:r>
              <a:rPr lang="en-US" altLang="en-US" dirty="0"/>
              <a:t>Approximate thermodynamic classification of geothermal systems</a:t>
            </a:r>
            <a:endParaRPr lang="en-AU" dirty="0"/>
          </a:p>
        </p:txBody>
      </p:sp>
      <p:graphicFrame>
        <p:nvGraphicFramePr>
          <p:cNvPr id="6" name="Object 7">
            <a:extLst>
              <a:ext uri="{FF2B5EF4-FFF2-40B4-BE49-F238E27FC236}">
                <a16:creationId xmlns:a16="http://schemas.microsoft.com/office/drawing/2014/main" id="{5DA08427-1D87-0BF9-2165-1F95904337EE}"/>
              </a:ext>
            </a:extLst>
          </p:cNvPr>
          <p:cNvGraphicFramePr>
            <a:graphicFrameLocks noGrp="1" noChangeAspect="1"/>
          </p:cNvGraphicFramePr>
          <p:nvPr>
            <p:ph idx="1"/>
            <p:extLst>
              <p:ext uri="{D42A27DB-BD31-4B8C-83A1-F6EECF244321}">
                <p14:modId xmlns:p14="http://schemas.microsoft.com/office/powerpoint/2010/main" val="1812538320"/>
              </p:ext>
            </p:extLst>
          </p:nvPr>
        </p:nvGraphicFramePr>
        <p:xfrm>
          <a:off x="827584" y="1755918"/>
          <a:ext cx="7211143" cy="4377394"/>
        </p:xfrm>
        <a:graphic>
          <a:graphicData uri="http://schemas.openxmlformats.org/presentationml/2006/ole">
            <mc:AlternateContent xmlns:mc="http://schemas.openxmlformats.org/markup-compatibility/2006">
              <mc:Choice xmlns:v="urn:schemas-microsoft-com:vml" Requires="v">
                <p:oleObj name="Chart" r:id="rId2" imgW="8237359" imgH="5920962" progId="Excel.Chart.8">
                  <p:embed/>
                </p:oleObj>
              </mc:Choice>
              <mc:Fallback>
                <p:oleObj name="Chart" r:id="rId2" imgW="8237359" imgH="5920962" progId="Excel.Chart.8">
                  <p:embed/>
                  <p:pic>
                    <p:nvPicPr>
                      <p:cNvPr id="84995" name="Object 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755918"/>
                        <a:ext cx="7211143" cy="437739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205330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Tracer test results</a:t>
            </a:r>
          </a:p>
        </p:txBody>
      </p:sp>
      <p:pic>
        <p:nvPicPr>
          <p:cNvPr id="4" name="Content Placeholder 3"/>
          <p:cNvPicPr>
            <a:picLocks noGrp="1" noChangeAspect="1"/>
          </p:cNvPicPr>
          <p:nvPr>
            <p:ph idx="1"/>
          </p:nvPr>
        </p:nvPicPr>
        <p:blipFill>
          <a:blip r:embed="rId2"/>
          <a:stretch>
            <a:fillRect/>
          </a:stretch>
        </p:blipFill>
        <p:spPr>
          <a:xfrm>
            <a:off x="1128987" y="1600200"/>
            <a:ext cx="6886025" cy="4525963"/>
          </a:xfrm>
          <a:prstGeom prst="rect">
            <a:avLst/>
          </a:prstGeom>
        </p:spPr>
      </p:pic>
      <p:sp>
        <p:nvSpPr>
          <p:cNvPr id="5" name="TextBox 4"/>
          <p:cNvSpPr txBox="1"/>
          <p:nvPr/>
        </p:nvSpPr>
        <p:spPr>
          <a:xfrm>
            <a:off x="4932040" y="6340678"/>
            <a:ext cx="1581202" cy="369332"/>
          </a:xfrm>
          <a:prstGeom prst="rect">
            <a:avLst/>
          </a:prstGeom>
          <a:noFill/>
        </p:spPr>
        <p:txBody>
          <a:bodyPr wrap="none" rtlCol="0">
            <a:spAutoFit/>
          </a:bodyPr>
          <a:lstStyle/>
          <a:p>
            <a:r>
              <a:rPr lang="en-NZ" dirty="0" err="1"/>
              <a:t>Axelsson</a:t>
            </a:r>
            <a:r>
              <a:rPr lang="en-NZ" dirty="0"/>
              <a:t>, 2013</a:t>
            </a:r>
          </a:p>
        </p:txBody>
      </p:sp>
    </p:spTree>
    <p:extLst>
      <p:ext uri="{BB962C8B-B14F-4D97-AF65-F5344CB8AC3E}">
        <p14:creationId xmlns:p14="http://schemas.microsoft.com/office/powerpoint/2010/main" val="42099610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18B9C4F-B695-C54C-924B-61748EE6A7C5}" type="slidenum">
              <a:rPr lang="en-US" smtClean="0"/>
              <a:pPr/>
              <a:t>91</a:t>
            </a:fld>
            <a:endParaRPr lang="en-US" dirty="0"/>
          </a:p>
        </p:txBody>
      </p:sp>
      <p:sp>
        <p:nvSpPr>
          <p:cNvPr id="3" name="Date Placeholder 2"/>
          <p:cNvSpPr>
            <a:spLocks noGrp="1"/>
          </p:cNvSpPr>
          <p:nvPr>
            <p:ph type="dt" sz="half" idx="2"/>
          </p:nvPr>
        </p:nvSpPr>
        <p:spPr/>
        <p:txBody>
          <a:bodyPr/>
          <a:lstStyle/>
          <a:p>
            <a:pPr algn="l"/>
            <a:r>
              <a:rPr lang="en-NZ"/>
              <a:t>Geothermal Project Management, New Zealand</a:t>
            </a:r>
            <a:endParaRPr lang="en-US" dirty="0"/>
          </a:p>
        </p:txBody>
      </p:sp>
      <p:pic>
        <p:nvPicPr>
          <p:cNvPr id="4" name="Picture Placeholder 3"/>
          <p:cNvPicPr>
            <a:picLocks noGrp="1" noChangeAspect="1"/>
          </p:cNvPicPr>
          <p:nvPr>
            <p:ph type="pic" sz="quarter" idx="12"/>
          </p:nvPr>
        </p:nvPicPr>
        <p:blipFill rotWithShape="1">
          <a:blip r:embed="rId2"/>
          <a:srcRect t="4320" b="1398"/>
          <a:stretch/>
        </p:blipFill>
        <p:spPr>
          <a:xfrm>
            <a:off x="457200" y="1328804"/>
            <a:ext cx="8280000" cy="4764491"/>
          </a:xfrm>
          <a:prstGeom prst="rect">
            <a:avLst/>
          </a:prstGeom>
        </p:spPr>
      </p:pic>
      <p:sp>
        <p:nvSpPr>
          <p:cNvPr id="6" name="Title 5"/>
          <p:cNvSpPr>
            <a:spLocks noGrp="1"/>
          </p:cNvSpPr>
          <p:nvPr>
            <p:ph type="title"/>
          </p:nvPr>
        </p:nvSpPr>
        <p:spPr/>
        <p:txBody>
          <a:bodyPr/>
          <a:lstStyle/>
          <a:p>
            <a:r>
              <a:rPr lang="en-AU" dirty="0"/>
              <a:t>Tracer test result</a:t>
            </a:r>
          </a:p>
        </p:txBody>
      </p:sp>
      <p:sp>
        <p:nvSpPr>
          <p:cNvPr id="8" name="TextBox 7"/>
          <p:cNvSpPr txBox="1"/>
          <p:nvPr/>
        </p:nvSpPr>
        <p:spPr>
          <a:xfrm>
            <a:off x="4932040" y="6244980"/>
            <a:ext cx="1581202" cy="369332"/>
          </a:xfrm>
          <a:prstGeom prst="rect">
            <a:avLst/>
          </a:prstGeom>
          <a:noFill/>
        </p:spPr>
        <p:txBody>
          <a:bodyPr wrap="none" rtlCol="0">
            <a:spAutoFit/>
          </a:bodyPr>
          <a:lstStyle/>
          <a:p>
            <a:r>
              <a:rPr lang="en-NZ" dirty="0" err="1"/>
              <a:t>Axelsson</a:t>
            </a:r>
            <a:r>
              <a:rPr lang="en-NZ" dirty="0"/>
              <a:t>, 2013</a:t>
            </a:r>
          </a:p>
        </p:txBody>
      </p:sp>
    </p:spTree>
    <p:extLst>
      <p:ext uri="{BB962C8B-B14F-4D97-AF65-F5344CB8AC3E}">
        <p14:creationId xmlns:p14="http://schemas.microsoft.com/office/powerpoint/2010/main" val="40103148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a:t>Monitoring data (well–by-well)</a:t>
            </a:r>
          </a:p>
        </p:txBody>
      </p:sp>
      <p:sp>
        <p:nvSpPr>
          <p:cNvPr id="6" name="TextBox 5"/>
          <p:cNvSpPr txBox="1"/>
          <p:nvPr/>
        </p:nvSpPr>
        <p:spPr>
          <a:xfrm>
            <a:off x="457200" y="1772816"/>
            <a:ext cx="7787208" cy="203132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NZ" sz="2400" dirty="0">
                <a:latin typeface="Verdana" panose="020B0604030504040204" pitchFamily="34" charset="0"/>
                <a:ea typeface="Verdana" panose="020B0604030504040204" pitchFamily="34" charset="0"/>
                <a:cs typeface="Verdana" panose="020B0604030504040204" pitchFamily="34" charset="0"/>
              </a:rPr>
              <a:t>Mass flow</a:t>
            </a:r>
          </a:p>
          <a:p>
            <a:pPr marL="285750" indent="-285750">
              <a:spcBef>
                <a:spcPts val="600"/>
              </a:spcBef>
              <a:spcAft>
                <a:spcPts val="600"/>
              </a:spcAft>
              <a:buFont typeface="Arial" panose="020B0604020202020204" pitchFamily="34" charset="0"/>
              <a:buChar char="•"/>
            </a:pPr>
            <a:r>
              <a:rPr lang="en-NZ" sz="2400" dirty="0">
                <a:latin typeface="Verdana" panose="020B0604030504040204" pitchFamily="34" charset="0"/>
                <a:ea typeface="Verdana" panose="020B0604030504040204" pitchFamily="34" charset="0"/>
                <a:cs typeface="Verdana" panose="020B0604030504040204" pitchFamily="34" charset="0"/>
              </a:rPr>
              <a:t>Production enthalpy</a:t>
            </a:r>
          </a:p>
          <a:p>
            <a:pPr marL="285750" indent="-285750">
              <a:spcBef>
                <a:spcPts val="600"/>
              </a:spcBef>
              <a:spcAft>
                <a:spcPts val="600"/>
              </a:spcAft>
              <a:buFont typeface="Arial" panose="020B0604020202020204" pitchFamily="34" charset="0"/>
              <a:buChar char="•"/>
            </a:pPr>
            <a:r>
              <a:rPr lang="en-NZ" sz="2400" dirty="0">
                <a:latin typeface="Verdana" panose="020B0604030504040204" pitchFamily="34" charset="0"/>
                <a:ea typeface="Verdana" panose="020B0604030504040204" pitchFamily="34" charset="0"/>
                <a:cs typeface="Verdana" panose="020B0604030504040204" pitchFamily="34" charset="0"/>
              </a:rPr>
              <a:t>Downhole pressure</a:t>
            </a:r>
          </a:p>
          <a:p>
            <a:pPr marL="285750" indent="-285750">
              <a:spcBef>
                <a:spcPts val="600"/>
              </a:spcBef>
              <a:spcAft>
                <a:spcPts val="600"/>
              </a:spcAft>
              <a:buFont typeface="Arial" panose="020B0604020202020204" pitchFamily="34" charset="0"/>
              <a:buChar char="•"/>
            </a:pPr>
            <a:r>
              <a:rPr lang="en-NZ" sz="2400" dirty="0">
                <a:latin typeface="Verdana" panose="020B0604030504040204" pitchFamily="34" charset="0"/>
                <a:ea typeface="Verdana" panose="020B0604030504040204" pitchFamily="34" charset="0"/>
                <a:cs typeface="Verdana" panose="020B0604030504040204" pitchFamily="34" charset="0"/>
              </a:rPr>
              <a:t>Chemistry (gas and/or chloride </a:t>
            </a:r>
            <a:r>
              <a:rPr lang="en-NZ" sz="2400" dirty="0" err="1">
                <a:latin typeface="Verdana" panose="020B0604030504040204" pitchFamily="34" charset="0"/>
                <a:ea typeface="Verdana" panose="020B0604030504040204" pitchFamily="34" charset="0"/>
                <a:cs typeface="Verdana" panose="020B0604030504040204" pitchFamily="34" charset="0"/>
              </a:rPr>
              <a:t>etc</a:t>
            </a:r>
            <a:r>
              <a:rPr lang="en-NZ" sz="2400"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8320993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7544" y="2004969"/>
            <a:ext cx="8238306" cy="3454444"/>
          </a:xfrm>
        </p:spPr>
        <p:txBody>
          <a:bodyPr>
            <a:normAutofit/>
          </a:bodyPr>
          <a:lstStyle/>
          <a:p>
            <a:pPr marL="285750" indent="-285750">
              <a:lnSpc>
                <a:spcPct val="100000"/>
              </a:lnSpc>
              <a:spcBef>
                <a:spcPts val="600"/>
              </a:spcBef>
              <a:spcAft>
                <a:spcPts val="600"/>
              </a:spcAft>
              <a:buFont typeface="Arial" panose="020B0604020202020204" pitchFamily="34" charset="0"/>
              <a:buChar char="•"/>
            </a:pPr>
            <a:r>
              <a:rPr lang="en-NZ" sz="2400" dirty="0"/>
              <a:t>Pressures drop too low</a:t>
            </a:r>
          </a:p>
          <a:p>
            <a:pPr marL="285750" indent="-285750">
              <a:lnSpc>
                <a:spcPct val="100000"/>
              </a:lnSpc>
              <a:spcBef>
                <a:spcPts val="600"/>
              </a:spcBef>
              <a:spcAft>
                <a:spcPts val="600"/>
              </a:spcAft>
              <a:buFont typeface="Arial" panose="020B0604020202020204" pitchFamily="34" charset="0"/>
              <a:buChar char="•"/>
            </a:pPr>
            <a:r>
              <a:rPr lang="en-NZ" sz="2400" dirty="0"/>
              <a:t>Enthalpies decline (shallow wells and wells near the edge of the field)</a:t>
            </a:r>
          </a:p>
          <a:p>
            <a:pPr marL="285750" indent="-285750">
              <a:lnSpc>
                <a:spcPct val="100000"/>
              </a:lnSpc>
              <a:spcBef>
                <a:spcPts val="600"/>
              </a:spcBef>
              <a:spcAft>
                <a:spcPts val="600"/>
              </a:spcAft>
              <a:buFont typeface="Arial" panose="020B0604020202020204" pitchFamily="34" charset="0"/>
              <a:buChar char="•"/>
            </a:pPr>
            <a:r>
              <a:rPr lang="en-NZ" sz="2400" dirty="0"/>
              <a:t>Injection returns and thermal breakthrough</a:t>
            </a:r>
          </a:p>
          <a:p>
            <a:pPr marL="285750" indent="-285750">
              <a:lnSpc>
                <a:spcPct val="100000"/>
              </a:lnSpc>
              <a:spcBef>
                <a:spcPts val="600"/>
              </a:spcBef>
              <a:spcAft>
                <a:spcPts val="600"/>
              </a:spcAft>
              <a:buFont typeface="Arial" panose="020B0604020202020204" pitchFamily="34" charset="0"/>
              <a:buChar char="•"/>
            </a:pPr>
            <a:r>
              <a:rPr lang="en-NZ" sz="2400" dirty="0"/>
              <a:t>Chemical problems –calcite or silica deposition</a:t>
            </a:r>
          </a:p>
        </p:txBody>
      </p:sp>
      <p:sp>
        <p:nvSpPr>
          <p:cNvPr id="3" name="Title 2"/>
          <p:cNvSpPr>
            <a:spLocks noGrp="1"/>
          </p:cNvSpPr>
          <p:nvPr>
            <p:ph type="title"/>
          </p:nvPr>
        </p:nvSpPr>
        <p:spPr/>
        <p:txBody>
          <a:bodyPr/>
          <a:lstStyle/>
          <a:p>
            <a:r>
              <a:rPr lang="en-NZ" dirty="0">
                <a:solidFill>
                  <a:srgbClr val="009AC7"/>
                </a:solidFill>
              </a:rPr>
              <a:t>Things that go wrong</a:t>
            </a:r>
          </a:p>
        </p:txBody>
      </p:sp>
    </p:spTree>
    <p:extLst>
      <p:ext uri="{BB962C8B-B14F-4D97-AF65-F5344CB8AC3E}">
        <p14:creationId xmlns:p14="http://schemas.microsoft.com/office/powerpoint/2010/main" val="21543884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008" y="2592439"/>
            <a:ext cx="8027984" cy="836561"/>
          </a:xfrm>
        </p:spPr>
        <p:txBody>
          <a:bodyPr>
            <a:normAutofit/>
          </a:bodyPr>
          <a:lstStyle/>
          <a:p>
            <a:pPr algn="ctr"/>
            <a:r>
              <a:rPr lang="en-US" sz="3200" dirty="0"/>
              <a:t>Thank you!</a:t>
            </a:r>
            <a:endParaRPr lang="en-AU" sz="3200" dirty="0"/>
          </a:p>
        </p:txBody>
      </p:sp>
      <p:sp>
        <p:nvSpPr>
          <p:cNvPr id="6" name="Slide Number Placeholder 5"/>
          <p:cNvSpPr>
            <a:spLocks noGrp="1"/>
          </p:cNvSpPr>
          <p:nvPr>
            <p:ph type="sldNum" sz="quarter" idx="4294967295"/>
          </p:nvPr>
        </p:nvSpPr>
        <p:spPr>
          <a:xfrm>
            <a:off x="8501063" y="6235700"/>
            <a:ext cx="642937" cy="474663"/>
          </a:xfrm>
        </p:spPr>
        <p:txBody>
          <a:bodyPr/>
          <a:lstStyle/>
          <a:p>
            <a:endParaRPr lang="en-US"/>
          </a:p>
          <a:p>
            <a:pPr algn="r"/>
            <a:fld id="{218B9C4F-B695-C54C-924B-61748EE6A7C5}" type="slidenum">
              <a:rPr lang="en-US" smtClean="0">
                <a:solidFill>
                  <a:schemeClr val="tx1"/>
                </a:solidFill>
              </a:rPr>
              <a:pPr algn="r"/>
              <a:t>94</a:t>
            </a:fld>
            <a:endParaRPr lang="en-US" dirty="0">
              <a:solidFill>
                <a:schemeClr val="tx1"/>
              </a:solidFill>
            </a:endParaRPr>
          </a:p>
        </p:txBody>
      </p:sp>
    </p:spTree>
    <p:extLst>
      <p:ext uri="{BB962C8B-B14F-4D97-AF65-F5344CB8AC3E}">
        <p14:creationId xmlns:p14="http://schemas.microsoft.com/office/powerpoint/2010/main" val="3526805390"/>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d1b36e95-0d50-42e9-958f-b63fa906beaa}" enabled="0" method="" siteId="{d1b36e95-0d50-42e9-958f-b63fa906beaa}" removed="1"/>
</clbl:labelList>
</file>

<file path=docProps/app.xml><?xml version="1.0" encoding="utf-8"?>
<Properties xmlns="http://schemas.openxmlformats.org/officeDocument/2006/extended-properties" xmlns:vt="http://schemas.openxmlformats.org/officeDocument/2006/docPropsVTypes">
  <Template/>
  <TotalTime>1415</TotalTime>
  <Words>3006</Words>
  <Application>Microsoft Office PowerPoint</Application>
  <PresentationFormat>On-screen Show (4:3)</PresentationFormat>
  <Paragraphs>407</Paragraphs>
  <Slides>94</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94</vt:i4>
      </vt:variant>
    </vt:vector>
  </HeadingPairs>
  <TitlesOfParts>
    <vt:vector size="106" baseType="lpstr">
      <vt:lpstr>SimSun</vt:lpstr>
      <vt:lpstr>Arial</vt:lpstr>
      <vt:lpstr>Calibri</vt:lpstr>
      <vt:lpstr>Cambria</vt:lpstr>
      <vt:lpstr>Cambria Math</vt:lpstr>
      <vt:lpstr>Courier New</vt:lpstr>
      <vt:lpstr>Symbol</vt:lpstr>
      <vt:lpstr>Times New Roman</vt:lpstr>
      <vt:lpstr>Verdana</vt:lpstr>
      <vt:lpstr>1_Custom Design</vt:lpstr>
      <vt:lpstr>Equation</vt:lpstr>
      <vt:lpstr>Chart</vt:lpstr>
      <vt:lpstr>Geothermal Project Management  February – March 2024</vt:lpstr>
      <vt:lpstr>Reservoir engineering tasks</vt:lpstr>
      <vt:lpstr>Topics covered</vt:lpstr>
      <vt:lpstr>Geothermal Modelling Group</vt:lpstr>
      <vt:lpstr>Geothermal Modelling Group</vt:lpstr>
      <vt:lpstr>Geothermal Modelling Group</vt:lpstr>
      <vt:lpstr>Types of geothermal systems</vt:lpstr>
      <vt:lpstr>Approximate thermodynamic classification of geothermal systems</vt:lpstr>
      <vt:lpstr>Approximate thermodynamic classification of geothermal systems</vt:lpstr>
      <vt:lpstr>Convective geothermal system</vt:lpstr>
      <vt:lpstr>Heat transfer mechanisms in geothermal systems</vt:lpstr>
      <vt:lpstr>Heat transfer in geothermal systems</vt:lpstr>
      <vt:lpstr>Geothermal reservoirs</vt:lpstr>
      <vt:lpstr>Geothermal reservoirs</vt:lpstr>
      <vt:lpstr>Geothermal reservoirs</vt:lpstr>
      <vt:lpstr>Reservoir engineering parameters </vt:lpstr>
      <vt:lpstr>PowerPoint Presentation</vt:lpstr>
      <vt:lpstr>Reservoir engineering parameters - porosity</vt:lpstr>
      <vt:lpstr>Reservoir engineering parameters -volume flux and fluid velocity v, u</vt:lpstr>
      <vt:lpstr>Relationship between volume flux v and fluid velocity u</vt:lpstr>
      <vt:lpstr>Relationship between volume flux v and fluid velocity u</vt:lpstr>
      <vt:lpstr>Reservoir engineering parameters - permeability</vt:lpstr>
      <vt:lpstr>Reservoir engineering parameters - permeability</vt:lpstr>
      <vt:lpstr>Reservoir engineering parameters - permeability</vt:lpstr>
      <vt:lpstr>Reservoir engineering parameters - permeability</vt:lpstr>
      <vt:lpstr>Reservoir engineering parameters - permeability</vt:lpstr>
      <vt:lpstr>Porosity and permeability</vt:lpstr>
      <vt:lpstr>Other reservoir engineering parameters</vt:lpstr>
      <vt:lpstr>Heat and mass underground </vt:lpstr>
      <vt:lpstr>Saturations </vt:lpstr>
      <vt:lpstr>Heat and mass underground</vt:lpstr>
      <vt:lpstr>Stored heat calculations </vt:lpstr>
      <vt:lpstr>Stored heat calculations </vt:lpstr>
      <vt:lpstr>Stored heat calculations </vt:lpstr>
      <vt:lpstr>Stored heat calculations </vt:lpstr>
      <vt:lpstr>Stored heat calculations </vt:lpstr>
      <vt:lpstr>Stored heat calculations </vt:lpstr>
      <vt:lpstr>PowerPoint Presentation</vt:lpstr>
      <vt:lpstr>PowerPoint Presentation</vt:lpstr>
      <vt:lpstr>PowerPoint Presentation</vt:lpstr>
      <vt:lpstr>Flow in geothermal reservoirs - Darcy’s Law</vt:lpstr>
      <vt:lpstr>Darcy’s Law Experiment</vt:lpstr>
      <vt:lpstr>Darcy’s Law</vt:lpstr>
      <vt:lpstr>3D version of Darcy’s Law</vt:lpstr>
      <vt:lpstr>3D permeability</vt:lpstr>
      <vt:lpstr>Anisotropic, 3D version of Darcy’s Law</vt:lpstr>
      <vt:lpstr>Groundwater notation</vt:lpstr>
      <vt:lpstr>Groundwater notation- 3D Darcy’s Law</vt:lpstr>
      <vt:lpstr>Groundwater vs Geothermal</vt:lpstr>
      <vt:lpstr>Two-phase version of Darcy’s Law</vt:lpstr>
      <vt:lpstr>Two-phase version of Darcy’s Law</vt:lpstr>
      <vt:lpstr>Relative permeabilities</vt:lpstr>
      <vt:lpstr>Relative permeabilities</vt:lpstr>
      <vt:lpstr>Relative permeability curves</vt:lpstr>
      <vt:lpstr>More relative permeability curves</vt:lpstr>
      <vt:lpstr>Energy flow</vt:lpstr>
      <vt:lpstr>Energy flow</vt:lpstr>
      <vt:lpstr>Energy and enthalpy</vt:lpstr>
      <vt:lpstr>Simple flows</vt:lpstr>
      <vt:lpstr>Flow towards a well</vt:lpstr>
      <vt:lpstr>Plot of effective kinematic viscosity (using Corey’s curves)</vt:lpstr>
      <vt:lpstr>Two-phase flowing enthalpy  (using Corey’s curves)</vt:lpstr>
      <vt:lpstr>Temperature profiles</vt:lpstr>
      <vt:lpstr>1D vertical flow in upflow zones</vt:lpstr>
      <vt:lpstr>Warm water systems</vt:lpstr>
      <vt:lpstr>Hot Water Systems</vt:lpstr>
      <vt:lpstr>Hot water upflow zone</vt:lpstr>
      <vt:lpstr>Two-phase upflow zone</vt:lpstr>
      <vt:lpstr>Two-phase upflow zone</vt:lpstr>
      <vt:lpstr>Two-phase upflow zone</vt:lpstr>
      <vt:lpstr>Saturation in upflow zone</vt:lpstr>
      <vt:lpstr>Profiles for a vapour dominated system</vt:lpstr>
      <vt:lpstr>Well-test analysis</vt:lpstr>
      <vt:lpstr>Completion test</vt:lpstr>
      <vt:lpstr>Spinner data</vt:lpstr>
      <vt:lpstr>Temperature data</vt:lpstr>
      <vt:lpstr>Warm-up curves</vt:lpstr>
      <vt:lpstr>Downhole temperature profiles</vt:lpstr>
      <vt:lpstr>Down-hole temperature profiles</vt:lpstr>
      <vt:lpstr>Down-hole temperature profiles</vt:lpstr>
      <vt:lpstr>Down-hole temperature profiles</vt:lpstr>
      <vt:lpstr>Transient well tests</vt:lpstr>
      <vt:lpstr>Transient well tests</vt:lpstr>
      <vt:lpstr>Well test analysis (continued)</vt:lpstr>
      <vt:lpstr>Well test analysis (continued)</vt:lpstr>
      <vt:lpstr>Output tests</vt:lpstr>
      <vt:lpstr>Tracer tests</vt:lpstr>
      <vt:lpstr>Liquid-phase tracers:</vt:lpstr>
      <vt:lpstr>Steam and two-phase tracers</vt:lpstr>
      <vt:lpstr>Tracer test results</vt:lpstr>
      <vt:lpstr>Tracer test result</vt:lpstr>
      <vt:lpstr>Monitoring data (well–by-well)</vt:lpstr>
      <vt:lpstr>Things that go wrong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Sonia Tenreiro</dc:creator>
  <cp:lastModifiedBy>Michael Gravatt</cp:lastModifiedBy>
  <cp:revision>130</cp:revision>
  <dcterms:created xsi:type="dcterms:W3CDTF">2015-05-10T23:22:16Z</dcterms:created>
  <dcterms:modified xsi:type="dcterms:W3CDTF">2024-02-13T23:16:21Z</dcterms:modified>
</cp:coreProperties>
</file>