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35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A29FC2-3ED3-49B9-A870-F7745E2E67C5}" type="datetimeFigureOut">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35921-A47C-4EFE-A9E0-F7F615CDB78F}" type="slidenum">
              <a:rPr lang="en-US" smtClean="0"/>
              <a:t>‹#›</a:t>
            </a:fld>
            <a:endParaRPr lang="en-US"/>
          </a:p>
        </p:txBody>
      </p:sp>
    </p:spTree>
    <p:extLst>
      <p:ext uri="{BB962C8B-B14F-4D97-AF65-F5344CB8AC3E}">
        <p14:creationId xmlns:p14="http://schemas.microsoft.com/office/powerpoint/2010/main" val="2705686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A29FC2-3ED3-49B9-A870-F7745E2E67C5}" type="datetimeFigureOut">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35921-A47C-4EFE-A9E0-F7F615CDB78F}" type="slidenum">
              <a:rPr lang="en-US" smtClean="0"/>
              <a:t>‹#›</a:t>
            </a:fld>
            <a:endParaRPr lang="en-US"/>
          </a:p>
        </p:txBody>
      </p:sp>
    </p:spTree>
    <p:extLst>
      <p:ext uri="{BB962C8B-B14F-4D97-AF65-F5344CB8AC3E}">
        <p14:creationId xmlns:p14="http://schemas.microsoft.com/office/powerpoint/2010/main" val="1550939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A29FC2-3ED3-49B9-A870-F7745E2E67C5}" type="datetimeFigureOut">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35921-A47C-4EFE-A9E0-F7F615CDB78F}" type="slidenum">
              <a:rPr lang="en-US" smtClean="0"/>
              <a:t>‹#›</a:t>
            </a:fld>
            <a:endParaRPr lang="en-US"/>
          </a:p>
        </p:txBody>
      </p:sp>
    </p:spTree>
    <p:extLst>
      <p:ext uri="{BB962C8B-B14F-4D97-AF65-F5344CB8AC3E}">
        <p14:creationId xmlns:p14="http://schemas.microsoft.com/office/powerpoint/2010/main" val="667262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A29FC2-3ED3-49B9-A870-F7745E2E67C5}" type="datetimeFigureOut">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35921-A47C-4EFE-A9E0-F7F615CDB78F}" type="slidenum">
              <a:rPr lang="en-US" smtClean="0"/>
              <a:t>‹#›</a:t>
            </a:fld>
            <a:endParaRPr lang="en-US"/>
          </a:p>
        </p:txBody>
      </p:sp>
    </p:spTree>
    <p:extLst>
      <p:ext uri="{BB962C8B-B14F-4D97-AF65-F5344CB8AC3E}">
        <p14:creationId xmlns:p14="http://schemas.microsoft.com/office/powerpoint/2010/main" val="4008963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A29FC2-3ED3-49B9-A870-F7745E2E67C5}" type="datetimeFigureOut">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35921-A47C-4EFE-A9E0-F7F615CDB78F}" type="slidenum">
              <a:rPr lang="en-US" smtClean="0"/>
              <a:t>‹#›</a:t>
            </a:fld>
            <a:endParaRPr lang="en-US"/>
          </a:p>
        </p:txBody>
      </p:sp>
    </p:spTree>
    <p:extLst>
      <p:ext uri="{BB962C8B-B14F-4D97-AF65-F5344CB8AC3E}">
        <p14:creationId xmlns:p14="http://schemas.microsoft.com/office/powerpoint/2010/main" val="20712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A29FC2-3ED3-49B9-A870-F7745E2E67C5}" type="datetimeFigureOut">
              <a:rPr lang="en-US" smtClean="0"/>
              <a:t>3/5/2022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35921-A47C-4EFE-A9E0-F7F615CDB78F}" type="slidenum">
              <a:rPr lang="en-US" smtClean="0"/>
              <a:t>‹#›</a:t>
            </a:fld>
            <a:endParaRPr lang="en-US"/>
          </a:p>
        </p:txBody>
      </p:sp>
    </p:spTree>
    <p:extLst>
      <p:ext uri="{BB962C8B-B14F-4D97-AF65-F5344CB8AC3E}">
        <p14:creationId xmlns:p14="http://schemas.microsoft.com/office/powerpoint/2010/main" val="1022976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A29FC2-3ED3-49B9-A870-F7745E2E67C5}" type="datetimeFigureOut">
              <a:rPr lang="en-US" smtClean="0"/>
              <a:t>3/5/2022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335921-A47C-4EFE-A9E0-F7F615CDB78F}" type="slidenum">
              <a:rPr lang="en-US" smtClean="0"/>
              <a:t>‹#›</a:t>
            </a:fld>
            <a:endParaRPr lang="en-US"/>
          </a:p>
        </p:txBody>
      </p:sp>
    </p:spTree>
    <p:extLst>
      <p:ext uri="{BB962C8B-B14F-4D97-AF65-F5344CB8AC3E}">
        <p14:creationId xmlns:p14="http://schemas.microsoft.com/office/powerpoint/2010/main" val="3545387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A29FC2-3ED3-49B9-A870-F7745E2E67C5}" type="datetimeFigureOut">
              <a:rPr lang="en-US" smtClean="0"/>
              <a:t>3/5/2022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335921-A47C-4EFE-A9E0-F7F615CDB78F}" type="slidenum">
              <a:rPr lang="en-US" smtClean="0"/>
              <a:t>‹#›</a:t>
            </a:fld>
            <a:endParaRPr lang="en-US"/>
          </a:p>
        </p:txBody>
      </p:sp>
    </p:spTree>
    <p:extLst>
      <p:ext uri="{BB962C8B-B14F-4D97-AF65-F5344CB8AC3E}">
        <p14:creationId xmlns:p14="http://schemas.microsoft.com/office/powerpoint/2010/main" val="1357117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A29FC2-3ED3-49B9-A870-F7745E2E67C5}" type="datetimeFigureOut">
              <a:rPr lang="en-US" smtClean="0"/>
              <a:t>3/5/2022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335921-A47C-4EFE-A9E0-F7F615CDB78F}" type="slidenum">
              <a:rPr lang="en-US" smtClean="0"/>
              <a:t>‹#›</a:t>
            </a:fld>
            <a:endParaRPr lang="en-US"/>
          </a:p>
        </p:txBody>
      </p:sp>
    </p:spTree>
    <p:extLst>
      <p:ext uri="{BB962C8B-B14F-4D97-AF65-F5344CB8AC3E}">
        <p14:creationId xmlns:p14="http://schemas.microsoft.com/office/powerpoint/2010/main" val="2450397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A29FC2-3ED3-49B9-A870-F7745E2E67C5}" type="datetimeFigureOut">
              <a:rPr lang="en-US" smtClean="0"/>
              <a:t>3/5/2022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35921-A47C-4EFE-A9E0-F7F615CDB78F}" type="slidenum">
              <a:rPr lang="en-US" smtClean="0"/>
              <a:t>‹#›</a:t>
            </a:fld>
            <a:endParaRPr lang="en-US"/>
          </a:p>
        </p:txBody>
      </p:sp>
    </p:spTree>
    <p:extLst>
      <p:ext uri="{BB962C8B-B14F-4D97-AF65-F5344CB8AC3E}">
        <p14:creationId xmlns:p14="http://schemas.microsoft.com/office/powerpoint/2010/main" val="1478748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A29FC2-3ED3-49B9-A870-F7745E2E67C5}" type="datetimeFigureOut">
              <a:rPr lang="en-US" smtClean="0"/>
              <a:t>3/5/2022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35921-A47C-4EFE-A9E0-F7F615CDB78F}" type="slidenum">
              <a:rPr lang="en-US" smtClean="0"/>
              <a:t>‹#›</a:t>
            </a:fld>
            <a:endParaRPr lang="en-US"/>
          </a:p>
        </p:txBody>
      </p:sp>
    </p:spTree>
    <p:extLst>
      <p:ext uri="{BB962C8B-B14F-4D97-AF65-F5344CB8AC3E}">
        <p14:creationId xmlns:p14="http://schemas.microsoft.com/office/powerpoint/2010/main" val="1185914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A29FC2-3ED3-49B9-A870-F7745E2E67C5}" type="datetimeFigureOut">
              <a:rPr lang="en-US" smtClean="0"/>
              <a:t>3/5/2022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335921-A47C-4EFE-A9E0-F7F615CDB78F}" type="slidenum">
              <a:rPr lang="en-US" smtClean="0"/>
              <a:t>‹#›</a:t>
            </a:fld>
            <a:endParaRPr lang="en-US"/>
          </a:p>
        </p:txBody>
      </p:sp>
    </p:spTree>
    <p:extLst>
      <p:ext uri="{BB962C8B-B14F-4D97-AF65-F5344CB8AC3E}">
        <p14:creationId xmlns:p14="http://schemas.microsoft.com/office/powerpoint/2010/main" val="3804937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rPr>
              <a:t>Racial Disparities in </a:t>
            </a:r>
            <a:br>
              <a:rPr lang="en-US" dirty="0" smtClean="0">
                <a:solidFill>
                  <a:schemeClr val="bg1"/>
                </a:solidFill>
              </a:rPr>
            </a:br>
            <a:r>
              <a:rPr lang="en-US" dirty="0" smtClean="0">
                <a:solidFill>
                  <a:schemeClr val="bg1"/>
                </a:solidFill>
              </a:rPr>
              <a:t>Mortgage Lending </a:t>
            </a:r>
            <a:endParaRPr lang="en-US" dirty="0">
              <a:solidFill>
                <a:schemeClr val="bg1"/>
              </a:solidFill>
            </a:endParaRPr>
          </a:p>
        </p:txBody>
      </p:sp>
      <p:sp>
        <p:nvSpPr>
          <p:cNvPr id="3" name="Subtitle 2"/>
          <p:cNvSpPr>
            <a:spLocks noGrp="1"/>
          </p:cNvSpPr>
          <p:nvPr>
            <p:ph type="subTitle" idx="1"/>
          </p:nvPr>
        </p:nvSpPr>
        <p:spPr/>
        <p:txBody>
          <a:bodyPr/>
          <a:lstStyle/>
          <a:p>
            <a:r>
              <a:rPr lang="en-US" dirty="0" smtClean="0">
                <a:solidFill>
                  <a:schemeClr val="bg1"/>
                </a:solidFill>
              </a:rPr>
              <a:t>DSC-500 Final Project</a:t>
            </a:r>
            <a:br>
              <a:rPr lang="en-US" dirty="0" smtClean="0">
                <a:solidFill>
                  <a:schemeClr val="bg1"/>
                </a:solidFill>
              </a:rPr>
            </a:br>
            <a:r>
              <a:rPr lang="en-US" dirty="0" smtClean="0">
                <a:solidFill>
                  <a:schemeClr val="bg1"/>
                </a:solidFill>
              </a:rPr>
              <a:t>By Dan Clayton</a:t>
            </a:r>
            <a:endParaRPr lang="en-US" dirty="0">
              <a:solidFill>
                <a:schemeClr val="bg1"/>
              </a:solidFill>
            </a:endParaRPr>
          </a:p>
        </p:txBody>
      </p:sp>
    </p:spTree>
    <p:extLst>
      <p:ext uri="{BB962C8B-B14F-4D97-AF65-F5344CB8AC3E}">
        <p14:creationId xmlns:p14="http://schemas.microsoft.com/office/powerpoint/2010/main" val="787804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CDF</a:t>
            </a:r>
            <a:endParaRPr lang="en-US" dirty="0">
              <a:solidFill>
                <a:schemeClr val="bg1"/>
              </a:solidFill>
            </a:endParaRPr>
          </a:p>
        </p:txBody>
      </p:sp>
      <p:sp>
        <p:nvSpPr>
          <p:cNvPr id="4" name="TextBox 3"/>
          <p:cNvSpPr txBox="1"/>
          <p:nvPr/>
        </p:nvSpPr>
        <p:spPr>
          <a:xfrm>
            <a:off x="231749" y="5181600"/>
            <a:ext cx="8686800" cy="646331"/>
          </a:xfrm>
          <a:prstGeom prst="rect">
            <a:avLst/>
          </a:prstGeom>
          <a:noFill/>
        </p:spPr>
        <p:txBody>
          <a:bodyPr wrap="square" rtlCol="0">
            <a:spAutoFit/>
          </a:bodyPr>
          <a:lstStyle/>
          <a:p>
            <a:r>
              <a:rPr lang="en-US" sz="1200" dirty="0" smtClean="0">
                <a:solidFill>
                  <a:schemeClr val="bg1"/>
                </a:solidFill>
              </a:rPr>
              <a:t>The greatest spread between black and white income CDFs occurs between $75-$125K annual incomes, implying that a black applicant had to be higher up in the earning percentile to achieve this income than a white applicant (it is more unusual for black applicants to achieve these incomes than white applicants.</a:t>
            </a:r>
            <a:endParaRPr lang="en-US" sz="1200" dirty="0">
              <a:solidFill>
                <a:schemeClr val="bg1"/>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425090"/>
            <a:ext cx="3724275"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8309" y="2411780"/>
            <a:ext cx="3733800" cy="249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3386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Analytical Distribution</a:t>
            </a:r>
            <a:endParaRPr lang="en-US" dirty="0">
              <a:solidFill>
                <a:schemeClr val="bg1"/>
              </a:solidFill>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838" y="1954173"/>
            <a:ext cx="4124325"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31749" y="5181600"/>
            <a:ext cx="8686800" cy="276999"/>
          </a:xfrm>
          <a:prstGeom prst="rect">
            <a:avLst/>
          </a:prstGeom>
          <a:noFill/>
        </p:spPr>
        <p:txBody>
          <a:bodyPr wrap="square" rtlCol="0">
            <a:spAutoFit/>
          </a:bodyPr>
          <a:lstStyle/>
          <a:p>
            <a:r>
              <a:rPr lang="en-US" sz="1200" dirty="0" smtClean="0">
                <a:solidFill>
                  <a:schemeClr val="bg1"/>
                </a:solidFill>
              </a:rPr>
              <a:t>Analysis: The model is a reasonably good fit for predicting applicant income, particularly in the $50-$125K income range</a:t>
            </a:r>
            <a:endParaRPr lang="en-US" sz="1200" dirty="0">
              <a:solidFill>
                <a:schemeClr val="bg1"/>
              </a:solidFill>
            </a:endParaRPr>
          </a:p>
        </p:txBody>
      </p:sp>
    </p:spTree>
    <p:extLst>
      <p:ext uri="{BB962C8B-B14F-4D97-AF65-F5344CB8AC3E}">
        <p14:creationId xmlns:p14="http://schemas.microsoft.com/office/powerpoint/2010/main" val="2691063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Scatter Plots</a:t>
            </a:r>
            <a:endParaRPr lang="en-US" dirty="0">
              <a:solidFill>
                <a:schemeClr val="bg1"/>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2488150"/>
            <a:ext cx="3752850"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488150"/>
            <a:ext cx="3812560"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48123" y="5458599"/>
            <a:ext cx="8686800" cy="461665"/>
          </a:xfrm>
          <a:prstGeom prst="rect">
            <a:avLst/>
          </a:prstGeom>
          <a:noFill/>
        </p:spPr>
        <p:txBody>
          <a:bodyPr wrap="square" rtlCol="0">
            <a:spAutoFit/>
          </a:bodyPr>
          <a:lstStyle/>
          <a:p>
            <a:r>
              <a:rPr lang="en-US" sz="1200" dirty="0" smtClean="0">
                <a:solidFill>
                  <a:schemeClr val="bg1"/>
                </a:solidFill>
              </a:rPr>
              <a:t>Analysis: The alpha was adjusted on the black applicant chart to make it more comparable to the white applicant chart (fewer data points made the pattern harder to see)  The same linear pattern is observed for black applicants as for white</a:t>
            </a:r>
            <a:endParaRPr lang="en-US" sz="1200" dirty="0">
              <a:solidFill>
                <a:schemeClr val="bg1"/>
              </a:solidFill>
            </a:endParaRPr>
          </a:p>
        </p:txBody>
      </p:sp>
      <p:sp>
        <p:nvSpPr>
          <p:cNvPr id="7" name="Content Placeholder 2"/>
          <p:cNvSpPr>
            <a:spLocks noGrp="1"/>
          </p:cNvSpPr>
          <p:nvPr>
            <p:ph idx="1"/>
          </p:nvPr>
        </p:nvSpPr>
        <p:spPr>
          <a:xfrm>
            <a:off x="476723" y="1468181"/>
            <a:ext cx="8229600" cy="3713420"/>
          </a:xfrm>
        </p:spPr>
        <p:txBody>
          <a:bodyPr>
            <a:normAutofit/>
          </a:bodyPr>
          <a:lstStyle/>
          <a:p>
            <a:pPr marL="0" indent="0" algn="ctr">
              <a:buNone/>
            </a:pPr>
            <a:r>
              <a:rPr lang="en-US" sz="2400" dirty="0" smtClean="0">
                <a:solidFill>
                  <a:schemeClr val="bg1"/>
                </a:solidFill>
              </a:rPr>
              <a:t>Income to loan amount by race</a:t>
            </a:r>
          </a:p>
          <a:p>
            <a:pPr marL="0" indent="0" algn="ctr">
              <a:buNone/>
            </a:pPr>
            <a:r>
              <a:rPr lang="en-US" sz="2400" dirty="0" smtClean="0">
                <a:solidFill>
                  <a:schemeClr val="bg1"/>
                </a:solidFill>
              </a:rPr>
              <a:t>White applicants (left)                  Black Applicants (Right)</a:t>
            </a:r>
          </a:p>
        </p:txBody>
      </p:sp>
    </p:spTree>
    <p:extLst>
      <p:ext uri="{BB962C8B-B14F-4D97-AF65-F5344CB8AC3E}">
        <p14:creationId xmlns:p14="http://schemas.microsoft.com/office/powerpoint/2010/main" val="1573077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Hypothesis Test</a:t>
            </a:r>
            <a:endParaRPr lang="en-US" dirty="0">
              <a:solidFill>
                <a:schemeClr val="bg1"/>
              </a:solidFill>
            </a:endParaRPr>
          </a:p>
        </p:txBody>
      </p:sp>
      <p:sp>
        <p:nvSpPr>
          <p:cNvPr id="3" name="Content Placeholder 2"/>
          <p:cNvSpPr>
            <a:spLocks noGrp="1"/>
          </p:cNvSpPr>
          <p:nvPr>
            <p:ph idx="1"/>
          </p:nvPr>
        </p:nvSpPr>
        <p:spPr/>
        <p:txBody>
          <a:bodyPr>
            <a:normAutofit fontScale="32500" lnSpcReduction="20000"/>
          </a:bodyPr>
          <a:lstStyle/>
          <a:p>
            <a:pPr marL="0" indent="0">
              <a:buNone/>
            </a:pPr>
            <a:r>
              <a:rPr lang="en-US" dirty="0" smtClean="0">
                <a:solidFill>
                  <a:schemeClr val="bg1"/>
                </a:solidFill>
              </a:rPr>
              <a:t>#Testing correlation</a:t>
            </a:r>
          </a:p>
          <a:p>
            <a:pPr marL="0" indent="0">
              <a:buNone/>
            </a:pPr>
            <a:r>
              <a:rPr lang="en-US" dirty="0" smtClean="0">
                <a:solidFill>
                  <a:schemeClr val="bg1"/>
                </a:solidFill>
              </a:rPr>
              <a:t>class </a:t>
            </a:r>
            <a:r>
              <a:rPr lang="en-US" dirty="0" err="1" smtClean="0">
                <a:solidFill>
                  <a:schemeClr val="bg1"/>
                </a:solidFill>
              </a:rPr>
              <a:t>CorrelationPermute</a:t>
            </a:r>
            <a:r>
              <a:rPr lang="en-US" dirty="0" smtClean="0">
                <a:solidFill>
                  <a:schemeClr val="bg1"/>
                </a:solidFill>
              </a:rPr>
              <a:t>(thinkstats2.HypothesisTest):</a:t>
            </a:r>
          </a:p>
          <a:p>
            <a:pPr marL="0" indent="0">
              <a:buNone/>
            </a:pPr>
            <a:endParaRPr lang="en-US" dirty="0" smtClean="0">
              <a:solidFill>
                <a:schemeClr val="bg1"/>
              </a:solidFill>
            </a:endParaRPr>
          </a:p>
          <a:p>
            <a:pPr marL="0" indent="0">
              <a:buNone/>
            </a:pPr>
            <a:r>
              <a:rPr lang="en-US" dirty="0" smtClean="0">
                <a:solidFill>
                  <a:schemeClr val="bg1"/>
                </a:solidFill>
              </a:rPr>
              <a:t>    </a:t>
            </a:r>
            <a:r>
              <a:rPr lang="en-US" dirty="0" err="1" smtClean="0">
                <a:solidFill>
                  <a:schemeClr val="bg1"/>
                </a:solidFill>
              </a:rPr>
              <a:t>def</a:t>
            </a:r>
            <a:r>
              <a:rPr lang="en-US" dirty="0" smtClean="0">
                <a:solidFill>
                  <a:schemeClr val="bg1"/>
                </a:solidFill>
              </a:rPr>
              <a:t> </a:t>
            </a:r>
            <a:r>
              <a:rPr lang="en-US" dirty="0" err="1" smtClean="0">
                <a:solidFill>
                  <a:schemeClr val="bg1"/>
                </a:solidFill>
              </a:rPr>
              <a:t>TestStatistic</a:t>
            </a:r>
            <a:r>
              <a:rPr lang="en-US" dirty="0" smtClean="0">
                <a:solidFill>
                  <a:schemeClr val="bg1"/>
                </a:solidFill>
              </a:rPr>
              <a:t>(self, data):</a:t>
            </a:r>
          </a:p>
          <a:p>
            <a:pPr marL="0" indent="0">
              <a:buNone/>
            </a:pPr>
            <a:r>
              <a:rPr lang="en-US" dirty="0" smtClean="0">
                <a:solidFill>
                  <a:schemeClr val="bg1"/>
                </a:solidFill>
              </a:rPr>
              <a:t>        </a:t>
            </a:r>
            <a:r>
              <a:rPr lang="en-US" dirty="0" err="1" smtClean="0">
                <a:solidFill>
                  <a:schemeClr val="bg1"/>
                </a:solidFill>
              </a:rPr>
              <a:t>xs</a:t>
            </a:r>
            <a:r>
              <a:rPr lang="en-US" dirty="0" smtClean="0">
                <a:solidFill>
                  <a:schemeClr val="bg1"/>
                </a:solidFill>
              </a:rPr>
              <a:t>, </a:t>
            </a:r>
            <a:r>
              <a:rPr lang="en-US" dirty="0" err="1" smtClean="0">
                <a:solidFill>
                  <a:schemeClr val="bg1"/>
                </a:solidFill>
              </a:rPr>
              <a:t>ys</a:t>
            </a:r>
            <a:r>
              <a:rPr lang="en-US" dirty="0" smtClean="0">
                <a:solidFill>
                  <a:schemeClr val="bg1"/>
                </a:solidFill>
              </a:rPr>
              <a:t> = data</a:t>
            </a:r>
          </a:p>
          <a:p>
            <a:pPr marL="0" indent="0">
              <a:buNone/>
            </a:pPr>
            <a:r>
              <a:rPr lang="en-US" dirty="0" smtClean="0">
                <a:solidFill>
                  <a:schemeClr val="bg1"/>
                </a:solidFill>
              </a:rPr>
              <a:t>        </a:t>
            </a:r>
            <a:r>
              <a:rPr lang="en-US" dirty="0" err="1" smtClean="0">
                <a:solidFill>
                  <a:schemeClr val="bg1"/>
                </a:solidFill>
              </a:rPr>
              <a:t>test_stat</a:t>
            </a:r>
            <a:r>
              <a:rPr lang="en-US" dirty="0" smtClean="0">
                <a:solidFill>
                  <a:schemeClr val="bg1"/>
                </a:solidFill>
              </a:rPr>
              <a:t> = abs(thinkstats2.Corr(</a:t>
            </a:r>
            <a:r>
              <a:rPr lang="en-US" dirty="0" err="1" smtClean="0">
                <a:solidFill>
                  <a:schemeClr val="bg1"/>
                </a:solidFill>
              </a:rPr>
              <a:t>xs</a:t>
            </a:r>
            <a:r>
              <a:rPr lang="en-US" dirty="0" smtClean="0">
                <a:solidFill>
                  <a:schemeClr val="bg1"/>
                </a:solidFill>
              </a:rPr>
              <a:t>, </a:t>
            </a:r>
            <a:r>
              <a:rPr lang="en-US" dirty="0" err="1" smtClean="0">
                <a:solidFill>
                  <a:schemeClr val="bg1"/>
                </a:solidFill>
              </a:rPr>
              <a:t>ys</a:t>
            </a:r>
            <a:r>
              <a:rPr lang="en-US" dirty="0" smtClean="0">
                <a:solidFill>
                  <a:schemeClr val="bg1"/>
                </a:solidFill>
              </a:rPr>
              <a:t>))</a:t>
            </a:r>
          </a:p>
          <a:p>
            <a:pPr marL="0" indent="0">
              <a:buNone/>
            </a:pPr>
            <a:r>
              <a:rPr lang="en-US" dirty="0" smtClean="0">
                <a:solidFill>
                  <a:schemeClr val="bg1"/>
                </a:solidFill>
              </a:rPr>
              <a:t>        return </a:t>
            </a:r>
            <a:r>
              <a:rPr lang="en-US" dirty="0" err="1" smtClean="0">
                <a:solidFill>
                  <a:schemeClr val="bg1"/>
                </a:solidFill>
              </a:rPr>
              <a:t>test_stat</a:t>
            </a:r>
            <a:endParaRPr lang="en-US" dirty="0" smtClean="0">
              <a:solidFill>
                <a:schemeClr val="bg1"/>
              </a:solidFill>
            </a:endParaRPr>
          </a:p>
          <a:p>
            <a:pPr marL="0" indent="0">
              <a:buNone/>
            </a:pPr>
            <a:endParaRPr lang="en-US" dirty="0" smtClean="0">
              <a:solidFill>
                <a:schemeClr val="bg1"/>
              </a:solidFill>
            </a:endParaRPr>
          </a:p>
          <a:p>
            <a:pPr marL="0" indent="0">
              <a:buNone/>
            </a:pPr>
            <a:r>
              <a:rPr lang="en-US" dirty="0" smtClean="0">
                <a:solidFill>
                  <a:schemeClr val="bg1"/>
                </a:solidFill>
              </a:rPr>
              <a:t>    </a:t>
            </a:r>
            <a:r>
              <a:rPr lang="en-US" dirty="0" err="1" smtClean="0">
                <a:solidFill>
                  <a:schemeClr val="bg1"/>
                </a:solidFill>
              </a:rPr>
              <a:t>def</a:t>
            </a:r>
            <a:r>
              <a:rPr lang="en-US" dirty="0" smtClean="0">
                <a:solidFill>
                  <a:schemeClr val="bg1"/>
                </a:solidFill>
              </a:rPr>
              <a:t> </a:t>
            </a:r>
            <a:r>
              <a:rPr lang="en-US" dirty="0" err="1" smtClean="0">
                <a:solidFill>
                  <a:schemeClr val="bg1"/>
                </a:solidFill>
              </a:rPr>
              <a:t>RunModel</a:t>
            </a:r>
            <a:r>
              <a:rPr lang="en-US" dirty="0" smtClean="0">
                <a:solidFill>
                  <a:schemeClr val="bg1"/>
                </a:solidFill>
              </a:rPr>
              <a:t>(self):</a:t>
            </a:r>
          </a:p>
          <a:p>
            <a:pPr marL="0" indent="0">
              <a:buNone/>
            </a:pPr>
            <a:r>
              <a:rPr lang="en-US" dirty="0" smtClean="0">
                <a:solidFill>
                  <a:schemeClr val="bg1"/>
                </a:solidFill>
              </a:rPr>
              <a:t>        </a:t>
            </a:r>
            <a:r>
              <a:rPr lang="en-US" dirty="0" err="1" smtClean="0">
                <a:solidFill>
                  <a:schemeClr val="bg1"/>
                </a:solidFill>
              </a:rPr>
              <a:t>xs</a:t>
            </a:r>
            <a:r>
              <a:rPr lang="en-US" dirty="0" smtClean="0">
                <a:solidFill>
                  <a:schemeClr val="bg1"/>
                </a:solidFill>
              </a:rPr>
              <a:t>, </a:t>
            </a:r>
            <a:r>
              <a:rPr lang="en-US" dirty="0" err="1" smtClean="0">
                <a:solidFill>
                  <a:schemeClr val="bg1"/>
                </a:solidFill>
              </a:rPr>
              <a:t>ys</a:t>
            </a:r>
            <a:r>
              <a:rPr lang="en-US" dirty="0" smtClean="0">
                <a:solidFill>
                  <a:schemeClr val="bg1"/>
                </a:solidFill>
              </a:rPr>
              <a:t> = </a:t>
            </a:r>
            <a:r>
              <a:rPr lang="en-US" dirty="0" err="1" smtClean="0">
                <a:solidFill>
                  <a:schemeClr val="bg1"/>
                </a:solidFill>
              </a:rPr>
              <a:t>self.data</a:t>
            </a:r>
            <a:endParaRPr lang="en-US" dirty="0" smtClean="0">
              <a:solidFill>
                <a:schemeClr val="bg1"/>
              </a:solidFill>
            </a:endParaRPr>
          </a:p>
          <a:p>
            <a:pPr marL="0" indent="0">
              <a:buNone/>
            </a:pPr>
            <a:r>
              <a:rPr lang="en-US" dirty="0" smtClean="0">
                <a:solidFill>
                  <a:schemeClr val="bg1"/>
                </a:solidFill>
              </a:rPr>
              <a:t>        </a:t>
            </a:r>
            <a:r>
              <a:rPr lang="en-US" dirty="0" err="1" smtClean="0">
                <a:solidFill>
                  <a:schemeClr val="bg1"/>
                </a:solidFill>
              </a:rPr>
              <a:t>xs</a:t>
            </a:r>
            <a:r>
              <a:rPr lang="en-US" dirty="0" smtClean="0">
                <a:solidFill>
                  <a:schemeClr val="bg1"/>
                </a:solidFill>
              </a:rPr>
              <a:t> = </a:t>
            </a:r>
            <a:r>
              <a:rPr lang="en-US" dirty="0" err="1" smtClean="0">
                <a:solidFill>
                  <a:schemeClr val="bg1"/>
                </a:solidFill>
              </a:rPr>
              <a:t>np.random.permutation</a:t>
            </a:r>
            <a:r>
              <a:rPr lang="en-US" dirty="0" smtClean="0">
                <a:solidFill>
                  <a:schemeClr val="bg1"/>
                </a:solidFill>
              </a:rPr>
              <a:t>(</a:t>
            </a:r>
            <a:r>
              <a:rPr lang="en-US" dirty="0" err="1" smtClean="0">
                <a:solidFill>
                  <a:schemeClr val="bg1"/>
                </a:solidFill>
              </a:rPr>
              <a:t>xs</a:t>
            </a:r>
            <a:r>
              <a:rPr lang="en-US" dirty="0" smtClean="0">
                <a:solidFill>
                  <a:schemeClr val="bg1"/>
                </a:solidFill>
              </a:rPr>
              <a:t>)</a:t>
            </a:r>
          </a:p>
          <a:p>
            <a:pPr marL="0" indent="0">
              <a:buNone/>
            </a:pPr>
            <a:r>
              <a:rPr lang="en-US" dirty="0" smtClean="0">
                <a:solidFill>
                  <a:schemeClr val="bg1"/>
                </a:solidFill>
              </a:rPr>
              <a:t>        return </a:t>
            </a:r>
            <a:r>
              <a:rPr lang="en-US" dirty="0" err="1" smtClean="0">
                <a:solidFill>
                  <a:schemeClr val="bg1"/>
                </a:solidFill>
              </a:rPr>
              <a:t>xs</a:t>
            </a:r>
            <a:r>
              <a:rPr lang="en-US" dirty="0" smtClean="0">
                <a:solidFill>
                  <a:schemeClr val="bg1"/>
                </a:solidFill>
              </a:rPr>
              <a:t>, </a:t>
            </a:r>
            <a:r>
              <a:rPr lang="en-US" dirty="0" err="1" smtClean="0">
                <a:solidFill>
                  <a:schemeClr val="bg1"/>
                </a:solidFill>
              </a:rPr>
              <a:t>ys</a:t>
            </a:r>
            <a:endParaRPr lang="en-US" dirty="0" smtClean="0">
              <a:solidFill>
                <a:schemeClr val="bg1"/>
              </a:solidFill>
            </a:endParaRPr>
          </a:p>
          <a:p>
            <a:pPr marL="0" indent="0">
              <a:buNone/>
            </a:pPr>
            <a:r>
              <a:rPr lang="en-US" dirty="0" smtClean="0">
                <a:solidFill>
                  <a:schemeClr val="bg1"/>
                </a:solidFill>
              </a:rPr>
              <a:t>    </a:t>
            </a:r>
          </a:p>
          <a:p>
            <a:pPr marL="0" indent="0">
              <a:buNone/>
            </a:pPr>
            <a:endParaRPr lang="en-US" dirty="0" smtClean="0">
              <a:solidFill>
                <a:schemeClr val="bg1"/>
              </a:solidFill>
            </a:endParaRPr>
          </a:p>
          <a:p>
            <a:pPr marL="0" indent="0">
              <a:buNone/>
            </a:pPr>
            <a:r>
              <a:rPr lang="en-US" dirty="0" smtClean="0">
                <a:solidFill>
                  <a:schemeClr val="bg1"/>
                </a:solidFill>
              </a:rPr>
              <a:t>data = clean_df.applicant_income_000s.values, clean_df.loan_amount_000s.values</a:t>
            </a:r>
          </a:p>
          <a:p>
            <a:pPr marL="0" indent="0">
              <a:buNone/>
            </a:pPr>
            <a:r>
              <a:rPr lang="en-US" dirty="0" err="1" smtClean="0">
                <a:solidFill>
                  <a:schemeClr val="bg1"/>
                </a:solidFill>
              </a:rPr>
              <a:t>ht</a:t>
            </a:r>
            <a:r>
              <a:rPr lang="en-US" dirty="0" smtClean="0">
                <a:solidFill>
                  <a:schemeClr val="bg1"/>
                </a:solidFill>
              </a:rPr>
              <a:t> = </a:t>
            </a:r>
            <a:r>
              <a:rPr lang="en-US" dirty="0" err="1" smtClean="0">
                <a:solidFill>
                  <a:schemeClr val="bg1"/>
                </a:solidFill>
              </a:rPr>
              <a:t>CorrelationPermute</a:t>
            </a:r>
            <a:r>
              <a:rPr lang="en-US" dirty="0" smtClean="0">
                <a:solidFill>
                  <a:schemeClr val="bg1"/>
                </a:solidFill>
              </a:rPr>
              <a:t>(data)</a:t>
            </a:r>
          </a:p>
          <a:p>
            <a:pPr marL="0" indent="0">
              <a:buNone/>
            </a:pPr>
            <a:r>
              <a:rPr lang="en-US" dirty="0" err="1" smtClean="0">
                <a:solidFill>
                  <a:schemeClr val="bg1"/>
                </a:solidFill>
              </a:rPr>
              <a:t>pvalue</a:t>
            </a:r>
            <a:r>
              <a:rPr lang="en-US" dirty="0" smtClean="0">
                <a:solidFill>
                  <a:schemeClr val="bg1"/>
                </a:solidFill>
              </a:rPr>
              <a:t> = </a:t>
            </a:r>
            <a:r>
              <a:rPr lang="en-US" dirty="0" err="1" smtClean="0">
                <a:solidFill>
                  <a:schemeClr val="bg1"/>
                </a:solidFill>
              </a:rPr>
              <a:t>ht.PValue</a:t>
            </a:r>
            <a:r>
              <a:rPr lang="en-US" dirty="0" smtClean="0">
                <a:solidFill>
                  <a:schemeClr val="bg1"/>
                </a:solidFill>
              </a:rPr>
              <a:t>()</a:t>
            </a:r>
          </a:p>
          <a:p>
            <a:pPr marL="0" indent="0">
              <a:buNone/>
            </a:pPr>
            <a:r>
              <a:rPr lang="en-US" dirty="0" err="1" smtClean="0">
                <a:solidFill>
                  <a:schemeClr val="bg1"/>
                </a:solidFill>
              </a:rPr>
              <a:t>pvalue</a:t>
            </a:r>
            <a:endParaRPr lang="en-US" dirty="0" smtClean="0">
              <a:solidFill>
                <a:schemeClr val="bg1"/>
              </a:solidFill>
            </a:endParaRPr>
          </a:p>
          <a:p>
            <a:pPr marL="0" indent="0">
              <a:buNone/>
            </a:pPr>
            <a:endParaRPr lang="en-US" dirty="0" smtClean="0">
              <a:solidFill>
                <a:schemeClr val="bg1"/>
              </a:solidFill>
            </a:endParaRPr>
          </a:p>
          <a:p>
            <a:pPr marL="0" indent="0">
              <a:buNone/>
            </a:pPr>
            <a:r>
              <a:rPr lang="en-US" dirty="0" err="1" smtClean="0">
                <a:solidFill>
                  <a:schemeClr val="bg1"/>
                </a:solidFill>
              </a:rPr>
              <a:t>Pvalue</a:t>
            </a:r>
            <a:r>
              <a:rPr lang="en-US" dirty="0" smtClean="0">
                <a:solidFill>
                  <a:schemeClr val="bg1"/>
                </a:solidFill>
              </a:rPr>
              <a:t> result (all applicants): 0</a:t>
            </a:r>
          </a:p>
          <a:p>
            <a:pPr marL="0" indent="0">
              <a:buNone/>
            </a:pPr>
            <a:r>
              <a:rPr lang="en-US" dirty="0" err="1" smtClean="0">
                <a:solidFill>
                  <a:schemeClr val="bg1"/>
                </a:solidFill>
              </a:rPr>
              <a:t>Pvalue</a:t>
            </a:r>
            <a:r>
              <a:rPr lang="en-US" dirty="0" smtClean="0">
                <a:solidFill>
                  <a:schemeClr val="bg1"/>
                </a:solidFill>
              </a:rPr>
              <a:t> result (white applicants): 0</a:t>
            </a:r>
          </a:p>
          <a:p>
            <a:pPr marL="0" indent="0">
              <a:buNone/>
            </a:pPr>
            <a:r>
              <a:rPr lang="en-US" dirty="0" err="1" smtClean="0">
                <a:solidFill>
                  <a:schemeClr val="bg1"/>
                </a:solidFill>
              </a:rPr>
              <a:t>Pvalue</a:t>
            </a:r>
            <a:r>
              <a:rPr lang="en-US" dirty="0" smtClean="0">
                <a:solidFill>
                  <a:schemeClr val="bg1"/>
                </a:solidFill>
              </a:rPr>
              <a:t> result (black applicants): 0</a:t>
            </a:r>
          </a:p>
          <a:p>
            <a:pPr marL="0" indent="0">
              <a:buNone/>
            </a:pPr>
            <a:endParaRPr lang="en-US" dirty="0">
              <a:solidFill>
                <a:schemeClr val="bg1"/>
              </a:solidFill>
            </a:endParaRPr>
          </a:p>
          <a:p>
            <a:pPr marL="0" indent="0">
              <a:buNone/>
            </a:pPr>
            <a:endParaRPr lang="en-US" dirty="0" smtClean="0">
              <a:solidFill>
                <a:schemeClr val="bg1"/>
              </a:solidFill>
            </a:endParaRPr>
          </a:p>
          <a:p>
            <a:pPr marL="0" indent="0">
              <a:buNone/>
            </a:pPr>
            <a:r>
              <a:rPr lang="en-US" dirty="0" smtClean="0">
                <a:solidFill>
                  <a:schemeClr val="bg1"/>
                </a:solidFill>
              </a:rPr>
              <a:t>Analysis--for all applicants there appears to be no correlation (p-value = 0) between loan amount and applicant income</a:t>
            </a:r>
          </a:p>
          <a:p>
            <a:pPr marL="0" indent="0">
              <a:buNone/>
            </a:pPr>
            <a:r>
              <a:rPr lang="en-US" dirty="0" smtClean="0">
                <a:solidFill>
                  <a:schemeClr val="bg1"/>
                </a:solidFill>
              </a:rPr>
              <a:t>Repeating the same test for black and white applicant subsets yields the same result</a:t>
            </a:r>
          </a:p>
          <a:p>
            <a:pPr marL="0" indent="0">
              <a:buNone/>
            </a:pPr>
            <a:r>
              <a:rPr lang="en-US" dirty="0" smtClean="0">
                <a:solidFill>
                  <a:schemeClr val="bg1"/>
                </a:solidFill>
              </a:rPr>
              <a:t>This is surprising—from the graphs above there appears to be a linear relationship between income and loan amount, but that is not supported by this hypothesis test</a:t>
            </a:r>
          </a:p>
          <a:p>
            <a:endParaRPr lang="en-US" dirty="0">
              <a:solidFill>
                <a:schemeClr val="bg1"/>
              </a:solidFill>
            </a:endParaRPr>
          </a:p>
        </p:txBody>
      </p:sp>
    </p:spTree>
    <p:extLst>
      <p:ext uri="{BB962C8B-B14F-4D97-AF65-F5344CB8AC3E}">
        <p14:creationId xmlns:p14="http://schemas.microsoft.com/office/powerpoint/2010/main" val="920802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Regression Analysis</a:t>
            </a:r>
            <a:endParaRPr lang="en-US" dirty="0">
              <a:solidFill>
                <a:schemeClr val="bg1"/>
              </a:solidFill>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9862" y="1981200"/>
            <a:ext cx="3724275"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48123" y="5458599"/>
            <a:ext cx="8686800" cy="276999"/>
          </a:xfrm>
          <a:prstGeom prst="rect">
            <a:avLst/>
          </a:prstGeom>
          <a:noFill/>
        </p:spPr>
        <p:txBody>
          <a:bodyPr wrap="square" rtlCol="0">
            <a:spAutoFit/>
          </a:bodyPr>
          <a:lstStyle/>
          <a:p>
            <a:r>
              <a:rPr lang="en-US" sz="1200" dirty="0" smtClean="0">
                <a:solidFill>
                  <a:schemeClr val="bg1"/>
                </a:solidFill>
              </a:rPr>
              <a:t>Analysis: Regression analysis confirms the linear relationship between income and loan amount for all races</a:t>
            </a:r>
            <a:endParaRPr lang="en-US" sz="1200" dirty="0">
              <a:solidFill>
                <a:schemeClr val="bg1"/>
              </a:solidFill>
            </a:endParaRPr>
          </a:p>
        </p:txBody>
      </p:sp>
    </p:spTree>
    <p:extLst>
      <p:ext uri="{BB962C8B-B14F-4D97-AF65-F5344CB8AC3E}">
        <p14:creationId xmlns:p14="http://schemas.microsoft.com/office/powerpoint/2010/main" val="2412108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Question</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Are there differences in the outcomes of mortgage applications by race?</a:t>
            </a:r>
          </a:p>
          <a:p>
            <a:endParaRPr lang="en-US" dirty="0">
              <a:solidFill>
                <a:schemeClr val="bg1"/>
              </a:solidFill>
            </a:endParaRPr>
          </a:p>
        </p:txBody>
      </p:sp>
    </p:spTree>
    <p:extLst>
      <p:ext uri="{BB962C8B-B14F-4D97-AF65-F5344CB8AC3E}">
        <p14:creationId xmlns:p14="http://schemas.microsoft.com/office/powerpoint/2010/main" val="2069873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5 Variables from the dataset</a:t>
            </a:r>
            <a:endParaRPr lang="en-US" dirty="0">
              <a:solidFill>
                <a:schemeClr val="bg1"/>
              </a:solidFill>
            </a:endParaRPr>
          </a:p>
        </p:txBody>
      </p:sp>
      <p:sp>
        <p:nvSpPr>
          <p:cNvPr id="3" name="Content Placeholder 2"/>
          <p:cNvSpPr>
            <a:spLocks noGrp="1"/>
          </p:cNvSpPr>
          <p:nvPr>
            <p:ph idx="1"/>
          </p:nvPr>
        </p:nvSpPr>
        <p:spPr/>
        <p:txBody>
          <a:bodyPr/>
          <a:lstStyle/>
          <a:p>
            <a:pPr marL="0" indent="0" algn="ctr">
              <a:buNone/>
            </a:pPr>
            <a:r>
              <a:rPr lang="en-US" dirty="0" smtClean="0">
                <a:solidFill>
                  <a:schemeClr val="bg1"/>
                </a:solidFill>
              </a:rPr>
              <a:t>loan_amount_000s--The amount the applicant wants to borrow (in thousands)</a:t>
            </a:r>
            <a:endParaRPr lang="en-US" dirty="0">
              <a:solidFill>
                <a:schemeClr val="bg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0607" y="3352800"/>
            <a:ext cx="3752850"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62000" y="6096000"/>
            <a:ext cx="7696200" cy="830997"/>
          </a:xfrm>
          <a:prstGeom prst="rect">
            <a:avLst/>
          </a:prstGeom>
          <a:noFill/>
        </p:spPr>
        <p:txBody>
          <a:bodyPr wrap="square" rtlCol="0">
            <a:spAutoFit/>
          </a:bodyPr>
          <a:lstStyle/>
          <a:p>
            <a:r>
              <a:rPr lang="en-US" sz="1600" dirty="0" smtClean="0">
                <a:solidFill>
                  <a:schemeClr val="bg1"/>
                </a:solidFill>
              </a:rPr>
              <a:t>Many outliers exist—will limit the working dataset to loans &lt;$417K*</a:t>
            </a:r>
          </a:p>
          <a:p>
            <a:r>
              <a:rPr lang="en-US" sz="1600" dirty="0" smtClean="0">
                <a:solidFill>
                  <a:schemeClr val="bg1"/>
                </a:solidFill>
              </a:rPr>
              <a:t>*Loans above $417K are considered “Jumbo loans” in the state of IL and have different risk categorization that “standard” loans</a:t>
            </a:r>
            <a:endParaRPr lang="en-US" sz="1600" dirty="0">
              <a:solidFill>
                <a:schemeClr val="bg1"/>
              </a:solidFill>
            </a:endParaRPr>
          </a:p>
        </p:txBody>
      </p:sp>
    </p:spTree>
    <p:extLst>
      <p:ext uri="{BB962C8B-B14F-4D97-AF65-F5344CB8AC3E}">
        <p14:creationId xmlns:p14="http://schemas.microsoft.com/office/powerpoint/2010/main" val="1416502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5 Variables from the dataset</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lgn="ctr">
              <a:buNone/>
            </a:pPr>
            <a:r>
              <a:rPr lang="en-US" dirty="0" err="1" smtClean="0">
                <a:solidFill>
                  <a:schemeClr val="bg1"/>
                </a:solidFill>
              </a:rPr>
              <a:t>action_taken</a:t>
            </a:r>
            <a:r>
              <a:rPr lang="en-US" dirty="0" smtClean="0">
                <a:solidFill>
                  <a:schemeClr val="bg1"/>
                </a:solidFill>
              </a:rPr>
              <a:t>--What became of the loan:</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590800"/>
            <a:ext cx="3867150"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4709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5 Variables from the dataset</a:t>
            </a:r>
            <a:endParaRPr lang="en-US" dirty="0">
              <a:solidFill>
                <a:schemeClr val="bg1"/>
              </a:solidFill>
            </a:endParaRPr>
          </a:p>
        </p:txBody>
      </p:sp>
      <p:sp>
        <p:nvSpPr>
          <p:cNvPr id="3" name="Content Placeholder 2"/>
          <p:cNvSpPr>
            <a:spLocks noGrp="1"/>
          </p:cNvSpPr>
          <p:nvPr>
            <p:ph idx="1"/>
          </p:nvPr>
        </p:nvSpPr>
        <p:spPr/>
        <p:txBody>
          <a:bodyPr/>
          <a:lstStyle/>
          <a:p>
            <a:pPr marL="0" indent="0" algn="ctr">
              <a:buNone/>
            </a:pPr>
            <a:r>
              <a:rPr lang="en-US" dirty="0" smtClean="0">
                <a:solidFill>
                  <a:schemeClr val="bg1"/>
                </a:solidFill>
              </a:rPr>
              <a:t>applicant_race_1--The applicant's self reported race</a:t>
            </a:r>
            <a:endParaRPr lang="en-US" dirty="0">
              <a:solidFill>
                <a:schemeClr val="bg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3155" y="2971800"/>
            <a:ext cx="3933825"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4709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5 Variables from the dataset</a:t>
            </a:r>
            <a:endParaRPr lang="en-US" dirty="0">
              <a:solidFill>
                <a:schemeClr val="bg1"/>
              </a:solidFill>
            </a:endParaRPr>
          </a:p>
        </p:txBody>
      </p:sp>
      <p:sp>
        <p:nvSpPr>
          <p:cNvPr id="3" name="Content Placeholder 2"/>
          <p:cNvSpPr>
            <a:spLocks noGrp="1"/>
          </p:cNvSpPr>
          <p:nvPr>
            <p:ph idx="1"/>
          </p:nvPr>
        </p:nvSpPr>
        <p:spPr/>
        <p:txBody>
          <a:bodyPr/>
          <a:lstStyle/>
          <a:p>
            <a:pPr marL="0" indent="0" algn="ctr">
              <a:buNone/>
            </a:pPr>
            <a:r>
              <a:rPr lang="en-US" dirty="0" smtClean="0">
                <a:solidFill>
                  <a:schemeClr val="bg1"/>
                </a:solidFill>
              </a:rPr>
              <a:t>applicant_income_000s--The applicant's annual income</a:t>
            </a:r>
            <a:endParaRPr lang="en-US" dirty="0">
              <a:solidFill>
                <a:schemeClr val="bg1"/>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276600"/>
            <a:ext cx="3771900"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62000" y="6096000"/>
            <a:ext cx="7696200" cy="369332"/>
          </a:xfrm>
          <a:prstGeom prst="rect">
            <a:avLst/>
          </a:prstGeom>
          <a:noFill/>
        </p:spPr>
        <p:txBody>
          <a:bodyPr wrap="square" rtlCol="0">
            <a:spAutoFit/>
          </a:bodyPr>
          <a:lstStyle/>
          <a:p>
            <a:r>
              <a:rPr lang="en-US" dirty="0" smtClean="0">
                <a:solidFill>
                  <a:schemeClr val="bg1"/>
                </a:solidFill>
              </a:rPr>
              <a:t>Many outliers exist—will limit the working dataset to incomes &lt;$200K</a:t>
            </a:r>
            <a:endParaRPr lang="en-US" dirty="0">
              <a:solidFill>
                <a:schemeClr val="bg1"/>
              </a:solidFill>
            </a:endParaRPr>
          </a:p>
        </p:txBody>
      </p:sp>
    </p:spTree>
    <p:extLst>
      <p:ext uri="{BB962C8B-B14F-4D97-AF65-F5344CB8AC3E}">
        <p14:creationId xmlns:p14="http://schemas.microsoft.com/office/powerpoint/2010/main" val="2304709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5 Variables from the dataset</a:t>
            </a:r>
            <a:endParaRPr lang="en-US" dirty="0">
              <a:solidFill>
                <a:schemeClr val="bg1"/>
              </a:solidFill>
            </a:endParaRPr>
          </a:p>
        </p:txBody>
      </p:sp>
      <p:sp>
        <p:nvSpPr>
          <p:cNvPr id="3" name="Content Placeholder 2"/>
          <p:cNvSpPr>
            <a:spLocks noGrp="1"/>
          </p:cNvSpPr>
          <p:nvPr>
            <p:ph idx="1"/>
          </p:nvPr>
        </p:nvSpPr>
        <p:spPr/>
        <p:txBody>
          <a:bodyPr/>
          <a:lstStyle/>
          <a:p>
            <a:pPr marL="0" indent="0" algn="ctr">
              <a:buNone/>
            </a:pPr>
            <a:r>
              <a:rPr lang="en-US" dirty="0" smtClean="0">
                <a:solidFill>
                  <a:schemeClr val="bg1"/>
                </a:solidFill>
              </a:rPr>
              <a:t>denial_reason_1--why the loan was denied</a:t>
            </a:r>
            <a:endParaRPr lang="en-US" dirty="0">
              <a:solidFill>
                <a:schemeClr val="bg1"/>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286000"/>
            <a:ext cx="3800475"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4709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Summary Statistics by Race</a:t>
            </a:r>
            <a:endParaRPr lang="en-US" dirty="0">
              <a:solidFill>
                <a:schemeClr val="bg1"/>
              </a:solidFill>
            </a:endParaRP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24200" y="1981200"/>
            <a:ext cx="2896004" cy="358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7961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PMF</a:t>
            </a:r>
            <a:endParaRPr lang="en-US" dirty="0">
              <a:solidFill>
                <a:schemeClr val="bg1"/>
              </a:solidFill>
            </a:endParaRPr>
          </a:p>
        </p:txBody>
      </p:sp>
      <p:sp>
        <p:nvSpPr>
          <p:cNvPr id="3" name="Content Placeholder 2"/>
          <p:cNvSpPr>
            <a:spLocks noGrp="1"/>
          </p:cNvSpPr>
          <p:nvPr>
            <p:ph idx="1"/>
          </p:nvPr>
        </p:nvSpPr>
        <p:spPr/>
        <p:txBody>
          <a:bodyPr/>
          <a:lstStyle/>
          <a:p>
            <a:pPr marL="0" indent="0" algn="ctr">
              <a:buNone/>
            </a:pPr>
            <a:r>
              <a:rPr lang="en-US" dirty="0" smtClean="0">
                <a:solidFill>
                  <a:schemeClr val="bg1"/>
                </a:solidFill>
              </a:rPr>
              <a:t>Income distribution by applicant race </a:t>
            </a:r>
          </a:p>
          <a:p>
            <a:pPr marL="0" indent="0" algn="ctr">
              <a:buNone/>
            </a:pPr>
            <a:r>
              <a:rPr lang="en-US" dirty="0" smtClean="0">
                <a:solidFill>
                  <a:schemeClr val="bg1"/>
                </a:solidFill>
              </a:rPr>
              <a:t>(black vs white)</a:t>
            </a:r>
            <a:endParaRPr lang="en-US" dirty="0">
              <a:solidFill>
                <a:schemeClr val="bg1"/>
              </a:solidFill>
            </a:endParaRP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45" y="2797988"/>
            <a:ext cx="7002463"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0819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461</Words>
  <Application>Microsoft Office PowerPoint</Application>
  <PresentationFormat>On-screen Show (4:3)</PresentationFormat>
  <Paragraphs>59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Racial Disparities in  Mortgage Lending </vt:lpstr>
      <vt:lpstr>Question</vt:lpstr>
      <vt:lpstr>5 Variables from the dataset</vt:lpstr>
      <vt:lpstr>5 Variables from the dataset</vt:lpstr>
      <vt:lpstr>5 Variables from the dataset</vt:lpstr>
      <vt:lpstr>5 Variables from the dataset</vt:lpstr>
      <vt:lpstr>5 Variables from the dataset</vt:lpstr>
      <vt:lpstr>Summary Statistics by Race</vt:lpstr>
      <vt:lpstr>PMF</vt:lpstr>
      <vt:lpstr>CDF</vt:lpstr>
      <vt:lpstr>Analytical Distribution</vt:lpstr>
      <vt:lpstr>Scatter Plots</vt:lpstr>
      <vt:lpstr>Hypothesis Test</vt:lpstr>
      <vt:lpstr>Regression Analysis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clayton</dc:creator>
  <cp:lastModifiedBy>daniel clayton</cp:lastModifiedBy>
  <cp:revision>10</cp:revision>
  <dcterms:created xsi:type="dcterms:W3CDTF">2022-03-05T18:51:01Z</dcterms:created>
  <dcterms:modified xsi:type="dcterms:W3CDTF">2022-03-05T19:29:58Z</dcterms:modified>
</cp:coreProperties>
</file>